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415" r:id="rId2"/>
    <p:sldId id="418" r:id="rId3"/>
    <p:sldId id="421" r:id="rId4"/>
    <p:sldId id="424" r:id="rId5"/>
    <p:sldId id="495" r:id="rId6"/>
    <p:sldId id="492" r:id="rId7"/>
    <p:sldId id="419" r:id="rId8"/>
    <p:sldId id="496" r:id="rId9"/>
    <p:sldId id="497" r:id="rId10"/>
    <p:sldId id="498" r:id="rId11"/>
    <p:sldId id="499" r:id="rId12"/>
    <p:sldId id="493" r:id="rId13"/>
    <p:sldId id="489" r:id="rId14"/>
    <p:sldId id="490" r:id="rId15"/>
    <p:sldId id="503" r:id="rId16"/>
    <p:sldId id="484" r:id="rId17"/>
    <p:sldId id="485" r:id="rId18"/>
    <p:sldId id="486" r:id="rId19"/>
    <p:sldId id="420" r:id="rId20"/>
    <p:sldId id="470" r:id="rId21"/>
    <p:sldId id="500" r:id="rId22"/>
    <p:sldId id="430" r:id="rId23"/>
    <p:sldId id="472" r:id="rId24"/>
    <p:sldId id="473" r:id="rId25"/>
    <p:sldId id="504" r:id="rId26"/>
    <p:sldId id="479" r:id="rId27"/>
    <p:sldId id="482" r:id="rId28"/>
    <p:sldId id="432" r:id="rId29"/>
    <p:sldId id="483" r:id="rId30"/>
    <p:sldId id="487" r:id="rId31"/>
    <p:sldId id="505" r:id="rId32"/>
    <p:sldId id="433" r:id="rId33"/>
    <p:sldId id="434" r:id="rId34"/>
    <p:sldId id="494" r:id="rId35"/>
    <p:sldId id="491" r:id="rId36"/>
    <p:sldId id="50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72469" autoAdjust="0"/>
  </p:normalViewPr>
  <p:slideViewPr>
    <p:cSldViewPr>
      <p:cViewPr varScale="1">
        <p:scale>
          <a:sx n="52" d="100"/>
          <a:sy n="52" d="100"/>
        </p:scale>
        <p:origin x="-102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6B225-E22B-4AF6-9FA0-D3552B48732A}" type="datetimeFigureOut">
              <a:rPr lang="en-US" smtClean="0"/>
              <a:pPr/>
              <a:t>12/23/2014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29E3C-A7A0-4781-9108-4A44678AF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99A34-F349-4647-B627-D4D3D32D3BC2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Classical anatomic landmarks in the average 1400-1800 gram adult liver.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F64A0-5040-4BB6-82A7-1607E7396B06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Note complete COLLAPSE of lobules, and only remnants of biliary epithelium.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C5AF2D-77BB-4B1F-87D4-FC758E31D119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“swollen” liver?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ABCDAA-89C4-4F16-AC0A-93F39138716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A75B49-5816-4CE0-8B37-6B2C4F9D0E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869B91-24A8-4A3E-8DA9-050111573C25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Is this </a:t>
            </a:r>
            <a:r>
              <a:rPr lang="en-US" dirty="0" err="1" smtClean="0"/>
              <a:t>MACROnodular</a:t>
            </a:r>
            <a:r>
              <a:rPr lang="en-US" dirty="0" smtClean="0"/>
              <a:t> or </a:t>
            </a:r>
            <a:r>
              <a:rPr lang="en-US" dirty="0" err="1" smtClean="0"/>
              <a:t>MICROnodular</a:t>
            </a:r>
            <a:r>
              <a:rPr lang="en-US" dirty="0" smtClean="0"/>
              <a:t> cirrhosis?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10CB67-E25B-418C-A9ED-7B2BCCBB581B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85A41F-32E4-42B8-8A0C-D93C2F556A9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A96FCF-3360-4165-8441-2E001C80A5EB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34A952D-49CD-40A4-85F3-3C215EC3DDD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105561-3904-46CA-A11F-4A31D39D0E9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E1EC3B-A0D5-4171-82E9-CBEFE7CDD17D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The classical view of liver tissue from a liver biopsy, H&amp;E stained.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BB8C1E-5E34-43B7-A30A-E4679B5BA484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What is the direction of venous blood flow, portal to central, or vice versa? </a:t>
            </a:r>
            <a:r>
              <a:rPr lang="en-US" dirty="0" err="1" smtClean="0"/>
              <a:t>Ans</a:t>
            </a:r>
            <a:r>
              <a:rPr lang="en-US" dirty="0" smtClean="0"/>
              <a:t>: From the point of view of anatomy, physiology, and pathology, you must clearly understand the DIRECTION is:</a:t>
            </a:r>
          </a:p>
          <a:p>
            <a:pPr marL="228600" indent="-228600" eaLnBrk="1" hangingPunct="1">
              <a:buFontTx/>
              <a:buAutoNum type="arabicParenR"/>
              <a:defRPr/>
            </a:pPr>
            <a:r>
              <a:rPr lang="en-US" dirty="0" smtClean="0"/>
              <a:t>Portal vein</a:t>
            </a:r>
            <a:r>
              <a:rPr lang="en-US" dirty="0" smtClean="0">
                <a:sym typeface="Wingdings" pitchFamily="2" charset="2"/>
              </a:rPr>
              <a:t></a:t>
            </a:r>
          </a:p>
          <a:p>
            <a:pPr marL="228600" indent="-228600" eaLnBrk="1" hangingPunct="1">
              <a:buFontTx/>
              <a:buAutoNum type="arabicParenR"/>
              <a:defRPr/>
            </a:pPr>
            <a:r>
              <a:rPr lang="en-US" dirty="0" smtClean="0">
                <a:sym typeface="Wingdings" pitchFamily="2" charset="2"/>
              </a:rPr>
              <a:t>Sinusoids</a:t>
            </a:r>
          </a:p>
          <a:p>
            <a:pPr marL="228600" indent="-228600" eaLnBrk="1" hangingPunct="1">
              <a:buFontTx/>
              <a:buAutoNum type="arabicParenR"/>
              <a:defRPr/>
            </a:pPr>
            <a:r>
              <a:rPr lang="en-US" dirty="0" smtClean="0">
                <a:sym typeface="Wingdings" pitchFamily="2" charset="2"/>
              </a:rPr>
              <a:t>Central vein</a:t>
            </a:r>
          </a:p>
          <a:p>
            <a:pPr marL="228600" indent="-228600" eaLnBrk="1" hangingPunct="1">
              <a:buFontTx/>
              <a:buAutoNum type="arabicParenR"/>
              <a:defRPr/>
            </a:pPr>
            <a:r>
              <a:rPr lang="en-US" dirty="0" smtClean="0">
                <a:sym typeface="Wingdings" pitchFamily="2" charset="2"/>
              </a:rPr>
              <a:t>Hepatic Veins</a:t>
            </a:r>
          </a:p>
          <a:p>
            <a:pPr marL="228600" indent="-228600" eaLnBrk="1" hangingPunct="1">
              <a:buFontTx/>
              <a:buAutoNum type="arabicParenR"/>
              <a:defRPr/>
            </a:pPr>
            <a:r>
              <a:rPr lang="en-US" dirty="0" smtClean="0">
                <a:sym typeface="Wingdings" pitchFamily="2" charset="2"/>
              </a:rPr>
              <a:t>IVC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CA299D-0527-430C-93E0-1E81572EB6E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A2B42D-D160-413B-927B-7C4026358E2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4124F7-28D6-4295-B4A3-AF1719AAD73B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486357-41B1-4854-960A-AF9AFF1BDE8C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A normal liver should NOT have this much bile pigment, in fact bile pigment in a normal liver biopsy should be scarce!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Individual </a:t>
            </a:r>
            <a:r>
              <a:rPr lang="en-US" dirty="0" err="1" smtClean="0"/>
              <a:t>hepatocytes</a:t>
            </a:r>
            <a:r>
              <a:rPr lang="en-US" dirty="0" smtClean="0"/>
              <a:t> are affected by viral hepatitis. Viral hepatitis A rarely leads to </a:t>
            </a:r>
            <a:r>
              <a:rPr lang="en-US" dirty="0" smtClean="0"/>
              <a:t>significant </a:t>
            </a:r>
            <a:r>
              <a:rPr lang="en-US" dirty="0" smtClean="0"/>
              <a:t>necrosis, but hepatitis B can result in a </a:t>
            </a:r>
            <a:r>
              <a:rPr lang="en-US" dirty="0" err="1" smtClean="0"/>
              <a:t>fulminant</a:t>
            </a:r>
            <a:r>
              <a:rPr lang="en-US" dirty="0" smtClean="0"/>
              <a:t> hepatitis with extensive necrosis</a:t>
            </a:r>
            <a:r>
              <a:rPr lang="en-US" dirty="0" smtClean="0"/>
              <a:t>.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B92CEA-8393-4AA8-A1C0-CE230E79D94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64B658-A1C6-47F1-A449-0122723D24B5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If </a:t>
            </a:r>
            <a:r>
              <a:rPr lang="en-US" dirty="0" smtClean="0"/>
              <a:t>you think this liver is abnormally SMALL, you are correct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1A16-B614-45A7-B5A5-D789006B2C58}" type="datetimeFigureOut">
              <a:rPr lang="en-US" smtClean="0"/>
              <a:pPr/>
              <a:t>12/23/2014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D49D-256D-49CD-932D-340D3D5ECF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1A16-B614-45A7-B5A5-D789006B2C58}" type="datetimeFigureOut">
              <a:rPr lang="en-US" smtClean="0"/>
              <a:pPr/>
              <a:t>12/23/2014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D49D-256D-49CD-932D-340D3D5ECF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1A16-B614-45A7-B5A5-D789006B2C58}" type="datetimeFigureOut">
              <a:rPr lang="en-US" smtClean="0"/>
              <a:pPr/>
              <a:t>12/23/2014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D49D-256D-49CD-932D-340D3D5ECF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1A16-B614-45A7-B5A5-D789006B2C58}" type="datetimeFigureOut">
              <a:rPr lang="en-US" smtClean="0"/>
              <a:pPr/>
              <a:t>12/23/2014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D49D-256D-49CD-932D-340D3D5ECF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1A16-B614-45A7-B5A5-D789006B2C58}" type="datetimeFigureOut">
              <a:rPr lang="en-US" smtClean="0"/>
              <a:pPr/>
              <a:t>12/23/2014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D49D-256D-49CD-932D-340D3D5ECF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1A16-B614-45A7-B5A5-D789006B2C58}" type="datetimeFigureOut">
              <a:rPr lang="en-US" smtClean="0"/>
              <a:pPr/>
              <a:t>12/23/2014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D49D-256D-49CD-932D-340D3D5ECF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1A16-B614-45A7-B5A5-D789006B2C58}" type="datetimeFigureOut">
              <a:rPr lang="en-US" smtClean="0"/>
              <a:pPr/>
              <a:t>12/23/2014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D49D-256D-49CD-932D-340D3D5ECF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1A16-B614-45A7-B5A5-D789006B2C58}" type="datetimeFigureOut">
              <a:rPr lang="en-US" smtClean="0"/>
              <a:pPr/>
              <a:t>12/23/2014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D49D-256D-49CD-932D-340D3D5ECF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1A16-B614-45A7-B5A5-D789006B2C58}" type="datetimeFigureOut">
              <a:rPr lang="en-US" smtClean="0"/>
              <a:pPr/>
              <a:t>12/23/2014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D49D-256D-49CD-932D-340D3D5ECF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1A16-B614-45A7-B5A5-D789006B2C58}" type="datetimeFigureOut">
              <a:rPr lang="en-US" smtClean="0"/>
              <a:pPr/>
              <a:t>12/23/2014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D49D-256D-49CD-932D-340D3D5ECF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1A16-B614-45A7-B5A5-D789006B2C58}" type="datetimeFigureOut">
              <a:rPr lang="en-US" smtClean="0"/>
              <a:pPr/>
              <a:t>12/23/2014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BD49D-256D-49CD-932D-340D3D5ECF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31A16-B614-45A7-B5A5-D789006B2C58}" type="datetimeFigureOut">
              <a:rPr lang="en-US" smtClean="0"/>
              <a:pPr/>
              <a:t>12/23/2014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BD49D-256D-49CD-932D-340D3D5ECF9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Hepatobiliary</a:t>
            </a:r>
            <a:r>
              <a:rPr lang="en-US" dirty="0" smtClean="0"/>
              <a:t> system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Integrated practical</a:t>
            </a:r>
          </a:p>
          <a:p>
            <a:r>
              <a:rPr lang="en-US" dirty="0" smtClean="0"/>
              <a:t>24-12-14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Organ:  Liver         Dx: Fatty Change</a:t>
            </a:r>
          </a:p>
        </p:txBody>
      </p:sp>
      <p:pic>
        <p:nvPicPr>
          <p:cNvPr id="4" name="Picture 5" descr="5 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609600"/>
            <a:ext cx="6916738" cy="4633913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3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 Cond" pitchFamily="34" charset="0"/>
              </a:rPr>
              <a:t>Fatty change of the liver: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 Cond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 Cond" pitchFamily="34" charset="0"/>
              </a:rPr>
              <a:t>Section of liver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 Cond" pitchFamily="34" charset="0"/>
            </a:endParaRPr>
          </a:p>
        </p:txBody>
      </p:sp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285750" y="2000250"/>
            <a:ext cx="864393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>
                <a:latin typeface="Franklin Gothic Demi Cond" pitchFamily="34" charset="0"/>
              </a:rPr>
              <a:t>Normal lobular architecture.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3200">
              <a:latin typeface="Franklin Gothic Demi Cond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>
                <a:latin typeface="Franklin Gothic Demi Cond" pitchFamily="34" charset="0"/>
              </a:rPr>
              <a:t>The liver cells are distended by clear vacuoles of dissolved fat with displacement of the periphery.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3200">
              <a:latin typeface="Franklin Gothic Demi Cond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>
                <a:latin typeface="Franklin Gothic Demi Cond" pitchFamily="34" charset="0"/>
              </a:rPr>
              <a:t>Fatty cysts may be seen.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3200">
              <a:latin typeface="Franklin Gothic Demi Cond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>
                <a:latin typeface="Franklin Gothic Demi Cond" pitchFamily="34" charset="0"/>
              </a:rPr>
              <a:t>No inflammation and no fibrosis.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Cholestasis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762000" y="6172200"/>
            <a:ext cx="762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663300"/>
                </a:solidFill>
              </a:rPr>
              <a:t>Bile “plugs”,      Bile “lakes”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Cholestasis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0691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Bile accumulation in the liver</a:t>
            </a:r>
            <a:r>
              <a:rPr lang="en-US" sz="2400" dirty="0" smtClean="0"/>
              <a:t>. </a:t>
            </a:r>
          </a:p>
          <a:p>
            <a:pPr>
              <a:defRPr/>
            </a:pPr>
            <a:r>
              <a:rPr lang="en-US" sz="2800" dirty="0" smtClean="0"/>
              <a:t>Could be mechanical or functional (obstructive and non-obstructive)</a:t>
            </a:r>
          </a:p>
          <a:p>
            <a:pPr>
              <a:defRPr/>
            </a:pPr>
            <a:r>
              <a:rPr lang="en-US" dirty="0" smtClean="0"/>
              <a:t>Changes in: </a:t>
            </a:r>
          </a:p>
          <a:p>
            <a:pPr lvl="1">
              <a:defRPr/>
            </a:pPr>
            <a:r>
              <a:rPr lang="en-US" dirty="0" smtClean="0"/>
              <a:t>lobular parenchyma </a:t>
            </a:r>
          </a:p>
          <a:p>
            <a:pPr lvl="1">
              <a:defRPr/>
            </a:pPr>
            <a:r>
              <a:rPr lang="en-US" dirty="0" smtClean="0"/>
              <a:t>portal tracts</a:t>
            </a:r>
          </a:p>
          <a:p>
            <a:pPr>
              <a:defRPr/>
            </a:pPr>
            <a:r>
              <a:rPr lang="en-US" dirty="0" err="1" smtClean="0"/>
              <a:t>Bilirubin</a:t>
            </a:r>
            <a:r>
              <a:rPr lang="en-US" dirty="0" smtClean="0"/>
              <a:t> accumulation in liver lobule    </a:t>
            </a:r>
          </a:p>
          <a:p>
            <a:pPr>
              <a:defRPr/>
            </a:pPr>
            <a:r>
              <a:rPr lang="en-US" dirty="0" smtClean="0"/>
              <a:t>Characteristic </a:t>
            </a:r>
            <a:r>
              <a:rPr lang="en-US" dirty="0" smtClean="0"/>
              <a:t>lab finding is </a:t>
            </a:r>
            <a:r>
              <a:rPr lang="en-US" b="1" dirty="0" smtClean="0"/>
              <a:t>elevated Alkaline </a:t>
            </a:r>
            <a:r>
              <a:rPr lang="en-US" b="1" dirty="0" err="1" smtClean="0"/>
              <a:t>phosphatase</a:t>
            </a:r>
            <a:r>
              <a:rPr lang="en-US" b="1" dirty="0" smtClean="0"/>
              <a:t> and GGT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9006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Acute Viral </a:t>
            </a:r>
            <a:r>
              <a:rPr lang="en-US" dirty="0" smtClean="0"/>
              <a:t>Hepatitis</a:t>
            </a:r>
          </a:p>
        </p:txBody>
      </p:sp>
      <p:pic>
        <p:nvPicPr>
          <p:cNvPr id="4099" name="Picture 6" descr="http://library.med.utah.edu/WebPath/jpeg4/LIVER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4495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http://library.med.utah.edu/WebPath/jpeg4/LIVER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620688"/>
            <a:ext cx="434340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Hepatitis </a:t>
            </a:r>
            <a:r>
              <a:rPr lang="en-US" dirty="0" smtClean="0"/>
              <a:t>B can result in a </a:t>
            </a:r>
            <a:r>
              <a:rPr lang="en-US" dirty="0" err="1" smtClean="0"/>
              <a:t>fulminant</a:t>
            </a:r>
            <a:r>
              <a:rPr lang="en-US" dirty="0" smtClean="0"/>
              <a:t> hepatitis with extensive necrosis. A large pink cell undergoing "ballooning degeneration" is seen below the right arrow. At a later stage, a dying </a:t>
            </a:r>
            <a:r>
              <a:rPr lang="en-US" dirty="0" err="1" smtClean="0"/>
              <a:t>hepatocyte</a:t>
            </a:r>
            <a:r>
              <a:rPr lang="en-US" dirty="0" smtClean="0"/>
              <a:t> is seen shrinking down to form an </a:t>
            </a:r>
            <a:r>
              <a:rPr lang="en-US" dirty="0" err="1" smtClean="0"/>
              <a:t>eosinophilic</a:t>
            </a:r>
            <a:r>
              <a:rPr lang="en-US" dirty="0" smtClean="0"/>
              <a:t> "councilman body" below the arrow on the left.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1219200" y="6172200"/>
            <a:ext cx="6477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0000FF"/>
                </a:solidFill>
              </a:rPr>
              <a:t>FULMINANT HEPATITIS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556792"/>
            <a:ext cx="6871692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0" y="404664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</a:rPr>
              <a:t>“FULMINANT” Acute Viral Hepatitis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544" y="6211669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Fulminant</a:t>
            </a:r>
            <a:r>
              <a:rPr lang="en-US" dirty="0" smtClean="0"/>
              <a:t>” hepatitis is associated with massive hepatic necrosis and often (usually) results in death. 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Chronic hepatitis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Normal anatomy and histology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3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3600" dirty="0" smtClean="0">
                <a:latin typeface="Franklin Gothic Demi" pitchFamily="34" charset="0"/>
              </a:rPr>
              <a:t>CHRONIC HEPATITIS</a:t>
            </a:r>
            <a:endParaRPr lang="en-US" sz="3600" dirty="0">
              <a:latin typeface="Franklin Gothic Demi" pitchFamily="34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hepatitis: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from this liver biopsy show: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52227" name="TextBox 2"/>
          <p:cNvSpPr txBox="1">
            <a:spLocks noChangeArrowheads="1"/>
          </p:cNvSpPr>
          <p:nvPr/>
        </p:nvSpPr>
        <p:spPr bwMode="auto">
          <a:xfrm>
            <a:off x="357188" y="2251075"/>
            <a:ext cx="828675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Moderate chronic inflammatory cells infiltration consisting of lymphocytes and </a:t>
            </a:r>
            <a:r>
              <a:rPr lang="en-US" sz="2800" dirty="0" err="1">
                <a:latin typeface="Franklin Gothic Demi" pitchFamily="34" charset="0"/>
              </a:rPr>
              <a:t>histiocytes</a:t>
            </a:r>
            <a:r>
              <a:rPr lang="en-US" sz="2800" dirty="0">
                <a:latin typeface="Franklin Gothic Demi" pitchFamily="34" charset="0"/>
              </a:rPr>
              <a:t> in both portal tracts and liver parenchyma</a:t>
            </a:r>
            <a:r>
              <a:rPr lang="en-US" sz="2800" dirty="0" smtClean="0">
                <a:latin typeface="Franklin Gothic Demi" pitchFamily="34" charset="0"/>
              </a:rPr>
              <a:t>.</a:t>
            </a: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smtClean="0">
                <a:latin typeface="Franklin Gothic Demi" pitchFamily="34" charset="0"/>
              </a:rPr>
              <a:t> </a:t>
            </a:r>
            <a:r>
              <a:rPr lang="en-US" sz="2800" dirty="0">
                <a:latin typeface="Franklin Gothic Demi" pitchFamily="34" charset="0"/>
              </a:rPr>
              <a:t>Piecemeal necrosis, </a:t>
            </a:r>
            <a:r>
              <a:rPr lang="en-US" sz="2800" dirty="0" err="1">
                <a:latin typeface="Franklin Gothic Demi" pitchFamily="34" charset="0"/>
              </a:rPr>
              <a:t>hepatocytes</a:t>
            </a:r>
            <a:r>
              <a:rPr lang="en-US" sz="2800" dirty="0">
                <a:latin typeface="Franklin Gothic Demi" pitchFamily="34" charset="0"/>
              </a:rPr>
              <a:t> swelling and “spotty” </a:t>
            </a:r>
            <a:r>
              <a:rPr lang="en-US" sz="2800" dirty="0" err="1">
                <a:latin typeface="Franklin Gothic Demi" pitchFamily="34" charset="0"/>
              </a:rPr>
              <a:t>hepatocytes</a:t>
            </a:r>
            <a:r>
              <a:rPr lang="en-US" sz="2800" dirty="0">
                <a:latin typeface="Franklin Gothic Demi" pitchFamily="34" charset="0"/>
              </a:rPr>
              <a:t> necrosis are also noticed</a:t>
            </a:r>
            <a:r>
              <a:rPr lang="en-US" sz="2800" dirty="0" smtClean="0">
                <a:latin typeface="Franklin Gothic Demi" pitchFamily="34" charset="0"/>
              </a:rPr>
              <a:t>.</a:t>
            </a: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smtClean="0">
                <a:latin typeface="Franklin Gothic Demi" pitchFamily="34" charset="0"/>
              </a:rPr>
              <a:t> </a:t>
            </a:r>
            <a:r>
              <a:rPr lang="en-US" sz="2800" dirty="0">
                <a:latin typeface="Franklin Gothic Demi" pitchFamily="34" charset="0"/>
              </a:rPr>
              <a:t>No evidence of cirrhosis or malignancy noted.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Hepatic cirrhosis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6286520"/>
            <a:ext cx="8343904" cy="381000"/>
          </a:xfrm>
        </p:spPr>
        <p:txBody>
          <a:bodyPr>
            <a:noAutofit/>
          </a:bodyPr>
          <a:lstStyle/>
          <a:p>
            <a:r>
              <a:rPr lang="en-US" altLang="ar-SA" sz="2400" dirty="0" smtClean="0">
                <a:latin typeface="Verdana" pitchFamily="34" charset="0"/>
                <a:ea typeface="+mn-ea"/>
                <a:cs typeface="+mn-cs"/>
              </a:rPr>
              <a:t>Organ: Liver       </a:t>
            </a:r>
            <a:r>
              <a:rPr lang="en-US" altLang="ar-SA" sz="2400" dirty="0" err="1" smtClean="0">
                <a:latin typeface="Verdana" pitchFamily="34" charset="0"/>
                <a:ea typeface="+mn-ea"/>
                <a:cs typeface="+mn-cs"/>
              </a:rPr>
              <a:t>Dx</a:t>
            </a:r>
            <a:r>
              <a:rPr lang="en-US" altLang="ar-SA" sz="2400" dirty="0" smtClean="0">
                <a:latin typeface="Verdana" pitchFamily="34" charset="0"/>
                <a:ea typeface="+mn-ea"/>
                <a:cs typeface="+mn-cs"/>
              </a:rPr>
              <a:t>: </a:t>
            </a:r>
            <a:r>
              <a:rPr lang="en-US" altLang="ar-SA" sz="2400" dirty="0" smtClean="0">
                <a:latin typeface="Verdana" pitchFamily="34" charset="0"/>
                <a:ea typeface="+mn-ea"/>
                <a:cs typeface="+mn-cs"/>
              </a:rPr>
              <a:t>Hepatic </a:t>
            </a:r>
            <a:r>
              <a:rPr lang="en-US" altLang="ar-SA" sz="2400" dirty="0">
                <a:latin typeface="Verdana" pitchFamily="34" charset="0"/>
                <a:ea typeface="+mn-ea"/>
                <a:cs typeface="+mn-cs"/>
              </a:rPr>
              <a:t>cirrhosis </a:t>
            </a:r>
            <a:r>
              <a:rPr lang="en-US" altLang="ar-SA" sz="2400" dirty="0" smtClean="0">
                <a:latin typeface="Verdana" pitchFamily="34" charset="0"/>
                <a:ea typeface="+mn-ea"/>
                <a:cs typeface="+mn-cs"/>
              </a:rPr>
              <a:t> </a:t>
            </a:r>
            <a:endParaRPr lang="en-US" altLang="ar-SA" sz="2400" dirty="0"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6628" name="Picture 4" descr="http://www.vetmed.wsu.edu/medsci520/images/ci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933056"/>
            <a:ext cx="2592312" cy="1877851"/>
          </a:xfrm>
          <a:prstGeom prst="rect">
            <a:avLst/>
          </a:prstGeom>
          <a:noFill/>
        </p:spPr>
      </p:pic>
      <p:pic>
        <p:nvPicPr>
          <p:cNvPr id="4" name="Picture 3" descr="http://library.med.utah.edu/WebPath/jpeg4/LIVER0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692696"/>
            <a:ext cx="4608512" cy="309634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796136" y="4581128"/>
            <a:ext cx="3347864" cy="80021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800" b="1" i="1" dirty="0" smtClean="0"/>
              <a:t>Nodular liver surface.</a:t>
            </a:r>
            <a:r>
              <a:rPr lang="en-US" b="1" i="1" dirty="0" smtClean="0"/>
              <a:t>	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library.med.utah.edu/WebPath/jpeg4/LIVER0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0844" y="2491740"/>
            <a:ext cx="5221555" cy="36735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0" y="63246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IRREGULAR NODULES SEPARATED BY PORTAL-to-PORTAL FIBROUS BANDS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99256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51920" y="0"/>
            <a:ext cx="3528392" cy="381000"/>
          </a:xfrm>
          <a:prstGeom prst="rect">
            <a:avLst/>
          </a:prstGeom>
          <a:solidFill>
            <a:srgbClr val="00B0F0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ar-S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Hepatic cirrhosis  </a:t>
            </a:r>
            <a:endParaRPr kumimoji="0" lang="en-US" altLang="ar-S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100392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0" y="5517232"/>
            <a:ext cx="8100392" cy="40011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MASSONS </a:t>
            </a:r>
            <a:r>
              <a:rPr lang="en-US" sz="2000" b="1" dirty="0" smtClean="0">
                <a:solidFill>
                  <a:srgbClr val="0000FF"/>
                </a:solidFill>
              </a:rPr>
              <a:t>TRICHROME STAIN</a:t>
            </a:r>
            <a:r>
              <a:rPr lang="en-US" sz="2000" b="1" i="1" dirty="0" smtClean="0"/>
              <a:t> </a:t>
            </a:r>
            <a:r>
              <a:rPr lang="en-US" sz="2000" b="1" i="1" dirty="0" smtClean="0"/>
              <a:t>showing </a:t>
            </a:r>
            <a:r>
              <a:rPr lang="en-US" sz="2000" b="1" i="1" dirty="0" smtClean="0"/>
              <a:t>:Fibrosis around liver nodules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57183" y="0"/>
            <a:ext cx="2186817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ar-SA" dirty="0" smtClean="0">
                <a:latin typeface="Verdana" pitchFamily="34" charset="0"/>
              </a:rPr>
              <a:t>Hepatic cirrhosis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Cirrhosis of the liver: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liver show: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54275" name="TextBox 2"/>
          <p:cNvSpPr txBox="1">
            <a:spLocks noChangeArrowheads="1"/>
          </p:cNvSpPr>
          <p:nvPr/>
        </p:nvSpPr>
        <p:spPr bwMode="auto">
          <a:xfrm>
            <a:off x="251520" y="1268760"/>
            <a:ext cx="85725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Loss of lobular architecture and formation of regenerative nodules of variable size and shape, surrounded by fibrous tissue.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Each nodules consists of liver cells without any arrangement and with no central vein</a:t>
            </a:r>
            <a:r>
              <a:rPr lang="en-US" sz="2800" dirty="0" smtClean="0">
                <a:latin typeface="Franklin Gothic Demi" pitchFamily="34" charset="0"/>
              </a:rPr>
              <a:t>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lvl="0"/>
            <a:r>
              <a:rPr lang="en-US" sz="2800" b="1" dirty="0" smtClean="0">
                <a:solidFill>
                  <a:srgbClr val="FF0000"/>
                </a:solidFill>
              </a:rPr>
              <a:t>Complications </a:t>
            </a:r>
            <a:r>
              <a:rPr lang="en-US" sz="2800" b="1" dirty="0" smtClean="0">
                <a:solidFill>
                  <a:srgbClr val="FF0000"/>
                </a:solidFill>
              </a:rPr>
              <a:t>that can </a:t>
            </a:r>
            <a:r>
              <a:rPr lang="en-US" sz="2800" b="1" dirty="0" smtClean="0">
                <a:solidFill>
                  <a:srgbClr val="FF0000"/>
                </a:solidFill>
              </a:rPr>
              <a:t>occur in cirrhosis</a:t>
            </a:r>
            <a:r>
              <a:rPr lang="en-US" sz="2800" b="1" dirty="0" smtClean="0"/>
              <a:t>:</a:t>
            </a:r>
            <a:endParaRPr lang="en-US" sz="2800" dirty="0" smtClean="0"/>
          </a:p>
          <a:p>
            <a:r>
              <a:rPr lang="en-US" sz="2800" b="1" i="1" dirty="0" smtClean="0"/>
              <a:t>- Portal hypertension</a:t>
            </a:r>
            <a:endParaRPr lang="en-US" sz="2800" dirty="0" smtClean="0"/>
          </a:p>
          <a:p>
            <a:r>
              <a:rPr lang="en-US" sz="2800" b="1" i="1" dirty="0" smtClean="0"/>
              <a:t>- </a:t>
            </a:r>
            <a:r>
              <a:rPr lang="en-US" sz="2800" b="1" i="1" dirty="0" err="1" smtClean="0"/>
              <a:t>Hematemesis</a:t>
            </a:r>
            <a:r>
              <a:rPr lang="en-US" sz="2800" b="1" i="1" dirty="0" smtClean="0"/>
              <a:t> because of </a:t>
            </a:r>
            <a:r>
              <a:rPr lang="en-US" sz="2800" b="1" i="1" dirty="0" err="1" smtClean="0"/>
              <a:t>oesophageal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varices</a:t>
            </a:r>
            <a:endParaRPr lang="en-US" sz="2800" dirty="0" smtClean="0"/>
          </a:p>
          <a:p>
            <a:r>
              <a:rPr lang="en-US" sz="2800" b="1" i="1" dirty="0" smtClean="0"/>
              <a:t>- Liver failure</a:t>
            </a:r>
            <a:endParaRPr lang="en-US" sz="2800" dirty="0" smtClean="0"/>
          </a:p>
          <a:p>
            <a:r>
              <a:rPr lang="en-US" sz="2800" b="1" i="1" dirty="0" smtClean="0"/>
              <a:t>- </a:t>
            </a:r>
            <a:r>
              <a:rPr lang="en-US" sz="2800" b="1" i="1" dirty="0" err="1" smtClean="0"/>
              <a:t>Hepatocellular</a:t>
            </a:r>
            <a:r>
              <a:rPr lang="en-US" sz="2800" b="1" i="1" dirty="0" smtClean="0"/>
              <a:t> carcinoma</a:t>
            </a:r>
            <a:endParaRPr lang="en-US" sz="2800" dirty="0" smtClean="0"/>
          </a:p>
          <a:p>
            <a:r>
              <a:rPr lang="en-US" sz="2800" b="1" i="1" dirty="0" smtClean="0"/>
              <a:t>- Hepatic encephalopathy	</a:t>
            </a:r>
            <a:endParaRPr lang="en-US" sz="28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Hepatocellular</a:t>
            </a:r>
            <a:r>
              <a:rPr lang="en-US" dirty="0" smtClean="0"/>
              <a:t> carcinoma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liver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library.med.utah.edu/WebPath/jpeg4/LIVER0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5447927" cy="3961596"/>
          </a:xfrm>
          <a:prstGeom prst="rect">
            <a:avLst/>
          </a:prstGeom>
          <a:noFill/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323528" y="5684477"/>
            <a:ext cx="84249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Well circumscribed hepatic mass showing partly pale and partly </a:t>
            </a:r>
            <a:endParaRPr kumimoji="0" lang="en-US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Haemorrhagic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cut surface.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769486" y="3140968"/>
            <a:ext cx="3374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Hepatocellular</a:t>
            </a:r>
            <a:r>
              <a:rPr lang="en-US" sz="2400" dirty="0" smtClean="0"/>
              <a:t> carcinoma</a:t>
            </a:r>
            <a:endParaRPr lang="en-US"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1187624" y="5733256"/>
            <a:ext cx="615617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Malignant cells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-</a:t>
            </a:r>
            <a:r>
              <a:rPr kumimoji="0" lang="en-US" sz="1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Hepatocytes</a:t>
            </a: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with prominent nucleoli and nuclear </a:t>
            </a:r>
            <a:r>
              <a:rPr kumimoji="0" lang="en-US" sz="1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pleomorphism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- Loss of normal hepatic architecture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4664"/>
            <a:ext cx="7704856" cy="5229200"/>
          </a:xfrm>
          <a:prstGeom prst="rect">
            <a:avLst/>
          </a:prstGeom>
          <a:noFill/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3600" dirty="0" smtClean="0">
                <a:latin typeface="Franklin Gothic Demi" pitchFamily="34" charset="0"/>
              </a:rPr>
              <a:t>HEPATOCELLULAR CARCINOMA</a:t>
            </a:r>
            <a:endParaRPr lang="en-US" sz="3600" dirty="0"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>
          <a:xfrm>
            <a:off x="0" y="1500188"/>
            <a:ext cx="9144000" cy="5376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Hepatocellular carcinoma: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467544" y="764704"/>
            <a:ext cx="7890643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Thick cords, </a:t>
            </a:r>
            <a:r>
              <a:rPr lang="en-US" sz="2800" dirty="0" err="1" smtClean="0">
                <a:latin typeface="Franklin Gothic Demi" pitchFamily="34" charset="0"/>
              </a:rPr>
              <a:t>trabeculae</a:t>
            </a:r>
            <a:r>
              <a:rPr lang="en-US" sz="2800" dirty="0" smtClean="0">
                <a:latin typeface="Franklin Gothic Demi" pitchFamily="34" charset="0"/>
              </a:rPr>
              <a:t> </a:t>
            </a:r>
            <a:r>
              <a:rPr lang="en-US" sz="2800" dirty="0">
                <a:latin typeface="Franklin Gothic Demi" pitchFamily="34" charset="0"/>
              </a:rPr>
              <a:t>and nests of malignant liver cells separated by sinusoidal spaces.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smtClean="0">
                <a:latin typeface="Franklin Gothic Demi" pitchFamily="34" charset="0"/>
              </a:rPr>
              <a:t>Malignant </a:t>
            </a:r>
            <a:r>
              <a:rPr lang="en-US" sz="2800" dirty="0">
                <a:latin typeface="Franklin Gothic Demi" pitchFamily="34" charset="0"/>
              </a:rPr>
              <a:t>liver cells are  </a:t>
            </a:r>
            <a:r>
              <a:rPr lang="en-US" sz="2800" dirty="0" err="1">
                <a:latin typeface="Franklin Gothic Demi" pitchFamily="34" charset="0"/>
              </a:rPr>
              <a:t>pleomorphic</a:t>
            </a:r>
            <a:r>
              <a:rPr lang="en-US" sz="2800" dirty="0">
                <a:latin typeface="Franklin Gothic Demi" pitchFamily="34" charset="0"/>
              </a:rPr>
              <a:t>, </a:t>
            </a:r>
            <a:r>
              <a:rPr lang="en-US" sz="2800" dirty="0" err="1">
                <a:latin typeface="Franklin Gothic Demi" pitchFamily="34" charset="0"/>
              </a:rPr>
              <a:t>binucleated</a:t>
            </a:r>
            <a:r>
              <a:rPr lang="en-US" sz="2800" dirty="0">
                <a:latin typeface="Franklin Gothic Demi" pitchFamily="34" charset="0"/>
              </a:rPr>
              <a:t> or forming giant cells with </a:t>
            </a:r>
            <a:r>
              <a:rPr lang="en-US" sz="2800" dirty="0" err="1">
                <a:latin typeface="Franklin Gothic Demi" pitchFamily="34" charset="0"/>
              </a:rPr>
              <a:t>hyperchromatic</a:t>
            </a:r>
            <a:r>
              <a:rPr lang="en-US" sz="2800" dirty="0">
                <a:latin typeface="Franklin Gothic Demi" pitchFamily="34" charset="0"/>
              </a:rPr>
              <a:t> nuclei.</a:t>
            </a: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smtClean="0">
                <a:latin typeface="Franklin Gothic Demi" pitchFamily="34" charset="0"/>
              </a:rPr>
              <a:t>Mitoses </a:t>
            </a:r>
            <a:r>
              <a:rPr lang="en-US" sz="2800" dirty="0">
                <a:latin typeface="Franklin Gothic Demi" pitchFamily="34" charset="0"/>
              </a:rPr>
              <a:t>are numerous.</a:t>
            </a:r>
          </a:p>
          <a:p>
            <a:r>
              <a:rPr lang="en-US" sz="2800" dirty="0" smtClean="0">
                <a:latin typeface="Franklin Gothic Demi" pitchFamily="34" charset="0"/>
              </a:rPr>
              <a:t>Areas </a:t>
            </a:r>
            <a:r>
              <a:rPr lang="en-US" sz="2800" dirty="0">
                <a:latin typeface="Franklin Gothic Demi" pitchFamily="34" charset="0"/>
              </a:rPr>
              <a:t>of </a:t>
            </a:r>
            <a:r>
              <a:rPr lang="en-US" sz="2800" dirty="0" err="1">
                <a:latin typeface="Franklin Gothic Demi" pitchFamily="34" charset="0"/>
              </a:rPr>
              <a:t>haemorrhage</a:t>
            </a:r>
            <a:r>
              <a:rPr lang="en-US" sz="2800" dirty="0">
                <a:latin typeface="Franklin Gothic Demi" pitchFamily="34" charset="0"/>
              </a:rPr>
              <a:t> and necrosis are present</a:t>
            </a:r>
            <a:r>
              <a:rPr lang="en-US" sz="2800" dirty="0" smtClean="0">
                <a:latin typeface="Franklin Gothic Demi" pitchFamily="34" charset="0"/>
              </a:rPr>
              <a:t>.</a:t>
            </a:r>
            <a:r>
              <a:rPr lang="en-US" sz="2800" b="1" u="sng" dirty="0" smtClean="0"/>
              <a:t> </a:t>
            </a:r>
            <a:r>
              <a:rPr lang="en-US" sz="2800" b="1" u="sng" dirty="0" err="1" smtClean="0"/>
              <a:t>A</a:t>
            </a:r>
            <a:r>
              <a:rPr lang="en-US" sz="2800" b="1" dirty="0" err="1" smtClean="0"/>
              <a:t>etiologic</a:t>
            </a:r>
            <a:r>
              <a:rPr lang="en-US" sz="2800" b="1" dirty="0" smtClean="0"/>
              <a:t> </a:t>
            </a:r>
            <a:r>
              <a:rPr lang="en-US" sz="2800" b="1" dirty="0" smtClean="0"/>
              <a:t>factors which leads to </a:t>
            </a:r>
            <a:r>
              <a:rPr lang="en-US" sz="2800" b="1" dirty="0" smtClean="0"/>
              <a:t>HCC:</a:t>
            </a:r>
            <a:endParaRPr lang="en-US" sz="2800" dirty="0" smtClean="0"/>
          </a:p>
          <a:p>
            <a:r>
              <a:rPr lang="en-US" sz="2800" b="1" i="1" dirty="0" smtClean="0"/>
              <a:t>- Hepatitis B or C</a:t>
            </a:r>
            <a:endParaRPr lang="en-US" sz="2800" dirty="0" smtClean="0"/>
          </a:p>
          <a:p>
            <a:r>
              <a:rPr lang="en-US" sz="2800" b="1" i="1" dirty="0" smtClean="0"/>
              <a:t>- Chronic alcoholism</a:t>
            </a:r>
            <a:endParaRPr lang="en-US" sz="2800" dirty="0" smtClean="0"/>
          </a:p>
          <a:p>
            <a:r>
              <a:rPr lang="en-US" sz="2800" b="1" i="1" dirty="0" smtClean="0"/>
              <a:t>- </a:t>
            </a:r>
            <a:r>
              <a:rPr lang="en-US" sz="2800" b="1" i="1" dirty="0" err="1" smtClean="0"/>
              <a:t>Aflatoxin</a:t>
            </a:r>
            <a:r>
              <a:rPr lang="en-US" sz="2800" b="1" i="1" dirty="0" smtClean="0"/>
              <a:t> exposure</a:t>
            </a:r>
            <a:endParaRPr lang="en-US" sz="2800" dirty="0" smtClean="0"/>
          </a:p>
          <a:p>
            <a:r>
              <a:rPr lang="en-US" sz="2800" b="1" i="1" dirty="0" smtClean="0"/>
              <a:t>- </a:t>
            </a:r>
            <a:r>
              <a:rPr lang="en-US" sz="2800" b="1" i="1" dirty="0" err="1" smtClean="0"/>
              <a:t>Haemochromatosis</a:t>
            </a:r>
            <a:endParaRPr lang="en-US" sz="2800" dirty="0" smtClean="0"/>
          </a:p>
          <a:p>
            <a:r>
              <a:rPr lang="en-US" sz="2800" b="1" i="1" dirty="0" smtClean="0"/>
              <a:t>- </a:t>
            </a:r>
            <a:r>
              <a:rPr lang="en-US" sz="2800" b="1" i="1" dirty="0" err="1" smtClean="0"/>
              <a:t>Tyrosinaemia</a:t>
            </a:r>
            <a:endParaRPr lang="en-US" sz="28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Drug toxicity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expertconsultbook.com/expertconsult/b/bbmapAsset?appID=NGE&amp;isbn=978-0-7020-3410-7&amp;eid=4-u1.0-B978-0-7020-3410-7..00014-9..f4&amp;assetType=fu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196975"/>
            <a:ext cx="5715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323528" y="5645150"/>
            <a:ext cx="85689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Hepatocellular</a:t>
            </a:r>
            <a:r>
              <a:rPr lang="en-US" dirty="0"/>
              <a:t> necrosis due to </a:t>
            </a:r>
            <a:r>
              <a:rPr lang="en-US" dirty="0" err="1"/>
              <a:t>paracetamol</a:t>
            </a:r>
            <a:r>
              <a:rPr lang="en-US" dirty="0"/>
              <a:t> (acetaminophen). Confluent necrosis with little inflammation is seen in a </a:t>
            </a:r>
            <a:r>
              <a:rPr lang="en-US" dirty="0" err="1"/>
              <a:t>perivenular</a:t>
            </a:r>
            <a:r>
              <a:rPr lang="en-US" dirty="0"/>
              <a:t> area. 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Drug Toxicity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525000" cy="45259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Liver injury due to medications or other toxic agents.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 resemble any liver process; clinical correlation essential in diagnosis.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    Histopathology: Changes that can be seen are: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/>
              <a:t>Cholestasis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/>
              <a:t>Steatosis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/>
              <a:t>Granulomas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/>
              <a:t>Hepatocellular</a:t>
            </a:r>
            <a:r>
              <a:rPr lang="en-US" dirty="0" smtClean="0"/>
              <a:t> Necrosis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Predictable(</a:t>
            </a:r>
            <a:r>
              <a:rPr lang="en-US" dirty="0" err="1" smtClean="0"/>
              <a:t>intinsic</a:t>
            </a:r>
            <a:r>
              <a:rPr lang="en-US" dirty="0" smtClean="0"/>
              <a:t>) or unpredictable(idiosyncratic)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Live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7724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7620000" y="0"/>
            <a:ext cx="1219200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800" b="1">
                <a:solidFill>
                  <a:srgbClr val="FF0000"/>
                </a:solidFill>
              </a:rPr>
              <a:t>N</a:t>
            </a:r>
          </a:p>
          <a:p>
            <a:pPr algn="ctr">
              <a:spcBef>
                <a:spcPct val="50000"/>
              </a:spcBef>
            </a:pPr>
            <a:r>
              <a:rPr lang="en-US" sz="8800" b="1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7772400" y="4191000"/>
            <a:ext cx="13716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3366FF"/>
                </a:solidFill>
              </a:rPr>
              <a:t>FIBROUS</a:t>
            </a:r>
          </a:p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3366FF"/>
                </a:solidFill>
              </a:rPr>
              <a:t>TISSUE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Normal Liver</a:t>
            </a:r>
          </a:p>
        </p:txBody>
      </p:sp>
      <p:pic>
        <p:nvPicPr>
          <p:cNvPr id="5123" name="Picture 2" descr="Description: http://www.path.cam.ac.uk/Normal/AR_Alimentary/LV_Liver/N_AR_LV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8610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liver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260648"/>
            <a:ext cx="820891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Gross and histopathology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Fatty liver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500063"/>
          <a:ext cx="4243388" cy="3362325"/>
        </p:xfrm>
        <a:graphic>
          <a:graphicData uri="http://schemas.openxmlformats.org/presentationml/2006/ole">
            <p:oleObj spid="_x0000_s1026" name="Bitmap Image" r:id="rId4" imgW="1286055" imgH="1019048" progId="PBrush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357688" y="357188"/>
          <a:ext cx="4545012" cy="3576637"/>
        </p:xfrm>
        <a:graphic>
          <a:graphicData uri="http://schemas.openxmlformats.org/presentationml/2006/ole">
            <p:oleObj spid="_x0000_s1027" name="Bitmap Image" r:id="rId5" imgW="1343212" imgH="1057423" progId="PBrush">
              <p:embed/>
            </p:oleObj>
          </a:graphicData>
        </a:graphic>
      </p:graphicFrame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1143000" y="4857750"/>
            <a:ext cx="685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Organ: Liver                                                     Dx: Steatosis ( Fatty Liver)</a:t>
            </a:r>
            <a:br>
              <a:rPr lang="en-US">
                <a:latin typeface="Calibri" pitchFamily="34" charset="0"/>
              </a:rPr>
            </a:b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693</Words>
  <Application>Microsoft Office PowerPoint</Application>
  <PresentationFormat>On-screen Show (4:3)</PresentationFormat>
  <Paragraphs>122</Paragraphs>
  <Slides>36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Bitmap Image</vt:lpstr>
      <vt:lpstr>Hepatobiliary system</vt:lpstr>
      <vt:lpstr>Normal anatomy and histology</vt:lpstr>
      <vt:lpstr>Slide 3</vt:lpstr>
      <vt:lpstr>Slide 4</vt:lpstr>
      <vt:lpstr>Normal Liver</vt:lpstr>
      <vt:lpstr>Slide 6</vt:lpstr>
      <vt:lpstr>Gross and histopathology</vt:lpstr>
      <vt:lpstr>Fatty liver</vt:lpstr>
      <vt:lpstr>Slide 9</vt:lpstr>
      <vt:lpstr>Organ:  Liver         Dx: Fatty Change</vt:lpstr>
      <vt:lpstr>Fatty change of the liver: Section of liver shows:</vt:lpstr>
      <vt:lpstr>Cholestasis</vt:lpstr>
      <vt:lpstr>Slide 13</vt:lpstr>
      <vt:lpstr>Slide 14</vt:lpstr>
      <vt:lpstr>Cholestasis</vt:lpstr>
      <vt:lpstr>Acute Viral Hepatitis</vt:lpstr>
      <vt:lpstr>Slide 17</vt:lpstr>
      <vt:lpstr>Slide 18</vt:lpstr>
      <vt:lpstr>Chronic hepatitis</vt:lpstr>
      <vt:lpstr>Slide 20</vt:lpstr>
      <vt:lpstr> CHRONIC HEPATITIS</vt:lpstr>
      <vt:lpstr>Chronic hepatitis: Section from this liver biopsy show:</vt:lpstr>
      <vt:lpstr>Hepatic cirrhosis</vt:lpstr>
      <vt:lpstr>Organ: Liver       Dx: Hepatic cirrhosis  </vt:lpstr>
      <vt:lpstr>Slide 25</vt:lpstr>
      <vt:lpstr>Slide 26</vt:lpstr>
      <vt:lpstr>Slide 27</vt:lpstr>
      <vt:lpstr>Cirrhosis of the liver: Section of liver show:</vt:lpstr>
      <vt:lpstr>Hepatocellular carcinoma</vt:lpstr>
      <vt:lpstr>Slide 30</vt:lpstr>
      <vt:lpstr>Slide 31</vt:lpstr>
      <vt:lpstr> HEPATOCELLULAR CARCINOMA</vt:lpstr>
      <vt:lpstr>Hepatocellular carcinoma: </vt:lpstr>
      <vt:lpstr>Drug toxicity</vt:lpstr>
      <vt:lpstr>Slide 35</vt:lpstr>
      <vt:lpstr>Drug Toxicity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Alimentary system             practical block</dc:title>
  <dc:creator>Mr. Amer Shafie</dc:creator>
  <cp:lastModifiedBy>DrShaesta</cp:lastModifiedBy>
  <cp:revision>60</cp:revision>
  <dcterms:created xsi:type="dcterms:W3CDTF">2010-07-19T08:53:06Z</dcterms:created>
  <dcterms:modified xsi:type="dcterms:W3CDTF">2014-12-23T08:58:17Z</dcterms:modified>
</cp:coreProperties>
</file>