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62" r:id="rId3"/>
    <p:sldId id="263" r:id="rId4"/>
    <p:sldId id="264" r:id="rId5"/>
    <p:sldId id="267" r:id="rId6"/>
    <p:sldId id="268" r:id="rId7"/>
    <p:sldId id="271" r:id="rId8"/>
    <p:sldId id="272" r:id="rId9"/>
    <p:sldId id="273" r:id="rId10"/>
    <p:sldId id="274" r:id="rId11"/>
    <p:sldId id="275" r:id="rId12"/>
    <p:sldId id="277" r:id="rId13"/>
    <p:sldId id="278" r:id="rId14"/>
    <p:sldId id="279" r:id="rId15"/>
    <p:sldId id="280" r:id="rId16"/>
    <p:sldId id="282" r:id="rId17"/>
    <p:sldId id="283" r:id="rId18"/>
    <p:sldId id="284" r:id="rId19"/>
    <p:sldId id="286" r:id="rId20"/>
    <p:sldId id="287" r:id="rId21"/>
    <p:sldId id="288" r:id="rId22"/>
    <p:sldId id="302" r:id="rId23"/>
    <p:sldId id="303" r:id="rId24"/>
    <p:sldId id="304" r:id="rId25"/>
    <p:sldId id="305" r:id="rId26"/>
    <p:sldId id="306" r:id="rId27"/>
    <p:sldId id="307" r:id="rId28"/>
    <p:sldId id="308" r:id="rId29"/>
    <p:sldId id="289" r:id="rId30"/>
    <p:sldId id="291" r:id="rId31"/>
    <p:sldId id="293" r:id="rId32"/>
    <p:sldId id="296" r:id="rId33"/>
    <p:sldId id="295" r:id="rId34"/>
    <p:sldId id="292" r:id="rId35"/>
    <p:sldId id="297" r:id="rId36"/>
    <p:sldId id="298" r:id="rId37"/>
    <p:sldId id="299" r:id="rId38"/>
    <p:sldId id="300" r:id="rId39"/>
    <p:sldId id="30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44" y="-102"/>
      </p:cViewPr>
      <p:guideLst>
        <p:guide orient="horz" pos="2160"/>
        <p:guide pos="2880"/>
      </p:guideLst>
    </p:cSldViewPr>
  </p:slideViewPr>
  <p:notesTextViewPr>
    <p:cViewPr>
      <p:scale>
        <a:sx n="100" d="100"/>
        <a:sy n="100" d="100"/>
      </p:scale>
      <p:origin x="0" y="0"/>
    </p:cViewPr>
  </p:notesTextViewPr>
  <p:sorterViewPr>
    <p:cViewPr>
      <p:scale>
        <a:sx n="62" d="100"/>
        <a:sy n="6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E9A162-6FE2-49B4-9939-FE5FA5C84CF8}" type="datetimeFigureOut">
              <a:rPr lang="en-US" smtClean="0"/>
              <a:pPr/>
              <a:t>12/30/2014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67A1E5-4998-45B0-8514-C7054C7FE04C}" type="slidenum">
              <a:rPr lang="en-US" smtClean="0"/>
              <a:pPr/>
              <a:t>‹#›</a:t>
            </a:fld>
            <a:endParaRPr lang="en-US"/>
          </a:p>
        </p:txBody>
      </p:sp>
    </p:spTree>
    <p:extLst>
      <p:ext uri="{BB962C8B-B14F-4D97-AF65-F5344CB8AC3E}">
        <p14:creationId xmlns:p14="http://schemas.microsoft.com/office/powerpoint/2010/main" val="1455767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val="191943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dirty="0" smtClean="0"/>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pPr/>
              <a:t>33</a:t>
            </a:fld>
            <a:endParaRPr lang="en-GB" smtClean="0"/>
          </a:p>
        </p:txBody>
      </p:sp>
    </p:spTree>
    <p:extLst>
      <p:ext uri="{BB962C8B-B14F-4D97-AF65-F5344CB8AC3E}">
        <p14:creationId xmlns:p14="http://schemas.microsoft.com/office/powerpoint/2010/main" val="4130571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pPr fontAlgn="base">
                <a:spcBef>
                  <a:spcPct val="0"/>
                </a:spcBef>
                <a:spcAft>
                  <a:spcPct val="0"/>
                </a:spcAft>
                <a:defRPr/>
              </a:pPr>
              <a:t>34</a:t>
            </a:fld>
            <a:endParaRPr lang="en-US" smtClean="0"/>
          </a:p>
        </p:txBody>
      </p:sp>
    </p:spTree>
    <p:extLst>
      <p:ext uri="{BB962C8B-B14F-4D97-AF65-F5344CB8AC3E}">
        <p14:creationId xmlns:p14="http://schemas.microsoft.com/office/powerpoint/2010/main" val="28472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17</a:t>
            </a:fld>
            <a:endParaRPr lang="en-US"/>
          </a:p>
        </p:txBody>
      </p:sp>
    </p:spTree>
    <p:extLst>
      <p:ext uri="{BB962C8B-B14F-4D97-AF65-F5344CB8AC3E}">
        <p14:creationId xmlns:p14="http://schemas.microsoft.com/office/powerpoint/2010/main" val="390152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pPr fontAlgn="base">
                <a:spcBef>
                  <a:spcPct val="0"/>
                </a:spcBef>
                <a:spcAft>
                  <a:spcPct val="0"/>
                </a:spcAft>
                <a:defRPr/>
              </a:pPr>
              <a:t>18</a:t>
            </a:fld>
            <a:endParaRPr lang="en-US" smtClean="0"/>
          </a:p>
        </p:txBody>
      </p:sp>
    </p:spTree>
    <p:extLst>
      <p:ext uri="{BB962C8B-B14F-4D97-AF65-F5344CB8AC3E}">
        <p14:creationId xmlns:p14="http://schemas.microsoft.com/office/powerpoint/2010/main" val="3372166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127551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7A1E5-4998-45B0-8514-C7054C7FE04C}" type="slidenum">
              <a:rPr lang="en-US" smtClean="0"/>
              <a:pPr/>
              <a:t>20</a:t>
            </a:fld>
            <a:endParaRPr lang="en-US"/>
          </a:p>
        </p:txBody>
      </p:sp>
    </p:spTree>
    <p:extLst>
      <p:ext uri="{BB962C8B-B14F-4D97-AF65-F5344CB8AC3E}">
        <p14:creationId xmlns:p14="http://schemas.microsoft.com/office/powerpoint/2010/main" val="3057038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Th</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23</a:t>
            </a:fld>
            <a:endParaRPr lang="en-US"/>
          </a:p>
        </p:txBody>
      </p:sp>
    </p:spTree>
    <p:extLst>
      <p:ext uri="{BB962C8B-B14F-4D97-AF65-F5344CB8AC3E}">
        <p14:creationId xmlns:p14="http://schemas.microsoft.com/office/powerpoint/2010/main" val="681715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smtClean="0"/>
              <a:pPr fontAlgn="base">
                <a:spcBef>
                  <a:spcPct val="0"/>
                </a:spcBef>
                <a:spcAft>
                  <a:spcPct val="0"/>
                </a:spcAft>
                <a:defRPr/>
              </a:pPr>
              <a:t>25</a:t>
            </a:fld>
            <a:endParaRPr lang="en-US" smtClean="0"/>
          </a:p>
        </p:txBody>
      </p:sp>
    </p:spTree>
    <p:extLst>
      <p:ext uri="{BB962C8B-B14F-4D97-AF65-F5344CB8AC3E}">
        <p14:creationId xmlns:p14="http://schemas.microsoft.com/office/powerpoint/2010/main" val="331995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28</a:t>
            </a:fld>
            <a:endParaRPr lang="en-US"/>
          </a:p>
        </p:txBody>
      </p:sp>
    </p:spTree>
    <p:extLst>
      <p:ext uri="{BB962C8B-B14F-4D97-AF65-F5344CB8AC3E}">
        <p14:creationId xmlns:p14="http://schemas.microsoft.com/office/powerpoint/2010/main" val="3733871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dirty="0" smtClean="0"/>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pPr/>
              <a:t>32</a:t>
            </a:fld>
            <a:endParaRPr lang="en-GB" smtClean="0"/>
          </a:p>
        </p:txBody>
      </p:sp>
    </p:spTree>
    <p:extLst>
      <p:ext uri="{BB962C8B-B14F-4D97-AF65-F5344CB8AC3E}">
        <p14:creationId xmlns:p14="http://schemas.microsoft.com/office/powerpoint/2010/main" val="884734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C2CF51-8EDD-4BAC-8E19-BBF70C60B466}" type="datetimeFigureOut">
              <a:rPr lang="en-US" smtClean="0"/>
              <a:pPr/>
              <a:t>12/30/2014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C9F7A-1828-49CC-8EBD-FF2437F21FA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C2CF51-8EDD-4BAC-8E19-BBF70C60B466}" type="datetimeFigureOut">
              <a:rPr lang="en-US" smtClean="0"/>
              <a:pPr/>
              <a:t>12/30/2014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C9F7A-1828-49CC-8EBD-FF2437F21FA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C2CF51-8EDD-4BAC-8E19-BBF70C60B466}" type="datetimeFigureOut">
              <a:rPr lang="en-US" smtClean="0"/>
              <a:pPr/>
              <a:t>12/30/2014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C9F7A-1828-49CC-8EBD-FF2437F21FA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C2CF51-8EDD-4BAC-8E19-BBF70C60B466}" type="datetimeFigureOut">
              <a:rPr lang="en-US" smtClean="0"/>
              <a:pPr/>
              <a:t>12/30/2014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C9F7A-1828-49CC-8EBD-FF2437F21FA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C2CF51-8EDD-4BAC-8E19-BBF70C60B466}" type="datetimeFigureOut">
              <a:rPr lang="en-US" smtClean="0"/>
              <a:pPr/>
              <a:t>12/30/2014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C9F7A-1828-49CC-8EBD-FF2437F21FA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C2CF51-8EDD-4BAC-8E19-BBF70C60B466}" type="datetimeFigureOut">
              <a:rPr lang="en-US" smtClean="0"/>
              <a:pPr/>
              <a:t>12/30/2014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C9F7A-1828-49CC-8EBD-FF2437F21FA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C2CF51-8EDD-4BAC-8E19-BBF70C60B466}" type="datetimeFigureOut">
              <a:rPr lang="en-US" smtClean="0"/>
              <a:pPr/>
              <a:t>12/30/2014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7C9F7A-1828-49CC-8EBD-FF2437F21FA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C2CF51-8EDD-4BAC-8E19-BBF70C60B466}" type="datetimeFigureOut">
              <a:rPr lang="en-US" smtClean="0"/>
              <a:pPr/>
              <a:t>12/30/2014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7C9F7A-1828-49CC-8EBD-FF2437F21FA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2CF51-8EDD-4BAC-8E19-BBF70C60B466}" type="datetimeFigureOut">
              <a:rPr lang="en-US" smtClean="0"/>
              <a:pPr/>
              <a:t>12/30/2014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7C9F7A-1828-49CC-8EBD-FF2437F21F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C2CF51-8EDD-4BAC-8E19-BBF70C60B466}" type="datetimeFigureOut">
              <a:rPr lang="en-US" smtClean="0"/>
              <a:pPr/>
              <a:t>12/30/2014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C9F7A-1828-49CC-8EBD-FF2437F21FA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C2CF51-8EDD-4BAC-8E19-BBF70C60B466}" type="datetimeFigureOut">
              <a:rPr lang="en-US" smtClean="0"/>
              <a:pPr/>
              <a:t>12/30/2014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C9F7A-1828-49CC-8EBD-FF2437F21FA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C2CF51-8EDD-4BAC-8E19-BBF70C60B466}" type="datetimeFigureOut">
              <a:rPr lang="en-US" smtClean="0"/>
              <a:pPr/>
              <a:t>12/30/2014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7C9F7A-1828-49CC-8EBD-FF2437F21FA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upload.wikimedia.org/wikipedia/commons/0/01/Crohn's_disease_-_colon_-_high_mag.jp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22.w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81400" y="5257800"/>
            <a:ext cx="4591080" cy="646331"/>
          </a:xfrm>
          <a:prstGeom prst="rect">
            <a:avLst/>
          </a:prstGeom>
        </p:spPr>
        <p:txBody>
          <a:bodyPr wrap="square">
            <a:spAutoFit/>
          </a:bodyPr>
          <a:lstStyle/>
          <a:p>
            <a:pPr lvl="0" algn="ctr">
              <a:spcBef>
                <a:spcPts val="700"/>
              </a:spcBef>
              <a:buClr>
                <a:srgbClr val="CCB400"/>
              </a:buClr>
              <a:buSzPct val="60000"/>
            </a:pPr>
            <a:r>
              <a:rPr lang="en-US" sz="3600" b="1" i="1" dirty="0" smtClean="0"/>
              <a:t>Practical II</a:t>
            </a:r>
            <a:endParaRPr lang="en-US" sz="3600" b="1" i="1" dirty="0"/>
          </a:p>
        </p:txBody>
      </p:sp>
      <p:sp>
        <p:nvSpPr>
          <p:cNvPr id="8" name="Rectangle 7"/>
          <p:cNvSpPr/>
          <p:nvPr/>
        </p:nvSpPr>
        <p:spPr>
          <a:xfrm>
            <a:off x="2590800" y="2438400"/>
            <a:ext cx="6112753" cy="1754326"/>
          </a:xfrm>
          <a:prstGeom prst="rect">
            <a:avLst/>
          </a:prstGeom>
          <a:noFill/>
        </p:spPr>
        <p:txBody>
          <a:bodyPr wrap="square" lIns="91440" tIns="45720" rIns="91440" bIns="45720">
            <a:spAutoFit/>
          </a:bodyPr>
          <a:lstStyle/>
          <a:p>
            <a:pPr algn="ctr"/>
            <a:r>
              <a:rPr lang="en-US" sz="5400" b="1" i="1" cap="none" spc="0"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itchFamily="34" charset="0"/>
              </a:rPr>
              <a:t>SMALL INTESTINE</a:t>
            </a:r>
            <a:endParaRPr lang="en-US" sz="54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itchFamily="34" charset="0"/>
            </a:endParaRPr>
          </a:p>
        </p:txBody>
      </p:sp>
      <p:sp>
        <p:nvSpPr>
          <p:cNvPr id="10" name="TextBox 9"/>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1" name="TextBox 10"/>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0166" y="2714620"/>
            <a:ext cx="6390456" cy="1600944"/>
          </a:xfrm>
        </p:spPr>
        <p:txBody>
          <a:bodyPr>
            <a:noAutofit/>
          </a:bodyPr>
          <a:lstStyle/>
          <a:p>
            <a:pPr algn="ct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Carcinoid tumor</a:t>
            </a:r>
            <a:b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b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of Small Intestine</a:t>
            </a:r>
            <a:endPar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library.med.utah.edu/WebPath/jpeg4/GI167.jpg"/>
          <p:cNvPicPr>
            <a:picLocks noChangeAspect="1" noChangeArrowheads="1"/>
          </p:cNvPicPr>
          <p:nvPr/>
        </p:nvPicPr>
        <p:blipFill>
          <a:blip r:embed="rId2" cstate="print"/>
          <a:srcRect/>
          <a:stretch>
            <a:fillRect/>
          </a:stretch>
        </p:blipFill>
        <p:spPr bwMode="auto">
          <a:xfrm>
            <a:off x="304800" y="838200"/>
            <a:ext cx="6279526" cy="38363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609600" y="5257800"/>
            <a:ext cx="7416824" cy="707886"/>
          </a:xfrm>
          <a:prstGeom prst="rect">
            <a:avLst/>
          </a:prstGeom>
        </p:spPr>
        <p:txBody>
          <a:bodyPr wrap="square">
            <a:spAutoFit/>
          </a:bodyPr>
          <a:lstStyle/>
          <a:p>
            <a:pPr algn="ctr"/>
            <a:r>
              <a:rPr lang="en-US" sz="2000" b="1" i="1" dirty="0" smtClean="0"/>
              <a:t>Neoplasms of the small intestine are uncommon. Benign tumors can include leiomyomas, fibromas, neurofibromas, and </a:t>
            </a:r>
            <a:r>
              <a:rPr lang="en-US" sz="2000" b="1" i="1" dirty="0" err="1" smtClean="0"/>
              <a:t>lipomas</a:t>
            </a:r>
            <a:endParaRPr lang="en-US" sz="2000" b="1" i="1" dirty="0"/>
          </a:p>
        </p:txBody>
      </p:sp>
      <p:sp>
        <p:nvSpPr>
          <p:cNvPr id="7" name="Rounded Rectangle 6"/>
          <p:cNvSpPr/>
          <p:nvPr/>
        </p:nvSpPr>
        <p:spPr>
          <a:xfrm>
            <a:off x="1259633" y="188640"/>
            <a:ext cx="627952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10" name="Straight Arrow Connector 9"/>
          <p:cNvCxnSpPr/>
          <p:nvPr/>
        </p:nvCxnSpPr>
        <p:spPr>
          <a:xfrm flipH="1" flipV="1">
            <a:off x="4876800" y="2133600"/>
            <a:ext cx="182880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Rectangle 10"/>
          <p:cNvSpPr/>
          <p:nvPr/>
        </p:nvSpPr>
        <p:spPr>
          <a:xfrm>
            <a:off x="6629400" y="2209800"/>
            <a:ext cx="1981200" cy="1200329"/>
          </a:xfrm>
          <a:prstGeom prst="rect">
            <a:avLst/>
          </a:prstGeom>
        </p:spPr>
        <p:txBody>
          <a:bodyPr wrap="square">
            <a:spAutoFit/>
          </a:bodyPr>
          <a:lstStyle/>
          <a:p>
            <a:r>
              <a:rPr lang="en-US" b="1" i="1" dirty="0"/>
              <a:t>Nodular yellowish mass lesion in small bowel segment</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lum bright="20000"/>
          </a:blip>
          <a:srcRect/>
          <a:stretch>
            <a:fillRect/>
          </a:stretch>
        </p:blipFill>
        <p:spPr bwMode="auto">
          <a:xfrm>
            <a:off x="1115616" y="908720"/>
            <a:ext cx="6732240" cy="4248472"/>
          </a:xfrm>
          <a:prstGeom prst="rect">
            <a:avLst/>
          </a:prstGeom>
          <a:ln w="38100" cap="sq">
            <a:solidFill>
              <a:srgbClr val="5F3B27"/>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043608" y="5373216"/>
            <a:ext cx="6696744" cy="1015663"/>
          </a:xfrm>
          <a:prstGeom prst="rect">
            <a:avLst/>
          </a:prstGeom>
        </p:spPr>
        <p:txBody>
          <a:bodyPr wrap="square">
            <a:spAutoFit/>
          </a:bodyPr>
          <a:lstStyle/>
          <a:p>
            <a:pPr marL="533400" indent="-533400" algn="ctr"/>
            <a:r>
              <a:rPr lang="en-US" sz="2000" b="1" i="1" dirty="0" smtClean="0"/>
              <a:t>Tumour consists of alveolar groups and clumps of small uniform polygonal cells having centrally placed round nuclei and abundant granular cytoplasm.</a:t>
            </a:r>
            <a:endParaRPr lang="en-US" sz="2000" b="1" i="1" dirty="0"/>
          </a:p>
        </p:txBody>
      </p:sp>
      <p:sp>
        <p:nvSpPr>
          <p:cNvPr id="6" name="Rounded Rectangle 5"/>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MPF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http://library.med.utah.edu/WebPath/jpeg4/GI134.jpg"/>
          <p:cNvPicPr>
            <a:picLocks noChangeAspect="1" noChangeArrowheads="1"/>
          </p:cNvPicPr>
          <p:nvPr/>
        </p:nvPicPr>
        <p:blipFill>
          <a:blip r:embed="rId2" cstate="print"/>
          <a:srcRect/>
          <a:stretch>
            <a:fillRect/>
          </a:stretch>
        </p:blipFill>
        <p:spPr bwMode="auto">
          <a:xfrm>
            <a:off x="304800" y="990600"/>
            <a:ext cx="5293568" cy="388843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228600" y="5562600"/>
            <a:ext cx="8458200" cy="707886"/>
          </a:xfrm>
          <a:prstGeom prst="rect">
            <a:avLst/>
          </a:prstGeom>
        </p:spPr>
        <p:txBody>
          <a:bodyPr wrap="square">
            <a:spAutoFit/>
          </a:bodyPr>
          <a:lstStyle/>
          <a:p>
            <a:pPr lvl="0"/>
            <a:r>
              <a:rPr lang="en-US" sz="2000" b="1" dirty="0" smtClean="0"/>
              <a:t>On electron </a:t>
            </a:r>
            <a:r>
              <a:rPr lang="en-US" sz="2000" b="1" dirty="0"/>
              <a:t>microscopic </a:t>
            </a:r>
            <a:r>
              <a:rPr lang="en-US" sz="2000" b="1" dirty="0" smtClean="0"/>
              <a:t>studies, the cytoplasm </a:t>
            </a:r>
            <a:r>
              <a:rPr lang="en-US" sz="2000" b="1" dirty="0"/>
              <a:t>of </a:t>
            </a:r>
            <a:r>
              <a:rPr lang="en-US" sz="2000" b="1" dirty="0" err="1" smtClean="0"/>
              <a:t>carcinoid</a:t>
            </a:r>
            <a:r>
              <a:rPr lang="en-US" sz="2000" b="1" dirty="0" smtClean="0"/>
              <a:t> cells show: </a:t>
            </a:r>
            <a:r>
              <a:rPr lang="en-US" sz="2000" b="1" i="1" dirty="0" err="1" smtClean="0"/>
              <a:t>Neurosecretory</a:t>
            </a:r>
            <a:r>
              <a:rPr lang="en-US" sz="2000" b="1" i="1" dirty="0" smtClean="0"/>
              <a:t> </a:t>
            </a:r>
            <a:r>
              <a:rPr lang="en-US" sz="2000" b="1" i="1" dirty="0"/>
              <a:t>granules</a:t>
            </a:r>
            <a:r>
              <a:rPr lang="en-US" sz="2000" b="1" i="1" dirty="0" smtClean="0"/>
              <a:t>.</a:t>
            </a:r>
            <a:endParaRPr lang="en-US" sz="2000" b="1" i="1" dirty="0"/>
          </a:p>
        </p:txBody>
      </p:sp>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HPF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50177" name="Rectangle 1"/>
          <p:cNvSpPr>
            <a:spLocks noChangeArrowheads="1"/>
          </p:cNvSpPr>
          <p:nvPr/>
        </p:nvSpPr>
        <p:spPr bwMode="auto">
          <a:xfrm>
            <a:off x="5943600" y="1871989"/>
            <a:ext cx="28194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sz="2000" b="1" i="1" u="none" strike="noStrike" cap="none" normalizeH="0" baseline="0" dirty="0" err="1" smtClean="0">
                <a:ln>
                  <a:noFill/>
                </a:ln>
                <a:solidFill>
                  <a:srgbClr val="FF0000"/>
                </a:solidFill>
                <a:effectLst/>
                <a:ea typeface="Calibri" pitchFamily="34" charset="0"/>
                <a:cs typeface="Arial" pitchFamily="34" charset="0"/>
              </a:rPr>
              <a:t>Neuroendocrine</a:t>
            </a:r>
            <a:r>
              <a:rPr kumimoji="0" lang="en-US" sz="2000" b="1" i="1" u="none" strike="noStrike" cap="none" normalizeH="0" baseline="0" dirty="0" smtClean="0">
                <a:ln>
                  <a:noFill/>
                </a:ln>
                <a:solidFill>
                  <a:srgbClr val="FF0000"/>
                </a:solidFill>
                <a:effectLst/>
                <a:ea typeface="Calibri" pitchFamily="34" charset="0"/>
                <a:cs typeface="Arial" pitchFamily="34" charset="0"/>
              </a:rPr>
              <a:t> cells. (salt and pepper chromatin) </a:t>
            </a:r>
          </a:p>
          <a:p>
            <a:pPr marL="0" marR="0" lvl="0" indent="0" algn="l" defTabSz="914400" rtl="0" eaLnBrk="1" fontAlgn="base" latinLnBrk="0" hangingPunct="1">
              <a:lnSpc>
                <a:spcPct val="100000"/>
              </a:lnSpc>
              <a:spcBef>
                <a:spcPct val="0"/>
              </a:spcBef>
              <a:spcAft>
                <a:spcPct val="0"/>
              </a:spcAft>
              <a:buClrTx/>
              <a:buSzTx/>
              <a:buFontTx/>
              <a:buNone/>
              <a:tabLst/>
            </a:pPr>
            <a:endParaRPr lang="en-US" sz="2000" b="1" i="1" dirty="0">
              <a:solidFill>
                <a:srgbClr val="FF0000"/>
              </a:solidFill>
              <a:ea typeface="Calibri" pitchFamily="34" charset="0"/>
              <a:cs typeface="Arial" pitchFamily="34" charset="0"/>
            </a:endParaRPr>
          </a:p>
          <a:p>
            <a:pPr lvl="0" fontAlgn="base">
              <a:spcBef>
                <a:spcPct val="0"/>
              </a:spcBef>
              <a:spcAft>
                <a:spcPct val="0"/>
              </a:spcAft>
            </a:pPr>
            <a:r>
              <a:rPr kumimoji="0" lang="en-US" sz="2000" b="1" i="1" u="none" strike="noStrike" cap="none" normalizeH="0" baseline="0" dirty="0" smtClean="0">
                <a:ln>
                  <a:noFill/>
                </a:ln>
                <a:solidFill>
                  <a:srgbClr val="FF0000"/>
                </a:solidFill>
                <a:effectLst/>
                <a:ea typeface="Calibri" pitchFamily="34" charset="0"/>
                <a:cs typeface="Arial" pitchFamily="34" charset="0"/>
              </a:rPr>
              <a:t> Cells showing round uniform nuclei </a:t>
            </a:r>
          </a:p>
          <a:p>
            <a:pPr lvl="0" fontAlgn="base">
              <a:spcBef>
                <a:spcPct val="0"/>
              </a:spcBef>
              <a:spcAft>
                <a:spcPct val="0"/>
              </a:spcAft>
            </a:pPr>
            <a:r>
              <a:rPr kumimoji="0" lang="en-US" sz="2000" b="1" i="1" u="none" strike="noStrike" cap="none" normalizeH="0" baseline="0" dirty="0" smtClean="0">
                <a:ln>
                  <a:noFill/>
                </a:ln>
                <a:solidFill>
                  <a:srgbClr val="FF0000"/>
                </a:solidFill>
                <a:effectLst/>
                <a:ea typeface="Calibri" pitchFamily="34" charset="0"/>
                <a:cs typeface="Arial" pitchFamily="34" charset="0"/>
              </a:rPr>
              <a:t>with granular nuclear chromatin</a:t>
            </a:r>
            <a:r>
              <a:rPr kumimoji="0" lang="en-US" sz="2000" b="0" i="0" u="none" strike="noStrike" cap="none" normalizeH="0" baseline="0" dirty="0" smtClean="0">
                <a:ln>
                  <a:noFill/>
                </a:ln>
                <a:solidFill>
                  <a:schemeClr val="tx1"/>
                </a:solidFill>
                <a:effectLst/>
                <a:cs typeface="Arial" pitchFamily="34" charset="0"/>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691680" y="908720"/>
            <a:ext cx="5760640" cy="4451912"/>
          </a:xfrm>
          <a:prstGeom prst="rect">
            <a:avLst/>
          </a:prstGeom>
          <a:ln>
            <a:solidFill>
              <a:schemeClr val="accent1"/>
            </a:solidFill>
          </a:ln>
        </p:spPr>
      </p:pic>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IHC stain   </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4" name="TextBox 3"/>
          <p:cNvSpPr txBox="1"/>
          <p:nvPr/>
        </p:nvSpPr>
        <p:spPr>
          <a:xfrm>
            <a:off x="1142976" y="5445224"/>
            <a:ext cx="6885408" cy="923330"/>
          </a:xfrm>
          <a:prstGeom prst="rect">
            <a:avLst/>
          </a:prstGeom>
          <a:noFill/>
        </p:spPr>
        <p:txBody>
          <a:bodyPr wrap="square" rtlCol="0">
            <a:spAutoFit/>
          </a:bodyPr>
          <a:lstStyle/>
          <a:p>
            <a:pPr algn="ctr"/>
            <a:r>
              <a:rPr lang="en-US" b="1" i="1" dirty="0" smtClean="0"/>
              <a:t>Carcinoid tumor showing strong positive staining with the </a:t>
            </a:r>
            <a:r>
              <a:rPr lang="en-US" b="1" i="1" dirty="0" smtClean="0">
                <a:solidFill>
                  <a:srgbClr val="FF0000"/>
                </a:solidFill>
              </a:rPr>
              <a:t>synaptophysin immunohistochemical stain (</a:t>
            </a:r>
            <a:r>
              <a:rPr lang="en-US" b="1" i="1" dirty="0" smtClean="0"/>
              <a:t>IHC stain). This finding confirms the neuroendocrine nature of this neoplasm.</a:t>
            </a:r>
            <a:endParaRPr lang="en-US" b="1" i="1" dirty="0"/>
          </a:p>
        </p:txBody>
      </p:sp>
    </p:spTree>
    <p:extLst>
      <p:ext uri="{BB962C8B-B14F-4D97-AF65-F5344CB8AC3E}">
        <p14:creationId xmlns:p14="http://schemas.microsoft.com/office/powerpoint/2010/main" val="2779658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7" name="Rectangle 6"/>
          <p:cNvSpPr/>
          <p:nvPr/>
        </p:nvSpPr>
        <p:spPr>
          <a:xfrm>
            <a:off x="1905000" y="2667000"/>
            <a:ext cx="6427038" cy="2150978"/>
          </a:xfrm>
          <a:prstGeom prst="rect">
            <a:avLst/>
          </a:prstGeom>
          <a:noFill/>
        </p:spPr>
        <p:txBody>
          <a:bodyPr wrap="square" lIns="91440" tIns="45720" rIns="91440" bIns="45720">
            <a:spAutoFit/>
          </a:bodyPr>
          <a:lstStyle/>
          <a:p>
            <a:pPr algn="ctr"/>
            <a:r>
              <a:rPr lang="en-US" sz="66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rPr>
              <a:t>LARGE INTESTINE</a:t>
            </a:r>
            <a:endParaRPr lang="en-US" sz="66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048000"/>
            <a:ext cx="6172200" cy="1024880"/>
          </a:xfrm>
        </p:spPr>
        <p:txBody>
          <a:bodyPr>
            <a:normAutofit/>
          </a:bodyPr>
          <a:lstStyle/>
          <a:p>
            <a:pPr algn="ctr"/>
            <a:r>
              <a:rPr lang="en-US" sz="54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 Crohn’s disease</a:t>
            </a:r>
            <a:endParaRPr lang="en-US" sz="54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1259632" y="836712"/>
            <a:ext cx="6552728" cy="45806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115616" y="5517232"/>
            <a:ext cx="6408712" cy="1015663"/>
          </a:xfrm>
          <a:prstGeom prst="rect">
            <a:avLst/>
          </a:prstGeom>
        </p:spPr>
        <p:txBody>
          <a:bodyPr wrap="square">
            <a:spAutoFit/>
          </a:bodyPr>
          <a:lstStyle/>
          <a:p>
            <a:pPr algn="ctr"/>
            <a:r>
              <a:rPr lang="en-US" sz="2000" b="1" i="1" dirty="0" smtClean="0"/>
              <a:t>Here the inflammation has produced large, irregularly shaped ulcers that are separated from each other by mucosa that appears close to normal. </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library.med.utah.edu/WebPath/jpeg4/GI060.jpg"/>
          <p:cNvPicPr>
            <a:picLocks noChangeAspect="1" noChangeArrowheads="1"/>
          </p:cNvPicPr>
          <p:nvPr/>
        </p:nvPicPr>
        <p:blipFill>
          <a:blip r:embed="rId3" cstate="print"/>
          <a:srcRect/>
          <a:stretch>
            <a:fillRect/>
          </a:stretch>
        </p:blipFill>
        <p:spPr bwMode="auto">
          <a:xfrm>
            <a:off x="1281889" y="908720"/>
            <a:ext cx="4737911" cy="424847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43009" name="Rectangle 1"/>
          <p:cNvSpPr>
            <a:spLocks noChangeArrowheads="1"/>
          </p:cNvSpPr>
          <p:nvPr/>
        </p:nvSpPr>
        <p:spPr bwMode="auto">
          <a:xfrm>
            <a:off x="6781800" y="1166574"/>
            <a:ext cx="1524000"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Mucosal ulcer.</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a:t>
            </a: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Thickening of bowel wall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“Cobble stone” appearance 					</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a:t>
            </a: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Narrowing of lumen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1" name="Straight Arrow Connector 10"/>
          <p:cNvCxnSpPr/>
          <p:nvPr/>
        </p:nvCxnSpPr>
        <p:spPr>
          <a:xfrm flipH="1">
            <a:off x="1828800" y="1371600"/>
            <a:ext cx="4876800" cy="1828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562600" y="2286000"/>
            <a:ext cx="1295400" cy="1828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library.med.utah.edu/WebPath/jpeg4/GI061.jpg"/>
          <p:cNvPicPr>
            <a:picLocks noChangeAspect="1" noChangeArrowheads="1"/>
          </p:cNvPicPr>
          <p:nvPr/>
        </p:nvPicPr>
        <p:blipFill>
          <a:blip r:embed="rId3" cstate="print"/>
          <a:srcRect/>
          <a:stretch>
            <a:fillRect/>
          </a:stretch>
        </p:blipFill>
        <p:spPr bwMode="auto">
          <a:xfrm>
            <a:off x="1259631" y="836712"/>
            <a:ext cx="6462447" cy="4104456"/>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p:cNvSpPr/>
          <p:nvPr/>
        </p:nvSpPr>
        <p:spPr>
          <a:xfrm>
            <a:off x="899592" y="5120024"/>
            <a:ext cx="7128792" cy="1323439"/>
          </a:xfrm>
          <a:prstGeom prst="rect">
            <a:avLst/>
          </a:prstGeom>
        </p:spPr>
        <p:txBody>
          <a:bodyPr wrap="square">
            <a:spAutoFit/>
          </a:bodyPr>
          <a:lstStyle/>
          <a:p>
            <a:pPr algn="ctr"/>
            <a:r>
              <a:rPr lang="en-US" sz="2000" b="1" i="1" dirty="0" smtClean="0"/>
              <a:t>Microscopically, Crohn's disease is characterized by </a:t>
            </a:r>
            <a:r>
              <a:rPr lang="en-US" sz="2000" b="1" i="1" dirty="0" smtClean="0">
                <a:solidFill>
                  <a:srgbClr val="FF0000"/>
                </a:solidFill>
              </a:rPr>
              <a:t>transmural inflammation.</a:t>
            </a:r>
            <a:r>
              <a:rPr lang="en-US" sz="2000" b="1" i="1" dirty="0" smtClean="0"/>
              <a:t> Here, inflammatory cells (the bluish infiltrates) extend from mucosa through submucosa and muscularis and appear as nodular infiltrates on the </a:t>
            </a:r>
            <a:r>
              <a:rPr lang="en-US" sz="2000" b="1" i="1" dirty="0" err="1" smtClean="0"/>
              <a:t>serosal</a:t>
            </a:r>
            <a:r>
              <a:rPr lang="en-US" sz="2000" b="1" i="1" dirty="0" smtClean="0"/>
              <a:t> surface</a:t>
            </a:r>
            <a:endParaRPr lang="en-US" sz="2000" b="1" i="1" dirty="0"/>
          </a:p>
        </p:txBody>
      </p:sp>
      <p:sp>
        <p:nvSpPr>
          <p:cNvPr id="7" name="Rounded Rectangle 6"/>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36834" y="4637176"/>
            <a:ext cx="7211630" cy="792088"/>
          </a:xfrm>
        </p:spPr>
        <p:txBody>
          <a:bodyPr>
            <a:noAutofit/>
          </a:bodyPr>
          <a:lstStyle/>
          <a:p>
            <a:pPr algn="r"/>
            <a:r>
              <a:rPr lang="en-US" sz="4000" b="1" i="1" dirty="0" smtClean="0">
                <a:solidFill>
                  <a:schemeClr val="tx1"/>
                </a:solidFill>
                <a:effectLst>
                  <a:outerShdw blurRad="38100" dist="38100" dir="2700000" algn="tl">
                    <a:srgbClr val="000000">
                      <a:alpha val="43137"/>
                    </a:srgbClr>
                  </a:outerShdw>
                </a:effectLst>
              </a:rPr>
              <a:t>Gross and histopathology</a:t>
            </a:r>
            <a:endParaRPr lang="en-US" sz="4000" b="1" i="1" dirty="0">
              <a:solidFill>
                <a:schemeClr val="tx1"/>
              </a:solidFill>
              <a:effectLst>
                <a:outerShdw blurRad="38100" dist="38100" dir="2700000" algn="tl">
                  <a:srgbClr val="000000">
                    <a:alpha val="43137"/>
                  </a:srgbClr>
                </a:outerShdw>
              </a:effectLst>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4953000"/>
            <a:ext cx="7391400" cy="1631216"/>
          </a:xfrm>
          <a:prstGeom prst="rect">
            <a:avLst/>
          </a:prstGeom>
        </p:spPr>
        <p:txBody>
          <a:bodyPr wrap="square">
            <a:spAutoFit/>
          </a:bodyPr>
          <a:lstStyle/>
          <a:p>
            <a:pPr lvl="0"/>
            <a:r>
              <a:rPr lang="en-US" sz="2000" b="1" dirty="0" smtClean="0">
                <a:solidFill>
                  <a:srgbClr val="FF0000"/>
                </a:solidFill>
              </a:rPr>
              <a:t>Complications that can occur as a result of </a:t>
            </a:r>
            <a:r>
              <a:rPr lang="en-US" sz="2000" b="1" dirty="0" err="1" smtClean="0">
                <a:solidFill>
                  <a:srgbClr val="FF0000"/>
                </a:solidFill>
              </a:rPr>
              <a:t>chron’s</a:t>
            </a:r>
            <a:r>
              <a:rPr lang="en-US" sz="2000" b="1" dirty="0" smtClean="0">
                <a:solidFill>
                  <a:srgbClr val="FF0000"/>
                </a:solidFill>
              </a:rPr>
              <a:t> disease:</a:t>
            </a:r>
            <a:endParaRPr lang="en-US" sz="2000" dirty="0" smtClean="0">
              <a:solidFill>
                <a:srgbClr val="FF0000"/>
              </a:solidFill>
            </a:endParaRPr>
          </a:p>
          <a:p>
            <a:pPr marL="342900" indent="-342900">
              <a:buFont typeface="Wingdings" pitchFamily="2" charset="2"/>
              <a:buChar char="Ø"/>
            </a:pPr>
            <a:r>
              <a:rPr lang="en-US" sz="2000" b="1" i="1" dirty="0" smtClean="0"/>
              <a:t>Sinuses and fistulas formation</a:t>
            </a:r>
            <a:r>
              <a:rPr lang="en-US" sz="2000" dirty="0" smtClean="0"/>
              <a:t> 	</a:t>
            </a:r>
          </a:p>
          <a:p>
            <a:pPr marL="342900" indent="-342900">
              <a:buFont typeface="Wingdings" pitchFamily="2" charset="2"/>
              <a:buChar char="Ø"/>
            </a:pPr>
            <a:r>
              <a:rPr lang="en-US" sz="2000" b="1" i="1" dirty="0" smtClean="0"/>
              <a:t>Intestinal obstruction</a:t>
            </a:r>
            <a:endParaRPr lang="en-US" sz="2000" dirty="0" smtClean="0"/>
          </a:p>
          <a:p>
            <a:pPr marL="342900" indent="-342900">
              <a:buFont typeface="Wingdings" pitchFamily="2" charset="2"/>
              <a:buChar char="Ø"/>
            </a:pPr>
            <a:r>
              <a:rPr lang="en-US" sz="2000" b="1" i="1" dirty="0" smtClean="0"/>
              <a:t>Perforation</a:t>
            </a:r>
            <a:endParaRPr lang="en-US" sz="2000" dirty="0" smtClean="0"/>
          </a:p>
          <a:p>
            <a:pPr marL="342900" indent="-342900">
              <a:buFont typeface="Wingdings" pitchFamily="2" charset="2"/>
              <a:buChar char="Ø"/>
            </a:pPr>
            <a:r>
              <a:rPr lang="en-US" sz="2000" b="1" i="1" smtClean="0"/>
              <a:t>Increased </a:t>
            </a:r>
            <a:r>
              <a:rPr lang="en-US" sz="2000" b="1" i="1" dirty="0" smtClean="0"/>
              <a:t>incidence of carcinoma  	</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pic>
        <p:nvPicPr>
          <p:cNvPr id="145410" name="Picture 2" descr="File:Crohn's disease - colon - high mag.jpg">
            <a:hlinkClick r:id="rId3"/>
          </p:cNvPr>
          <p:cNvPicPr>
            <a:picLocks noChangeAspect="1" noChangeArrowheads="1"/>
          </p:cNvPicPr>
          <p:nvPr/>
        </p:nvPicPr>
        <p:blipFill>
          <a:blip r:embed="rId4" cstate="print"/>
          <a:srcRect/>
          <a:stretch>
            <a:fillRect/>
          </a:stretch>
        </p:blipFill>
        <p:spPr bwMode="auto">
          <a:xfrm>
            <a:off x="971600" y="836713"/>
            <a:ext cx="6115000" cy="4160722"/>
          </a:xfrm>
          <a:prstGeom prst="rect">
            <a:avLst/>
          </a:prstGeom>
          <a:noFill/>
          <a:ln>
            <a:solidFill>
              <a:schemeClr val="tx1"/>
            </a:solidFill>
          </a:ln>
        </p:spPr>
      </p:pic>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8" name="Straight Arrow Connector 7"/>
          <p:cNvCxnSpPr>
            <a:stCxn id="11" idx="1"/>
          </p:cNvCxnSpPr>
          <p:nvPr/>
        </p:nvCxnSpPr>
        <p:spPr>
          <a:xfrm flipH="1">
            <a:off x="3581400" y="3204865"/>
            <a:ext cx="3733800" cy="75753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Rectangle 10"/>
          <p:cNvSpPr/>
          <p:nvPr/>
        </p:nvSpPr>
        <p:spPr>
          <a:xfrm>
            <a:off x="7315200" y="2743200"/>
            <a:ext cx="2057400" cy="923330"/>
          </a:xfrm>
          <a:prstGeom prst="rect">
            <a:avLst/>
          </a:prstGeom>
        </p:spPr>
        <p:txBody>
          <a:bodyPr wrap="square">
            <a:spAutoFit/>
          </a:bodyPr>
          <a:lstStyle/>
          <a:p>
            <a:pPr lvl="0"/>
            <a:r>
              <a:rPr lang="en-US" b="1" i="1" dirty="0" err="1" smtClean="0"/>
              <a:t>Submucosa</a:t>
            </a:r>
            <a:r>
              <a:rPr lang="en-US" b="1" i="1" dirty="0" smtClean="0"/>
              <a:t> showing </a:t>
            </a:r>
            <a:r>
              <a:rPr lang="en-US" b="1" i="1" dirty="0" err="1" smtClean="0"/>
              <a:t>epithelioid</a:t>
            </a:r>
            <a:r>
              <a:rPr lang="en-US" b="1" i="1" dirty="0" smtClean="0"/>
              <a:t> </a:t>
            </a:r>
            <a:r>
              <a:rPr lang="en-US" b="1" i="1" dirty="0" err="1" smtClean="0"/>
              <a:t>granulomas</a:t>
            </a:r>
            <a:r>
              <a:rPr lang="en-US" b="1" i="1" dirty="0" smtClean="0"/>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library.med.utah.edu/WebPath/jpeg4/GI062.jpg"/>
          <p:cNvPicPr>
            <a:picLocks noChangeAspect="1" noChangeArrowheads="1"/>
          </p:cNvPicPr>
          <p:nvPr/>
        </p:nvPicPr>
        <p:blipFill>
          <a:blip r:embed="rId2" cstate="print"/>
          <a:srcRect/>
          <a:stretch>
            <a:fillRect/>
          </a:stretch>
        </p:blipFill>
        <p:spPr bwMode="auto">
          <a:xfrm>
            <a:off x="1115617" y="917486"/>
            <a:ext cx="6729812" cy="4213461"/>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187624" y="5336048"/>
            <a:ext cx="6480720" cy="1015663"/>
          </a:xfrm>
          <a:prstGeom prst="rect">
            <a:avLst/>
          </a:prstGeom>
        </p:spPr>
        <p:txBody>
          <a:bodyPr wrap="square">
            <a:spAutoFit/>
          </a:bodyPr>
          <a:lstStyle/>
          <a:p>
            <a:pPr algn="ctr"/>
            <a:r>
              <a:rPr lang="en-US" sz="2000" b="1" i="1" dirty="0" smtClean="0"/>
              <a:t>At high magnification the granulomatous nature of the inflammation of Crohn's disease is demonstrated here with epithelioid cells, giant cells, and many lymphocytes. </a:t>
            </a:r>
            <a:endParaRPr lang="en-US" sz="2000" b="1" i="1" dirty="0"/>
          </a:p>
        </p:txBody>
      </p:sp>
      <p:sp>
        <p:nvSpPr>
          <p:cNvPr id="5" name="Rounded Rectangle 4"/>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895600"/>
            <a:ext cx="6172200" cy="1096888"/>
          </a:xfrm>
        </p:spPr>
        <p:txBody>
          <a:bodyPr>
            <a:normAutofit/>
          </a:bodyPr>
          <a:lstStyle/>
          <a:p>
            <a:pPr algn="ctr"/>
            <a:r>
              <a:rPr lang="en-US" b="1" i="1" dirty="0" smtClean="0">
                <a:solidFill>
                  <a:schemeClr val="bg2">
                    <a:lumMod val="25000"/>
                  </a:schemeClr>
                </a:solidFill>
                <a:effectLst>
                  <a:outerShdw blurRad="38100" dist="38100" dir="2700000" algn="tl">
                    <a:srgbClr val="000000">
                      <a:alpha val="43137"/>
                    </a:srgbClr>
                  </a:outerShdw>
                </a:effectLst>
              </a:rPr>
              <a:t> Ulcerative colitis</a:t>
            </a:r>
            <a:endParaRPr lang="en-US" b="1" i="1" dirty="0">
              <a:solidFill>
                <a:schemeClr val="bg2">
                  <a:lumMod val="2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9662930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7624" y="5541039"/>
            <a:ext cx="6696744" cy="1323439"/>
          </a:xfrm>
          <a:prstGeom prst="rect">
            <a:avLst/>
          </a:prstGeom>
        </p:spPr>
        <p:txBody>
          <a:bodyPr wrap="square">
            <a:spAutoFit/>
          </a:bodyPr>
          <a:lstStyle/>
          <a:p>
            <a:pPr algn="ctr"/>
            <a:r>
              <a:rPr lang="en-US" sz="2000" b="1" i="1" dirty="0" smtClean="0"/>
              <a:t>The most intense inflammation begins at the sigmoid colon (Right) and extends upward and around to the ascending colon. At the lower left is the ileocecal valve with a portion of terminal ileum that is not involved. </a:t>
            </a:r>
            <a:endParaRPr lang="en-US" sz="2000" b="1" i="1" dirty="0"/>
          </a:p>
        </p:txBody>
      </p:sp>
      <p:pic>
        <p:nvPicPr>
          <p:cNvPr id="141314" name="Picture 2" descr="http://library.med.utah.edu/WebPath/jpeg4/GI071.jpg"/>
          <p:cNvPicPr>
            <a:picLocks noChangeAspect="1" noChangeArrowheads="1"/>
          </p:cNvPicPr>
          <p:nvPr/>
        </p:nvPicPr>
        <p:blipFill>
          <a:blip r:embed="rId3" cstate="print"/>
          <a:srcRect/>
          <a:stretch>
            <a:fillRect/>
          </a:stretch>
        </p:blipFill>
        <p:spPr bwMode="auto">
          <a:xfrm>
            <a:off x="1691680" y="836713"/>
            <a:ext cx="5832648" cy="4680520"/>
          </a:xfrm>
          <a:prstGeom prst="rect">
            <a:avLst/>
          </a:prstGeom>
          <a:noFill/>
        </p:spPr>
      </p:pic>
      <p:sp>
        <p:nvSpPr>
          <p:cNvPr id="5" name="Rounded Rectangle 4"/>
          <p:cNvSpPr/>
          <p:nvPr/>
        </p:nvSpPr>
        <p:spPr>
          <a:xfrm>
            <a:off x="1619672" y="188640"/>
            <a:ext cx="5904656"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6234653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descr="http://library.med.utah.edu/WebPath/jpeg4/GI070.jpg"/>
          <p:cNvPicPr>
            <a:picLocks noChangeAspect="1" noChangeArrowheads="1"/>
          </p:cNvPicPr>
          <p:nvPr/>
        </p:nvPicPr>
        <p:blipFill>
          <a:blip r:embed="rId2" cstate="print"/>
          <a:srcRect/>
          <a:stretch>
            <a:fillRect/>
          </a:stretch>
        </p:blipFill>
        <p:spPr bwMode="auto">
          <a:xfrm>
            <a:off x="1403648" y="1052736"/>
            <a:ext cx="6192688" cy="4176464"/>
          </a:xfrm>
          <a:prstGeom prst="rect">
            <a:avLst/>
          </a:prstGeom>
          <a:noFill/>
        </p:spPr>
      </p:pic>
      <p:sp>
        <p:nvSpPr>
          <p:cNvPr id="3" name="Rectangle 2"/>
          <p:cNvSpPr/>
          <p:nvPr/>
        </p:nvSpPr>
        <p:spPr>
          <a:xfrm>
            <a:off x="1331640" y="5373216"/>
            <a:ext cx="6336704" cy="1015663"/>
          </a:xfrm>
          <a:prstGeom prst="rect">
            <a:avLst/>
          </a:prstGeom>
        </p:spPr>
        <p:txBody>
          <a:bodyPr wrap="square">
            <a:spAutoFit/>
          </a:bodyPr>
          <a:lstStyle/>
          <a:p>
            <a:pPr algn="ctr"/>
            <a:r>
              <a:rPr lang="en-US" sz="2000" b="1" i="1" dirty="0" smtClean="0"/>
              <a:t>Pseudopolyps</a:t>
            </a:r>
            <a:r>
              <a:rPr lang="en-US" sz="2000" dirty="0" smtClean="0"/>
              <a:t> </a:t>
            </a:r>
            <a:r>
              <a:rPr lang="en-US" sz="2000" b="1" i="1" dirty="0" smtClean="0"/>
              <a:t>are seen here in a case of severe ulcerative colitis. The remaining mucosa has been ulcerated away and is hyperemic.</a:t>
            </a:r>
            <a:endParaRPr lang="en-US" sz="2000" b="1" i="1" dirty="0"/>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4478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8" name="Straight Arrow Connector 7"/>
          <p:cNvCxnSpPr/>
          <p:nvPr/>
        </p:nvCxnSpPr>
        <p:spPr>
          <a:xfrm flipV="1">
            <a:off x="2286000" y="4267200"/>
            <a:ext cx="3810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32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rot="5400000">
            <a:off x="2339752" y="-171400"/>
            <a:ext cx="4320480" cy="6624737"/>
          </a:xfrm>
          <a:prstGeom prst="rect">
            <a:avLst/>
          </a:prstGeom>
          <a:noFill/>
          <a:ln w="9525">
            <a:noFill/>
            <a:miter lim="800000"/>
            <a:headEnd/>
            <a:tailEnd/>
          </a:ln>
        </p:spPr>
      </p:pic>
      <p:sp>
        <p:nvSpPr>
          <p:cNvPr id="3" name="Rectangle 2"/>
          <p:cNvSpPr/>
          <p:nvPr/>
        </p:nvSpPr>
        <p:spPr>
          <a:xfrm>
            <a:off x="1259632" y="5457998"/>
            <a:ext cx="6264696" cy="1015663"/>
          </a:xfrm>
          <a:prstGeom prst="rect">
            <a:avLst/>
          </a:prstGeom>
        </p:spPr>
        <p:txBody>
          <a:bodyPr wrap="square">
            <a:spAutoFit/>
          </a:bodyPr>
          <a:lstStyle/>
          <a:p>
            <a:pPr algn="ctr">
              <a:spcBef>
                <a:spcPct val="0"/>
              </a:spcBef>
            </a:pPr>
            <a:r>
              <a:rPr lang="en-US" sz="2000" b="1" i="1" dirty="0" smtClean="0"/>
              <a:t>The picture shows pseudo polyps formation . </a:t>
            </a:r>
          </a:p>
          <a:p>
            <a:pPr algn="ctr">
              <a:spcBef>
                <a:spcPct val="0"/>
              </a:spcBef>
            </a:pPr>
            <a:r>
              <a:rPr lang="en-US" sz="2000" b="1" i="1" dirty="0" smtClean="0"/>
              <a:t>Toxic mega colon, glandular dysplasia and adenocarcinoma are the main complications .</a:t>
            </a:r>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3419882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http://library.med.utah.edu/WebPath/jpeg4/GI073.jpg"/>
          <p:cNvPicPr>
            <a:picLocks noChangeAspect="1" noChangeArrowheads="1"/>
          </p:cNvPicPr>
          <p:nvPr/>
        </p:nvPicPr>
        <p:blipFill>
          <a:blip r:embed="rId2" cstate="print"/>
          <a:srcRect/>
          <a:stretch>
            <a:fillRect/>
          </a:stretch>
        </p:blipFill>
        <p:spPr bwMode="auto">
          <a:xfrm>
            <a:off x="1222861" y="1124744"/>
            <a:ext cx="6445483" cy="4176464"/>
          </a:xfrm>
          <a:prstGeom prst="rect">
            <a:avLst/>
          </a:prstGeom>
          <a:noFill/>
          <a:ln>
            <a:solidFill>
              <a:schemeClr val="tx1"/>
            </a:solidFill>
          </a:ln>
        </p:spPr>
      </p:pic>
      <p:sp>
        <p:nvSpPr>
          <p:cNvPr id="4" name="Rectangle 3"/>
          <p:cNvSpPr/>
          <p:nvPr/>
        </p:nvSpPr>
        <p:spPr>
          <a:xfrm>
            <a:off x="1259632" y="5397023"/>
            <a:ext cx="6408712" cy="1015663"/>
          </a:xfrm>
          <a:prstGeom prst="rect">
            <a:avLst/>
          </a:prstGeom>
        </p:spPr>
        <p:txBody>
          <a:bodyPr wrap="square">
            <a:spAutoFit/>
          </a:bodyPr>
          <a:lstStyle/>
          <a:p>
            <a:pPr algn="ctr"/>
            <a:r>
              <a:rPr lang="en-US" sz="2000" b="1" i="1" dirty="0" smtClean="0"/>
              <a:t>Microscopically, the inflammation of ulcerative colitis is confined primarily to the mucosa. Here, the mucosa is eroded by an ulcer that undermines surrounding mucosa.</a:t>
            </a:r>
            <a:endParaRPr lang="en-US" sz="2000" b="1" i="1" dirty="0"/>
          </a:p>
        </p:txBody>
      </p:sp>
      <p:sp>
        <p:nvSpPr>
          <p:cNvPr id="5" name="Rounded Rectangle 4"/>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LPF</a:t>
            </a:r>
            <a:endParaRPr lang="en-US" sz="28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4190308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HPF</a:t>
            </a:r>
            <a:endParaRPr lang="en-US" sz="2800" b="1" i="1" dirty="0"/>
          </a:p>
        </p:txBody>
      </p:sp>
      <p:pic>
        <p:nvPicPr>
          <p:cNvPr id="331778" name="Picture 2" descr="http://library.med.utah.edu/WebPath/jpeg4/GI074.jpg"/>
          <p:cNvPicPr>
            <a:picLocks noChangeAspect="1" noChangeArrowheads="1"/>
          </p:cNvPicPr>
          <p:nvPr/>
        </p:nvPicPr>
        <p:blipFill>
          <a:blip r:embed="rId2" cstate="print"/>
          <a:srcRect/>
          <a:stretch>
            <a:fillRect/>
          </a:stretch>
        </p:blipFill>
        <p:spPr bwMode="auto">
          <a:xfrm>
            <a:off x="1259632" y="980728"/>
            <a:ext cx="6600800" cy="4176464"/>
          </a:xfrm>
          <a:prstGeom prst="rect">
            <a:avLst/>
          </a:prstGeom>
          <a:noFill/>
          <a:ln>
            <a:solidFill>
              <a:schemeClr val="tx1"/>
            </a:solidFill>
          </a:ln>
        </p:spPr>
      </p:pic>
      <p:sp>
        <p:nvSpPr>
          <p:cNvPr id="4" name="Rectangle 3"/>
          <p:cNvSpPr/>
          <p:nvPr/>
        </p:nvSpPr>
        <p:spPr>
          <a:xfrm>
            <a:off x="1187624" y="5229200"/>
            <a:ext cx="6768752" cy="1015663"/>
          </a:xfrm>
          <a:prstGeom prst="rect">
            <a:avLst/>
          </a:prstGeom>
        </p:spPr>
        <p:txBody>
          <a:bodyPr wrap="square">
            <a:spAutoFit/>
          </a:bodyPr>
          <a:lstStyle/>
          <a:p>
            <a:pPr algn="ctr"/>
            <a:r>
              <a:rPr lang="en-US" sz="2000" b="1" i="1" dirty="0" smtClean="0"/>
              <a:t>The intense inflammation of the mucosa is seen. The colonic mucosal epithelium demonstrates loss of goblet cells. Both acute and chronic inflammatory cells are present</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19103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library.med.utah.edu/WebPath/jpeg4/GI183.jpg"/>
          <p:cNvPicPr>
            <a:picLocks noChangeAspect="1" noChangeArrowheads="1"/>
          </p:cNvPicPr>
          <p:nvPr/>
        </p:nvPicPr>
        <p:blipFill>
          <a:blip r:embed="rId3" cstate="print"/>
          <a:srcRect/>
          <a:stretch>
            <a:fillRect/>
          </a:stretch>
        </p:blipFill>
        <p:spPr bwMode="auto">
          <a:xfrm>
            <a:off x="1043608" y="836712"/>
            <a:ext cx="6840760" cy="4520927"/>
          </a:xfrm>
          <a:prstGeom prst="rect">
            <a:avLst/>
          </a:prstGeom>
          <a:noFill/>
        </p:spPr>
      </p:pic>
      <p:sp>
        <p:nvSpPr>
          <p:cNvPr id="5" name="Rounded Rectangle 4"/>
          <p:cNvSpPr/>
          <p:nvPr/>
        </p:nvSpPr>
        <p:spPr>
          <a:xfrm>
            <a:off x="971600" y="188640"/>
            <a:ext cx="691276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Ulcerative Colitis with Crypt Abscesses - HPF</a:t>
            </a:r>
            <a:endParaRPr lang="en-US" sz="2800" b="1" i="1" dirty="0"/>
          </a:p>
        </p:txBody>
      </p:sp>
      <p:sp>
        <p:nvSpPr>
          <p:cNvPr id="6" name="Rectangle 5"/>
          <p:cNvSpPr/>
          <p:nvPr/>
        </p:nvSpPr>
        <p:spPr>
          <a:xfrm>
            <a:off x="971600" y="5445224"/>
            <a:ext cx="7181800" cy="707886"/>
          </a:xfrm>
          <a:prstGeom prst="rect">
            <a:avLst/>
          </a:prstGeom>
        </p:spPr>
        <p:txBody>
          <a:bodyPr wrap="square">
            <a:spAutoFit/>
          </a:bodyPr>
          <a:lstStyle/>
          <a:p>
            <a:pPr algn="ctr"/>
            <a:r>
              <a:rPr lang="en-US" sz="2000" b="1" i="1" dirty="0" smtClean="0"/>
              <a:t>Crypt abscesses are a histologic finding more typical with ulcerative colitis. </a:t>
            </a:r>
            <a:endParaRPr lang="en-US" sz="2000" b="1" i="1" dirty="0"/>
          </a:p>
        </p:txBody>
      </p:sp>
      <p:cxnSp>
        <p:nvCxnSpPr>
          <p:cNvPr id="8" name="Straight Arrow Connector 7"/>
          <p:cNvCxnSpPr/>
          <p:nvPr/>
        </p:nvCxnSpPr>
        <p:spPr>
          <a:xfrm flipH="1">
            <a:off x="4067944" y="2060848"/>
            <a:ext cx="288032" cy="13681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55976" y="2060848"/>
            <a:ext cx="720080" cy="7920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1700808"/>
            <a:ext cx="1368152" cy="3600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2" name="TextBox 11"/>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766812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2743200"/>
            <a:ext cx="6172200" cy="1528936"/>
          </a:xfrm>
        </p:spPr>
        <p:txBody>
          <a:bodyPr>
            <a:normAutofit/>
          </a:bodyPr>
          <a:lstStyle/>
          <a:p>
            <a:pPr algn="ctr"/>
            <a:r>
              <a:rPr lang="en-US" b="1" i="1" dirty="0" smtClean="0">
                <a:solidFill>
                  <a:srgbClr val="0B0B8F"/>
                </a:solidFill>
                <a:effectLst>
                  <a:outerShdw blurRad="38100" dist="38100" dir="2700000" algn="tl">
                    <a:srgbClr val="000000">
                      <a:alpha val="43137"/>
                    </a:srgbClr>
                  </a:outerShdw>
                </a:effectLst>
              </a:rPr>
              <a:t>Adenomatous polyps of rectum / colon</a:t>
            </a:r>
            <a:endParaRPr lang="en-US" b="1" i="1" dirty="0">
              <a:solidFill>
                <a:srgbClr val="0B0B8F"/>
              </a:solidFill>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http://library.med.utah.edu/WebPath/jpeg4/GI030.jpg"/>
          <p:cNvPicPr>
            <a:picLocks noChangeAspect="1" noChangeArrowheads="1"/>
          </p:cNvPicPr>
          <p:nvPr/>
        </p:nvPicPr>
        <p:blipFill>
          <a:blip r:embed="rId2" cstate="print"/>
          <a:srcRect/>
          <a:stretch>
            <a:fillRect/>
          </a:stretch>
        </p:blipFill>
        <p:spPr bwMode="auto">
          <a:xfrm>
            <a:off x="1259632" y="908720"/>
            <a:ext cx="6428720" cy="4209281"/>
          </a:xfrm>
          <a:prstGeom prst="rect">
            <a:avLst/>
          </a:prstGeom>
          <a:noFill/>
          <a:ln>
            <a:solidFill>
              <a:srgbClr val="5F3B2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259632" y="5541039"/>
            <a:ext cx="6408712" cy="1015663"/>
          </a:xfrm>
          <a:prstGeom prst="rect">
            <a:avLst/>
          </a:prstGeom>
        </p:spPr>
        <p:txBody>
          <a:bodyPr wrap="square">
            <a:spAutoFit/>
          </a:bodyPr>
          <a:lstStyle/>
          <a:p>
            <a:pPr algn="ctr"/>
            <a:r>
              <a:rPr lang="en-US" sz="2000" b="1" i="1" dirty="0" smtClean="0"/>
              <a:t>This is an adhesion between loops of small intestine. Such adhesions are typical following abdominal surgery. More diffuse adhesions may also form following peritonitis.</a:t>
            </a:r>
            <a:endParaRPr lang="en-US" sz="2000" b="1" i="1" dirty="0"/>
          </a:p>
        </p:txBody>
      </p:sp>
      <p:sp>
        <p:nvSpPr>
          <p:cNvPr id="5" name="Rounded Rectangle 4"/>
          <p:cNvSpPr/>
          <p:nvPr/>
        </p:nvSpPr>
        <p:spPr>
          <a:xfrm>
            <a:off x="1259632" y="260648"/>
            <a:ext cx="642872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Adhesions, peritoneum, small intestine - Gross </a:t>
            </a:r>
            <a:endParaRPr lang="en-US" sz="2400" b="1" i="1" dirty="0">
              <a:solidFill>
                <a:schemeClr val="bg1"/>
              </a:solidFill>
              <a:effectLst>
                <a:outerShdw blurRad="38100" dist="38100" dir="2700000" algn="tl">
                  <a:srgbClr val="000000">
                    <a:alpha val="43137"/>
                  </a:srgbClr>
                </a:outerShdw>
              </a:effectLst>
            </a:endParaRPr>
          </a:p>
        </p:txBody>
      </p:sp>
      <p:cxnSp>
        <p:nvCxnSpPr>
          <p:cNvPr id="7" name="Straight Arrow Connector 6"/>
          <p:cNvCxnSpPr/>
          <p:nvPr/>
        </p:nvCxnSpPr>
        <p:spPr>
          <a:xfrm flipV="1">
            <a:off x="2987824" y="4221088"/>
            <a:ext cx="504056" cy="43204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87624" y="980728"/>
            <a:ext cx="6480720" cy="4176464"/>
          </a:xfrm>
          <a:prstGeom prst="rect">
            <a:avLst/>
          </a:prstGeom>
          <a:noFill/>
          <a:ln w="28575">
            <a:solidFill>
              <a:schemeClr val="tx1"/>
            </a:solidFill>
            <a:miter lim="800000"/>
            <a:headEnd/>
            <a:tailEnd/>
          </a:ln>
        </p:spPr>
      </p:pic>
      <p:sp>
        <p:nvSpPr>
          <p:cNvPr id="6" name="Rounded Rectangle 5"/>
          <p:cNvSpPr/>
          <p:nvPr/>
        </p:nvSpPr>
        <p:spPr>
          <a:xfrm>
            <a:off x="1187624" y="260648"/>
            <a:ext cx="6480720"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539552" y="5229200"/>
            <a:ext cx="7776864" cy="707886"/>
          </a:xfrm>
          <a:prstGeom prst="rect">
            <a:avLst/>
          </a:prstGeom>
        </p:spPr>
        <p:txBody>
          <a:bodyPr wrap="square">
            <a:spAutoFit/>
          </a:bodyPr>
          <a:lstStyle/>
          <a:p>
            <a:pPr algn="ctr"/>
            <a:r>
              <a:rPr lang="en-US" sz="2000" b="1" i="1" dirty="0" smtClean="0"/>
              <a:t>This adenomatous polyp has a hemorrhagic surface and a long narrow stalk. </a:t>
            </a:r>
            <a:endParaRPr lang="en-US" sz="2000" b="1" i="1" dirty="0"/>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395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4572000" y="908720"/>
            <a:ext cx="4032448" cy="4392489"/>
          </a:xfrm>
          <a:prstGeom prst="rect">
            <a:avLst/>
          </a:prstGeom>
          <a:noFill/>
          <a:ln w="28575">
            <a:solidFill>
              <a:schemeClr val="tx1"/>
            </a:solidFill>
          </a:ln>
        </p:spPr>
      </p:pic>
      <p:sp>
        <p:nvSpPr>
          <p:cNvPr id="5" name="Rectangle 4"/>
          <p:cNvSpPr/>
          <p:nvPr/>
        </p:nvSpPr>
        <p:spPr>
          <a:xfrm>
            <a:off x="0" y="5380672"/>
            <a:ext cx="8280920" cy="1015663"/>
          </a:xfrm>
          <a:prstGeom prst="rect">
            <a:avLst/>
          </a:prstGeom>
        </p:spPr>
        <p:txBody>
          <a:bodyPr wrap="square">
            <a:spAutoFit/>
          </a:bodyPr>
          <a:lstStyle/>
          <a:p>
            <a:pPr algn="ctr"/>
            <a:r>
              <a:rPr lang="en-US" sz="2000" b="1" i="1" dirty="0" smtClean="0"/>
              <a:t>This small adenomatous polyp (tubular adenoma) on a small stalk is seen microscopically to have more crowded, disorganized glands than the normal underlying colonic mucosa. </a:t>
            </a:r>
            <a:endParaRPr lang="en-US" sz="2000" b="1" i="1" dirty="0"/>
          </a:p>
        </p:txBody>
      </p:sp>
      <p:sp>
        <p:nvSpPr>
          <p:cNvPr id="6" name="Rounded Rectangle 5"/>
          <p:cNvSpPr/>
          <p:nvPr/>
        </p:nvSpPr>
        <p:spPr>
          <a:xfrm>
            <a:off x="1187624" y="214290"/>
            <a:ext cx="6480720" cy="55041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LPF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2"/>
          <p:cNvPicPr>
            <a:picLocks noGrp="1" noChangeAspect="1" noChangeArrowheads="1"/>
          </p:cNvPicPr>
          <p:nvPr>
            <p:ph idx="1"/>
          </p:nvPr>
        </p:nvPicPr>
        <p:blipFill>
          <a:blip r:embed="rId3" cstate="print"/>
          <a:srcRect/>
          <a:stretch>
            <a:fillRect/>
          </a:stretch>
        </p:blipFill>
        <p:spPr>
          <a:xfrm>
            <a:off x="1043608" y="1196752"/>
            <a:ext cx="6840760" cy="4392488"/>
          </a:xfrm>
          <a:noFill/>
          <a:ln>
            <a:solidFill>
              <a:schemeClr val="tx1"/>
            </a:solidFill>
          </a:ln>
        </p:spPr>
      </p:pic>
      <p:sp>
        <p:nvSpPr>
          <p:cNvPr id="4" name="Rectangle 3"/>
          <p:cNvSpPr/>
          <p:nvPr/>
        </p:nvSpPr>
        <p:spPr>
          <a:xfrm>
            <a:off x="539552" y="5805264"/>
            <a:ext cx="7560840" cy="707886"/>
          </a:xfrm>
          <a:prstGeom prst="rect">
            <a:avLst/>
          </a:prstGeom>
        </p:spPr>
        <p:txBody>
          <a:bodyPr wrap="square">
            <a:spAutoFit/>
          </a:bodyPr>
          <a:lstStyle/>
          <a:p>
            <a:pPr algn="ctr"/>
            <a:r>
              <a:rPr lang="en-US" sz="2000" b="1" i="1" dirty="0" smtClean="0"/>
              <a:t>TUBULAR adenoma with crowded dysplastic glands and chronic inflammation.</a:t>
            </a:r>
          </a:p>
        </p:txBody>
      </p:sp>
      <p:sp>
        <p:nvSpPr>
          <p:cNvPr id="6" name="Rounded Rectangle 5"/>
          <p:cNvSpPr/>
          <p:nvPr/>
        </p:nvSpPr>
        <p:spPr>
          <a:xfrm>
            <a:off x="1331640"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(Tubular) - MPF</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2"/>
          <p:cNvPicPr>
            <a:picLocks noGrp="1" noChangeAspect="1" noChangeArrowheads="1"/>
          </p:cNvPicPr>
          <p:nvPr>
            <p:ph idx="1"/>
          </p:nvPr>
        </p:nvPicPr>
        <p:blipFill>
          <a:blip r:embed="rId3" cstate="print"/>
          <a:srcRect/>
          <a:stretch>
            <a:fillRect/>
          </a:stretch>
        </p:blipFill>
        <p:spPr>
          <a:xfrm>
            <a:off x="1115616" y="1124744"/>
            <a:ext cx="6624736" cy="4392488"/>
          </a:xfrm>
          <a:noFill/>
          <a:ln>
            <a:solidFill>
              <a:schemeClr val="tx1"/>
            </a:solidFill>
          </a:ln>
        </p:spPr>
      </p:pic>
      <p:sp>
        <p:nvSpPr>
          <p:cNvPr id="5" name="Rounded Rectangle 4"/>
          <p:cNvSpPr/>
          <p:nvPr/>
        </p:nvSpPr>
        <p:spPr>
          <a:xfrm>
            <a:off x="1403648"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(Villous) - MPF</a:t>
            </a:r>
            <a:endParaRPr lang="en-US" sz="2800" b="1" i="1" dirty="0"/>
          </a:p>
        </p:txBody>
      </p:sp>
      <p:sp>
        <p:nvSpPr>
          <p:cNvPr id="6" name="Rectangle 5"/>
          <p:cNvSpPr/>
          <p:nvPr/>
        </p:nvSpPr>
        <p:spPr>
          <a:xfrm>
            <a:off x="1187624" y="5517232"/>
            <a:ext cx="6480720" cy="1015663"/>
          </a:xfrm>
          <a:prstGeom prst="rect">
            <a:avLst/>
          </a:prstGeom>
        </p:spPr>
        <p:txBody>
          <a:bodyPr wrap="square">
            <a:spAutoFit/>
          </a:bodyPr>
          <a:lstStyle/>
          <a:p>
            <a:pPr algn="ctr"/>
            <a:r>
              <a:rPr lang="en-US" sz="2000" b="1" i="1" dirty="0" smtClean="0"/>
              <a:t>Villous adenomas behave more aggressively than tubular adenomas. They have a HIGHER rate of developing into frank adenocarcinomas than the “tubular” patterns.</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rot="5400000">
            <a:off x="2397200" y="-228849"/>
            <a:ext cx="4176464" cy="6739633"/>
          </a:xfrm>
          <a:prstGeom prst="rect">
            <a:avLst/>
          </a:prstGeom>
          <a:noFill/>
          <a:ln w="9525">
            <a:noFill/>
            <a:miter lim="800000"/>
            <a:headEnd/>
            <a:tailEnd/>
          </a:ln>
        </p:spPr>
      </p:pic>
      <p:sp>
        <p:nvSpPr>
          <p:cNvPr id="3" name="Rectangle 2"/>
          <p:cNvSpPr/>
          <p:nvPr/>
        </p:nvSpPr>
        <p:spPr>
          <a:xfrm>
            <a:off x="1043608" y="5373216"/>
            <a:ext cx="6948264" cy="1015663"/>
          </a:xfrm>
          <a:prstGeom prst="rect">
            <a:avLst/>
          </a:prstGeom>
        </p:spPr>
        <p:txBody>
          <a:bodyPr wrap="square">
            <a:spAutoFit/>
          </a:bodyPr>
          <a:lstStyle/>
          <a:p>
            <a:pPr algn="ctr">
              <a:spcBef>
                <a:spcPct val="0"/>
              </a:spcBef>
            </a:pPr>
            <a:r>
              <a:rPr lang="en-US" sz="2000" b="1" i="1" dirty="0" smtClean="0"/>
              <a:t>It is caused by mutations of the adenomatous polyposis coli , or APC gene . The major complication is development of  adenocarcinoma of the colon.</a:t>
            </a:r>
          </a:p>
        </p:txBody>
      </p:sp>
      <p:sp>
        <p:nvSpPr>
          <p:cNvPr id="4" name="Rounded Rectangle 3"/>
          <p:cNvSpPr/>
          <p:nvPr/>
        </p:nvSpPr>
        <p:spPr>
          <a:xfrm>
            <a:off x="1187624" y="260648"/>
            <a:ext cx="6480720" cy="5965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Familial polyposis of the colon -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62010" y="2708920"/>
            <a:ext cx="7500990" cy="1894362"/>
          </a:xfrm>
        </p:spPr>
        <p:txBody>
          <a:bodyPr>
            <a:noAutofit/>
          </a:bodyPr>
          <a:lstStyle/>
          <a:p>
            <a:pPr algn="ctr"/>
            <a:r>
              <a:rPr lang="en-US" sz="5400" b="1" i="1" dirty="0" smtClean="0">
                <a:solidFill>
                  <a:srgbClr val="660066"/>
                </a:solidFill>
                <a:effectLst>
                  <a:outerShdw blurRad="38100" dist="38100" dir="2700000" algn="tl">
                    <a:srgbClr val="000000">
                      <a:alpha val="43137"/>
                    </a:srgbClr>
                  </a:outerShdw>
                </a:effectLst>
              </a:rPr>
              <a:t>Adenocarcinoma of the large intestine</a:t>
            </a:r>
            <a:endParaRPr lang="en-US" sz="5400" b="1" i="1" dirty="0">
              <a:solidFill>
                <a:srgbClr val="660066"/>
              </a:solidFill>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5301208"/>
            <a:ext cx="8208912" cy="1015663"/>
          </a:xfrm>
          <a:prstGeom prst="rect">
            <a:avLst/>
          </a:prstGeom>
        </p:spPr>
        <p:txBody>
          <a:bodyPr wrap="square">
            <a:spAutoFit/>
          </a:bodyPr>
          <a:lstStyle/>
          <a:p>
            <a:pPr algn="ctr"/>
            <a:r>
              <a:rPr lang="en-US" sz="2000" b="1" i="1" dirty="0" smtClean="0"/>
              <a:t>This is an adenocarcinoma arising in a villous adenoma. The surface of the neoplasm is polypoid and reddish pink. Hemorrhage from the surface of the tumor shows occult blood in stool. </a:t>
            </a:r>
            <a:endParaRPr lang="en-US" sz="2000" b="1" i="1" dirty="0"/>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827584" y="836713"/>
            <a:ext cx="7344816" cy="4464496"/>
          </a:xfrm>
          <a:prstGeom prst="rect">
            <a:avLst/>
          </a:prstGeom>
          <a:noFill/>
          <a:ln w="28575">
            <a:solidFill>
              <a:schemeClr val="tx1"/>
            </a:solidFill>
          </a:ln>
        </p:spPr>
      </p:pic>
      <p:sp>
        <p:nvSpPr>
          <p:cNvPr id="5" name="Rounded Rectangle 4"/>
          <p:cNvSpPr/>
          <p:nvPr/>
        </p:nvSpPr>
        <p:spPr>
          <a:xfrm>
            <a:off x="1403648" y="188640"/>
            <a:ext cx="612068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Gross</a:t>
            </a:r>
            <a:endParaRPr lang="en-US" sz="28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971600" y="914400"/>
            <a:ext cx="7056784" cy="4896544"/>
          </a:xfrm>
          <a:prstGeom prst="rect">
            <a:avLst/>
          </a:prstGeom>
          <a:noFill/>
          <a:ln w="9525">
            <a:solidFill>
              <a:schemeClr val="tx1"/>
            </a:solidFill>
            <a:miter lim="800000"/>
            <a:headEnd/>
            <a:tailEnd/>
          </a:ln>
        </p:spPr>
      </p:pic>
      <p:sp>
        <p:nvSpPr>
          <p:cNvPr id="3" name="Rectangle 2"/>
          <p:cNvSpPr/>
          <p:nvPr/>
        </p:nvSpPr>
        <p:spPr>
          <a:xfrm>
            <a:off x="1187624" y="5949280"/>
            <a:ext cx="6696744"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Tumour consists of crowded irregular malignant acini separated by thin fibrovascular stroma.</a:t>
            </a:r>
            <a:endParaRPr lang="en-US" sz="2000" b="1" i="1" dirty="0"/>
          </a:p>
        </p:txBody>
      </p:sp>
      <p:sp>
        <p:nvSpPr>
          <p:cNvPr id="4" name="Rounded Rectangle 3"/>
          <p:cNvSpPr/>
          <p:nvPr/>
        </p:nvSpPr>
        <p:spPr>
          <a:xfrm>
            <a:off x="1331640" y="260648"/>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Adenocarcinoma of the Colon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899592" y="818457"/>
            <a:ext cx="7056784" cy="4896543"/>
          </a:xfrm>
          <a:prstGeom prst="rect">
            <a:avLst/>
          </a:prstGeom>
          <a:noFill/>
          <a:ln w="28575">
            <a:solidFill>
              <a:schemeClr val="tx1"/>
            </a:solidFill>
            <a:miter lim="800000"/>
            <a:headEnd/>
            <a:tailEnd/>
          </a:ln>
        </p:spPr>
      </p:pic>
      <p:sp>
        <p:nvSpPr>
          <p:cNvPr id="3" name="Rectangle 2"/>
          <p:cNvSpPr/>
          <p:nvPr/>
        </p:nvSpPr>
        <p:spPr>
          <a:xfrm>
            <a:off x="467544" y="5733256"/>
            <a:ext cx="7848872"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The acini are lined by one or several layers of neoplastic cells with papillary projection showing pleomorphism, hyperchromatism and few mitoses.</a:t>
            </a:r>
            <a:endParaRPr lang="en-US" sz="2000" b="1" i="1" dirty="0"/>
          </a:p>
        </p:txBody>
      </p:sp>
      <p:sp>
        <p:nvSpPr>
          <p:cNvPr id="4" name="Rounded Rectangle 3"/>
          <p:cNvSpPr/>
          <p:nvPr/>
        </p:nvSpPr>
        <p:spPr>
          <a:xfrm>
            <a:off x="1331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LPF</a:t>
            </a:r>
            <a:endParaRPr lang="en-US" sz="2800" b="1" i="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971600" y="836712"/>
            <a:ext cx="7128792" cy="4896544"/>
          </a:xfrm>
          <a:prstGeom prst="rect">
            <a:avLst/>
          </a:prstGeom>
          <a:noFill/>
          <a:ln w="28575">
            <a:solidFill>
              <a:schemeClr val="tx1"/>
            </a:solidFill>
          </a:ln>
        </p:spPr>
      </p:pic>
      <p:sp>
        <p:nvSpPr>
          <p:cNvPr id="4" name="Rectangle 3"/>
          <p:cNvSpPr/>
          <p:nvPr/>
        </p:nvSpPr>
        <p:spPr>
          <a:xfrm>
            <a:off x="827584" y="5805264"/>
            <a:ext cx="7344816" cy="707886"/>
          </a:xfrm>
          <a:prstGeom prst="rect">
            <a:avLst/>
          </a:prstGeom>
        </p:spPr>
        <p:txBody>
          <a:bodyPr wrap="square">
            <a:spAutoFit/>
          </a:bodyPr>
          <a:lstStyle/>
          <a:p>
            <a:pPr algn="ctr"/>
            <a:r>
              <a:rPr lang="en-US" sz="2000" b="1" i="1" dirty="0" smtClean="0"/>
              <a:t>Here is an adenocarcinoma in which the glands are much larger and filled with necrotic debris.</a:t>
            </a:r>
            <a:endParaRPr lang="en-US" sz="2000" b="1" i="1" dirty="0"/>
          </a:p>
        </p:txBody>
      </p:sp>
      <p:sp>
        <p:nvSpPr>
          <p:cNvPr id="5" name="Rounded Rectangle 4"/>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MPF</a:t>
            </a:r>
            <a:endParaRPr lang="en-US" sz="28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http://library.med.utah.edu/WebPath/jpeg4/GI031.jpg"/>
          <p:cNvPicPr>
            <a:picLocks noChangeAspect="1" noChangeArrowheads="1"/>
          </p:cNvPicPr>
          <p:nvPr/>
        </p:nvPicPr>
        <p:blipFill>
          <a:blip r:embed="rId2" cstate="print"/>
          <a:srcRect/>
          <a:stretch>
            <a:fillRect/>
          </a:stretch>
        </p:blipFill>
        <p:spPr bwMode="auto">
          <a:xfrm>
            <a:off x="1385263" y="836712"/>
            <a:ext cx="6067057" cy="410445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059050"/>
            <a:ext cx="6912768" cy="1631216"/>
          </a:xfrm>
          <a:prstGeom prst="rect">
            <a:avLst/>
          </a:prstGeom>
        </p:spPr>
        <p:txBody>
          <a:bodyPr wrap="square">
            <a:spAutoFit/>
          </a:bodyPr>
          <a:lstStyle/>
          <a:p>
            <a:pPr algn="ctr"/>
            <a:r>
              <a:rPr lang="en-US" sz="2000" b="1" i="1" dirty="0" smtClean="0"/>
              <a:t>The dark red infarcted small intestine contrasts with the light pink viable bowel. The forceps extend through an internal hernia in which a loop of bowel and mesentery has been caught. This is one complication of adhesions from previous surgery. The trapped bowel has lost its blood supply.</a:t>
            </a:r>
            <a:endParaRPr lang="en-US" sz="2000" b="1" i="1" dirty="0"/>
          </a:p>
        </p:txBody>
      </p:sp>
      <p:sp>
        <p:nvSpPr>
          <p:cNvPr id="5" name="Rounded Rectangle 4"/>
          <p:cNvSpPr/>
          <p:nvPr/>
        </p:nvSpPr>
        <p:spPr>
          <a:xfrm>
            <a:off x="1475656"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Small intestinal infarction </a:t>
            </a:r>
            <a:r>
              <a:rPr lang="en-US" sz="2400" b="1" i="1" dirty="0" smtClean="0">
                <a:solidFill>
                  <a:schemeClr val="bg1"/>
                </a:solidFill>
                <a:effectLst>
                  <a:outerShdw blurRad="38100" dist="38100" dir="2700000" algn="tl">
                    <a:srgbClr val="000000">
                      <a:alpha val="43137"/>
                    </a:srgbClr>
                  </a:outerShdw>
                </a:effectLst>
              </a:rPr>
              <a:t>- Gross </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http://library.med.utah.edu/WebPath/jpeg4/GI035.jpg"/>
          <p:cNvPicPr>
            <a:picLocks noChangeAspect="1" noChangeArrowheads="1"/>
          </p:cNvPicPr>
          <p:nvPr/>
        </p:nvPicPr>
        <p:blipFill>
          <a:blip r:embed="rId2" cstate="print"/>
          <a:srcRect/>
          <a:stretch>
            <a:fillRect/>
          </a:stretch>
        </p:blipFill>
        <p:spPr bwMode="auto">
          <a:xfrm>
            <a:off x="1264806" y="852091"/>
            <a:ext cx="6259522" cy="4377109"/>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397023"/>
            <a:ext cx="6984776" cy="1323439"/>
          </a:xfrm>
          <a:prstGeom prst="rect">
            <a:avLst/>
          </a:prstGeom>
        </p:spPr>
        <p:txBody>
          <a:bodyPr wrap="square">
            <a:spAutoFit/>
          </a:bodyPr>
          <a:lstStyle/>
          <a:p>
            <a:pPr algn="ctr"/>
            <a:r>
              <a:rPr lang="en-US" sz="2000" b="1" i="1" dirty="0" smtClean="0"/>
              <a:t>The mucosal surface of the bowel seen here shows early necrosis with hyperemia extending all the way from mucosa to submucosal and muscular wall vessels. The submucosa and muscularis, however, are still intact.</a:t>
            </a:r>
            <a:endParaRPr lang="en-US" sz="2000" b="1" i="1" dirty="0"/>
          </a:p>
        </p:txBody>
      </p:sp>
      <p:sp>
        <p:nvSpPr>
          <p:cNvPr id="5" name="Rounded Rectangle 4"/>
          <p:cNvSpPr/>
          <p:nvPr/>
        </p:nvSpPr>
        <p:spPr>
          <a:xfrm>
            <a:off x="1907704" y="188640"/>
            <a:ext cx="5112568"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i="1" dirty="0" smtClean="0">
                <a:solidFill>
                  <a:schemeClr val="bg1"/>
                </a:solidFill>
                <a:effectLst>
                  <a:outerShdw blurRad="38100" dist="38100" dir="2700000" algn="tl">
                    <a:srgbClr val="000000">
                      <a:alpha val="43137"/>
                    </a:srgbClr>
                  </a:outerShdw>
                </a:effectLst>
              </a:rPr>
              <a:t>– LPF</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http://library.med.utah.edu/WebPath/jpeg4/GI168.jpg"/>
          <p:cNvPicPr>
            <a:picLocks noChangeAspect="1" noChangeArrowheads="1"/>
          </p:cNvPicPr>
          <p:nvPr/>
        </p:nvPicPr>
        <p:blipFill>
          <a:blip r:embed="rId2" cstate="print"/>
          <a:srcRect/>
          <a:stretch>
            <a:fillRect/>
          </a:stretch>
        </p:blipFill>
        <p:spPr bwMode="auto">
          <a:xfrm>
            <a:off x="1403648" y="908720"/>
            <a:ext cx="6175278" cy="41764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475656" y="5325015"/>
            <a:ext cx="5976664" cy="1015663"/>
          </a:xfrm>
          <a:prstGeom prst="rect">
            <a:avLst/>
          </a:prstGeom>
        </p:spPr>
        <p:txBody>
          <a:bodyPr wrap="square">
            <a:spAutoFit/>
          </a:bodyPr>
          <a:lstStyle/>
          <a:p>
            <a:pPr algn="ctr"/>
            <a:r>
              <a:rPr lang="en-US" sz="2000" b="1" i="1" dirty="0" smtClean="0"/>
              <a:t>At higher magnification with more advanced necrosis, the small intestinal mucosa shows hemorrhage with acute inflammation in this case of ischemic enteritis.</a:t>
            </a:r>
            <a:endParaRPr lang="en-US" sz="2000" b="1" i="1" dirty="0"/>
          </a:p>
        </p:txBody>
      </p:sp>
      <p:sp>
        <p:nvSpPr>
          <p:cNvPr id="5" name="Rounded Rectangle 4"/>
          <p:cNvSpPr/>
          <p:nvPr/>
        </p:nvSpPr>
        <p:spPr>
          <a:xfrm>
            <a:off x="1835696" y="188640"/>
            <a:ext cx="540060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dirty="0" smtClean="0">
                <a:solidFill>
                  <a:schemeClr val="bg1"/>
                </a:solidFill>
                <a:effectLst>
                  <a:outerShdw blurRad="38100" dist="38100" dir="2700000" algn="tl">
                    <a:srgbClr val="000000">
                      <a:alpha val="43137"/>
                    </a:srgbClr>
                  </a:outerShdw>
                </a:effectLst>
              </a:rPr>
              <a:t>– MPF</a:t>
            </a:r>
            <a:endParaRPr lang="en-US" sz="24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0232" y="3143248"/>
            <a:ext cx="5598368" cy="936104"/>
          </a:xfrm>
        </p:spPr>
        <p:txBody>
          <a:bodyPr>
            <a:noAutofit/>
          </a:bodyPr>
          <a:lstStyle/>
          <a:p>
            <a:pPr algn="ctr"/>
            <a:r>
              <a:rPr lang="en-US" sz="6000" b="1" i="1" dirty="0" smtClean="0">
                <a:solidFill>
                  <a:schemeClr val="accent2">
                    <a:lumMod val="60000"/>
                    <a:lumOff val="40000"/>
                  </a:schemeClr>
                </a:solidFill>
                <a:effectLst>
                  <a:outerShdw blurRad="38100" dist="38100" dir="2700000" algn="tl">
                    <a:srgbClr val="000000">
                      <a:alpha val="43137"/>
                    </a:srgbClr>
                  </a:outerShdw>
                </a:effectLst>
              </a:rPr>
              <a:t> </a:t>
            </a:r>
            <a:r>
              <a:rPr lang="en-US" sz="60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Celiac</a:t>
            </a:r>
            <a:r>
              <a:rPr lang="en-US" sz="6000" b="1" i="1" dirty="0" smtClean="0">
                <a:solidFill>
                  <a:schemeClr val="accent2">
                    <a:lumMod val="60000"/>
                    <a:lumOff val="40000"/>
                  </a:schemeClr>
                </a:solidFill>
                <a:effectLst>
                  <a:outerShdw blurRad="38100" dist="38100" dir="2700000" algn="tl">
                    <a:srgbClr val="000000">
                      <a:alpha val="43137"/>
                    </a:srgbClr>
                  </a:outerShdw>
                </a:effectLst>
              </a:rPr>
              <a:t> </a:t>
            </a:r>
            <a:r>
              <a:rPr lang="en-US" sz="60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disease</a:t>
            </a:r>
            <a:endParaRPr lang="en-US" sz="60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http://library.med.utah.edu/WebPath/jpeg4/GI152.jpg"/>
          <p:cNvPicPr>
            <a:picLocks noChangeAspect="1" noChangeArrowheads="1"/>
          </p:cNvPicPr>
          <p:nvPr/>
        </p:nvPicPr>
        <p:blipFill>
          <a:blip r:embed="rId2" cstate="print"/>
          <a:srcRect/>
          <a:stretch>
            <a:fillRect/>
          </a:stretch>
        </p:blipFill>
        <p:spPr bwMode="auto">
          <a:xfrm>
            <a:off x="827585" y="849236"/>
            <a:ext cx="7195656" cy="43799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755576" y="5380672"/>
            <a:ext cx="7128792" cy="1323439"/>
          </a:xfrm>
          <a:prstGeom prst="rect">
            <a:avLst/>
          </a:prstGeom>
        </p:spPr>
        <p:txBody>
          <a:bodyPr wrap="square">
            <a:spAutoFit/>
          </a:bodyPr>
          <a:lstStyle/>
          <a:p>
            <a:pPr algn="ctr"/>
            <a:r>
              <a:rPr lang="en-US" sz="2000" b="1" i="1" dirty="0" smtClean="0"/>
              <a:t>Normal small intestinal mucosa is seen at the left. The mucosa involved by celiac disease (sprue) at the right has blunting and flattening of villi. Celiac disease most often becomes apparent either in infancy, or in young to middle age adults.</a:t>
            </a:r>
            <a:endParaRPr lang="en-US" sz="2000" b="1" i="1" dirty="0"/>
          </a:p>
        </p:txBody>
      </p:sp>
      <p:sp>
        <p:nvSpPr>
          <p:cNvPr id="4" name="TextBox 3"/>
          <p:cNvSpPr txBox="1"/>
          <p:nvPr/>
        </p:nvSpPr>
        <p:spPr>
          <a:xfrm>
            <a:off x="899592" y="836712"/>
            <a:ext cx="1152128" cy="369332"/>
          </a:xfrm>
          <a:prstGeom prst="rect">
            <a:avLst/>
          </a:prstGeom>
          <a:noFill/>
        </p:spPr>
        <p:txBody>
          <a:bodyPr wrap="square" rtlCol="0">
            <a:spAutoFit/>
          </a:bodyPr>
          <a:lstStyle/>
          <a:p>
            <a:pPr algn="ctr"/>
            <a:r>
              <a:rPr lang="en-US" b="1" dirty="0" smtClean="0"/>
              <a:t>Normal</a:t>
            </a:r>
            <a:endParaRPr lang="en-US" b="1" dirty="0"/>
          </a:p>
        </p:txBody>
      </p:sp>
      <p:sp>
        <p:nvSpPr>
          <p:cNvPr id="5" name="TextBox 4"/>
          <p:cNvSpPr txBox="1"/>
          <p:nvPr/>
        </p:nvSpPr>
        <p:spPr>
          <a:xfrm>
            <a:off x="4283968" y="836712"/>
            <a:ext cx="936104" cy="369332"/>
          </a:xfrm>
          <a:prstGeom prst="rect">
            <a:avLst/>
          </a:prstGeom>
          <a:noFill/>
        </p:spPr>
        <p:txBody>
          <a:bodyPr wrap="square" rtlCol="0">
            <a:spAutoFit/>
          </a:bodyPr>
          <a:lstStyle/>
          <a:p>
            <a:pPr algn="ctr"/>
            <a:r>
              <a:rPr lang="en-US" b="1" dirty="0" smtClean="0"/>
              <a:t>Celiac</a:t>
            </a:r>
            <a:endParaRPr lang="en-US" b="1" dirty="0"/>
          </a:p>
        </p:txBody>
      </p:sp>
      <p:sp>
        <p:nvSpPr>
          <p:cNvPr id="6" name="Rounded Rectangle 5"/>
          <p:cNvSpPr/>
          <p:nvPr/>
        </p:nvSpPr>
        <p:spPr>
          <a:xfrm>
            <a:off x="1187624" y="188640"/>
            <a:ext cx="6696744"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vs Celiac Disease (Sprue) </a:t>
            </a:r>
            <a:r>
              <a:rPr lang="en-US" sz="2400" b="1" dirty="0" smtClean="0">
                <a:solidFill>
                  <a:schemeClr val="bg1"/>
                </a:solidFill>
                <a:effectLst>
                  <a:outerShdw blurRad="38100" dist="38100" dir="2700000" algn="tl">
                    <a:srgbClr val="000000">
                      <a:alpha val="43137"/>
                    </a:srgbClr>
                  </a:outerShdw>
                </a:effectLst>
              </a:rPr>
              <a:t>– LPF</a:t>
            </a:r>
            <a:endParaRPr lang="en-US" sz="24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4" y="764704"/>
            <a:ext cx="8286840" cy="4735998"/>
          </a:xfrm>
          <a:prstGeom prst="rect">
            <a:avLst/>
          </a:prstGeom>
          <a:noFill/>
          <a:ln w="9525">
            <a:solidFill>
              <a:schemeClr val="tx1"/>
            </a:solidFill>
            <a:miter lim="800000"/>
            <a:headEnd/>
            <a:tailEnd/>
          </a:ln>
          <a:effectLst/>
        </p:spPr>
      </p:pic>
      <p:sp>
        <p:nvSpPr>
          <p:cNvPr id="3" name="Rectangle 2"/>
          <p:cNvSpPr/>
          <p:nvPr/>
        </p:nvSpPr>
        <p:spPr>
          <a:xfrm>
            <a:off x="4644008" y="5500703"/>
            <a:ext cx="3999958" cy="1015663"/>
          </a:xfrm>
          <a:prstGeom prst="rect">
            <a:avLst/>
          </a:prstGeom>
        </p:spPr>
        <p:txBody>
          <a:bodyPr wrap="square">
            <a:spAutoFit/>
          </a:bodyPr>
          <a:lstStyle/>
          <a:p>
            <a:pPr algn="ctr"/>
            <a:r>
              <a:rPr lang="en-US" sz="2000" b="1" i="1" dirty="0" smtClean="0"/>
              <a:t>High-power view showing damaged surface epithelium with large numbers of intraepithelial lymphocytes.</a:t>
            </a:r>
            <a:endParaRPr lang="en-US" sz="2000" b="1" i="1" dirty="0"/>
          </a:p>
        </p:txBody>
      </p:sp>
      <p:sp>
        <p:nvSpPr>
          <p:cNvPr id="4" name="Rectangle 3"/>
          <p:cNvSpPr/>
          <p:nvPr/>
        </p:nvSpPr>
        <p:spPr>
          <a:xfrm>
            <a:off x="251520" y="5517232"/>
            <a:ext cx="4248472" cy="707886"/>
          </a:xfrm>
          <a:prstGeom prst="rect">
            <a:avLst/>
          </a:prstGeom>
        </p:spPr>
        <p:txBody>
          <a:bodyPr wrap="square">
            <a:spAutoFit/>
          </a:bodyPr>
          <a:lstStyle/>
          <a:p>
            <a:pPr algn="ctr"/>
            <a:r>
              <a:rPr lang="en-US" sz="2000" b="1" i="1" dirty="0" smtClean="0"/>
              <a:t>Elongated crypts with complete lack of villi. </a:t>
            </a:r>
            <a:endParaRPr lang="en-US" sz="2000" dirty="0"/>
          </a:p>
        </p:txBody>
      </p:sp>
      <p:sp>
        <p:nvSpPr>
          <p:cNvPr id="5" name="Rounded Rectangle 4"/>
          <p:cNvSpPr/>
          <p:nvPr/>
        </p:nvSpPr>
        <p:spPr>
          <a:xfrm>
            <a:off x="1187624" y="116632"/>
            <a:ext cx="6480720"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Celiac Disease (Sprue)  </a:t>
            </a:r>
            <a:r>
              <a:rPr lang="en-US" sz="2400" b="1" dirty="0" smtClean="0">
                <a:solidFill>
                  <a:schemeClr val="bg1"/>
                </a:solidFill>
                <a:effectLst>
                  <a:outerShdw blurRad="38100" dist="38100" dir="2700000" algn="tl">
                    <a:srgbClr val="000000">
                      <a:alpha val="43137"/>
                    </a:srgbClr>
                  </a:outerShdw>
                </a:effectLst>
              </a:rPr>
              <a:t>– LPF &amp; HPF</a:t>
            </a:r>
            <a:endParaRPr lang="en-US" sz="24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27584" y="764704"/>
            <a:ext cx="720080" cy="369332"/>
          </a:xfrm>
          <a:prstGeom prst="rect">
            <a:avLst/>
          </a:prstGeom>
          <a:noFill/>
        </p:spPr>
        <p:txBody>
          <a:bodyPr wrap="square" rtlCol="0">
            <a:spAutoFit/>
          </a:bodyPr>
          <a:lstStyle/>
          <a:p>
            <a:pPr algn="ctr"/>
            <a:r>
              <a:rPr lang="en-US" b="1" dirty="0" smtClean="0"/>
              <a:t>LPF</a:t>
            </a:r>
            <a:endParaRPr lang="en-US" b="1" dirty="0"/>
          </a:p>
        </p:txBody>
      </p:sp>
      <p:sp>
        <p:nvSpPr>
          <p:cNvPr id="7" name="TextBox 6"/>
          <p:cNvSpPr txBox="1"/>
          <p:nvPr/>
        </p:nvSpPr>
        <p:spPr>
          <a:xfrm>
            <a:off x="4932040" y="836712"/>
            <a:ext cx="720080" cy="369332"/>
          </a:xfrm>
          <a:prstGeom prst="rect">
            <a:avLst/>
          </a:prstGeom>
          <a:noFill/>
        </p:spPr>
        <p:txBody>
          <a:bodyPr wrap="square" rtlCol="0">
            <a:spAutoFit/>
          </a:bodyPr>
          <a:lstStyle/>
          <a:p>
            <a:pPr algn="ctr"/>
            <a:r>
              <a:rPr lang="en-US" b="1" dirty="0" smtClean="0"/>
              <a:t>HPF</a:t>
            </a:r>
            <a:endParaRPr lang="en-US" b="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1214</Words>
  <Application>Microsoft Office PowerPoint</Application>
  <PresentationFormat>On-screen Show (4:3)</PresentationFormat>
  <Paragraphs>179</Paragraphs>
  <Slides>39</Slides>
  <Notes>11</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Gross and histopathology</vt:lpstr>
      <vt:lpstr>PowerPoint Presentation</vt:lpstr>
      <vt:lpstr>PowerPoint Presentation</vt:lpstr>
      <vt:lpstr>PowerPoint Presentation</vt:lpstr>
      <vt:lpstr>PowerPoint Presentation</vt:lpstr>
      <vt:lpstr> Celiac disease</vt:lpstr>
      <vt:lpstr>PowerPoint Presentation</vt:lpstr>
      <vt:lpstr>PowerPoint Presentation</vt:lpstr>
      <vt:lpstr>Carcinoid tumor of Small Intestine</vt:lpstr>
      <vt:lpstr>PowerPoint Presentation</vt:lpstr>
      <vt:lpstr>PowerPoint Presentation</vt:lpstr>
      <vt:lpstr>PowerPoint Presentation</vt:lpstr>
      <vt:lpstr>PowerPoint Presentation</vt:lpstr>
      <vt:lpstr>PowerPoint Presentation</vt:lpstr>
      <vt:lpstr> Crohn’s disease</vt:lpstr>
      <vt:lpstr>PowerPoint Presentation</vt:lpstr>
      <vt:lpstr>PowerPoint Presentation</vt:lpstr>
      <vt:lpstr>PowerPoint Presentation</vt:lpstr>
      <vt:lpstr>PowerPoint Presentation</vt:lpstr>
      <vt:lpstr>PowerPoint Presentation</vt:lpstr>
      <vt:lpstr> Ulcerative colitis</vt:lpstr>
      <vt:lpstr>PowerPoint Presentation</vt:lpstr>
      <vt:lpstr>PowerPoint Presentation</vt:lpstr>
      <vt:lpstr>PowerPoint Presentation</vt:lpstr>
      <vt:lpstr>PowerPoint Presentation</vt:lpstr>
      <vt:lpstr>PowerPoint Presentation</vt:lpstr>
      <vt:lpstr>PowerPoint Presentation</vt:lpstr>
      <vt:lpstr>Adenomatous polyps of rectum / colon</vt:lpstr>
      <vt:lpstr>PowerPoint Presentation</vt:lpstr>
      <vt:lpstr>PowerPoint Presentation</vt:lpstr>
      <vt:lpstr>PowerPoint Presentation</vt:lpstr>
      <vt:lpstr>PowerPoint Presentation</vt:lpstr>
      <vt:lpstr>PowerPoint Presentation</vt:lpstr>
      <vt:lpstr>Adenocarcinoma of the large intestine</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DrShaesta</dc:creator>
  <cp:lastModifiedBy>GCUSER</cp:lastModifiedBy>
  <cp:revision>10</cp:revision>
  <dcterms:created xsi:type="dcterms:W3CDTF">2014-12-29T09:59:30Z</dcterms:created>
  <dcterms:modified xsi:type="dcterms:W3CDTF">2014-12-30T07:04:40Z</dcterms:modified>
</cp:coreProperties>
</file>