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316" r:id="rId3"/>
    <p:sldId id="285" r:id="rId4"/>
    <p:sldId id="286" r:id="rId5"/>
    <p:sldId id="259" r:id="rId6"/>
    <p:sldId id="303" r:id="rId7"/>
    <p:sldId id="264" r:id="rId8"/>
    <p:sldId id="313" r:id="rId9"/>
    <p:sldId id="304" r:id="rId10"/>
    <p:sldId id="265" r:id="rId11"/>
    <p:sldId id="283" r:id="rId12"/>
    <p:sldId id="318" r:id="rId13"/>
    <p:sldId id="320" r:id="rId14"/>
    <p:sldId id="310" r:id="rId15"/>
    <p:sldId id="312" r:id="rId16"/>
    <p:sldId id="315" r:id="rId17"/>
    <p:sldId id="30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66"/>
    <a:srgbClr val="66FFFF"/>
    <a:srgbClr val="CC0066"/>
    <a:srgbClr val="C6FE9C"/>
    <a:srgbClr val="96FE48"/>
    <a:srgbClr val="FF00FF"/>
    <a:srgbClr val="E60073"/>
    <a:srgbClr val="C8FF2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2" d="100"/>
          <a:sy n="62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0474-7986-43D0-861C-BDC096E2B335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BF74-6D6D-4D75-BA4C-613380B45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9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hyperlink" Target="http://www.fda.gov/Drugs/DevelopmentApprovalProcess/DevelopmentResources/DrugInteractionsLabeling/ucm116602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fda.gov/Drugs/DevelopmentApprovalProcess/DevelopmentResources/DrugInteractionsLabeling/ucm116607.ht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.bp.blogspot.com/_MgAXdCTDuXA/TKNhkb7txdI/AAAAAAAAABc/y3afmoErkXE/s1600/endoplasmic_reticulums.gif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eople.eku.edu/ritchisong/301images/Endoplasmic_reticulum.jpg"/>
          <p:cNvPicPr>
            <a:picLocks noChangeAspect="1" noChangeArrowheads="1"/>
          </p:cNvPicPr>
          <p:nvPr/>
        </p:nvPicPr>
        <p:blipFill>
          <a:blip r:embed="rId2" cstate="print"/>
          <a:srcRect l="5818" t="20364" r="1091" b="4000"/>
          <a:stretch>
            <a:fillRect/>
          </a:stretch>
        </p:blipFill>
        <p:spPr bwMode="auto">
          <a:xfrm>
            <a:off x="2819400" y="2971800"/>
            <a:ext cx="2438400" cy="1981200"/>
          </a:xfrm>
          <a:prstGeom prst="snipRoundRect">
            <a:avLst>
              <a:gd name="adj1" fmla="val 25363"/>
              <a:gd name="adj2" fmla="val 42754"/>
            </a:avLst>
          </a:prstGeom>
          <a:noFill/>
          <a:ln>
            <a:noFill/>
          </a:ln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385984"/>
            <a:ext cx="3429000" cy="3472016"/>
          </a:xfrm>
          <a:prstGeom prst="rect">
            <a:avLst/>
          </a:prstGeom>
          <a:noFill/>
        </p:spPr>
      </p:pic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4735011" y="3350022"/>
            <a:ext cx="2209800" cy="914400"/>
          </a:xfrm>
          <a:prstGeom prst="rect">
            <a:avLst/>
          </a:prstGeom>
          <a:noFill/>
        </p:spPr>
      </p:pic>
      <p:pic>
        <p:nvPicPr>
          <p:cNvPr id="11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4354010" y="2816623"/>
            <a:ext cx="2209800" cy="914400"/>
          </a:xfrm>
          <a:prstGeom prst="rect">
            <a:avLst/>
          </a:prstGeom>
          <a:noFill/>
        </p:spPr>
      </p:pic>
      <p:pic>
        <p:nvPicPr>
          <p:cNvPr id="12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3973009" y="2283224"/>
            <a:ext cx="2209800" cy="914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38200" y="762000"/>
            <a:ext cx="7239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40780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9818" y="2353270"/>
            <a:ext cx="673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610600" cy="1295400"/>
          </a:xfrm>
          <a:prstGeom prst="rect">
            <a:avLst/>
          </a:prstGeom>
        </p:spPr>
        <p:txBody>
          <a:bodyPr/>
          <a:lstStyle/>
          <a:p>
            <a:pPr lvl="0" indent="-256032">
              <a:buClr>
                <a:srgbClr val="FF0000"/>
              </a:buClr>
              <a:buSzPct val="68000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  <a:sym typeface="Wingdings 3"/>
              </a:rPr>
              <a:t>in  its own 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etabolism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its pharmacological action.</a:t>
            </a:r>
          </a:p>
          <a:p>
            <a:pPr marR="0" lvl="0" indent="-256032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				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    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Tolerance  or complete nullification </a:t>
            </a:r>
          </a:p>
          <a:p>
            <a:pPr lvl="0" indent="-256032">
              <a:buClr>
                <a:srgbClr val="FF0000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in metabolism of co-administered drugs</a:t>
            </a:r>
          </a:p>
          <a:p>
            <a:pPr marR="0" lvl="0" indent="-256032" algn="ctr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64770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Outcome Of Drug-drug Interactions Mediated By  CYT P450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3576935"/>
            <a:ext cx="8229600" cy="1295400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/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r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etard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its own metabolism  &amp; excretion and also that of its co-administered drugs.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prolong its action &amp; that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of its co-administered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drugs.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914400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INDUCERS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119735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INHIBITORS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4872335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TOXCICITY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28600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EFFICACY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304800" y="990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CYT P450 has been classified into 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Families designated by Numbers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Sub families designated by Letters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 descr="Cytochrome P450 Isoform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4000" t="18667" r="16000" b="6667"/>
          <a:stretch>
            <a:fillRect/>
          </a:stretch>
        </p:blipFill>
        <p:spPr bwMode="auto">
          <a:xfrm>
            <a:off x="4953000" y="381000"/>
            <a:ext cx="4041321" cy="25146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752600" y="3309732"/>
            <a:ext cx="6934200" cy="3091068"/>
            <a:chOff x="1600200" y="2819400"/>
            <a:chExt cx="6934200" cy="3091068"/>
          </a:xfrm>
        </p:grpSpPr>
        <p:sp>
          <p:nvSpPr>
            <p:cNvPr id="14" name="Oval 13"/>
            <p:cNvSpPr/>
            <p:nvPr/>
          </p:nvSpPr>
          <p:spPr>
            <a:xfrm>
              <a:off x="2438400" y="3352800"/>
              <a:ext cx="5181600" cy="255766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5200" y="28194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77000" y="30480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15200" y="36576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00200" y="50292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15200" y="4966252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www.doctorfungus.org/thedrugs/images/antifung_3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6585" t="18182" r="7803" b="29870"/>
            <a:stretch>
              <a:fillRect/>
            </a:stretch>
          </p:blipFill>
          <p:spPr bwMode="auto">
            <a:xfrm>
              <a:off x="1600200" y="2819400"/>
              <a:ext cx="6934200" cy="304800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228600" y="29906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Distribution of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different CYPs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the liver.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"/>
            <a:ext cx="1981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Classification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CYP4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t="15112" b="11007"/>
          <a:stretch>
            <a:fillRect/>
          </a:stretch>
        </p:blipFill>
        <p:spPr bwMode="auto">
          <a:xfrm>
            <a:off x="406976" y="177420"/>
            <a:ext cx="8432224" cy="553758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0072" y="374372"/>
            <a:ext cx="634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Major 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Contributor to Phase I Metabolism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81000" y="977348"/>
            <a:ext cx="838200" cy="1600200"/>
          </a:xfrm>
          <a:prstGeom prst="downArrow">
            <a:avLst>
              <a:gd name="adj1" fmla="val 30124"/>
              <a:gd name="adj2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05400"/>
            <a:ext cx="9144000" cy="990600"/>
          </a:xfrm>
          <a:prstGeom prst="rect">
            <a:avLst/>
          </a:prstGeom>
          <a:solidFill>
            <a:srgbClr val="E9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22304"/>
            <a:ext cx="9144000" cy="596348"/>
          </a:xfrm>
          <a:prstGeom prst="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rgbClr val="E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molinterv.aspetjournals.org/content/3/4/194/F2.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28600" y="714375"/>
            <a:ext cx="8789164" cy="5305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685800"/>
            <a:ext cx="1143000" cy="400110"/>
          </a:xfrm>
          <a:prstGeom prst="rect">
            <a:avLst/>
          </a:prstGeom>
          <a:solidFill>
            <a:srgbClr val="66FF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Substrate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95800"/>
            <a:ext cx="1143000" cy="400110"/>
          </a:xfrm>
          <a:prstGeom prst="rect">
            <a:avLst/>
          </a:prstGeom>
          <a:solidFill>
            <a:srgbClr val="BC79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Inhibitors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05400"/>
            <a:ext cx="1066800" cy="400110"/>
          </a:xfrm>
          <a:prstGeom prst="rect">
            <a:avLst/>
          </a:prstGeom>
          <a:solidFill>
            <a:srgbClr val="C8FF2D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Inducers</a:t>
            </a:r>
            <a:endParaRPr lang="en-US" sz="20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Point Star 7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960811" y="914400"/>
            <a:ext cx="2592389" cy="4800600"/>
            <a:chOff x="3960811" y="76200"/>
            <a:chExt cx="2592389" cy="43434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789905" y="2247106"/>
              <a:ext cx="43434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380706" y="2247106"/>
              <a:ext cx="43434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>
            <a:off x="2667000" y="1905000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2436812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96748" y="2935356"/>
            <a:ext cx="609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0" y="914400"/>
            <a:ext cx="9144000" cy="5059487"/>
            <a:chOff x="0" y="914400"/>
            <a:chExt cx="9144000" cy="5059487"/>
          </a:xfrm>
        </p:grpSpPr>
        <p:sp>
          <p:nvSpPr>
            <p:cNvPr id="2" name="TextBox 1"/>
            <p:cNvSpPr txBox="1"/>
            <p:nvPr/>
          </p:nvSpPr>
          <p:spPr>
            <a:xfrm>
              <a:off x="238540" y="1046897"/>
              <a:ext cx="3886200" cy="492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Substrates</a:t>
              </a: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Immunosuppressants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Cyclosporine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Azole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Antifungals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Fluconazole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Antibiotics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Erythromycin,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Clarithromycin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Ca channel blockers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Amlodepine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Verapamil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Statins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;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Atorvastatin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Antiarrhythmic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;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Amidarone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Cancer Chemotherapy: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Cyclophosphamide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Tamoxifen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Non-Sedating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Antihistaminics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Astamizole</a:t>
              </a:r>
              <a:endParaRPr lang="en-US" sz="16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Benzodiazipines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lvl="0"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Midazolam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Clonazepam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 lvl="0"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91000" y="1046897"/>
              <a:ext cx="2590800" cy="449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Inhibitors</a:t>
              </a: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800"/>
                </a:spcBef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Protease Inhibitors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Ritonavir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Cimetidine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Chloramphenicol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Nefazadone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Grape Fruits</a:t>
              </a:r>
            </a:p>
            <a:p>
              <a:pPr>
                <a:lnSpc>
                  <a:spcPts val="2000"/>
                </a:lnSpc>
              </a:pP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81800" y="1046897"/>
              <a:ext cx="228600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Inducers</a:t>
              </a:r>
            </a:p>
            <a:p>
              <a:pPr>
                <a:lnSpc>
                  <a:spcPts val="2500"/>
                </a:lnSpc>
              </a:pPr>
              <a:endParaRPr lang="en-US" sz="2800" dirty="0" smtClean="0">
                <a:solidFill>
                  <a:schemeClr val="bg1"/>
                </a:solidFill>
                <a:latin typeface="Bernard MT Condensed" pitchFamily="18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800"/>
                </a:spcBef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Rifampicin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Phenytoin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Carbamazepine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Barbiturates</a:t>
              </a: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Dexamethazone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Progestins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437860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713412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914400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0" y="181403"/>
            <a:ext cx="3547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25400" sx="101000" sy="101000" algn="l" rotWithShape="0">
                    <a:srgbClr val="66FFFF"/>
                  </a:outerShdw>
                </a:effectLst>
                <a:latin typeface="Arial Narrow" pitchFamily="34" charset="0"/>
              </a:rPr>
              <a:t>CYT P450  3A4</a:t>
            </a:r>
            <a:endParaRPr lang="en-US" sz="4400" b="1" dirty="0">
              <a:ln w="19050"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25400" sx="101000" sy="101000" algn="l" rotWithShape="0">
                  <a:srgbClr val="66FFFF"/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2"/>
            <a:ext cx="899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A 50 years old, patient was treated for the last 3 years by the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hypocholestrolemic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agent; </a:t>
            </a:r>
            <a:r>
              <a:rPr lang="en-US" sz="2400" b="1" i="1" dirty="0" err="1" smtClean="0">
                <a:solidFill>
                  <a:srgbClr val="FFFF66"/>
                </a:solidFill>
                <a:latin typeface="Arial Narrow" pitchFamily="34" charset="0"/>
              </a:rPr>
              <a:t>atorvastatin</a:t>
            </a:r>
            <a:r>
              <a:rPr lang="en-US" sz="2400" b="1" i="1" dirty="0" smtClean="0">
                <a:solidFill>
                  <a:srgbClr val="FFFF66"/>
                </a:solidFill>
                <a:latin typeface="Arial Narrow" pitchFamily="34" charset="0"/>
              </a:rPr>
              <a:t>.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Yesterday he began to complain of severe muscle pains, weakness and reddish discoloration of urine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He receives daily </a:t>
            </a:r>
            <a:r>
              <a:rPr lang="en-US" sz="2400" b="1" i="1" u="sng" spc="-40" dirty="0" smtClean="0">
                <a:solidFill>
                  <a:schemeClr val="bg1"/>
                </a:solidFill>
                <a:latin typeface="Arial Narrow" pitchFamily="34" charset="0"/>
              </a:rPr>
              <a:t>multivitamins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 and his lab results last week, proved that he has become diabetic, for which he was prescribed </a:t>
            </a:r>
            <a:r>
              <a:rPr lang="en-US" sz="2400" b="1" i="1" u="sng" spc="-40" dirty="0" err="1" smtClean="0">
                <a:solidFill>
                  <a:schemeClr val="bg1"/>
                </a:solidFill>
                <a:latin typeface="Arial Narrow" pitchFamily="34" charset="0"/>
              </a:rPr>
              <a:t>metformin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. He was also started on a course of </a:t>
            </a:r>
            <a:r>
              <a:rPr lang="en-US" sz="2400" b="1" i="1" spc="-40" dirty="0" err="1" smtClean="0">
                <a:solidFill>
                  <a:srgbClr val="FFFF66"/>
                </a:solidFill>
                <a:latin typeface="Arial Narrow" pitchFamily="34" charset="0"/>
              </a:rPr>
              <a:t>fluconazole</a:t>
            </a:r>
            <a:r>
              <a:rPr lang="en-US" sz="2400" b="1" i="1" spc="-40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for a concomitant fungal infection.</a:t>
            </a:r>
            <a:endParaRPr lang="en-US" sz="24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From drug history, the diagnosis of his current state was likely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rhabdo-myositis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(severe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muscloskeletal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toxicity) and was verified by the lab finding of severe elevation in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creatinine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phosphokinase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. “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3808115"/>
            <a:ext cx="89916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endParaRPr lang="en-US" sz="1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Which one of the following drug-drug interaction on CYT 3A4 is the likely cause of his current state?</a:t>
            </a:r>
          </a:p>
          <a:p>
            <a:pPr marL="548640" lvl="0">
              <a:lnSpc>
                <a:spcPts val="2800"/>
              </a:lnSpc>
            </a:pPr>
            <a:r>
              <a:rPr lang="en-US" dirty="0" smtClean="0"/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r>
              <a:rPr lang="en-US" sz="2000" b="1" dirty="0" smtClean="0">
                <a:solidFill>
                  <a:schemeClr val="bg1"/>
                </a:solidFill>
              </a:rPr>
              <a:t>+ Multivitamins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92624"/>
            <a:ext cx="8991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the most frequent polymorphisms in all CYT P450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759224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739884"/>
            <a:ext cx="8991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When polymorphism occurs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 metabolizing capacity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CYP2D6 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those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who exhibit the polymorphism become poor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metabolizers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: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545919"/>
            <a:ext cx="89916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1.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Metabolism of some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</a:rPr>
              <a:t>drugs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neuroleptics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tricyclic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antidepressants,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antianginals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agent (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perihexiline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),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antiarrhythmics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metoprolol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is suppressed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so side effects &amp; toxicity develop. i.e.  </a:t>
            </a:r>
          </a:p>
          <a:p>
            <a:pPr marL="365760">
              <a:lnSpc>
                <a:spcPts val="28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Neuropathy after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therapeutic doses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perihexiline</a:t>
            </a:r>
            <a:endParaRPr lang="en-US" sz="24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365760">
              <a:lnSpc>
                <a:spcPts val="28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Severe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brady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arrhythmias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heart block on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therapeutic dose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or 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metoprolol</a:t>
            </a:r>
            <a:endParaRPr lang="en-US" sz="2400" b="1" dirty="0" smtClean="0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29447"/>
            <a:ext cx="863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Genetic polymorphisms in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have been observed and are reasons behind the 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ALTERED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drug therapy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694128"/>
            <a:ext cx="8610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Polymorphism in CYP2C19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showes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increased &amp; prolonged action of its substrates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omeprazole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has been an advantage as in those variants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cure rates in peptic ulcer patient with H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elicobacter pylori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95600"/>
            <a:ext cx="8763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Warfarin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phenytoin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tolbutamide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are examples of drugs with narrow therapeutic index that are metabolized by CYP2C9. 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Clearance of these drugs is impaired in genetic variation of the enzyme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438400"/>
            <a:ext cx="103586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CYP2C9. </a:t>
            </a:r>
            <a:endParaRPr lang="en-US" sz="20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217818"/>
            <a:ext cx="100219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6091535"/>
            <a:ext cx="1143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Benefit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50" y="1153637"/>
            <a:ext cx="8534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2.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</a:rPr>
              <a:t>pro-drugs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cannot be converted to their  therapeutically active metabolite;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e.g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 analgesia with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codeine &amp;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tramadole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because they are not transformed into active forms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09600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5257800" y="609600"/>
            <a:ext cx="533400" cy="304800"/>
          </a:xfrm>
          <a:prstGeom prst="straightConnector1">
            <a:avLst/>
          </a:prstGeom>
          <a:ln w="381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5486400" y="228600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1" y="3810000"/>
            <a:ext cx="4191000" cy="3048000"/>
            <a:chOff x="609600" y="2283224"/>
            <a:chExt cx="6335211" cy="4574776"/>
          </a:xfrm>
        </p:grpSpPr>
        <p:pic>
          <p:nvPicPr>
            <p:cNvPr id="3" name="Picture 4" descr="http://people.eku.edu/ritchisong/301images/Endoplasmic_reticulum.jpg"/>
            <p:cNvPicPr>
              <a:picLocks noChangeAspect="1" noChangeArrowheads="1"/>
            </p:cNvPicPr>
            <p:nvPr/>
          </p:nvPicPr>
          <p:blipFill>
            <a:blip r:embed="rId2" cstate="print"/>
            <a:srcRect l="5818" t="20364" r="1091" b="4000"/>
            <a:stretch>
              <a:fillRect/>
            </a:stretch>
          </p:blipFill>
          <p:spPr bwMode="auto">
            <a:xfrm>
              <a:off x="2819400" y="2971800"/>
              <a:ext cx="2438400" cy="1981200"/>
            </a:xfrm>
            <a:prstGeom prst="snipRoundRect">
              <a:avLst>
                <a:gd name="adj1" fmla="val 25363"/>
                <a:gd name="adj2" fmla="val 42754"/>
              </a:avLst>
            </a:prstGeom>
            <a:noFill/>
            <a:ln>
              <a:noFill/>
            </a:ln>
          </p:spPr>
        </p:pic>
        <p:pic>
          <p:nvPicPr>
            <p:cNvPr id="5" name="Picture 8" descr="http://whydetox.net/wp-content/uploads/2010/11/li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3385984"/>
              <a:ext cx="3429000" cy="3472016"/>
            </a:xfrm>
            <a:prstGeom prst="rect">
              <a:avLst/>
            </a:prstGeom>
            <a:noFill/>
          </p:spPr>
        </p:pic>
        <p:pic>
          <p:nvPicPr>
            <p:cNvPr id="6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7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8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533400" y="3163669"/>
            <a:ext cx="5410200" cy="618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5029200"/>
            <a:ext cx="37338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200" b="1" cap="none" spc="200" dirty="0" smtClean="0">
                <a:ln w="2921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200" b="1" cap="none" spc="200" dirty="0">
              <a:ln w="29210"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920" y="4250333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3600" b="1" cap="none" spc="5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2286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  K</a:t>
            </a:r>
            <a:endParaRPr lang="en-US" sz="4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934200" y="4117578"/>
            <a:ext cx="2351591" cy="1673622"/>
            <a:chOff x="3973009" y="2283224"/>
            <a:chExt cx="2971802" cy="1981198"/>
          </a:xfrm>
        </p:grpSpPr>
        <p:pic>
          <p:nvPicPr>
            <p:cNvPr id="10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1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2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304800" y="304800"/>
            <a:ext cx="6781800" cy="770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1219201"/>
            <a:ext cx="3810000" cy="685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0191" y="372070"/>
            <a:ext cx="743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929102"/>
            <a:ext cx="1905000" cy="192889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2400" y="2128128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Revise the intent of drug metabolism and its different phases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Define the role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cytochrome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system in relation to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Expand on the nature, location, nomenclature, structure, distribution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&amp; function of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Focus on its regulation; directly &amp; indirectly, its induction &amp; inhibition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in relevance to drug interactions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Interpret the molecular mechanism of interactions by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its different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their substrates, inducers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&amp; inhibitors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Delineate some of its genetic variations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671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ILOs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68293" flipH="1">
            <a:off x="3194128" y="3764172"/>
            <a:ext cx="2209800" cy="1449797"/>
          </a:xfrm>
          <a:prstGeom prst="rect">
            <a:avLst/>
          </a:prstGeom>
          <a:noFill/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79"/>
          <a:stretch>
            <a:fillRect/>
          </a:stretch>
        </p:blipFill>
        <p:spPr bwMode="auto">
          <a:xfrm>
            <a:off x="685800" y="3755347"/>
            <a:ext cx="3276600" cy="302645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581400" y="42304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6460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Occurs mainly in the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“METABOLIC CLEARING HOUSE"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Curved Up Arrow 12"/>
          <p:cNvSpPr/>
          <p:nvPr/>
        </p:nvSpPr>
        <p:spPr>
          <a:xfrm rot="2760521" flipH="1">
            <a:off x="2179312" y="5155883"/>
            <a:ext cx="2194574" cy="846986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3276600"/>
            <a:ext cx="121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7432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Identified as foreign substances that body must get rid of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500896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Being mostly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lipophylic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liver subjects them to </a:t>
            </a:r>
            <a:r>
              <a:rPr lang="en-US" sz="2400" b="1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chemical transformation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(METABOLISM)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become inactive &amp; easily EXCRETED.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8077200" y="2209800"/>
            <a:ext cx="304800" cy="5334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9200" y="2312504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Non-Polar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1600200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583096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RENAL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2979003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BILIARY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 rot="14807002">
            <a:off x="3880056" y="2057229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7147513">
            <a:off x="3835812" y="1582397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6504" y="6192076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676400" y="2782956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1676400" y="1408044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/>
      <p:bldP spid="22" grpId="0"/>
      <p:bldP spid="23" grpId="0"/>
      <p:bldP spid="24" grpId="0"/>
      <p:bldP spid="15" grpId="0" animBg="1"/>
      <p:bldP spid="21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62400" y="5791200"/>
            <a:ext cx="4876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2500" y="24384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II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CONGUGATION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2975" y="36576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6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OXIDATION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 /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Reduction/Hydrolysis </a:t>
            </a:r>
            <a:endParaRPr lang="en-US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8001000" y="3200400"/>
            <a:ext cx="304800" cy="685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0" y="556657"/>
            <a:ext cx="38100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Inactive product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Active metabolite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 product with different effect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Toxic metabolite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Picture 2" descr="Phase I Drug Oxidation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632" t="40667" r="4198" b="13376"/>
          <a:stretch>
            <a:fillRect/>
          </a:stretch>
        </p:blipFill>
        <p:spPr bwMode="auto">
          <a:xfrm>
            <a:off x="152400" y="2516256"/>
            <a:ext cx="4495800" cy="1905000"/>
          </a:xfrm>
          <a:prstGeom prst="rect">
            <a:avLst/>
          </a:prstGeom>
          <a:noFill/>
        </p:spPr>
      </p:pic>
      <p:sp>
        <p:nvSpPr>
          <p:cNvPr id="15" name="Up Arrow 14"/>
          <p:cNvSpPr/>
          <p:nvPr/>
        </p:nvSpPr>
        <p:spPr>
          <a:xfrm>
            <a:off x="8686800" y="3200400"/>
            <a:ext cx="304800" cy="2209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8001000" y="4495800"/>
            <a:ext cx="304800" cy="9144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724400"/>
            <a:ext cx="3886200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0800" y="2024268"/>
            <a:ext cx="838200" cy="2590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762000"/>
            <a:ext cx="434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</a:t>
            </a:r>
            <a:r>
              <a:rPr lang="en-US" sz="2200" dirty="0" err="1" smtClean="0">
                <a:solidFill>
                  <a:srgbClr val="FEE52E"/>
                </a:solidFill>
                <a:latin typeface="Bernard MT Condensed" pitchFamily="18" charset="0"/>
              </a:rPr>
              <a:t>Cytochrome</a:t>
            </a:r>
            <a:r>
              <a:rPr lang="en-US" sz="2200" dirty="0" smtClean="0">
                <a:solidFill>
                  <a:srgbClr val="FEE52E"/>
                </a:solidFill>
                <a:latin typeface="Bernard MT Condensed" pitchFamily="18" charset="0"/>
              </a:rPr>
              <a:t> P450</a:t>
            </a:r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“ CYT 450”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superfamily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is the terminal rate limiting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oxidase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this system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648200"/>
            <a:ext cx="44958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Its enzymes are part of a cascade</a:t>
            </a:r>
          </a:p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shuttles electrons from molecular oxygen to oxidize the drugs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16348" y="1560444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19728" y="2895600"/>
            <a:ext cx="5334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94584" y="3210340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Create  a conjugation site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6" grpId="0" animBg="1"/>
      <p:bldP spid="18" grpId="0"/>
      <p:bldP spid="15" grpId="0" animBg="1"/>
      <p:bldP spid="17" grpId="0" animBg="1"/>
      <p:bldP spid="19" grpId="0"/>
      <p:bldP spid="20" grpId="0" animBg="1"/>
      <p:bldP spid="21" grpId="0"/>
      <p:bldP spid="23" grpId="0"/>
      <p:bldP spid="24" grpId="0"/>
      <p:bldP spid="26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2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6" name="Rectangle 5"/>
          <p:cNvSpPr/>
          <p:nvPr/>
        </p:nvSpPr>
        <p:spPr>
          <a:xfrm>
            <a:off x="3810000" y="914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 P450 FAMILY OF 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 rot="16200000">
            <a:off x="3771900" y="1837716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1238656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located mainly  attached to the smooth endoplasmic reticulum  (SER)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36453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isolated in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subcellular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fraction termed the MICROSOMES</a:t>
            </a:r>
          </a:p>
          <a:p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 Liver </a:t>
            </a:r>
            <a:r>
              <a:rPr lang="en-US" sz="2400" dirty="0" err="1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microsomal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 enzymes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</a:rPr>
              <a:t> </a:t>
            </a:r>
            <a:endParaRPr lang="en-US" sz="2400" dirty="0">
              <a:solidFill>
                <a:srgbClr val="FFEEDD"/>
              </a:solidFill>
              <a:latin typeface="Bernard MT Condensed" pitchFamily="18" charset="0"/>
            </a:endParaRPr>
          </a:p>
        </p:txBody>
      </p:sp>
      <p:pic>
        <p:nvPicPr>
          <p:cNvPr id="7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2895600" cy="1906272"/>
          </a:xfrm>
          <a:prstGeom prst="flowChartDocumen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533400" y="552451"/>
            <a:ext cx="1933575" cy="2038350"/>
            <a:chOff x="809625" y="552450"/>
            <a:chExt cx="2247900" cy="2247901"/>
          </a:xfrm>
        </p:grpSpPr>
        <p:sp>
          <p:nvSpPr>
            <p:cNvPr id="24" name="Hexagon 23"/>
            <p:cNvSpPr/>
            <p:nvPr/>
          </p:nvSpPr>
          <p:spPr>
            <a:xfrm rot="-480000">
              <a:off x="1003319" y="946213"/>
              <a:ext cx="1828800" cy="1676400"/>
            </a:xfrm>
            <a:prstGeom prst="hexagon">
              <a:avLst>
                <a:gd name="adj" fmla="val 21505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0" descr="http://www.gepach.com/images/faq1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9625" y="552450"/>
              <a:ext cx="2247900" cy="224790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Administrator\Pictures\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000" y="1295400"/>
            <a:ext cx="2819400" cy="211892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5105400" y="2177462"/>
            <a:ext cx="3886200" cy="985651"/>
            <a:chOff x="4495800" y="2138550"/>
            <a:chExt cx="3886200" cy="985651"/>
          </a:xfrm>
        </p:grpSpPr>
        <p:pic>
          <p:nvPicPr>
            <p:cNvPr id="23" name="Picture 6" descr="http://4.bp.blogspot.com/_MgAXdCTDuXA/TKNhkb7txdI/AAAAAAAAABc/y3afmoErkXE/s320/endoplasmic_reticulums.gif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1562" t="72426" r="1562" b="1838"/>
            <a:stretch>
              <a:fillRect/>
            </a:stretch>
          </p:blipFill>
          <p:spPr bwMode="auto">
            <a:xfrm rot="10800000" flipH="1">
              <a:off x="4495800" y="2362200"/>
              <a:ext cx="2971800" cy="762001"/>
            </a:xfrm>
            <a:prstGeom prst="rect">
              <a:avLst/>
            </a:prstGeom>
            <a:noFill/>
          </p:spPr>
        </p:pic>
        <p:grpSp>
          <p:nvGrpSpPr>
            <p:cNvPr id="30" name="Group 29"/>
            <p:cNvGrpSpPr/>
            <p:nvPr/>
          </p:nvGrpSpPr>
          <p:grpSpPr>
            <a:xfrm>
              <a:off x="7430475" y="2138550"/>
              <a:ext cx="951525" cy="804868"/>
              <a:chOff x="7430475" y="2138550"/>
              <a:chExt cx="951525" cy="804868"/>
            </a:xfrm>
          </p:grpSpPr>
          <p:sp>
            <p:nvSpPr>
              <p:cNvPr id="27" name="Flowchart: Direct Access Storage 26"/>
              <p:cNvSpPr/>
              <p:nvPr/>
            </p:nvSpPr>
            <p:spPr>
              <a:xfrm rot="1233794">
                <a:off x="7430475" y="2138550"/>
                <a:ext cx="818548" cy="804868"/>
              </a:xfrm>
              <a:prstGeom prst="flowChartMagneticDrum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7312524">
                <a:off x="7746411" y="2533224"/>
                <a:ext cx="619889" cy="168778"/>
              </a:xfrm>
              <a:prstGeom prst="ellipse">
                <a:avLst/>
              </a:prstGeom>
              <a:solidFill>
                <a:srgbClr val="9E0000"/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Extract 27"/>
              <p:cNvSpPr/>
              <p:nvPr/>
            </p:nvSpPr>
            <p:spPr>
              <a:xfrm>
                <a:off x="8001000" y="2286000"/>
                <a:ext cx="381000" cy="304800"/>
              </a:xfrm>
              <a:prstGeom prst="flowChartExtract">
                <a:avLst/>
              </a:prstGeom>
              <a:solidFill>
                <a:srgbClr val="66FFFF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4648200" y="3343632"/>
            <a:ext cx="4114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“</a:t>
            </a:r>
            <a:r>
              <a:rPr lang="en-US" sz="2400" dirty="0" err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</a:t>
            </a:r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= colored cells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They color the liver cells dark red as they contain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iron</a:t>
            </a:r>
          </a:p>
          <a:p>
            <a:pPr algn="ctr"/>
            <a:endParaRPr lang="en-US" sz="1000" b="1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"P450“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absorbs a very characteristic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wavelength (450 nm)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UV light when it is exposed to carbon monoxide.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10800000">
            <a:off x="4056635" y="2352675"/>
            <a:ext cx="457200" cy="1219200"/>
          </a:xfrm>
          <a:prstGeom prst="upArrow">
            <a:avLst>
              <a:gd name="adj1" fmla="val 21276"/>
              <a:gd name="adj2" fmla="val 43192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munohistochemistry (Formalin/PFA-fixed paraffin-embedded sections) - Cytochrome C oxidase subunit II antibody [EPR3314] (ab79393)"/>
          <p:cNvPicPr>
            <a:picLocks noChangeAspect="1" noChangeArrowheads="1"/>
          </p:cNvPicPr>
          <p:nvPr/>
        </p:nvPicPr>
        <p:blipFill>
          <a:blip r:embed="rId8" cstate="print"/>
          <a:srcRect l="66201" t="39908" r="10377" b="7407"/>
          <a:stretch>
            <a:fillRect/>
          </a:stretch>
        </p:blipFill>
        <p:spPr bwMode="auto">
          <a:xfrm>
            <a:off x="2362200" y="4876800"/>
            <a:ext cx="2057400" cy="1798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381000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STRUCTURE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1524000"/>
            <a:ext cx="6400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Highly concentrated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Enterocytes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of the small intestine present  their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principal extra-hepatic source 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Very small quantities in kidneys, lungs, &amp;  brain.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457200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578431"/>
            <a:ext cx="2133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DISTRIBUTION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9348" y="346253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Responsible for most of the 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OXIDATIVE METABOLISM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of: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449280"/>
            <a:ext cx="1371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Function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982680"/>
            <a:ext cx="838200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Endogenous substances: steroid hormones, prostaglandins,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lipids, &amp; fatty acids </a:t>
            </a:r>
          </a:p>
          <a:p>
            <a:pPr>
              <a:lnSpc>
                <a:spcPts val="26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Exogenous compounds:  diet( food &amp; beverages)  / Drugs/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environmental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xenobiotics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7825408" y="4058880"/>
            <a:ext cx="533400" cy="1371600"/>
          </a:xfrm>
          <a:prstGeom prst="rightBrac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43800" y="437362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Substrates</a:t>
            </a:r>
            <a:endParaRPr lang="en-US" sz="24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20" grpId="0"/>
      <p:bldP spid="21" grpId="0" animBg="1"/>
      <p:bldP spid="22" grpId="0" build="p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b="57958"/>
          <a:stretch>
            <a:fillRect/>
          </a:stretch>
        </p:blipFill>
        <p:spPr bwMode="auto">
          <a:xfrm>
            <a:off x="228600" y="1905000"/>
            <a:ext cx="44000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" name="Curved Up Arrow 19"/>
          <p:cNvSpPr/>
          <p:nvPr/>
        </p:nvSpPr>
        <p:spPr>
          <a:xfrm rot="6629987">
            <a:off x="38080" y="1368651"/>
            <a:ext cx="951186" cy="512498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00708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of the CYT P450 can be  achieved either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A:  </a:t>
            </a:r>
            <a:r>
              <a:rPr lang="en-US" altLang="ko-KR" sz="2400" b="1" dirty="0" smtClean="0">
                <a:solidFill>
                  <a:srgbClr val="66FF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Directly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 : </a:t>
            </a:r>
            <a:r>
              <a:rPr lang="en-US" altLang="ko-KR" sz="2400" b="1" dirty="0" smtClean="0">
                <a:solidFill>
                  <a:srgbClr val="66FFFF"/>
                </a:solidFill>
                <a:latin typeface="Arial Narrow" pitchFamily="34" charset="0"/>
                <a:ea typeface="굴림" charset="-127"/>
              </a:rPr>
              <a:t>Indirectly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by expression or repression of its relevant genes by</a:t>
            </a:r>
          </a:p>
          <a:p>
            <a:pPr marL="4023360" lvl="8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activation or inhibition of the </a:t>
            </a:r>
          </a:p>
          <a:p>
            <a:pPr marL="4023360" lvl="8"/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   responsible transcription factors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t="42042"/>
          <a:stretch>
            <a:fillRect/>
          </a:stretch>
        </p:blipFill>
        <p:spPr bwMode="auto">
          <a:xfrm>
            <a:off x="4267200" y="3981962"/>
            <a:ext cx="4495800" cy="2683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Curved Up Arrow 13"/>
          <p:cNvSpPr/>
          <p:nvPr/>
        </p:nvSpPr>
        <p:spPr>
          <a:xfrm rot="14141034" flipH="1">
            <a:off x="7301163" y="2909553"/>
            <a:ext cx="1989120" cy="907269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24600" y="2590800"/>
            <a:ext cx="2286000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3916325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can be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processed be any food, intrinsic  products or extrinsic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xenobiotics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as drugs ( usually the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lipophylic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) that have to be metabolized </a:t>
            </a:r>
            <a:endParaRPr lang="en-US" altLang="ko-KR" sz="2400" b="1" dirty="0" smtClean="0">
              <a:solidFill>
                <a:schemeClr val="bg1"/>
              </a:solidFill>
              <a:latin typeface="Arial Narrow" pitchFamily="34" charset="0"/>
              <a:ea typeface="굴림" charset="-127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the-scientist.com/content/images/articles/57371/41-1.jpg"/>
          <p:cNvPicPr>
            <a:picLocks noChangeAspect="1" noChangeArrowheads="1"/>
          </p:cNvPicPr>
          <p:nvPr/>
        </p:nvPicPr>
        <p:blipFill>
          <a:blip r:embed="rId2" cstate="print"/>
          <a:srcRect t="21052"/>
          <a:stretch>
            <a:fillRect/>
          </a:stretch>
        </p:blipFill>
        <p:spPr bwMode="auto">
          <a:xfrm>
            <a:off x="556592" y="2307875"/>
            <a:ext cx="6705600" cy="42738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05328" y="146375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PHARMACOKINETIC </a:t>
            </a:r>
            <a:r>
              <a:rPr lang="en-US" sz="2200" dirty="0" smtClean="0">
                <a:solidFill>
                  <a:srgbClr val="FFFF66"/>
                </a:solidFill>
                <a:latin typeface="Bernard MT Condensed" pitchFamily="18" charset="0"/>
              </a:rPr>
              <a:t>DRUG-DRUG INTERACTION</a:t>
            </a:r>
            <a:endParaRPr lang="en-US" sz="2200" dirty="0">
              <a:solidFill>
                <a:srgbClr val="FFFF66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00"/>
            <a:ext cx="8839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When </a:t>
            </a:r>
            <a:r>
              <a:rPr lang="en-US" altLang="ko-KR" sz="2800" dirty="0" smtClean="0">
                <a:solidFill>
                  <a:schemeClr val="bg1"/>
                </a:solidFill>
                <a:latin typeface="Bernard MT Condensed" pitchFamily="18" charset="0"/>
                <a:ea typeface="굴림" charset="-127"/>
              </a:rPr>
              <a:t>drugs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play a role in regulation of the CYT P450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  <a:sym typeface="Wingdings 3"/>
              </a:rPr>
              <a:t>they a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re termed </a:t>
            </a:r>
          </a:p>
          <a:p>
            <a:pPr marL="365760">
              <a:spcBef>
                <a:spcPts val="600"/>
              </a:spcBef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Inducers 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the enzyme</a:t>
            </a:r>
          </a:p>
          <a:p>
            <a:pPr marL="365760">
              <a:spcBef>
                <a:spcPts val="600"/>
              </a:spcBef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Inhibitors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Inactivate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the enzyme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49008" y="1276350"/>
            <a:ext cx="785192" cy="762000"/>
            <a:chOff x="6149008" y="1276350"/>
            <a:chExt cx="530088" cy="762000"/>
          </a:xfrm>
        </p:grpSpPr>
        <p:sp>
          <p:nvSpPr>
            <p:cNvPr id="9" name="Right Brace 8"/>
            <p:cNvSpPr/>
            <p:nvPr/>
          </p:nvSpPr>
          <p:spPr>
            <a:xfrm>
              <a:off x="6149008" y="1276350"/>
              <a:ext cx="228600" cy="7620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374296" y="1657350"/>
              <a:ext cx="3048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65772" y="2667000"/>
            <a:ext cx="1066799" cy="2066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CCFFFF">
                        <a:shade val="30000"/>
                        <a:satMod val="115000"/>
                      </a:srgbClr>
                    </a:gs>
                    <a:gs pos="50000">
                      <a:schemeClr val="bg2">
                        <a:lumMod val="90000"/>
                      </a:schemeClr>
                    </a:gs>
                    <a:gs pos="100000">
                      <a:srgbClr val="FFFF66"/>
                    </a:gs>
                  </a:gsLst>
                  <a:lin ang="27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?</a:t>
            </a:r>
            <a:endParaRPr lang="en-US" sz="5400" b="1" dirty="0">
              <a:ln w="19050"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CCFFFF">
                      <a:shade val="30000"/>
                      <a:satMod val="115000"/>
                    </a:srgbClr>
                  </a:gs>
                  <a:gs pos="50000">
                    <a:schemeClr val="bg2">
                      <a:lumMod val="90000"/>
                    </a:schemeClr>
                  </a:gs>
                  <a:gs pos="100000">
                    <a:srgbClr val="FFFF66"/>
                  </a:gs>
                </a:gsLst>
                <a:lin ang="2700000" scaled="1"/>
                <a:tileRect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0" y="6172200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e.com/nrd/journal/v1/n4/images/nrd753-f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716"/>
          <a:stretch>
            <a:fillRect/>
          </a:stretch>
        </p:blipFill>
        <p:spPr bwMode="auto">
          <a:xfrm>
            <a:off x="304800" y="838200"/>
            <a:ext cx="8585200" cy="2819400"/>
          </a:xfrm>
          <a:prstGeom prst="rect">
            <a:avLst/>
          </a:prstGeom>
          <a:gradFill flip="none" rotWithShape="1">
            <a:gsLst>
              <a:gs pos="30000">
                <a:srgbClr val="CCFFFF"/>
              </a:gs>
              <a:gs pos="50000">
                <a:srgbClr val="66FFFF"/>
              </a:gs>
              <a:gs pos="73000">
                <a:srgbClr val="C6FE9C"/>
              </a:gs>
            </a:gsLst>
            <a:lin ang="270000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28600" y="37338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orphan nuclear receptor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TRANSCRIPTION FACTOR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that regulates the expression of the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CYP P450 genes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Drug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INDUCER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binds &amp; activates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which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translocates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in nucleus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dimerize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with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RXR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heterodiamer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/ RXR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will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induce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EXPRESSION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metabolism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 an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INHIBITOR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, its binding will prevent  activation 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REPRESSION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metabolism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  <a:endParaRPr lang="en-US" sz="2400" dirty="0" smtClean="0">
              <a:solidFill>
                <a:srgbClr val="CCFFFF"/>
              </a:solidFill>
              <a:latin typeface="Bernard MT Condensed" pitchFamily="18" charset="0"/>
            </a:endParaRPr>
          </a:p>
          <a:p>
            <a:pPr>
              <a:lnSpc>
                <a:spcPts val="2700"/>
              </a:lnSpc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48" y="217419"/>
            <a:ext cx="542345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Molecular Basis Of Drug–drug Interaction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6150114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PXR,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pregnane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X receptor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RXR, retinoid X receptor.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0" y="6165572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3589</TotalTime>
  <Words>995</Words>
  <Application>Microsoft Office PowerPoint</Application>
  <PresentationFormat>On-screen Show (4:3)</PresentationFormat>
  <Paragraphs>188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رنيمmalmohiz</cp:lastModifiedBy>
  <cp:revision>144</cp:revision>
  <dcterms:created xsi:type="dcterms:W3CDTF">2010-12-24T04:54:57Z</dcterms:created>
  <dcterms:modified xsi:type="dcterms:W3CDTF">2014-12-16T04:56:27Z</dcterms:modified>
</cp:coreProperties>
</file>