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18"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E5F2FF"/>
    <a:srgbClr val="5400D0"/>
    <a:srgbClr val="BDDEFF"/>
    <a:srgbClr val="9966FF"/>
    <a:srgbClr val="CC99FF"/>
    <a:srgbClr val="FFC58B"/>
    <a:srgbClr val="FFF0E1"/>
    <a:srgbClr val="007B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a. </a:t>
            </a:r>
            <a:r>
              <a:rPr lang="en-US" sz="2400" dirty="0" err="1" smtClean="0">
                <a:solidFill>
                  <a:srgbClr val="C00000"/>
                </a:solidFill>
                <a:latin typeface="Bernard MT Condensed" pitchFamily="18" charset="0"/>
              </a:rPr>
              <a:t>Immunoallergic</a:t>
            </a:r>
            <a:r>
              <a:rPr lang="en-US" sz="2400" dirty="0" smtClean="0">
                <a:solidFill>
                  <a:srgbClr val="C00000"/>
                </a:solidFill>
                <a:latin typeface="Bernard MT Condensed" pitchFamily="18" charset="0"/>
              </a:rPr>
              <a:t>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b. Metabolic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p>
          <a:p>
            <a:pPr>
              <a:buBlip>
                <a:blip r:embed="rId2"/>
              </a:buBlip>
            </a:pPr>
            <a:r>
              <a:rPr lang="en-US" sz="2400" b="1" dirty="0" smtClean="0"/>
              <a:t> </a:t>
            </a:r>
            <a:r>
              <a:rPr lang="en-US" sz="2400" b="1" dirty="0" smtClean="0">
                <a:solidFill>
                  <a:srgbClr val="0000FF"/>
                </a:solidFill>
              </a:rPr>
              <a:t>Erythromycin</a:t>
            </a:r>
          </a:p>
          <a:p>
            <a:pPr>
              <a:buBlip>
                <a:blip r:embed="rId2"/>
              </a:buBlip>
            </a:pPr>
            <a:r>
              <a:rPr lang="en-US" sz="2400" b="1" dirty="0" smtClean="0"/>
              <a:t> </a:t>
            </a:r>
            <a:r>
              <a:rPr lang="en-US" sz="2400" b="1" dirty="0" err="1" smtClean="0">
                <a:solidFill>
                  <a:srgbClr val="0000FF"/>
                </a:solidFill>
              </a:rPr>
              <a:t>Rifampicin</a:t>
            </a:r>
            <a:endParaRPr lang="en-US" sz="2400" b="1" dirty="0" smtClean="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 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 Impairment of mitochondrial respiration </a:t>
            </a:r>
          </a:p>
          <a:p>
            <a:pPr lvl="1"/>
            <a:r>
              <a:rPr lang="en-US" sz="2400" b="1" dirty="0" smtClean="0">
                <a:latin typeface="Arial Narrow" pitchFamily="34" charset="0"/>
              </a:rPr>
              <a:t>- 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 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smtClean="0">
                <a:latin typeface="Arial Narrow" pitchFamily="34" charset="0"/>
              </a:rPr>
              <a:t>- Protein </a:t>
            </a:r>
            <a:r>
              <a:rPr lang="en-US" sz="2400" b="1" dirty="0" smtClean="0">
                <a:latin typeface="Arial Narrow" pitchFamily="34" charset="0"/>
              </a:rPr>
              <a:t>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t>
            </a:r>
            <a:r>
              <a:rPr lang="en-US" sz="2400" b="1" u="sng" dirty="0" smtClean="0">
                <a:latin typeface="Arial Narrow" pitchFamily="34" charset="0"/>
              </a:rPr>
              <a:t>adduct</a:t>
            </a:r>
            <a:r>
              <a:rPr lang="en-US" sz="2400" b="1" dirty="0" smtClean="0">
                <a:latin typeface="Arial Narrow" pitchFamily="34" charset="0"/>
              </a:rPr>
              <a: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r>
              <a:rPr lang="en-US" sz="2600" b="1" dirty="0" smtClean="0">
                <a:uFill>
                  <a:solidFill>
                    <a:srgbClr val="007BB8"/>
                  </a:solidFill>
                </a:uFill>
                <a:latin typeface="Arial Narrow" pitchFamily="34" charset="0"/>
              </a:rPr>
              <a:t>depending on</a:t>
            </a:r>
            <a:r>
              <a:rPr lang="en-US" sz="2600" b="1" u="heavy" dirty="0" smtClean="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8" name="TextBox 7"/>
          <p:cNvSpPr txBox="1"/>
          <p:nvPr/>
        </p:nvSpPr>
        <p:spPr>
          <a:xfrm>
            <a:off x="228600" y="2057400"/>
            <a:ext cx="8839200" cy="4308872"/>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a:t>
            </a:r>
            <a:r>
              <a:rPr lang="en-US" sz="2400" b="1" u="sng" dirty="0" err="1" smtClean="0">
                <a:latin typeface="Arial Narrow" pitchFamily="34" charset="0"/>
              </a:rPr>
              <a:t>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endParaRPr lang="en-US" sz="2400" b="1" dirty="0">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biliary</a:t>
            </a:r>
            <a:r>
              <a:rPr lang="en-US" sz="2400" b="1" u="sng" dirty="0" smtClean="0">
                <a:latin typeface="Arial Narrow" pitchFamily="34" charset="0"/>
              </a:rPr>
              <a:t>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a:t>
            </a:r>
            <a:r>
              <a:rPr lang="en-US" sz="2400" b="1" dirty="0" err="1" smtClean="0">
                <a:latin typeface="Arial Narrow" pitchFamily="34" charset="0"/>
              </a:rPr>
              <a:t>ductal</a:t>
            </a:r>
            <a:r>
              <a:rPr lang="en-US" sz="2400" b="1" dirty="0" smtClean="0">
                <a:latin typeface="Arial Narrow" pitchFamily="34" charset="0"/>
              </a:rPr>
              <a:t>)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a:t>
            </a:r>
            <a:r>
              <a:rPr lang="en-US" sz="2400" b="1" dirty="0" err="1" smtClean="0">
                <a:latin typeface="Arial Narrow" pitchFamily="34" charset="0"/>
              </a:rPr>
              <a:t>pruritis</a:t>
            </a:r>
            <a:r>
              <a:rPr lang="en-US" sz="2400" b="1" dirty="0" smtClean="0">
                <a:latin typeface="Arial Narrow" pitchFamily="34" charset="0"/>
              </a:rPr>
              <a:t>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a:t>
            </a:r>
            <a:r>
              <a:rPr lang="en-US" sz="2400" b="1" dirty="0" err="1" smtClean="0">
                <a:latin typeface="Arial Narrow" pitchFamily="34" charset="0"/>
              </a:rPr>
              <a:t>phosphatase</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4" name="5-Point Star 13"/>
          <p:cNvSpPr/>
          <p:nvPr/>
        </p:nvSpPr>
        <p:spPr>
          <a:xfrm>
            <a:off x="83820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8305800" y="6172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 Clarify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Elaborate 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a:t>
            </a:r>
            <a:r>
              <a:rPr lang="en-US" sz="2200" b="1" dirty="0" smtClean="0">
                <a:latin typeface="Arial Narrow" pitchFamily="34" charset="0"/>
              </a:rPr>
              <a:t> Enlist </a:t>
            </a:r>
            <a:r>
              <a:rPr lang="en-US" sz="2200" b="1" dirty="0" smtClean="0">
                <a:latin typeface="Arial Narrow" pitchFamily="34" charset="0"/>
              </a:rPr>
              <a:t>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itching</a:t>
            </a:r>
          </a:p>
          <a:p>
            <a:r>
              <a:rPr lang="en-US" sz="2400" b="1" dirty="0" smtClean="0">
                <a:latin typeface="Arial Narrow" pitchFamily="34" charset="0"/>
              </a:rPr>
              <a:t>He has been for long receiving </a:t>
            </a:r>
            <a:r>
              <a:rPr lang="en-US" sz="2400" b="1" dirty="0" err="1" smtClean="0">
                <a:latin typeface="Arial Narrow" pitchFamily="34" charset="0"/>
              </a:rPr>
              <a:t>statins</a:t>
            </a:r>
            <a:r>
              <a:rPr lang="en-US" sz="2400" b="1" dirty="0" smtClean="0">
                <a:latin typeface="Arial Narrow" pitchFamily="34" charset="0"/>
              </a:rPr>
              <a:t>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dirty="0" err="1" smtClean="0">
                <a:latin typeface="Arial Narrow" pitchFamily="34" charset="0"/>
              </a:rPr>
              <a:t>chlorpropamide</a:t>
            </a:r>
            <a:r>
              <a:rPr lang="en-US" sz="2400" b="1" dirty="0" smtClean="0">
                <a:latin typeface="Arial Narrow" pitchFamily="34" charset="0"/>
              </a:rPr>
              <a:t> for the diabetes and </a:t>
            </a:r>
            <a:r>
              <a:rPr lang="en-US" sz="2400" b="1"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t>
            </a:r>
            <a:r>
              <a:rPr lang="en-US" sz="2400" b="1" dirty="0" err="1" smtClean="0">
                <a:latin typeface="Arial Narrow" pitchFamily="34" charset="0"/>
              </a:rPr>
              <a:t>acetominophen</a:t>
            </a:r>
            <a:r>
              <a:rPr lang="en-US" sz="2400" b="1" dirty="0" smtClean="0">
                <a:latin typeface="Arial Narrow" pitchFamily="34" charset="0"/>
              </a:rPr>
              <a:t>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dirty="0" err="1" smtClean="0">
                <a:solidFill>
                  <a:srgbClr val="5400D0"/>
                </a:solidFill>
                <a:latin typeface="Arial Narrow" pitchFamily="34" charset="0"/>
              </a:rPr>
              <a:t>Acetominophen</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t>
            </a:r>
            <a:r>
              <a:rPr lang="en-US" sz="2400" b="1" u="sng" dirty="0" smtClean="0">
                <a:solidFill>
                  <a:srgbClr val="5400D0"/>
                </a:solidFill>
                <a:latin typeface="Arial Narrow" pitchFamily="34" charset="0"/>
                <a:sym typeface="Wingdings"/>
              </a:rPr>
              <a:t>a long range</a:t>
            </a:r>
            <a:r>
              <a:rPr lang="en-US" sz="2400" b="1" dirty="0" smtClean="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(hepatotoxicity)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1. Nature of a </a:t>
            </a:r>
            <a:r>
              <a:rPr lang="en-US" sz="2000" b="1" spc="200" dirty="0" err="1" smtClean="0">
                <a:solidFill>
                  <a:schemeClr val="bg1"/>
                </a:solidFill>
                <a:latin typeface="Broadway" pitchFamily="82" charset="0"/>
              </a:rPr>
              <a:t>Hepatotoxin</a:t>
            </a:r>
            <a:endParaRPr lang="en-US" sz="2000" b="1" spc="200" dirty="0" smtClean="0">
              <a:solidFill>
                <a:schemeClr val="bg1"/>
              </a:solidFill>
              <a:latin typeface="Broadway" pitchFamily="82" charset="0"/>
            </a:endParaRPr>
          </a:p>
          <a:p>
            <a:pPr algn="ctr"/>
            <a:r>
              <a:rPr lang="en-US" sz="2000" b="1" spc="200" dirty="0" smtClean="0">
                <a:solidFill>
                  <a:schemeClr val="bg1"/>
                </a:solidFill>
                <a:latin typeface="Broadway" pitchFamily="82" charset="0"/>
              </a:rPr>
              <a:t> 2.Types of  drug-induced </a:t>
            </a:r>
            <a:r>
              <a:rPr lang="en-US" sz="2000" b="1" spc="200" dirty="0" err="1" smtClean="0">
                <a:solidFill>
                  <a:schemeClr val="bg1"/>
                </a:solidFill>
                <a:latin typeface="Broadway" pitchFamily="82" charset="0"/>
              </a:rPr>
              <a:t>hepatotoxic</a:t>
            </a:r>
            <a:r>
              <a:rPr lang="en-US" sz="2000" b="1" spc="200" dirty="0" smtClean="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a:t>
              </a:r>
              <a:r>
                <a:rPr lang="en-US" sz="2600" b="1" spc="-50" dirty="0" smtClean="0">
                  <a:solidFill>
                    <a:srgbClr val="FF0000"/>
                  </a:solidFill>
                  <a:latin typeface="Arial Narrow" pitchFamily="34" charset="0"/>
                </a:rPr>
                <a:t>NORMAL DOSE </a:t>
              </a:r>
              <a:r>
                <a:rPr lang="en-US" sz="2600" b="1" spc="-50" dirty="0" smtClean="0">
                  <a:latin typeface="Arial Narrow" pitchFamily="34" charset="0"/>
                </a:rPr>
                <a:t>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IDIOSYNCRATIC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smtClean="0">
                  <a:solidFill>
                    <a:srgbClr val="FF0000"/>
                  </a:solidFill>
                  <a:latin typeface="Arial Narrow" pitchFamily="34" charset="0"/>
                </a:rPr>
                <a:t>SUPERTHERAPEUTIC</a:t>
              </a:r>
              <a:r>
                <a:rPr lang="en-US" sz="2600" b="1" dirty="0" smtClean="0">
                  <a:latin typeface="Arial Narrow" pitchFamily="34" charset="0"/>
                </a:rPr>
                <a:t> or </a:t>
              </a:r>
              <a:r>
                <a:rPr lang="en-US" sz="2600" b="1" dirty="0" smtClean="0">
                  <a:solidFill>
                    <a:srgbClr val="FF0000"/>
                  </a:solidFill>
                  <a:latin typeface="Arial Narrow" pitchFamily="34" charset="0"/>
                </a:rPr>
                <a:t>CUMULATIVE DOSE </a:t>
              </a:r>
              <a:r>
                <a:rPr lang="en-US" sz="2600" b="1" dirty="0" smtClean="0">
                  <a:latin typeface="Arial Narrow" pitchFamily="34" charset="0"/>
                </a:rPr>
                <a:t>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Increased 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latin typeface="Arial Narrow" pitchFamily="34" charset="0"/>
              </a:rPr>
              <a:t>		 Increased 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Increased 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Dose/effect</a:t>
            </a:r>
          </a:p>
          <a:p>
            <a:pPr>
              <a:buBlip>
                <a:blip r:embed="rId2"/>
              </a:buBlip>
            </a:pPr>
            <a:r>
              <a:rPr lang="en-US" sz="2400" b="1" dirty="0" smtClean="0">
                <a:solidFill>
                  <a:srgbClr val="0000FF"/>
                </a:solidFill>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Increased &amp; Cumulative </a:t>
            </a:r>
          </a:p>
          <a:p>
            <a:pPr>
              <a:buBlip>
                <a:blip r:embed="rId2"/>
              </a:buBlip>
            </a:pPr>
            <a:r>
              <a:rPr lang="en-US" sz="2400" b="1" dirty="0" smtClean="0">
                <a:solidFill>
                  <a:srgbClr val="0000FF"/>
                </a:solidFill>
                <a:latin typeface="Arial Narrow" pitchFamily="34" charset="0"/>
              </a:rPr>
              <a:t> Oral contraceptives </a:t>
            </a:r>
            <a:r>
              <a:rPr lang="en-US" sz="2400" b="1" dirty="0" smtClean="0">
                <a:latin typeface="Arial Narrow" pitchFamily="34" charset="0"/>
              </a:rPr>
              <a:t>	 Cumulative Dose/effect </a:t>
            </a:r>
          </a:p>
          <a:p>
            <a:pPr>
              <a:buBlip>
                <a:blip r:embed="rId2"/>
              </a:buBlip>
            </a:pPr>
            <a:r>
              <a:rPr lang="en-US" sz="2400" b="1" dirty="0" smtClean="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increased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7103</TotalTime>
  <Words>1649</Words>
  <Application>Microsoft Office PowerPoint</Application>
  <PresentationFormat>On-screen Show (4:3)</PresentationFormat>
  <Paragraphs>257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alhumayyd</cp:lastModifiedBy>
  <cp:revision>408</cp:revision>
  <dcterms:created xsi:type="dcterms:W3CDTF">2010-12-07T05:54:42Z</dcterms:created>
  <dcterms:modified xsi:type="dcterms:W3CDTF">2014-12-15T10:26:30Z</dcterms:modified>
</cp:coreProperties>
</file>