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0" r:id="rId2"/>
    <p:sldId id="291" r:id="rId3"/>
    <p:sldId id="292" r:id="rId4"/>
    <p:sldId id="294" r:id="rId5"/>
    <p:sldId id="295" r:id="rId6"/>
    <p:sldId id="296" r:id="rId7"/>
    <p:sldId id="298" r:id="rId8"/>
    <p:sldId id="297" r:id="rId9"/>
    <p:sldId id="293" r:id="rId10"/>
    <p:sldId id="299" r:id="rId11"/>
    <p:sldId id="300" r:id="rId12"/>
    <p:sldId id="301" r:id="rId13"/>
    <p:sldId id="303" r:id="rId14"/>
    <p:sldId id="302" r:id="rId15"/>
    <p:sldId id="304" r:id="rId16"/>
    <p:sldId id="305" r:id="rId17"/>
    <p:sldId id="30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66"/>
    <a:srgbClr val="FF0000"/>
    <a:srgbClr val="6666FF"/>
    <a:srgbClr val="66FF33"/>
    <a:srgbClr val="99FF33"/>
    <a:srgbClr val="FFFF99"/>
    <a:srgbClr val="FFFFCC"/>
    <a:srgbClr val="FCE22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5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extLst>
      <p:ext uri="{BB962C8B-B14F-4D97-AF65-F5344CB8AC3E}">
        <p14:creationId xmlns:p14="http://schemas.microsoft.com/office/powerpoint/2010/main" val="18366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1</a:t>
            </a:fld>
            <a:endParaRPr lang="en-US"/>
          </a:p>
        </p:txBody>
      </p:sp>
    </p:spTree>
    <p:extLst>
      <p:ext uri="{BB962C8B-B14F-4D97-AF65-F5344CB8AC3E}">
        <p14:creationId xmlns:p14="http://schemas.microsoft.com/office/powerpoint/2010/main" val="198316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12/20/2014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12/20/2014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12/20/2014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12/20/2014</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12/20/2014</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12/20/2014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12/20/2014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3"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00"/>
          </a:solidFill>
          <a:ln w="9525">
            <a:no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908215"/>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spc="-40" dirty="0" err="1" smtClean="0">
                <a:solidFill>
                  <a:srgbClr val="FFFF00"/>
                </a:solidFill>
                <a:latin typeface="Bernard MT Condensed" pitchFamily="18" charset="0"/>
              </a:rPr>
              <a:t>Vit</a:t>
            </a:r>
            <a:r>
              <a:rPr lang="en-US" sz="2200" spc="-40" dirty="0" smtClean="0">
                <a:solidFill>
                  <a:srgbClr val="FFFF00"/>
                </a:solidFill>
                <a:latin typeface="Bernard MT Condensed" pitchFamily="18" charset="0"/>
              </a:rPr>
              <a:t> K </a:t>
            </a:r>
            <a:r>
              <a:rPr lang="en-US" sz="2200" spc="-40" dirty="0" err="1" smtClean="0">
                <a:solidFill>
                  <a:srgbClr val="FFFF00"/>
                </a:solidFill>
                <a:latin typeface="Bernard MT Condensed" pitchFamily="18" charset="0"/>
              </a:rPr>
              <a:t>epoxide</a:t>
            </a:r>
            <a:r>
              <a:rPr lang="en-US" sz="2200" spc="-40" dirty="0" smtClean="0">
                <a:solidFill>
                  <a:srgbClr val="FFFF00"/>
                </a:solidFill>
                <a:latin typeface="Bernard MT Condensed" pitchFamily="18" charset="0"/>
              </a:rPr>
              <a:t> </a:t>
            </a:r>
            <a:r>
              <a:rPr lang="en-US" sz="2200" spc="-40" dirty="0" err="1" smtClean="0">
                <a:solidFill>
                  <a:srgbClr val="FFFF00"/>
                </a:solidFill>
                <a:latin typeface="Bernard MT Condensed" pitchFamily="18" charset="0"/>
              </a:rPr>
              <a:t>reductase</a:t>
            </a:r>
            <a:r>
              <a:rPr lang="en-US" sz="2200" b="1" spc="-40" dirty="0" smtClean="0">
                <a:solidFill>
                  <a:schemeClr val="bg1"/>
                </a:solidFill>
                <a:latin typeface="Arial Narrow" pitchFamily="34" charset="0"/>
              </a:rPr>
              <a:t>. This enzyme is blocked by </a:t>
            </a:r>
            <a:r>
              <a:rPr 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Narrow" pitchFamily="34" charset="0"/>
              </a:rPr>
              <a:t>VKAs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a:solidFill>
            <a:srgbClr val="FFFF00"/>
          </a:solidFill>
        </p:grpSpPr>
        <p:sp>
          <p:nvSpPr>
            <p:cNvPr id="9" name="TextBox 8"/>
            <p:cNvSpPr txBox="1"/>
            <p:nvPr/>
          </p:nvSpPr>
          <p:spPr>
            <a:xfrm>
              <a:off x="3733800" y="4267200"/>
              <a:ext cx="990600" cy="369332"/>
            </a:xfrm>
            <a:prstGeom prst="rect">
              <a:avLst/>
            </a:prstGeom>
            <a:grpFill/>
          </p:spPr>
          <p:txBody>
            <a:bodyPr wrap="square" rtlCol="0">
              <a:spAutoFit/>
            </a:bodyPr>
            <a:lstStyle/>
            <a:p>
              <a:r>
                <a:rPr lang="en-US" dirty="0" err="1" smtClean="0">
                  <a:solidFill>
                    <a:srgbClr val="FF0000"/>
                  </a:solidFill>
                  <a:latin typeface="Bernard MT Condensed" pitchFamily="18" charset="0"/>
                </a:rPr>
                <a:t>Warfarin</a:t>
              </a:r>
              <a:endParaRPr lang="en-US" dirty="0">
                <a:solidFill>
                  <a:srgbClr val="FF0000"/>
                </a:solidFill>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grpFill/>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228600" y="914400"/>
            <a:ext cx="8915400" cy="4760278"/>
          </a:xfrm>
          <a:prstGeom prst="rect">
            <a:avLst/>
          </a:prstGeom>
          <a:noFill/>
        </p:spPr>
        <p:txBody>
          <a:bodyPr wrap="square" rtlCol="0">
            <a:spAutoFit/>
          </a:bodyPr>
          <a:lstStyle/>
          <a:p>
            <a:pPr>
              <a:lnSpc>
                <a:spcPts val="2600"/>
              </a:lnSpc>
              <a:buBlip>
                <a:blip r:embed="rId2"/>
              </a:buBlip>
            </a:pPr>
            <a:r>
              <a:rPr lang="en-US" sz="2400" b="1" dirty="0" smtClean="0">
                <a:solidFill>
                  <a:schemeClr val="bg1"/>
                </a:solidFill>
                <a:uFill>
                  <a:solidFill>
                    <a:srgbClr val="0000FF"/>
                  </a:solidFill>
                </a:uFill>
                <a:latin typeface="Arial Narrow" pitchFamily="34" charset="0"/>
                <a:sym typeface="Wingdings 3"/>
              </a:rPr>
              <a:t> </a:t>
            </a:r>
            <a:r>
              <a:rPr lang="en-US" sz="2400" b="1" dirty="0" smtClean="0">
                <a:solidFill>
                  <a:srgbClr val="FFFF66"/>
                </a:solidFill>
                <a:uFill>
                  <a:solidFill>
                    <a:srgbClr val="0000FF"/>
                  </a:solidFill>
                </a:uFill>
                <a:latin typeface="Arial Narrow" pitchFamily="34" charset="0"/>
                <a:sym typeface="Wingdings 3"/>
              </a:rPr>
              <a:t>Wide variation in drug response </a:t>
            </a:r>
            <a:r>
              <a:rPr lang="en-US" sz="2400" b="1" dirty="0" smtClean="0">
                <a:solidFill>
                  <a:schemeClr val="bg1"/>
                </a:solidFill>
                <a:uFill>
                  <a:solidFill>
                    <a:srgbClr val="0000FF"/>
                  </a:solidFill>
                </a:uFill>
                <a:latin typeface="Arial Narrow" pitchFamily="34" charset="0"/>
                <a:sym typeface="Wingdings 3"/>
              </a:rPr>
              <a:t> a necessity for continuous monitoring  (PT) </a:t>
            </a:r>
            <a:r>
              <a:rPr lang="en-US" sz="2400" b="1" dirty="0" smtClean="0">
                <a:solidFill>
                  <a:schemeClr val="bg1"/>
                </a:solidFill>
                <a:uFill>
                  <a:solidFill>
                    <a:srgbClr val="0000FF"/>
                  </a:solidFill>
                </a:uFill>
                <a:latin typeface="Arial Narrow" pitchFamily="34" charset="0"/>
                <a:sym typeface="Wingdings 3"/>
              </a:rPr>
              <a:t>&amp; </a:t>
            </a:r>
            <a:r>
              <a:rPr lang="en-US" sz="2400" b="1" dirty="0" smtClean="0">
                <a:solidFill>
                  <a:schemeClr val="bg1"/>
                </a:solidFill>
                <a:uFill>
                  <a:solidFill>
                    <a:srgbClr val="0000FF"/>
                  </a:solidFill>
                </a:uFill>
                <a:latin typeface="Arial Narrow" pitchFamily="34" charset="0"/>
                <a:sym typeface="Wingdings 3"/>
              </a:rPr>
              <a:t>dose adjustment .</a:t>
            </a:r>
          </a:p>
          <a:p>
            <a:pPr>
              <a:lnSpc>
                <a:spcPts val="2600"/>
              </a:lnSpc>
              <a:buBlip>
                <a:blip r:embed="rId2"/>
              </a:buBlip>
            </a:pPr>
            <a:r>
              <a:rPr lang="en-US" sz="2400" b="1" dirty="0" smtClean="0">
                <a:solidFill>
                  <a:schemeClr val="bg1"/>
                </a:solidFill>
                <a:uFill>
                  <a:solidFill>
                    <a:srgbClr val="0000FF"/>
                  </a:solidFill>
                </a:uFill>
                <a:latin typeface="Arial Narrow" pitchFamily="34" charset="0"/>
                <a:sym typeface="Wingdings 3"/>
              </a:rPr>
              <a:t> Has </a:t>
            </a:r>
            <a:r>
              <a:rPr lang="en-US" sz="2400" b="1" dirty="0" smtClean="0">
                <a:solidFill>
                  <a:srgbClr val="FFFF66"/>
                </a:solidFill>
                <a:uFill>
                  <a:solidFill>
                    <a:srgbClr val="0000FF"/>
                  </a:solidFill>
                </a:uFill>
                <a:latin typeface="Arial Narrow" pitchFamily="34" charset="0"/>
                <a:sym typeface="Wingdings 3"/>
              </a:rPr>
              <a:t>narrow therapeutic window</a:t>
            </a:r>
            <a:r>
              <a:rPr lang="en-US" sz="2400" b="1" dirty="0" smtClean="0">
                <a:solidFill>
                  <a:schemeClr val="bg1"/>
                </a:solidFill>
                <a:uFill>
                  <a:solidFill>
                    <a:srgbClr val="0000FF"/>
                  </a:solidFill>
                </a:uFill>
                <a:latin typeface="Arial Narrow" pitchFamily="34" charset="0"/>
                <a:sym typeface="Wingdings 3"/>
              </a:rPr>
              <a:t>; </a:t>
            </a:r>
            <a:r>
              <a:rPr lang="en-US" sz="2400" b="1" dirty="0" smtClean="0">
                <a:solidFill>
                  <a:schemeClr val="bg1"/>
                </a:solidFill>
                <a:uFill>
                  <a:solidFill>
                    <a:srgbClr val="0000FF"/>
                  </a:solidFill>
                </a:uFill>
                <a:latin typeface="Arial Narrow" pitchFamily="34" charset="0"/>
                <a:sym typeface="Wingdings"/>
              </a:rPr>
              <a:t></a:t>
            </a:r>
            <a:r>
              <a:rPr lang="en-US" sz="2400" b="1" dirty="0" smtClean="0">
                <a:solidFill>
                  <a:schemeClr val="bg1"/>
                </a:solidFill>
                <a:uFill>
                  <a:solidFill>
                    <a:srgbClr val="0000FF"/>
                  </a:solidFill>
                </a:uFill>
                <a:latin typeface="Arial Narrow" pitchFamily="34" charset="0"/>
                <a:sym typeface="Wingdings 3"/>
              </a:rPr>
              <a:t> PPB, so action </a:t>
            </a:r>
            <a:r>
              <a:rPr lang="en-US" sz="2400" b="1" dirty="0" smtClean="0">
                <a:solidFill>
                  <a:schemeClr val="bg1"/>
                </a:solidFill>
                <a:uFill>
                  <a:solidFill>
                    <a:srgbClr val="0000FF"/>
                  </a:solidFill>
                </a:uFill>
                <a:latin typeface="Arial Narrow" pitchFamily="34" charset="0"/>
                <a:sym typeface="Wingdings 3"/>
              </a:rPr>
              <a:t>depends on very small </a:t>
            </a:r>
            <a:r>
              <a:rPr lang="en-US" sz="2400" b="1" dirty="0" smtClean="0">
                <a:solidFill>
                  <a:schemeClr val="bg1"/>
                </a:solidFill>
                <a:uFill>
                  <a:solidFill>
                    <a:srgbClr val="0000FF"/>
                  </a:solidFill>
                </a:uFill>
                <a:latin typeface="Arial Narrow" pitchFamily="34" charset="0"/>
                <a:sym typeface="Wingdings 3"/>
              </a:rPr>
              <a:t>fraction </a:t>
            </a:r>
            <a:r>
              <a:rPr lang="en-US" sz="2400" b="1" dirty="0" smtClean="0">
                <a:solidFill>
                  <a:schemeClr val="bg1"/>
                </a:solidFill>
                <a:uFill>
                  <a:solidFill>
                    <a:srgbClr val="0000FF"/>
                  </a:solidFill>
                </a:uFill>
                <a:latin typeface="Arial Narrow" pitchFamily="34" charset="0"/>
                <a:sym typeface="Wingdings 3"/>
              </a:rPr>
              <a:t>of free drug. </a:t>
            </a:r>
            <a:r>
              <a:rPr lang="en-US" sz="2400" b="1" dirty="0" smtClean="0">
                <a:solidFill>
                  <a:schemeClr val="bg1"/>
                </a:solidFill>
                <a:uFill>
                  <a:solidFill>
                    <a:srgbClr val="0000FF"/>
                  </a:solidFill>
                </a:uFill>
                <a:latin typeface="Arial Narrow" pitchFamily="34" charset="0"/>
                <a:sym typeface="Wingdings 3"/>
              </a:rPr>
              <a:t>So any </a:t>
            </a:r>
            <a:r>
              <a:rPr lang="en-US" sz="2400" b="1" dirty="0" smtClean="0">
                <a:solidFill>
                  <a:schemeClr val="bg1"/>
                </a:solidFill>
                <a:uFill>
                  <a:solidFill>
                    <a:srgbClr val="0000FF"/>
                  </a:solidFill>
                </a:uFill>
                <a:latin typeface="Arial Narrow" pitchFamily="34" charset="0"/>
                <a:sym typeface="Wingdings 3"/>
              </a:rPr>
              <a:t>change in </a:t>
            </a:r>
            <a:r>
              <a:rPr lang="en-US" sz="2400" b="1" dirty="0" smtClean="0">
                <a:solidFill>
                  <a:schemeClr val="bg1"/>
                </a:solidFill>
                <a:uFill>
                  <a:solidFill>
                    <a:srgbClr val="0000FF"/>
                  </a:solidFill>
                </a:uFill>
                <a:latin typeface="Arial Narrow" pitchFamily="34" charset="0"/>
                <a:sym typeface="Wingdings 3"/>
              </a:rPr>
              <a:t>its level </a:t>
            </a:r>
            <a:r>
              <a:rPr lang="en-US" sz="2400" b="1" dirty="0" smtClean="0">
                <a:solidFill>
                  <a:schemeClr val="bg1"/>
                </a:solidFill>
                <a:uFill>
                  <a:solidFill>
                    <a:srgbClr val="0000FF"/>
                  </a:solidFill>
                </a:uFill>
                <a:latin typeface="Arial Narrow" pitchFamily="34" charset="0"/>
                <a:sym typeface="Wingdings 3"/>
              </a:rPr>
              <a:t>can be hazardous. </a:t>
            </a:r>
          </a:p>
          <a:p>
            <a:pPr>
              <a:lnSpc>
                <a:spcPts val="2600"/>
              </a:lnSpc>
              <a:buBlip>
                <a:blip r:embed="rId2"/>
              </a:buBlip>
            </a:pPr>
            <a:r>
              <a:rPr lang="en-US" sz="2400" b="1" dirty="0" smtClean="0">
                <a:solidFill>
                  <a:schemeClr val="bg1"/>
                </a:solidFill>
                <a:uFill>
                  <a:solidFill>
                    <a:srgbClr val="0000FF"/>
                  </a:solidFill>
                </a:uFill>
                <a:latin typeface="Arial Narrow" pitchFamily="34" charset="0"/>
                <a:sym typeface="Wingdings 3"/>
              </a:rPr>
              <a:t> </a:t>
            </a:r>
            <a:r>
              <a:rPr lang="en-US" sz="2400" b="1" dirty="0" smtClean="0">
                <a:solidFill>
                  <a:srgbClr val="FFFF66"/>
                </a:solidFill>
                <a:uFill>
                  <a:solidFill>
                    <a:srgbClr val="0000FF"/>
                  </a:solidFill>
                </a:uFill>
                <a:latin typeface="Arial Narrow" pitchFamily="34" charset="0"/>
                <a:sym typeface="Wingdings 3"/>
              </a:rPr>
              <a:t>Slow onset of action, so not in given in emergency conditions</a:t>
            </a:r>
          </a:p>
          <a:p>
            <a:pPr>
              <a:lnSpc>
                <a:spcPts val="2600"/>
              </a:lnSpc>
              <a:buBlip>
                <a:blip r:embed="rId2"/>
              </a:buBlip>
            </a:pPr>
            <a:r>
              <a:rPr lang="en-US" sz="2400" b="1" dirty="0" smtClean="0">
                <a:solidFill>
                  <a:srgbClr val="FFFF66"/>
                </a:solidFill>
                <a:uFill>
                  <a:solidFill>
                    <a:srgbClr val="0000FF"/>
                  </a:solidFill>
                </a:uFill>
                <a:latin typeface="Arial Narrow" pitchFamily="34" charset="0"/>
                <a:sym typeface="Wingdings 3"/>
              </a:rPr>
              <a:t> Has latency </a:t>
            </a:r>
            <a:r>
              <a:rPr lang="en-US" sz="2400" b="1" dirty="0" smtClean="0">
                <a:solidFill>
                  <a:schemeClr val="bg1"/>
                </a:solidFill>
                <a:uFill>
                  <a:solidFill>
                    <a:srgbClr val="0000FF"/>
                  </a:solidFill>
                </a:uFill>
                <a:latin typeface="Arial Narrow" pitchFamily="34" charset="0"/>
                <a:sym typeface="Wingdings 3"/>
              </a:rPr>
              <a:t>in its action presents the time needed to launch new biologically </a:t>
            </a:r>
            <a:r>
              <a:rPr lang="en-US" sz="2400" b="1" dirty="0" smtClean="0">
                <a:solidFill>
                  <a:schemeClr val="bg1"/>
                </a:solidFill>
                <a:uFill>
                  <a:solidFill>
                    <a:srgbClr val="0000FF"/>
                  </a:solidFill>
                </a:uFill>
                <a:latin typeface="Arial Narrow" pitchFamily="34" charset="0"/>
                <a:sym typeface="Wingdings 3"/>
              </a:rPr>
              <a:t>inactive </a:t>
            </a:r>
            <a:r>
              <a:rPr lang="en-US" sz="2400" b="1" dirty="0" smtClean="0">
                <a:solidFill>
                  <a:schemeClr val="bg1"/>
                </a:solidFill>
                <a:uFill>
                  <a:solidFill>
                    <a:srgbClr val="0000FF"/>
                  </a:solidFill>
                </a:uFill>
                <a:latin typeface="Arial Narrow" pitchFamily="34" charset="0"/>
                <a:sym typeface="Wingdings 3"/>
              </a:rPr>
              <a:t>coagulation factors</a:t>
            </a:r>
          </a:p>
          <a:p>
            <a:pPr>
              <a:lnSpc>
                <a:spcPts val="2600"/>
              </a:lnSpc>
              <a:buBlip>
                <a:blip r:embed="rId2"/>
              </a:buBlip>
            </a:pPr>
            <a:r>
              <a:rPr lang="en-US" sz="2400" b="1" dirty="0" smtClean="0">
                <a:solidFill>
                  <a:schemeClr val="bg1"/>
                </a:solidFill>
                <a:uFill>
                  <a:solidFill>
                    <a:srgbClr val="0000FF"/>
                  </a:solidFill>
                </a:uFill>
                <a:latin typeface="Arial Narrow" pitchFamily="34" charset="0"/>
                <a:sym typeface="Wingdings 3"/>
              </a:rPr>
              <a:t> Common </a:t>
            </a:r>
            <a:r>
              <a:rPr lang="en-US" sz="2400" b="1" dirty="0" smtClean="0">
                <a:solidFill>
                  <a:srgbClr val="FFFF66"/>
                </a:solidFill>
                <a:uFill>
                  <a:solidFill>
                    <a:srgbClr val="0000FF"/>
                  </a:solidFill>
                </a:uFill>
                <a:latin typeface="Arial Narrow" pitchFamily="34" charset="0"/>
                <a:sym typeface="Wingdings 3"/>
              </a:rPr>
              <a:t>genetic polymorphisms </a:t>
            </a:r>
            <a:r>
              <a:rPr lang="en-US" sz="2400" b="1" dirty="0" smtClean="0">
                <a:solidFill>
                  <a:schemeClr val="bg1"/>
                </a:solidFill>
                <a:uFill>
                  <a:solidFill>
                    <a:srgbClr val="0000FF"/>
                  </a:solidFill>
                </a:uFill>
                <a:latin typeface="Arial Narrow" pitchFamily="34" charset="0"/>
                <a:sym typeface="Wingdings 3"/>
              </a:rPr>
              <a:t>in CYT P450 isoforms  that metabolizes </a:t>
            </a:r>
            <a:r>
              <a:rPr lang="en-US" sz="2400" b="1" dirty="0" smtClean="0">
                <a:solidFill>
                  <a:schemeClr val="bg1"/>
                </a:solidFill>
                <a:uFill>
                  <a:solidFill>
                    <a:srgbClr val="0000FF"/>
                  </a:solidFill>
                </a:uFill>
                <a:latin typeface="Arial Narrow" pitchFamily="34" charset="0"/>
                <a:sym typeface="Wingdings 3"/>
              </a:rPr>
              <a:t>warfarin </a:t>
            </a:r>
            <a:r>
              <a:rPr lang="en-US" sz="2400" b="1" dirty="0" smtClean="0">
                <a:solidFill>
                  <a:schemeClr val="bg1"/>
                </a:solidFill>
                <a:uFill>
                  <a:solidFill>
                    <a:srgbClr val="0000FF"/>
                  </a:solidFill>
                </a:uFill>
                <a:latin typeface="Arial Narrow" pitchFamily="34" charset="0"/>
                <a:sym typeface="Wingdings 3"/>
              </a:rPr>
              <a:t> adds to its non predictable response   liability to  toxicities or </a:t>
            </a:r>
            <a:r>
              <a:rPr lang="en-US" sz="2400" b="1" dirty="0" smtClean="0">
                <a:solidFill>
                  <a:schemeClr val="bg1"/>
                </a:solidFill>
                <a:uFill>
                  <a:solidFill>
                    <a:srgbClr val="0000FF"/>
                  </a:solidFill>
                </a:uFill>
                <a:latin typeface="Arial Narrow" pitchFamily="34" charset="0"/>
                <a:sym typeface="Wingdings 3"/>
              </a:rPr>
              <a:t>under </a:t>
            </a:r>
            <a:r>
              <a:rPr lang="en-US" sz="2400" b="1" dirty="0" smtClean="0">
                <a:solidFill>
                  <a:schemeClr val="bg1"/>
                </a:solidFill>
                <a:uFill>
                  <a:solidFill>
                    <a:srgbClr val="0000FF"/>
                  </a:solidFill>
                </a:uFill>
                <a:latin typeface="Arial Narrow" pitchFamily="34" charset="0"/>
                <a:sym typeface="Wingdings 3"/>
              </a:rPr>
              <a:t>use.</a:t>
            </a:r>
          </a:p>
          <a:p>
            <a:pPr>
              <a:lnSpc>
                <a:spcPts val="2600"/>
              </a:lnSpc>
              <a:buBlip>
                <a:blip r:embed="rId2"/>
              </a:buBlip>
            </a:pPr>
            <a:r>
              <a:rPr lang="en-US" sz="2400" b="1" dirty="0" smtClean="0">
                <a:solidFill>
                  <a:schemeClr val="bg1"/>
                </a:solidFill>
                <a:uFill>
                  <a:solidFill>
                    <a:srgbClr val="0000FF"/>
                  </a:solidFill>
                </a:uFill>
                <a:latin typeface="Arial Narrow" pitchFamily="34" charset="0"/>
                <a:sym typeface="Wingdings 3"/>
              </a:rPr>
              <a:t> </a:t>
            </a:r>
            <a:r>
              <a:rPr lang="en-US" sz="2400" b="1" dirty="0" smtClean="0">
                <a:solidFill>
                  <a:srgbClr val="FFFF66"/>
                </a:solidFill>
                <a:uFill>
                  <a:solidFill>
                    <a:srgbClr val="0000FF"/>
                  </a:solidFill>
                </a:uFill>
                <a:latin typeface="Arial Narrow" pitchFamily="34" charset="0"/>
                <a:sym typeface="Wingdings 3"/>
              </a:rPr>
              <a:t>Numerous  food- &amp; drug-drug interactions </a:t>
            </a:r>
            <a:r>
              <a:rPr lang="en-US" sz="2400" b="1" dirty="0" smtClean="0">
                <a:solidFill>
                  <a:schemeClr val="bg1"/>
                </a:solidFill>
                <a:uFill>
                  <a:solidFill>
                    <a:srgbClr val="0000FF"/>
                  </a:solidFill>
                </a:uFill>
                <a:latin typeface="Arial Narrow" pitchFamily="34" charset="0"/>
                <a:sym typeface="Wingdings 3"/>
              </a:rPr>
              <a:t> liability to  toxicities or under use.</a:t>
            </a:r>
          </a:p>
          <a:p>
            <a:pPr>
              <a:lnSpc>
                <a:spcPts val="2600"/>
              </a:lnSpc>
              <a:buBlip>
                <a:blip r:embed="rId2"/>
              </a:buBlip>
            </a:pPr>
            <a:r>
              <a:rPr lang="en-US" sz="2400" b="1" dirty="0" smtClean="0">
                <a:solidFill>
                  <a:schemeClr val="bg1"/>
                </a:solidFill>
                <a:uFill>
                  <a:solidFill>
                    <a:srgbClr val="0000FF"/>
                  </a:solidFill>
                </a:uFill>
                <a:latin typeface="Arial Narrow" pitchFamily="34" charset="0"/>
                <a:sym typeface="Wingdings 3"/>
              </a:rPr>
              <a:t> Contraindicated in some conditions liable to develop thrombosis </a:t>
            </a:r>
            <a:r>
              <a:rPr lang="en-US" sz="2400" b="1" dirty="0" err="1" smtClean="0">
                <a:solidFill>
                  <a:srgbClr val="66FFFF"/>
                </a:solidFill>
                <a:uFill>
                  <a:solidFill>
                    <a:srgbClr val="0000FF"/>
                  </a:solidFill>
                </a:uFill>
                <a:latin typeface="Arial Narrow" pitchFamily="34" charset="0"/>
                <a:sym typeface="Wingdings 3"/>
              </a:rPr>
              <a:t>i.e</a:t>
            </a:r>
            <a:r>
              <a:rPr lang="en-US" sz="2400" b="1" dirty="0" smtClean="0">
                <a:solidFill>
                  <a:srgbClr val="66FFFF"/>
                </a:solidFill>
                <a:uFill>
                  <a:solidFill>
                    <a:srgbClr val="0000FF"/>
                  </a:solidFill>
                </a:uFill>
                <a:latin typeface="Arial Narrow" pitchFamily="34" charset="0"/>
                <a:sym typeface="Wingdings 3"/>
              </a:rPr>
              <a:t>  as in </a:t>
            </a:r>
            <a:r>
              <a:rPr lang="en-US" sz="2400" b="1" dirty="0" smtClean="0">
                <a:solidFill>
                  <a:srgbClr val="66FFFF"/>
                </a:solidFill>
                <a:uFill>
                  <a:solidFill>
                    <a:srgbClr val="0000FF"/>
                  </a:solidFill>
                </a:uFill>
                <a:latin typeface="Arial Narrow" pitchFamily="34" charset="0"/>
                <a:sym typeface="Wingdings 3"/>
              </a:rPr>
              <a:t>pregnancy </a:t>
            </a:r>
            <a:r>
              <a:rPr lang="en-US" sz="2400" b="1" dirty="0" smtClean="0">
                <a:solidFill>
                  <a:srgbClr val="66FFFF"/>
                </a:solidFill>
                <a:uFill>
                  <a:solidFill>
                    <a:srgbClr val="0000FF"/>
                  </a:solidFill>
                </a:uFill>
                <a:latin typeface="Arial Narrow" pitchFamily="34" charset="0"/>
                <a:sym typeface="Wingdings 3"/>
              </a:rPr>
              <a:t> give heparin or LMWH instead</a:t>
            </a:r>
          </a:p>
        </p:txBody>
      </p:sp>
      <p:sp>
        <p:nvSpPr>
          <p:cNvPr id="14" name="Rectangle 13"/>
          <p:cNvSpPr/>
          <p:nvPr/>
        </p:nvSpPr>
        <p:spPr>
          <a:xfrm>
            <a:off x="6324600" y="228600"/>
            <a:ext cx="2209800" cy="461665"/>
          </a:xfrm>
          <a:prstGeom prst="rect">
            <a:avLst/>
          </a:prstGeom>
          <a:solidFill>
            <a:srgbClr val="FFFF00"/>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638800"/>
            <a:ext cx="9144000" cy="12192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1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1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10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1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00"/>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a:t>
            </a:r>
          </a:p>
          <a:p>
            <a:pPr marL="274320"/>
            <a:r>
              <a:rPr lang="en-US" sz="2400" b="1" dirty="0" smtClean="0">
                <a:solidFill>
                  <a:srgbClr val="FCE224"/>
                </a:solidFill>
                <a:latin typeface="Arial Narrow" pitchFamily="34" charset="0"/>
              </a:rPr>
              <a:t>b- Inadequate absorption; </a:t>
            </a:r>
            <a:r>
              <a:rPr lang="en-US" sz="2400" b="1" dirty="0" smtClean="0">
                <a:solidFill>
                  <a:srgbClr val="FFFFCC"/>
                </a:solidFill>
                <a:latin typeface="Arial Narrow" pitchFamily="34" charset="0"/>
              </a:rPr>
              <a:t>diseases of small intestine, diseases </a:t>
            </a:r>
            <a:r>
              <a:rPr lang="en-US" sz="2400" b="1" dirty="0" smtClean="0">
                <a:solidFill>
                  <a:srgbClr val="FFFFCC"/>
                </a:solidFill>
                <a:latin typeface="Arial Narrow" pitchFamily="34" charset="0"/>
                <a:sym typeface="Wingdings 3"/>
              </a:rPr>
              <a:t> </a:t>
            </a:r>
            <a:br>
              <a:rPr lang="en-US" sz="2400" b="1" dirty="0" smtClean="0">
                <a:solidFill>
                  <a:srgbClr val="FFFFCC"/>
                </a:solidFill>
                <a:latin typeface="Arial Narrow" pitchFamily="34" charset="0"/>
                <a:sym typeface="Wingdings 3"/>
              </a:rPr>
            </a:br>
            <a:r>
              <a:rPr lang="en-US" sz="2400" b="1" dirty="0" smtClean="0">
                <a:solidFill>
                  <a:srgbClr val="FFFFCC"/>
                </a:solidFill>
                <a:latin typeface="Arial Narrow" pitchFamily="34" charset="0"/>
                <a:sym typeface="Wingdings 3"/>
              </a:rPr>
              <a:t>     </a:t>
            </a:r>
            <a:r>
              <a:rPr lang="en-US" sz="2400" b="1" dirty="0" err="1" smtClean="0">
                <a:solidFill>
                  <a:srgbClr val="FFFFCC"/>
                </a:solidFill>
                <a:latin typeface="Arial Narrow" pitchFamily="34" charset="0"/>
                <a:sym typeface="Wingdings 3"/>
              </a:rPr>
              <a:t>biliary</a:t>
            </a:r>
            <a:r>
              <a:rPr lang="en-US" sz="2400" b="1" dirty="0" smtClean="0">
                <a:solidFill>
                  <a:srgbClr val="FFFFCC"/>
                </a:solidFill>
                <a:latin typeface="Arial Narrow" pitchFamily="34" charset="0"/>
                <a:sym typeface="Wingdings 3"/>
              </a:rPr>
              <a:t> secretion</a:t>
            </a:r>
            <a:endParaRPr lang="en-US" sz="2400" b="1" dirty="0" smtClean="0">
              <a:solidFill>
                <a:srgbClr val="FFFFCC"/>
              </a:solidFill>
              <a:latin typeface="Arial Narrow" pitchFamily="34" charset="0"/>
            </a:endParaRP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hepatitis; viral, autoimmune, drug-</a:t>
            </a:r>
            <a:br>
              <a:rPr lang="en-US" sz="2400" b="1" dirty="0" smtClean="0">
                <a:solidFill>
                  <a:srgbClr val="FFFFCC"/>
                </a:solidFill>
                <a:latin typeface="Arial Narrow" pitchFamily="34" charset="0"/>
              </a:rPr>
            </a:br>
            <a:r>
              <a:rPr lang="en-US" sz="2400" b="1" dirty="0" smtClean="0">
                <a:solidFill>
                  <a:srgbClr val="FFFFCC"/>
                </a:solidFill>
                <a:latin typeface="Arial Narrow" pitchFamily="34" charset="0"/>
              </a:rPr>
              <a:t>         induced, chronic alcoholism ... etc.)</a:t>
            </a:r>
          </a:p>
          <a:p>
            <a:pPr lvl="0"/>
            <a:r>
              <a:rPr lang="en-US" sz="2400" b="1" dirty="0" smtClean="0">
                <a:solidFill>
                  <a:srgbClr val="FFFFCC"/>
                </a:solidFill>
                <a:latin typeface="Arial Narrow" pitchFamily="34" charset="0"/>
              </a:rPr>
              <a:t>      </a:t>
            </a:r>
            <a:r>
              <a:rPr lang="en-US" sz="2400" b="1" dirty="0" smtClean="0">
                <a:solidFill>
                  <a:srgbClr val="FCE224"/>
                </a:solidFill>
                <a:latin typeface="Arial Narrow" pitchFamily="34" charset="0"/>
              </a:rPr>
              <a:t>b. In hepatic congestion; </a:t>
            </a:r>
            <a:r>
              <a:rPr lang="en-US" sz="2400" b="1" dirty="0" smtClean="0">
                <a:solidFill>
                  <a:srgbClr val="FFFFCC"/>
                </a:solidFill>
                <a:latin typeface="Arial Narrow" pitchFamily="34" charset="0"/>
              </a:rPr>
              <a:t>in congestive HF,…etc)</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bg/>
                                          </p:spTgt>
                                        </p:tgtEl>
                                        <p:attrNameLst>
                                          <p:attrName>style.visibility</p:attrName>
                                        </p:attrNameLst>
                                      </p:cBhvr>
                                      <p:to>
                                        <p:strVal val="visible"/>
                                      </p:to>
                                    </p:set>
                                    <p:animEffect transition="in" filter="strips(downRight)">
                                      <p:cBhvr>
                                        <p:cTn id="27" dur="1000"/>
                                        <p:tgtEl>
                                          <p:spTgt spid="23">
                                            <p:bg/>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strips(downRight)">
                                      <p:cBhvr>
                                        <p:cTn id="32" dur="10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Effect transition="in" filter="strips(downRight)">
                                      <p:cBhvr>
                                        <p:cTn id="37" dur="1000"/>
                                        <p:tgtEl>
                                          <p:spTgt spid="2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strips(downRight)">
                                      <p:cBhvr>
                                        <p:cTn id="42" dur="1000"/>
                                        <p:tgtEl>
                                          <p:spTgt spid="2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bg/>
                                          </p:spTgt>
                                        </p:tgtEl>
                                        <p:attrNameLst>
                                          <p:attrName>style.visibility</p:attrName>
                                        </p:attrNameLst>
                                      </p:cBhvr>
                                      <p:to>
                                        <p:strVal val="visible"/>
                                      </p:to>
                                    </p:set>
                                    <p:animEffect transition="in" filter="strips(downRight)">
                                      <p:cBhvr>
                                        <p:cTn id="47" dur="1000"/>
                                        <p:tgtEl>
                                          <p:spTgt spid="25">
                                            <p:bg/>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strips(downRight)">
                                      <p:cBhvr>
                                        <p:cTn id="52" dur="10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5">
                                            <p:txEl>
                                              <p:pRg st="1" end="1"/>
                                            </p:txEl>
                                          </p:spTgt>
                                        </p:tgtEl>
                                        <p:attrNameLst>
                                          <p:attrName>style.visibility</p:attrName>
                                        </p:attrNameLst>
                                      </p:cBhvr>
                                      <p:to>
                                        <p:strVal val="visible"/>
                                      </p:to>
                                    </p:set>
                                    <p:animEffect transition="in" filter="strips(downRight)">
                                      <p:cBhvr>
                                        <p:cTn id="57" dur="1000"/>
                                        <p:tgtEl>
                                          <p:spTgt spid="2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bg/>
                                          </p:spTgt>
                                        </p:tgtEl>
                                        <p:attrNameLst>
                                          <p:attrName>style.visibility</p:attrName>
                                        </p:attrNameLst>
                                      </p:cBhvr>
                                      <p:to>
                                        <p:strVal val="visible"/>
                                      </p:to>
                                    </p:set>
                                    <p:animEffect transition="in" filter="strips(downRight)">
                                      <p:cBhvr>
                                        <p:cTn id="62" dur="1000"/>
                                        <p:tgtEl>
                                          <p:spTgt spid="26">
                                            <p:bg/>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strips(downRight)">
                                      <p:cBhvr>
                                        <p:cTn id="67" dur="1000"/>
                                        <p:tgtEl>
                                          <p:spTgt spid="2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1" end="1"/>
                                            </p:txEl>
                                          </p:spTgt>
                                        </p:tgtEl>
                                        <p:attrNameLst>
                                          <p:attrName>style.visibility</p:attrName>
                                        </p:attrNameLst>
                                      </p:cBhvr>
                                      <p:to>
                                        <p:strVal val="visible"/>
                                      </p:to>
                                    </p:set>
                                    <p:animEffect transition="in" filter="strips(downRight)">
                                      <p:cBhvr>
                                        <p:cTn id="72" dur="1000"/>
                                        <p:tgtEl>
                                          <p:spTgt spid="2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2" end="2"/>
                                            </p:txEl>
                                          </p:spTgt>
                                        </p:tgtEl>
                                        <p:attrNameLst>
                                          <p:attrName>style.visibility</p:attrName>
                                        </p:attrNameLst>
                                      </p:cBhvr>
                                      <p:to>
                                        <p:strVal val="visible"/>
                                      </p:to>
                                    </p:set>
                                    <p:animEffect transition="in" filter="strips(downRight)">
                                      <p:cBhvr>
                                        <p:cTn id="77" dur="1000"/>
                                        <p:tgtEl>
                                          <p:spTgt spid="2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grpId="0" nodeType="clickEffect">
                                  <p:stCondLst>
                                    <p:cond delay="0"/>
                                  </p:stCondLst>
                                  <p:childTnLst>
                                    <p:set>
                                      <p:cBhvr>
                                        <p:cTn id="81" dur="1" fill="hold">
                                          <p:stCondLst>
                                            <p:cond delay="0"/>
                                          </p:stCondLst>
                                        </p:cTn>
                                        <p:tgtEl>
                                          <p:spTgt spid="26">
                                            <p:txEl>
                                              <p:pRg st="3" end="3"/>
                                            </p:txEl>
                                          </p:spTgt>
                                        </p:tgtEl>
                                        <p:attrNameLst>
                                          <p:attrName>style.visibility</p:attrName>
                                        </p:attrNameLst>
                                      </p:cBhvr>
                                      <p:to>
                                        <p:strVal val="visible"/>
                                      </p:to>
                                    </p:set>
                                    <p:animEffect transition="in" filter="strips(downRight)">
                                      <p:cBhvr>
                                        <p:cTn id="82"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00"/>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9835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a:t>
            </a:r>
          </a:p>
          <a:p>
            <a:r>
              <a:rPr lang="en-US" sz="2400" b="1" dirty="0" err="1" smtClean="0">
                <a:solidFill>
                  <a:srgbClr val="FCE224"/>
                </a:solidFill>
                <a:latin typeface="Arial Narrow" pitchFamily="34" charset="0"/>
              </a:rPr>
              <a:t>carbamazepine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80888" y="4030640"/>
            <a:ext cx="1063112" cy="523220"/>
          </a:xfrm>
          <a:prstGeom prst="rect">
            <a:avLst/>
          </a:prstGeom>
        </p:spPr>
        <p:txBody>
          <a:bodyPr wrap="none">
            <a:spAutoFit/>
          </a:bodyPr>
          <a:lstStyle/>
          <a:p>
            <a:r>
              <a:rPr lang="en-US" sz="2800" b="1" dirty="0" smtClean="0">
                <a:solidFill>
                  <a:schemeClr val="bg1"/>
                </a:solidFill>
                <a:sym typeface="Wingdings 3"/>
              </a:rPr>
              <a:t></a:t>
            </a:r>
            <a:r>
              <a:rPr lang="en-US" sz="2800" b="1" dirty="0" smtClean="0">
                <a:solidFill>
                  <a:schemeClr val="bg1"/>
                </a:solidFill>
              </a:rPr>
              <a:t>INR</a:t>
            </a:r>
            <a:endParaRPr lang="en-US" sz="2800" dirty="0"/>
          </a:p>
        </p:txBody>
      </p:sp>
      <p:sp>
        <p:nvSpPr>
          <p:cNvPr id="10" name="Rectangle 9"/>
          <p:cNvSpPr/>
          <p:nvPr/>
        </p:nvSpPr>
        <p:spPr>
          <a:xfrm>
            <a:off x="8080888" y="4495800"/>
            <a:ext cx="1063112" cy="523220"/>
          </a:xfrm>
          <a:prstGeom prst="rect">
            <a:avLst/>
          </a:prstGeom>
        </p:spPr>
        <p:txBody>
          <a:bodyPr wrap="none">
            <a:spAutoFit/>
          </a:bodyPr>
          <a:lstStyle/>
          <a:p>
            <a:r>
              <a:rPr lang="en-US" sz="2800" b="1" dirty="0" smtClean="0">
                <a:solidFill>
                  <a:schemeClr val="bg1"/>
                </a:solidFill>
                <a:sym typeface="Wingdings 3"/>
              </a:rPr>
              <a:t></a:t>
            </a:r>
            <a:r>
              <a:rPr lang="en-US" sz="2800" b="1" dirty="0" smtClean="0">
                <a:solidFill>
                  <a:schemeClr val="bg1"/>
                </a:solidFill>
              </a:rPr>
              <a:t>INR</a:t>
            </a:r>
            <a:endParaRPr lang="en-US" sz="28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3" end="3"/>
                                            </p:txEl>
                                          </p:spTgt>
                                        </p:tgtEl>
                                        <p:attrNameLst>
                                          <p:attrName>style.visibility</p:attrName>
                                        </p:attrNameLst>
                                      </p:cBhvr>
                                      <p:to>
                                        <p:strVal val="visible"/>
                                      </p:to>
                                    </p:set>
                                    <p:animEffect transition="in" filter="strips(downRight)">
                                      <p:cBhvr>
                                        <p:cTn id="72" dur="1000"/>
                                        <p:tgtEl>
                                          <p:spTgt spid="2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2000"/>
                                        <p:tgtEl>
                                          <p:spTgt spid="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86800" cy="1938992"/>
          </a:xfrm>
          <a:prstGeom prst="rect">
            <a:avLst/>
          </a:prstGeom>
          <a:noFill/>
        </p:spPr>
        <p:txBody>
          <a:bodyPr wrap="square" rtlCol="0">
            <a:spAutoFit/>
          </a:bodyPr>
          <a:lstStyle/>
          <a:p>
            <a:r>
              <a:rPr lang="en-US" sz="2400" b="1" dirty="0" smtClean="0">
                <a:solidFill>
                  <a:schemeClr val="bg1"/>
                </a:solidFill>
              </a:rPr>
              <a:t>A 53 years old patient had an aortic valve replacement since 5 years and he  is sustained on </a:t>
            </a:r>
            <a:r>
              <a:rPr lang="en-US" sz="2400" b="1" dirty="0" err="1" smtClean="0">
                <a:solidFill>
                  <a:schemeClr val="bg1"/>
                </a:solidFill>
              </a:rPr>
              <a:t>warfarin</a:t>
            </a:r>
            <a:r>
              <a:rPr lang="en-US" sz="2400" b="1" dirty="0" smtClean="0">
                <a:solidFill>
                  <a:schemeClr val="bg1"/>
                </a:solidFill>
              </a:rPr>
              <a:t>. A week ago, he developed low grade fever, diarrhea and was diagnosed as having typhoid. He was given rehydration fluid and a course of </a:t>
            </a:r>
            <a:r>
              <a:rPr lang="en-US" sz="2400" b="1" dirty="0" err="1" smtClean="0">
                <a:solidFill>
                  <a:schemeClr val="bg1"/>
                </a:solidFill>
              </a:rPr>
              <a:t>chloramphenicol</a:t>
            </a:r>
            <a:r>
              <a:rPr lang="en-US" sz="2400" b="1" dirty="0" smtClean="0">
                <a:solidFill>
                  <a:schemeClr val="bg1"/>
                </a:solidFill>
              </a:rPr>
              <a:t>. </a:t>
            </a:r>
          </a:p>
          <a:p>
            <a:r>
              <a:rPr lang="en-US" sz="2400" b="1" dirty="0" smtClean="0">
                <a:solidFill>
                  <a:schemeClr val="bg1"/>
                </a:solidFill>
              </a:rPr>
              <a:t>Today he is complaining from </a:t>
            </a:r>
            <a:r>
              <a:rPr lang="en-US" sz="2400" b="1" dirty="0" err="1" smtClean="0">
                <a:solidFill>
                  <a:schemeClr val="bg1"/>
                </a:solidFill>
              </a:rPr>
              <a:t>haematuria</a:t>
            </a:r>
            <a:r>
              <a:rPr lang="en-US" sz="2400" b="1" dirty="0" smtClean="0">
                <a:solidFill>
                  <a:schemeClr val="bg1"/>
                </a:solidFill>
              </a:rPr>
              <a:t>. </a:t>
            </a:r>
          </a:p>
        </p:txBody>
      </p:sp>
      <p:sp>
        <p:nvSpPr>
          <p:cNvPr id="7" name="TextBox 6"/>
          <p:cNvSpPr txBox="1"/>
          <p:nvPr/>
        </p:nvSpPr>
        <p:spPr>
          <a:xfrm>
            <a:off x="304800" y="2133600"/>
            <a:ext cx="8763000" cy="1938992"/>
          </a:xfrm>
          <a:prstGeom prst="rect">
            <a:avLst/>
          </a:prstGeom>
          <a:noFill/>
        </p:spPr>
        <p:txBody>
          <a:bodyPr wrap="square" rtlCol="0">
            <a:spAutoFit/>
          </a:bodyPr>
          <a:lstStyle/>
          <a:p>
            <a:r>
              <a:rPr lang="en-US" sz="2400" b="1" dirty="0" smtClean="0">
                <a:solidFill>
                  <a:srgbClr val="FFFF99"/>
                </a:solidFill>
                <a:latin typeface="Arial Narrow" pitchFamily="34" charset="0"/>
              </a:rPr>
              <a:t>Which one of the following best explains the </a:t>
            </a:r>
            <a:r>
              <a:rPr lang="en-US" sz="2400" b="1" dirty="0" err="1" smtClean="0">
                <a:solidFill>
                  <a:srgbClr val="FFFF99"/>
                </a:solidFill>
                <a:latin typeface="Arial Narrow" pitchFamily="34" charset="0"/>
              </a:rPr>
              <a:t>haematuria</a:t>
            </a:r>
            <a:r>
              <a:rPr lang="en-US" sz="2400" b="1" dirty="0" smtClean="0">
                <a:solidFill>
                  <a:srgbClr val="FFFF99"/>
                </a:solidFill>
                <a:latin typeface="Arial Narrow" pitchFamily="34" charset="0"/>
              </a:rPr>
              <a:t>?</a:t>
            </a: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synthesis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Displacement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from protein binding site by rehydration</a:t>
            </a:r>
          </a:p>
          <a:p>
            <a:pPr>
              <a:buFontTx/>
              <a:buChar char="-"/>
            </a:pPr>
            <a:r>
              <a:rPr lang="en-US" sz="2400" b="1" dirty="0" smtClean="0">
                <a:solidFill>
                  <a:srgbClr val="FFFFCC"/>
                </a:solidFill>
                <a:latin typeface="Arial Narrow" pitchFamily="34" charset="0"/>
              </a:rPr>
              <a:t> Decrease in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metabolism induced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absorption caused by the diarrhea</a:t>
            </a:r>
          </a:p>
        </p:txBody>
      </p:sp>
      <p:sp>
        <p:nvSpPr>
          <p:cNvPr id="5" name="TextBox 4"/>
          <p:cNvSpPr txBox="1"/>
          <p:nvPr/>
        </p:nvSpPr>
        <p:spPr>
          <a:xfrm>
            <a:off x="228600" y="4115812"/>
            <a:ext cx="8610600" cy="738664"/>
          </a:xfrm>
          <a:prstGeom prst="rect">
            <a:avLst/>
          </a:prstGeom>
          <a:noFill/>
        </p:spPr>
        <p:txBody>
          <a:bodyPr wrap="square" rtlCol="0">
            <a:spAutoFit/>
          </a:bodyPr>
          <a:lstStyle/>
          <a:p>
            <a:r>
              <a:rPr lang="en-US" sz="2400" b="1" dirty="0" smtClean="0">
                <a:solidFill>
                  <a:srgbClr val="FFFF99"/>
                </a:solidFill>
              </a:rPr>
              <a:t>Which is the right decision to do in such a case? </a:t>
            </a:r>
          </a:p>
          <a:p>
            <a:endParaRPr lang="en-US" dirty="0">
              <a:solidFill>
                <a:srgbClr val="FFFF99"/>
              </a:solidFill>
            </a:endParaRPr>
          </a:p>
        </p:txBody>
      </p:sp>
      <p:sp>
        <p:nvSpPr>
          <p:cNvPr id="9" name="TextBox 8"/>
          <p:cNvSpPr txBox="1"/>
          <p:nvPr/>
        </p:nvSpPr>
        <p:spPr>
          <a:xfrm>
            <a:off x="381000" y="4461808"/>
            <a:ext cx="8839200" cy="1569660"/>
          </a:xfrm>
          <a:prstGeom prst="rect">
            <a:avLst/>
          </a:prstGeom>
          <a:noFill/>
        </p:spPr>
        <p:txBody>
          <a:bodyPr wrap="square" rtlCol="0">
            <a:spAutoFit/>
          </a:bodyPr>
          <a:lstStyle/>
          <a:p>
            <a:pPr lvl="0"/>
            <a:r>
              <a:rPr lang="en-US" sz="2400" b="1" dirty="0" smtClean="0">
                <a:solidFill>
                  <a:srgbClr val="FFFFCC"/>
                </a:solidFill>
                <a:latin typeface="Arial Narrow" pitchFamily="34" charset="0"/>
              </a:rPr>
              <a:t>- Give a urinary antiseptic for fear of infection </a:t>
            </a:r>
          </a:p>
          <a:p>
            <a:pPr lvl="0"/>
            <a:r>
              <a:rPr lang="en-US" sz="2400" b="1" dirty="0" smtClean="0">
                <a:solidFill>
                  <a:srgbClr val="FFFFCC"/>
                </a:solidFill>
                <a:latin typeface="Arial Narrow" pitchFamily="34" charset="0"/>
              </a:rPr>
              <a:t>- Stop administering the regular intake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t>
            </a:r>
          </a:p>
          <a:p>
            <a:r>
              <a:rPr lang="en-US" sz="2400" b="1" dirty="0" smtClean="0">
                <a:solidFill>
                  <a:srgbClr val="FFFFCC"/>
                </a:solidFill>
                <a:latin typeface="Arial Narrow" pitchFamily="34" charset="0"/>
              </a:rPr>
              <a:t>- Adjust the dose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after monitoring the situation.</a:t>
            </a:r>
          </a:p>
          <a:p>
            <a:pPr lvl="0"/>
            <a:r>
              <a:rPr lang="en-US" sz="2400" b="1" dirty="0" smtClean="0">
                <a:solidFill>
                  <a:srgbClr val="FFFFCC"/>
                </a:solidFill>
                <a:latin typeface="Arial Narrow" pitchFamily="34" charset="0"/>
              </a:rPr>
              <a:t>- Stop the course of </a:t>
            </a:r>
            <a:r>
              <a:rPr lang="en-US" sz="2400" b="1" dirty="0" err="1" smtClean="0">
                <a:solidFill>
                  <a:srgbClr val="FFFFCC"/>
                </a:solidFill>
                <a:latin typeface="Arial Narrow" pitchFamily="34" charset="0"/>
              </a:rPr>
              <a:t>chloramphenicol</a:t>
            </a:r>
            <a:r>
              <a:rPr lang="en-US" sz="2400" b="1" dirty="0" smtClean="0">
                <a:solidFill>
                  <a:srgbClr val="FFFFCC"/>
                </a:solidFill>
                <a:latin typeface="Arial Narrow" pitchFamily="34" charset="0"/>
              </a:rPr>
              <a:t> intended for typhoid therapy</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injectable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dirty="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967124"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accessed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515353"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accessed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dir="cw">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dir="cw">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371600"/>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0" y="1371600"/>
            <a:ext cx="1295400" cy="400110"/>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UF Heparin</a:t>
            </a:r>
          </a:p>
        </p:txBody>
      </p:sp>
      <p:sp>
        <p:nvSpPr>
          <p:cNvPr id="7" name="Text Box 58"/>
          <p:cNvSpPr txBox="1">
            <a:spLocks noChangeArrowheads="1"/>
          </p:cNvSpPr>
          <p:nvPr/>
        </p:nvSpPr>
        <p:spPr bwMode="auto">
          <a:xfrm>
            <a:off x="1334124" y="1371600"/>
            <a:ext cx="799476"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8" name="Text Box 58"/>
          <p:cNvSpPr txBox="1">
            <a:spLocks noChangeArrowheads="1"/>
          </p:cNvSpPr>
          <p:nvPr/>
        </p:nvSpPr>
        <p:spPr bwMode="auto">
          <a:xfrm>
            <a:off x="2425148" y="1378994"/>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374529"/>
            <a:ext cx="1427790" cy="400110"/>
          </a:xfrm>
          <a:prstGeom prst="rect">
            <a:avLst/>
          </a:prstGeom>
          <a:solidFill>
            <a:srgbClr val="66FF33"/>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7244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a:t>
            </a:r>
            <a:r>
              <a:rPr lang="en-US" sz="2200" b="1" dirty="0" err="1" smtClean="0">
                <a:solidFill>
                  <a:srgbClr val="FFFFE7"/>
                </a:solidFill>
                <a:latin typeface="Arial Narrow" pitchFamily="34" charset="0"/>
              </a:rPr>
              <a:t>Coag</a:t>
            </a:r>
            <a:r>
              <a:rPr lang="en-US" sz="2200" b="1" dirty="0" smtClean="0">
                <a:solidFill>
                  <a:srgbClr val="FFFFE7"/>
                </a:solidFill>
                <a:latin typeface="Arial Narrow" pitchFamily="34" charset="0"/>
              </a:rPr>
              <a:t>. Factors by </a:t>
            </a:r>
            <a:r>
              <a:rPr lang="en-US" sz="2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Anti-thrombin III</a:t>
            </a:r>
            <a:endParaRPr lang="en-US" sz="2200" dirty="0" smtClean="0">
              <a:solidFill>
                <a:srgbClr val="FFFF00"/>
              </a:solidFill>
              <a:latin typeface="Bernard MT Condensed" pitchFamily="18" charset="0"/>
            </a:endParaRPr>
          </a:p>
        </p:txBody>
      </p:sp>
      <p:sp>
        <p:nvSpPr>
          <p:cNvPr id="11" name="Text Box 6"/>
          <p:cNvSpPr txBox="1">
            <a:spLocks noChangeArrowheads="1"/>
          </p:cNvSpPr>
          <p:nvPr/>
        </p:nvSpPr>
        <p:spPr bwMode="auto">
          <a:xfrm>
            <a:off x="6327912" y="47244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nard MT Condensed" pitchFamily="18" charset="0"/>
              </a:rPr>
              <a:t>Decrease Synthesis</a:t>
            </a:r>
            <a:endParaRPr lang="en-US" sz="2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Narrow" pitchFamily="34" charset="0"/>
            </a:endParaRPr>
          </a:p>
        </p:txBody>
      </p:sp>
      <p:sp>
        <p:nvSpPr>
          <p:cNvPr id="12" name="Rectangle 11"/>
          <p:cNvSpPr/>
          <p:nvPr/>
        </p:nvSpPr>
        <p:spPr>
          <a:xfrm>
            <a:off x="-33175" y="1774639"/>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297245" y="1774639"/>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774639"/>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864091"/>
            <a:ext cx="1837944" cy="374461"/>
          </a:xfrm>
          <a:prstGeom prst="rect">
            <a:avLst/>
          </a:prstGeom>
          <a:noFill/>
        </p:spPr>
        <p:txBody>
          <a:bodyPr wrap="square" rtlCol="0">
            <a:spAutoFit/>
          </a:bodyPr>
          <a:lstStyle/>
          <a:p>
            <a:pPr>
              <a:lnSpc>
                <a:spcPts val="2200"/>
              </a:lnSpc>
            </a:pPr>
            <a:r>
              <a:rPr lang="en-US" sz="2200" b="1" spc="-40" dirty="0" err="1" smtClean="0">
                <a:solidFill>
                  <a:srgbClr val="99FF33"/>
                </a:solidFill>
                <a:latin typeface="Arial Narrow" pitchFamily="34" charset="0"/>
              </a:rPr>
              <a:t>Fondaparinux</a:t>
            </a:r>
            <a:endParaRPr lang="en-US" sz="2200" b="1" spc="-40" dirty="0" smtClean="0">
              <a:solidFill>
                <a:srgbClr val="99FF33"/>
              </a:solidFill>
              <a:latin typeface="Arial Narrow" pitchFamily="34" charset="0"/>
            </a:endParaRPr>
          </a:p>
        </p:txBody>
      </p:sp>
      <p:sp>
        <p:nvSpPr>
          <p:cNvPr id="17" name="Rectangle 16"/>
          <p:cNvSpPr/>
          <p:nvPr/>
        </p:nvSpPr>
        <p:spPr>
          <a:xfrm>
            <a:off x="6400801" y="1807297"/>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FF00"/>
                </a:solidFill>
                <a:latin typeface="Arial Narrow" pitchFamily="34" charset="0"/>
              </a:rPr>
              <a:t>Coumarins</a:t>
            </a:r>
            <a:r>
              <a:rPr lang="en-US" sz="2200" b="1" dirty="0" smtClean="0">
                <a:solidFill>
                  <a:srgbClr val="FFFF00"/>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FF00"/>
                </a:solidFill>
                <a:latin typeface="Arial Narrow" pitchFamily="34" charset="0"/>
              </a:rPr>
              <a:t>    </a:t>
            </a:r>
            <a:r>
              <a:rPr lang="en-US" sz="2200" b="1" dirty="0" err="1" smtClean="0">
                <a:solidFill>
                  <a:srgbClr val="FFFF00"/>
                </a:solidFill>
                <a:latin typeface="Arial Narrow" pitchFamily="34" charset="0"/>
              </a:rPr>
              <a:t>Warfarin</a:t>
            </a:r>
            <a:r>
              <a:rPr lang="en-US" sz="2200" b="1" dirty="0" smtClean="0">
                <a:solidFill>
                  <a:srgbClr val="FFFF00"/>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FF00"/>
                </a:solidFill>
                <a:latin typeface="Arial Narrow" pitchFamily="34" charset="0"/>
              </a:rPr>
              <a:t>    </a:t>
            </a:r>
            <a:r>
              <a:rPr lang="en-US" sz="2200" b="1" dirty="0" err="1" smtClean="0">
                <a:solidFill>
                  <a:srgbClr val="FFFF00"/>
                </a:solidFill>
                <a:latin typeface="Arial Narrow" pitchFamily="34" charset="0"/>
              </a:rPr>
              <a:t>Dicumarol</a:t>
            </a:r>
            <a:endParaRPr lang="en-US" sz="2200" b="1" dirty="0" smtClean="0">
              <a:solidFill>
                <a:srgbClr val="FFFF00"/>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864091"/>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66FFFF"/>
                </a:solidFill>
                <a:latin typeface="Arial Narrow" pitchFamily="34" charset="0"/>
              </a:rPr>
              <a:t>Bivaluridin</a:t>
            </a:r>
            <a:r>
              <a:rPr lang="en-US" sz="2200" b="1" spc="-40" dirty="0" smtClean="0">
                <a:solidFill>
                  <a:srgbClr val="66FF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66FFFF"/>
                </a:solidFill>
                <a:latin typeface="Arial Narrow" pitchFamily="34" charset="0"/>
              </a:rPr>
              <a:t>Lepirudin</a:t>
            </a:r>
            <a:endParaRPr lang="en-US" sz="2200" b="1" spc="-40" dirty="0" smtClean="0">
              <a:solidFill>
                <a:srgbClr val="66FF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66FFFF"/>
                </a:solidFill>
                <a:latin typeface="Arial Narrow" pitchFamily="34" charset="0"/>
              </a:rPr>
              <a:t>Argatroban</a:t>
            </a:r>
            <a:endParaRPr lang="en-US" sz="2200" b="1" spc="-40" dirty="0" smtClean="0">
              <a:solidFill>
                <a:srgbClr val="66FFFF"/>
              </a:solidFill>
              <a:latin typeface="Arial Narrow" pitchFamily="34" charset="0"/>
            </a:endParaRPr>
          </a:p>
        </p:txBody>
      </p:sp>
      <p:sp>
        <p:nvSpPr>
          <p:cNvPr id="21" name="Rectangle 20"/>
          <p:cNvSpPr/>
          <p:nvPr/>
        </p:nvSpPr>
        <p:spPr>
          <a:xfrm>
            <a:off x="4532244" y="3435154"/>
            <a:ext cx="1569660" cy="430887"/>
          </a:xfrm>
          <a:prstGeom prst="rect">
            <a:avLst/>
          </a:prstGeom>
        </p:spPr>
        <p:txBody>
          <a:bodyPr wrap="none">
            <a:spAutoFit/>
          </a:bodyPr>
          <a:lstStyle/>
          <a:p>
            <a:r>
              <a:rPr lang="en-US" sz="2200" b="1" u="heavy" spc="-40" dirty="0" err="1" smtClean="0">
                <a:solidFill>
                  <a:srgbClr val="99FF33"/>
                </a:solidFill>
                <a:uFill>
                  <a:solidFill>
                    <a:srgbClr val="FFFF00"/>
                  </a:solidFill>
                </a:uFill>
                <a:latin typeface="Arial Narrow" pitchFamily="34" charset="0"/>
              </a:rPr>
              <a:t>Rivaroxaban</a:t>
            </a:r>
            <a:endParaRPr lang="en-US" sz="2200" b="1" u="heavy" spc="-40" dirty="0">
              <a:solidFill>
                <a:srgbClr val="99FF33"/>
              </a:solidFill>
              <a:uFill>
                <a:solidFill>
                  <a:srgbClr val="FFFF00"/>
                </a:solidFill>
              </a:uFill>
              <a:latin typeface="Arial Narrow" pitchFamily="34" charset="0"/>
            </a:endParaRPr>
          </a:p>
        </p:txBody>
      </p:sp>
      <p:sp>
        <p:nvSpPr>
          <p:cNvPr id="22" name="Rectangle 21"/>
          <p:cNvSpPr/>
          <p:nvPr/>
        </p:nvSpPr>
        <p:spPr>
          <a:xfrm>
            <a:off x="2445028" y="3945362"/>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u="heavy" spc="-40" dirty="0" err="1" smtClean="0">
                <a:solidFill>
                  <a:srgbClr val="66FFFF"/>
                </a:solidFill>
                <a:uFill>
                  <a:solidFill>
                    <a:srgbClr val="FFFF00"/>
                  </a:solidFill>
                </a:uFill>
                <a:latin typeface="Arial Narrow" pitchFamily="34" charset="0"/>
              </a:rPr>
              <a:t>Dabigatran</a:t>
            </a:r>
            <a:endParaRPr lang="en-US" sz="2200" b="1" u="heavy" spc="-40" dirty="0" smtClean="0">
              <a:solidFill>
                <a:srgbClr val="66FFFF"/>
              </a:solidFill>
              <a:uFill>
                <a:solidFill>
                  <a:srgbClr val="FFFF00"/>
                </a:solidFill>
              </a:uFill>
              <a:latin typeface="Arial Narrow" pitchFamily="34" charset="0"/>
            </a:endParaRPr>
          </a:p>
        </p:txBody>
      </p:sp>
      <p:sp>
        <p:nvSpPr>
          <p:cNvPr id="23" name="Rectangle 22"/>
          <p:cNvSpPr/>
          <p:nvPr/>
        </p:nvSpPr>
        <p:spPr>
          <a:xfrm>
            <a:off x="1143000" y="2864091"/>
            <a:ext cx="1441420" cy="93871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chemeClr val="bg1"/>
                </a:solidFill>
                <a:latin typeface="Arial Narrow" pitchFamily="34" charset="0"/>
              </a:rPr>
              <a:t>Enoxaparin</a:t>
            </a:r>
            <a:endParaRPr lang="en-US" sz="2200" b="1" spc="-4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chemeClr val="bg1"/>
                </a:solidFill>
                <a:latin typeface="Arial Narrow" pitchFamily="34" charset="0"/>
              </a:rPr>
              <a:t>Lovenox</a:t>
            </a:r>
          </a:p>
          <a:p>
            <a:pPr fontAlgn="base">
              <a:lnSpc>
                <a:spcPts val="2000"/>
              </a:lnSpc>
              <a:spcBef>
                <a:spcPts val="300"/>
              </a:spcBef>
              <a:spcAft>
                <a:spcPct val="0"/>
              </a:spcAft>
              <a:buClr>
                <a:schemeClr val="hlink"/>
              </a:buClr>
            </a:pPr>
            <a:r>
              <a:rPr lang="en-US" sz="2200" b="1" spc="-40" dirty="0" err="1" smtClean="0">
                <a:solidFill>
                  <a:schemeClr val="bg1"/>
                </a:solidFill>
                <a:latin typeface="Arial Narrow" pitchFamily="34" charset="0"/>
              </a:rPr>
              <a:t>Dalteparin</a:t>
            </a:r>
            <a:endParaRPr lang="en-US" sz="2200" b="1" spc="-40" dirty="0" smtClean="0">
              <a:solidFill>
                <a:schemeClr val="bg1"/>
              </a:solidFill>
              <a:latin typeface="Arial Narrow" pitchFamily="34" charset="0"/>
            </a:endParaRPr>
          </a:p>
        </p:txBody>
      </p:sp>
      <p:sp>
        <p:nvSpPr>
          <p:cNvPr id="24" name="TextBox 23"/>
          <p:cNvSpPr txBox="1"/>
          <p:nvPr/>
        </p:nvSpPr>
        <p:spPr>
          <a:xfrm>
            <a:off x="3733800" y="2815614"/>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59086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78965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536639"/>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6019800"/>
            <a:ext cx="6443868" cy="605294"/>
          </a:xfrm>
          <a:prstGeom prst="rect">
            <a:avLst/>
          </a:prstGeom>
        </p:spPr>
        <p:txBody>
          <a:bodyPr wrap="square">
            <a:spAutoFit/>
          </a:bodyPr>
          <a:lstStyle/>
          <a:p>
            <a:pPr>
              <a:lnSpc>
                <a:spcPts val="2000"/>
              </a:lnSpc>
            </a:pPr>
            <a:r>
              <a:rPr lang="en-US" sz="2000" b="1" i="1" dirty="0" smtClean="0">
                <a:solidFill>
                  <a:schemeClr val="bg1"/>
                </a:solidFill>
                <a:effectLst>
                  <a:glow rad="101600">
                    <a:srgbClr val="6666FF">
                      <a:alpha val="60000"/>
                    </a:srgbClr>
                  </a:glow>
                </a:effectLst>
                <a:latin typeface="Arial Narrow" pitchFamily="34" charset="0"/>
              </a:rPr>
              <a:t>Antidote;</a:t>
            </a:r>
            <a:r>
              <a:rPr lang="en-US" sz="2000" b="1" i="1" dirty="0" smtClean="0">
                <a:solidFill>
                  <a:schemeClr val="bg1"/>
                </a:solidFill>
                <a:latin typeface="Arial Narrow" pitchFamily="34" charset="0"/>
              </a:rPr>
              <a:t>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348358"/>
            <a:ext cx="5695120" cy="707886"/>
          </a:xfrm>
          <a:prstGeom prst="rect">
            <a:avLst/>
          </a:prstGeom>
        </p:spPr>
        <p:txBody>
          <a:bodyPr wrap="square">
            <a:spAutoFit/>
          </a:bodyPr>
          <a:lstStyle/>
          <a:p>
            <a:r>
              <a:rPr lang="en-US" sz="2000" b="1" i="1" dirty="0" smtClean="0">
                <a:solidFill>
                  <a:schemeClr val="bg1"/>
                </a:solidFill>
                <a:effectLst>
                  <a:glow rad="101600">
                    <a:srgbClr val="6666FF">
                      <a:alpha val="60000"/>
                    </a:srgbClr>
                  </a:glow>
                </a:effectLst>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428205"/>
            <a:ext cx="2971800" cy="605294"/>
          </a:xfrm>
          <a:prstGeom prst="rect">
            <a:avLst/>
          </a:prstGeom>
        </p:spPr>
        <p:txBody>
          <a:bodyPr wrap="square">
            <a:spAutoFit/>
          </a:bodyPr>
          <a:lstStyle/>
          <a:p>
            <a:pPr>
              <a:lnSpc>
                <a:spcPts val="2000"/>
              </a:lnSpc>
            </a:pPr>
            <a:r>
              <a:rPr lang="en-US" sz="2000" b="1" i="1" dirty="0" smtClean="0">
                <a:solidFill>
                  <a:schemeClr val="bg1"/>
                </a:solidFill>
                <a:effectLst>
                  <a:glow rad="228600">
                    <a:schemeClr val="accent4">
                      <a:satMod val="175000"/>
                      <a:alpha val="40000"/>
                    </a:schemeClr>
                  </a:glow>
                </a:effectLst>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94561"/>
            <a:ext cx="2590800" cy="605294"/>
          </a:xfrm>
          <a:prstGeom prst="rect">
            <a:avLst/>
          </a:prstGeom>
        </p:spPr>
        <p:txBody>
          <a:bodyPr wrap="square">
            <a:spAutoFit/>
          </a:bodyPr>
          <a:lstStyle/>
          <a:p>
            <a:pPr>
              <a:lnSpc>
                <a:spcPts val="2000"/>
              </a:lnSpc>
            </a:pPr>
            <a:r>
              <a:rPr lang="en-US" sz="2000" b="1" i="1" dirty="0" smtClean="0">
                <a:solidFill>
                  <a:schemeClr val="bg1"/>
                </a:solidFill>
                <a:effectLst>
                  <a:glow rad="228600">
                    <a:schemeClr val="accent4">
                      <a:satMod val="175000"/>
                      <a:alpha val="40000"/>
                    </a:schemeClr>
                  </a:glow>
                </a:effectLst>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5091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788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1054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nard MT Condensed" pitchFamily="18" charset="0"/>
              </a:rPr>
              <a:t>&gt;VENOUS THROMBOSIS</a:t>
            </a:r>
            <a:endParaRPr lang="en-US" sz="2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nard MT Condensed" pitchFamily="18" charset="0"/>
            </a:endParaRPr>
          </a:p>
        </p:txBody>
      </p:sp>
      <p:sp>
        <p:nvSpPr>
          <p:cNvPr id="44" name="TextBox 43"/>
          <p:cNvSpPr txBox="1"/>
          <p:nvPr/>
        </p:nvSpPr>
        <p:spPr>
          <a:xfrm>
            <a:off x="6245088" y="4343400"/>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32429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295400" y="2060329"/>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060329"/>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060329"/>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3919125"/>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00" y="-3100"/>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00" y="-5600"/>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00" y="-2700"/>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31" name="Group 30"/>
          <p:cNvGrpSpPr/>
          <p:nvPr/>
        </p:nvGrpSpPr>
        <p:grpSpPr>
          <a:xfrm>
            <a:off x="5730659" y="503128"/>
            <a:ext cx="1711354" cy="1630471"/>
            <a:chOff x="6400800" y="1066800"/>
            <a:chExt cx="2225444" cy="2133600"/>
          </a:xfrm>
        </p:grpSpPr>
        <p:sp>
          <p:nvSpPr>
            <p:cNvPr id="28" name="Rounded Rectangle 27"/>
            <p:cNvSpPr/>
            <p:nvPr/>
          </p:nvSpPr>
          <p:spPr>
            <a:xfrm>
              <a:off x="6400800" y="1143000"/>
              <a:ext cx="2209800" cy="19812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17080" y="1716024"/>
              <a:ext cx="762000" cy="114300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Documents and Settings\DR.OMNIA\My Documents\My Pictures\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1066800"/>
              <a:ext cx="2225444" cy="2133600"/>
            </a:xfrm>
            <a:prstGeom prst="rect">
              <a:avLst/>
            </a:prstGeom>
            <a:noFill/>
          </p:spPr>
        </p:pic>
      </p:grpSp>
      <p:grpSp>
        <p:nvGrpSpPr>
          <p:cNvPr id="42" name="Group 41"/>
          <p:cNvGrpSpPr/>
          <p:nvPr/>
        </p:nvGrpSpPr>
        <p:grpSpPr>
          <a:xfrm>
            <a:off x="3200400" y="680998"/>
            <a:ext cx="2133600" cy="1452602"/>
            <a:chOff x="3819144" y="1325880"/>
            <a:chExt cx="2645436" cy="1493520"/>
          </a:xfrm>
        </p:grpSpPr>
        <p:sp>
          <p:nvSpPr>
            <p:cNvPr id="27" name="Rounded Rectangle 26"/>
            <p:cNvSpPr/>
            <p:nvPr/>
          </p:nvSpPr>
          <p:spPr>
            <a:xfrm>
              <a:off x="3819144" y="1325880"/>
              <a:ext cx="2438400" cy="13716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67200" y="2017776"/>
              <a:ext cx="457200" cy="30480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p:cNvPicPr>
              <a:picLocks noChangeAspect="1" noChangeArrowheads="1"/>
            </p:cNvPicPr>
            <p:nvPr/>
          </p:nvPicPr>
          <p:blipFill>
            <a:blip r:embed="rId3" cstate="print">
              <a:clrChange>
                <a:clrFrom>
                  <a:srgbClr val="FFFFFF"/>
                </a:clrFrom>
                <a:clrTo>
                  <a:srgbClr val="FFFFFF">
                    <a:alpha val="0"/>
                  </a:srgbClr>
                </a:clrTo>
              </a:clrChange>
            </a:blip>
            <a:srcRect l="61367" b="84949"/>
            <a:stretch>
              <a:fillRect/>
            </a:stretch>
          </p:blipFill>
          <p:spPr bwMode="auto">
            <a:xfrm>
              <a:off x="3886200" y="1371600"/>
              <a:ext cx="2578380" cy="1447800"/>
            </a:xfrm>
            <a:prstGeom prst="rect">
              <a:avLst/>
            </a:prstGeom>
            <a:noFill/>
            <a:ln w="9525">
              <a:noFill/>
              <a:round/>
              <a:headEnd/>
              <a:tailEnd/>
            </a:ln>
            <a:effectLst/>
          </p:spPr>
        </p:pic>
      </p:grpSp>
      <p:grpSp>
        <p:nvGrpSpPr>
          <p:cNvPr id="60" name="Group 59"/>
          <p:cNvGrpSpPr/>
          <p:nvPr/>
        </p:nvGrpSpPr>
        <p:grpSpPr>
          <a:xfrm>
            <a:off x="1524000" y="5076277"/>
            <a:ext cx="1592034" cy="1400723"/>
            <a:chOff x="1371599" y="4876800"/>
            <a:chExt cx="1875455" cy="1440180"/>
          </a:xfrm>
        </p:grpSpPr>
        <p:grpSp>
          <p:nvGrpSpPr>
            <p:cNvPr id="59" name="Group 58"/>
            <p:cNvGrpSpPr/>
            <p:nvPr/>
          </p:nvGrpSpPr>
          <p:grpSpPr>
            <a:xfrm>
              <a:off x="1371599" y="4953000"/>
              <a:ext cx="1875455" cy="1363980"/>
              <a:chOff x="1371599" y="4953000"/>
              <a:chExt cx="1875455" cy="1363980"/>
            </a:xfrm>
          </p:grpSpPr>
          <p:sp>
            <p:nvSpPr>
              <p:cNvPr id="56" name="Rounded Rectangle 55"/>
              <p:cNvSpPr/>
              <p:nvPr/>
            </p:nvSpPr>
            <p:spPr>
              <a:xfrm>
                <a:off x="1371599" y="4953000"/>
                <a:ext cx="1875455" cy="136398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508619" y="5603291"/>
                <a:ext cx="474133" cy="32004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
            <p:cNvPicPr>
              <a:picLocks noChangeAspect="1" noChangeArrowheads="1"/>
            </p:cNvPicPr>
            <p:nvPr/>
          </p:nvPicPr>
          <p:blipFill>
            <a:blip r:embed="rId3" cstate="print">
              <a:clrChange>
                <a:clrFrom>
                  <a:srgbClr val="FFFFFF"/>
                </a:clrFrom>
                <a:clrTo>
                  <a:srgbClr val="FFFFFF">
                    <a:alpha val="0"/>
                  </a:srgbClr>
                </a:clrTo>
              </a:clrChange>
            </a:blip>
            <a:srcRect l="10000" t="79268" r="61429" b="6098"/>
            <a:stretch>
              <a:fillRect/>
            </a:stretch>
          </p:blipFill>
          <p:spPr bwMode="auto">
            <a:xfrm>
              <a:off x="1371600" y="4876800"/>
              <a:ext cx="1786128" cy="1371600"/>
            </a:xfrm>
            <a:prstGeom prst="rect">
              <a:avLst/>
            </a:prstGeom>
            <a:noFill/>
            <a:ln>
              <a:noFill/>
            </a:ln>
          </p:spPr>
        </p:pic>
      </p:grpSp>
      <p:grpSp>
        <p:nvGrpSpPr>
          <p:cNvPr id="22" name="Group 21"/>
          <p:cNvGrpSpPr/>
          <p:nvPr/>
        </p:nvGrpSpPr>
        <p:grpSpPr>
          <a:xfrm>
            <a:off x="152401" y="672104"/>
            <a:ext cx="2239376" cy="1434815"/>
            <a:chOff x="228600" y="1371600"/>
            <a:chExt cx="3276600" cy="1475232"/>
          </a:xfrm>
        </p:grpSpPr>
        <p:sp>
          <p:nvSpPr>
            <p:cNvPr id="23" name="Rounded Rectangle 22"/>
            <p:cNvSpPr/>
            <p:nvPr/>
          </p:nvSpPr>
          <p:spPr>
            <a:xfrm>
              <a:off x="304800" y="1371600"/>
              <a:ext cx="3200400" cy="137160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a:off x="609600" y="1789176"/>
              <a:ext cx="1295400" cy="762000"/>
            </a:xfrm>
            <a:prstGeom prst="flowChartOnlineStorag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
            <p:cNvPicPr>
              <a:picLocks noChangeAspect="1" noChangeArrowheads="1"/>
            </p:cNvPicPr>
            <p:nvPr/>
          </p:nvPicPr>
          <p:blipFill>
            <a:blip r:embed="rId3" cstate="print">
              <a:clrChange>
                <a:clrFrom>
                  <a:srgbClr val="FFFFFF"/>
                </a:clrFrom>
                <a:clrTo>
                  <a:srgbClr val="FFFFFF">
                    <a:alpha val="0"/>
                  </a:srgbClr>
                </a:clrTo>
              </a:clrChange>
            </a:blip>
            <a:srcRect l="5423" r="45483" b="84949"/>
            <a:stretch>
              <a:fillRect/>
            </a:stretch>
          </p:blipFill>
          <p:spPr bwMode="auto">
            <a:xfrm>
              <a:off x="228600" y="1399032"/>
              <a:ext cx="3276600" cy="1447800"/>
            </a:xfrm>
            <a:prstGeom prst="rect">
              <a:avLst/>
            </a:prstGeom>
            <a:noFill/>
            <a:ln w="9525">
              <a:noFill/>
              <a:round/>
              <a:headEnd/>
              <a:tailEnd/>
            </a:ln>
            <a:effectLst/>
          </p:spPr>
        </p:pic>
      </p:grpSp>
      <p:grpSp>
        <p:nvGrpSpPr>
          <p:cNvPr id="70" name="Group 69"/>
          <p:cNvGrpSpPr/>
          <p:nvPr/>
        </p:nvGrpSpPr>
        <p:grpSpPr>
          <a:xfrm>
            <a:off x="5638800" y="4997013"/>
            <a:ext cx="1782661" cy="1580800"/>
            <a:chOff x="3962400" y="4953000"/>
            <a:chExt cx="1981200" cy="1670582"/>
          </a:xfrm>
        </p:grpSpPr>
        <p:sp>
          <p:nvSpPr>
            <p:cNvPr id="67" name="Rounded Rectangle 66"/>
            <p:cNvSpPr/>
            <p:nvPr/>
          </p:nvSpPr>
          <p:spPr>
            <a:xfrm>
              <a:off x="4051456" y="5028530"/>
              <a:ext cx="1815944" cy="1556657"/>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640072" y="5478764"/>
              <a:ext cx="626188" cy="898071"/>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DR.OMNIA\My Documents\My Pictures\Pictur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62400" y="4953000"/>
              <a:ext cx="1981200" cy="1670582"/>
            </a:xfrm>
            <a:prstGeom prst="rect">
              <a:avLst/>
            </a:prstGeom>
            <a:noFill/>
          </p:spPr>
        </p:pic>
        <p:sp>
          <p:nvSpPr>
            <p:cNvPr id="66" name="TextBox 65"/>
            <p:cNvSpPr txBox="1"/>
            <p:nvPr/>
          </p:nvSpPr>
          <p:spPr>
            <a:xfrm rot="20171965">
              <a:off x="4025341" y="5060605"/>
              <a:ext cx="1437463" cy="358639"/>
            </a:xfrm>
            <a:prstGeom prst="rect">
              <a:avLst/>
            </a:prstGeom>
            <a:noFill/>
            <a:ln>
              <a:noFill/>
            </a:ln>
          </p:spPr>
          <p:txBody>
            <a:bodyPr wrap="square" rtlCol="0">
              <a:spAutoFit/>
            </a:bodyPr>
            <a:lstStyle/>
            <a:p>
              <a:pPr>
                <a:lnSpc>
                  <a:spcPts val="1000"/>
                </a:lnSpc>
              </a:pPr>
              <a:r>
                <a:rPr lang="en-US" sz="1400" b="1" dirty="0" smtClean="0"/>
                <a:t>Direct </a:t>
              </a:r>
              <a:r>
                <a:rPr lang="en-US" sz="1400" b="1" dirty="0" err="1" smtClean="0"/>
                <a:t>Antithrombins</a:t>
              </a:r>
              <a:endParaRPr lang="en-US" sz="1400" b="1" dirty="0"/>
            </a:p>
          </p:txBody>
        </p:sp>
      </p:grpSp>
      <p:sp>
        <p:nvSpPr>
          <p:cNvPr id="72" name="Text Box 58"/>
          <p:cNvSpPr txBox="1">
            <a:spLocks noChangeArrowheads="1"/>
          </p:cNvSpPr>
          <p:nvPr/>
        </p:nvSpPr>
        <p:spPr bwMode="auto">
          <a:xfrm>
            <a:off x="103511" y="152400"/>
            <a:ext cx="582289" cy="400110"/>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UFH</a:t>
            </a:r>
          </a:p>
        </p:txBody>
      </p:sp>
      <p:sp>
        <p:nvSpPr>
          <p:cNvPr id="73" name="Text Box 58"/>
          <p:cNvSpPr txBox="1">
            <a:spLocks noChangeArrowheads="1"/>
          </p:cNvSpPr>
          <p:nvPr/>
        </p:nvSpPr>
        <p:spPr bwMode="auto">
          <a:xfrm>
            <a:off x="152400" y="2495490"/>
            <a:ext cx="762000"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ext Box 58"/>
          <p:cNvSpPr txBox="1">
            <a:spLocks noChangeArrowheads="1"/>
          </p:cNvSpPr>
          <p:nvPr/>
        </p:nvSpPr>
        <p:spPr bwMode="auto">
          <a:xfrm>
            <a:off x="2819400" y="4238077"/>
            <a:ext cx="894390" cy="400110"/>
          </a:xfrm>
          <a:prstGeom prst="rect">
            <a:avLst/>
          </a:prstGeom>
          <a:solidFill>
            <a:srgbClr val="66FF33"/>
          </a:solidFill>
          <a:ln w="9525">
            <a:noFill/>
            <a:miter lim="800000"/>
            <a:headEnd/>
            <a:tailEnd/>
          </a:ln>
        </p:spPr>
        <p:txBody>
          <a:bodyPr wrap="square">
            <a:spAutoFit/>
          </a:bodyPr>
          <a:lstStyle/>
          <a:p>
            <a:pPr algn="ctr"/>
            <a:r>
              <a:rPr lang="en-US" sz="2000" dirty="0" smtClean="0">
                <a:latin typeface="Bernard MT Condensed" pitchFamily="18" charset="0"/>
              </a:rPr>
              <a:t>F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6" name="Rectangle 75"/>
          <p:cNvSpPr/>
          <p:nvPr/>
        </p:nvSpPr>
        <p:spPr>
          <a:xfrm>
            <a:off x="2477868" y="838200"/>
            <a:ext cx="64633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7" name="Text Box 12"/>
          <p:cNvSpPr txBox="1">
            <a:spLocks noChangeArrowheads="1"/>
          </p:cNvSpPr>
          <p:nvPr/>
        </p:nvSpPr>
        <p:spPr bwMode="auto">
          <a:xfrm>
            <a:off x="5486400" y="242499"/>
            <a:ext cx="2819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00"/>
                </a:solidFill>
                <a:latin typeface="Bernard MT Condensed" pitchFamily="18" charset="0"/>
              </a:rPr>
              <a:t>No –</a:t>
            </a:r>
            <a:r>
              <a:rPr lang="en-US" dirty="0" err="1" smtClean="0">
                <a:solidFill>
                  <a:srgbClr val="FFFF00"/>
                </a:solidFill>
                <a:latin typeface="Bernard MT Condensed" pitchFamily="18" charset="0"/>
              </a:rPr>
              <a:t>ve</a:t>
            </a:r>
            <a:r>
              <a:rPr lang="en-US" dirty="0" smtClean="0">
                <a:solidFill>
                  <a:srgbClr val="FFFF00"/>
                </a:solidFill>
                <a:latin typeface="Bernard MT Condensed" pitchFamily="18" charset="0"/>
              </a:rPr>
              <a:t> of fibrin-bound </a:t>
            </a:r>
            <a:r>
              <a:rPr lang="en-US" dirty="0" err="1" smtClean="0">
                <a:solidFill>
                  <a:srgbClr val="FFFF00"/>
                </a:solidFill>
                <a:latin typeface="Bernard MT Condensed" pitchFamily="18" charset="0"/>
              </a:rPr>
              <a:t>IIa</a:t>
            </a:r>
            <a:endParaRPr lang="en-US" dirty="0">
              <a:solidFill>
                <a:srgbClr val="FFFF00"/>
              </a:solidFill>
              <a:latin typeface="Arial Narrow" pitchFamily="34" charset="0"/>
            </a:endParaRPr>
          </a:p>
        </p:txBody>
      </p:sp>
      <p:sp>
        <p:nvSpPr>
          <p:cNvPr id="78" name="Text Box 12"/>
          <p:cNvSpPr txBox="1">
            <a:spLocks noChangeArrowheads="1"/>
          </p:cNvSpPr>
          <p:nvPr/>
        </p:nvSpPr>
        <p:spPr bwMode="auto">
          <a:xfrm>
            <a:off x="1981200" y="256032"/>
            <a:ext cx="2029968"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a:t>
            </a:r>
            <a:r>
              <a:rPr lang="en-US" dirty="0" err="1" smtClean="0">
                <a:solidFill>
                  <a:srgbClr val="FFFFE7"/>
                </a:solidFill>
                <a:latin typeface="Bernard MT Condensed" pitchFamily="18" charset="0"/>
              </a:rPr>
              <a:t>ve</a:t>
            </a:r>
            <a:r>
              <a:rPr lang="en-US" dirty="0" smtClean="0">
                <a:solidFill>
                  <a:srgbClr val="FFFFE7"/>
                </a:solidFill>
                <a:latin typeface="Bernard MT Condensed" pitchFamily="18" charset="0"/>
              </a:rPr>
              <a:t> </a:t>
            </a:r>
            <a:r>
              <a:rPr lang="en-US" dirty="0" err="1" smtClean="0">
                <a:solidFill>
                  <a:srgbClr val="FFFFE7"/>
                </a:solidFill>
                <a:latin typeface="Bernard MT Condensed" pitchFamily="18" charset="0"/>
              </a:rPr>
              <a:t>IIa</a:t>
            </a:r>
            <a:r>
              <a:rPr lang="en-US" dirty="0" smtClean="0">
                <a:solidFill>
                  <a:srgbClr val="FFFFE7"/>
                </a:solidFill>
                <a:latin typeface="Bernard MT Condensed" pitchFamily="18" charset="0"/>
              </a:rPr>
              <a:t> &amp; </a:t>
            </a:r>
            <a:r>
              <a:rPr lang="en-US" dirty="0" err="1" smtClean="0">
                <a:solidFill>
                  <a:srgbClr val="FFFFE7"/>
                </a:solidFill>
                <a:latin typeface="Bernard MT Condensed" pitchFamily="18" charset="0"/>
              </a:rPr>
              <a:t>Xa</a:t>
            </a:r>
            <a:r>
              <a:rPr lang="en-US" dirty="0" smtClean="0">
                <a:solidFill>
                  <a:srgbClr val="FFFFE7"/>
                </a:solidFill>
                <a:latin typeface="Bernard MT Condensed" pitchFamily="18" charset="0"/>
              </a:rPr>
              <a:t> equally </a:t>
            </a:r>
            <a:endParaRPr lang="en-US" dirty="0">
              <a:solidFill>
                <a:srgbClr val="FFFFE7"/>
              </a:solidFill>
              <a:latin typeface="Bernard MT Condensed" pitchFamily="18" charset="0"/>
            </a:endParaRPr>
          </a:p>
        </p:txBody>
      </p:sp>
      <p:sp>
        <p:nvSpPr>
          <p:cNvPr id="80" name="Rectangle 79"/>
          <p:cNvSpPr/>
          <p:nvPr/>
        </p:nvSpPr>
        <p:spPr>
          <a:xfrm>
            <a:off x="2477868" y="2743200"/>
            <a:ext cx="64633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&lt;</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1" name="Text Box 12"/>
          <p:cNvSpPr txBox="1">
            <a:spLocks noChangeArrowheads="1"/>
          </p:cNvSpPr>
          <p:nvPr/>
        </p:nvSpPr>
        <p:spPr bwMode="auto">
          <a:xfrm>
            <a:off x="5486400" y="2546787"/>
            <a:ext cx="2819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00"/>
                </a:solidFill>
                <a:latin typeface="Bernard MT Condensed" pitchFamily="18" charset="0"/>
              </a:rPr>
              <a:t>No –</a:t>
            </a:r>
            <a:r>
              <a:rPr lang="en-US" dirty="0" err="1" smtClean="0">
                <a:solidFill>
                  <a:srgbClr val="FFFF00"/>
                </a:solidFill>
                <a:latin typeface="Bernard MT Condensed" pitchFamily="18" charset="0"/>
              </a:rPr>
              <a:t>ve</a:t>
            </a:r>
            <a:r>
              <a:rPr lang="en-US" dirty="0" smtClean="0">
                <a:solidFill>
                  <a:srgbClr val="FFFF00"/>
                </a:solidFill>
                <a:latin typeface="Bernard MT Condensed" pitchFamily="18" charset="0"/>
              </a:rPr>
              <a:t> of fibrin-bound </a:t>
            </a:r>
            <a:r>
              <a:rPr lang="en-US" dirty="0" err="1" smtClean="0">
                <a:solidFill>
                  <a:srgbClr val="FFFF00"/>
                </a:solidFill>
                <a:latin typeface="Bernard MT Condensed" pitchFamily="18" charset="0"/>
              </a:rPr>
              <a:t>IIa</a:t>
            </a:r>
            <a:endParaRPr lang="en-US" dirty="0">
              <a:solidFill>
                <a:srgbClr val="FFFF00"/>
              </a:solidFill>
              <a:latin typeface="Arial Narrow" pitchFamily="34" charset="0"/>
            </a:endParaRPr>
          </a:p>
        </p:txBody>
      </p:sp>
      <p:sp>
        <p:nvSpPr>
          <p:cNvPr id="82" name="Text Box 12"/>
          <p:cNvSpPr txBox="1">
            <a:spLocks noChangeArrowheads="1"/>
          </p:cNvSpPr>
          <p:nvPr/>
        </p:nvSpPr>
        <p:spPr bwMode="auto">
          <a:xfrm>
            <a:off x="2237232" y="2546787"/>
            <a:ext cx="2029968"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a:t>
            </a:r>
            <a:r>
              <a:rPr lang="en-US" dirty="0" err="1" smtClean="0">
                <a:solidFill>
                  <a:srgbClr val="FFFFE7"/>
                </a:solidFill>
                <a:latin typeface="Bernard MT Condensed" pitchFamily="18" charset="0"/>
              </a:rPr>
              <a:t>ve</a:t>
            </a:r>
            <a:r>
              <a:rPr lang="en-US" dirty="0" smtClean="0">
                <a:solidFill>
                  <a:srgbClr val="FFFFE7"/>
                </a:solidFill>
                <a:latin typeface="Bernard MT Condensed" pitchFamily="18" charset="0"/>
              </a:rPr>
              <a:t> </a:t>
            </a:r>
            <a:r>
              <a:rPr lang="en-US" dirty="0" err="1" smtClean="0">
                <a:solidFill>
                  <a:srgbClr val="FFFFE7"/>
                </a:solidFill>
                <a:latin typeface="Bernard MT Condensed" pitchFamily="18" charset="0"/>
              </a:rPr>
              <a:t>Xa</a:t>
            </a:r>
            <a:r>
              <a:rPr lang="en-US" dirty="0" smtClean="0">
                <a:solidFill>
                  <a:srgbClr val="FFFFE7"/>
                </a:solidFill>
                <a:latin typeface="Bernard MT Condensed" pitchFamily="18" charset="0"/>
              </a:rPr>
              <a:t> &gt;&gt; </a:t>
            </a:r>
            <a:r>
              <a:rPr lang="en-US" dirty="0" err="1" smtClean="0">
                <a:solidFill>
                  <a:srgbClr val="FFFFE7"/>
                </a:solidFill>
                <a:latin typeface="Bernard MT Condensed" pitchFamily="18" charset="0"/>
              </a:rPr>
              <a:t>IIa</a:t>
            </a:r>
            <a:endParaRPr lang="en-US" dirty="0">
              <a:solidFill>
                <a:srgbClr val="FFFFE7"/>
              </a:solidFill>
              <a:latin typeface="Bernard MT Condensed" pitchFamily="18" charset="0"/>
            </a:endParaRPr>
          </a:p>
        </p:txBody>
      </p:sp>
      <p:cxnSp>
        <p:nvCxnSpPr>
          <p:cNvPr id="84" name="Straight Connector 83"/>
          <p:cNvCxnSpPr/>
          <p:nvPr/>
        </p:nvCxnSpPr>
        <p:spPr>
          <a:xfrm>
            <a:off x="0" y="2286000"/>
            <a:ext cx="9144000" cy="7620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0" y="3940628"/>
            <a:ext cx="9144000" cy="7620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7" name="Text Box 58"/>
          <p:cNvSpPr txBox="1">
            <a:spLocks noChangeArrowheads="1"/>
          </p:cNvSpPr>
          <p:nvPr/>
        </p:nvSpPr>
        <p:spPr bwMode="auto">
          <a:xfrm>
            <a:off x="1447800" y="4695277"/>
            <a:ext cx="1905000" cy="369332"/>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Indirect via AT III</a:t>
            </a:r>
            <a:endParaRPr lang="en-US" dirty="0">
              <a:solidFill>
                <a:srgbClr val="FFFFCC"/>
              </a:solidFill>
              <a:latin typeface="Bernard MT Condensed" pitchFamily="18" charset="0"/>
            </a:endParaRPr>
          </a:p>
        </p:txBody>
      </p:sp>
      <p:sp>
        <p:nvSpPr>
          <p:cNvPr id="88" name="Text Box 58"/>
          <p:cNvSpPr txBox="1">
            <a:spLocks noChangeArrowheads="1"/>
          </p:cNvSpPr>
          <p:nvPr/>
        </p:nvSpPr>
        <p:spPr bwMode="auto">
          <a:xfrm>
            <a:off x="3733800" y="4695277"/>
            <a:ext cx="1143000" cy="369332"/>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Direct</a:t>
            </a:r>
            <a:endParaRPr lang="en-US" dirty="0">
              <a:solidFill>
                <a:srgbClr val="FFFFCC"/>
              </a:solidFill>
              <a:latin typeface="Bernard MT Condensed" pitchFamily="18" charset="0"/>
            </a:endParaRPr>
          </a:p>
        </p:txBody>
      </p:sp>
      <p:grpSp>
        <p:nvGrpSpPr>
          <p:cNvPr id="96" name="Group 95"/>
          <p:cNvGrpSpPr/>
          <p:nvPr/>
        </p:nvGrpSpPr>
        <p:grpSpPr>
          <a:xfrm>
            <a:off x="3657600" y="5150389"/>
            <a:ext cx="1447800" cy="1326611"/>
            <a:chOff x="4648200" y="5179512"/>
            <a:chExt cx="1447800" cy="1326611"/>
          </a:xfrm>
        </p:grpSpPr>
        <p:grpSp>
          <p:nvGrpSpPr>
            <p:cNvPr id="90" name="Group 89"/>
            <p:cNvGrpSpPr/>
            <p:nvPr/>
          </p:nvGrpSpPr>
          <p:grpSpPr>
            <a:xfrm>
              <a:off x="4648200" y="5179512"/>
              <a:ext cx="1447800" cy="1326611"/>
              <a:chOff x="1371599" y="4953000"/>
              <a:chExt cx="1875455" cy="1363980"/>
            </a:xfrm>
          </p:grpSpPr>
          <p:sp>
            <p:nvSpPr>
              <p:cNvPr id="92" name="Rounded Rectangle 91"/>
              <p:cNvSpPr/>
              <p:nvPr/>
            </p:nvSpPr>
            <p:spPr>
              <a:xfrm>
                <a:off x="1371599" y="4953000"/>
                <a:ext cx="1875455" cy="1363980"/>
              </a:xfrm>
              <a:prstGeom prst="roundRect">
                <a:avLst/>
              </a:prstGeom>
              <a:solidFill>
                <a:srgbClr val="FFFFE7"/>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508619" y="5603291"/>
                <a:ext cx="474133" cy="320040"/>
              </a:xfrm>
              <a:prstGeom prst="ellipse">
                <a:avLst/>
              </a:prstGeom>
              <a:solidFill>
                <a:schemeClr val="bg1"/>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800600" y="5257800"/>
              <a:ext cx="1010598" cy="276999"/>
            </a:xfrm>
            <a:prstGeom prst="rect">
              <a:avLst/>
            </a:prstGeom>
          </p:spPr>
          <p:txBody>
            <a:bodyPr wrap="none">
              <a:spAutoFit/>
            </a:bodyPr>
            <a:lstStyle/>
            <a:p>
              <a:r>
                <a:rPr lang="en-US" sz="1200" b="1" dirty="0" err="1" smtClean="0"/>
                <a:t>Rivaroxaban</a:t>
              </a:r>
              <a:endParaRPr lang="en-US" sz="1200" b="1" dirty="0"/>
            </a:p>
          </p:txBody>
        </p:sp>
        <p:pic>
          <p:nvPicPr>
            <p:cNvPr id="86" name="Picture 2" descr="C:\Documents and Settings\DR.OMNIA\My Documents\My Pictures\Picture 3.JPG"/>
            <p:cNvPicPr>
              <a:picLocks noChangeAspect="1" noChangeArrowheads="1"/>
            </p:cNvPicPr>
            <p:nvPr/>
          </p:nvPicPr>
          <p:blipFill>
            <a:blip r:embed="rId5" cstate="print">
              <a:clrChange>
                <a:clrFrom>
                  <a:srgbClr val="FFFFFF"/>
                </a:clrFrom>
                <a:clrTo>
                  <a:srgbClr val="FFFFFF">
                    <a:alpha val="0"/>
                  </a:srgbClr>
                </a:clrTo>
              </a:clrChange>
            </a:blip>
            <a:srcRect l="5140" t="44139" r="46262" b="26557"/>
            <a:stretch>
              <a:fillRect/>
            </a:stretch>
          </p:blipFill>
          <p:spPr bwMode="auto">
            <a:xfrm>
              <a:off x="4648200" y="5562600"/>
              <a:ext cx="990600" cy="762000"/>
            </a:xfrm>
            <a:prstGeom prst="rect">
              <a:avLst/>
            </a:prstGeom>
            <a:noFill/>
          </p:spPr>
        </p:pic>
        <p:sp>
          <p:nvSpPr>
            <p:cNvPr id="95" name="Diamond 94"/>
            <p:cNvSpPr/>
            <p:nvPr/>
          </p:nvSpPr>
          <p:spPr>
            <a:xfrm>
              <a:off x="5334000" y="5769864"/>
              <a:ext cx="457200" cy="381000"/>
            </a:xfrm>
            <a:prstGeom prst="diamond">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p:cNvCxnSpPr/>
          <p:nvPr/>
        </p:nvCxnSpPr>
        <p:spPr>
          <a:xfrm>
            <a:off x="3733800" y="4438132"/>
            <a:ext cx="477210" cy="25714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2286000" y="4438132"/>
            <a:ext cx="477210" cy="25714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0" name="Text Box 58"/>
          <p:cNvSpPr txBox="1">
            <a:spLocks noChangeArrowheads="1"/>
          </p:cNvSpPr>
          <p:nvPr/>
        </p:nvSpPr>
        <p:spPr bwMode="auto">
          <a:xfrm>
            <a:off x="5635277" y="4166594"/>
            <a:ext cx="1580190" cy="400110"/>
          </a:xfrm>
          <a:prstGeom prst="rect">
            <a:avLst/>
          </a:prstGeom>
          <a:solidFill>
            <a:srgbClr val="00FFFF"/>
          </a:solidFill>
          <a:ln w="9525">
            <a:noFill/>
            <a:miter lim="800000"/>
            <a:headEnd/>
            <a:tailEnd/>
          </a:ln>
        </p:spPr>
        <p:txBody>
          <a:bodyPr wrap="square">
            <a:spAutoFit/>
          </a:bodyPr>
          <a:lstStyle/>
          <a:p>
            <a:pPr algn="ctr"/>
            <a:r>
              <a:rPr lang="en-US" sz="2000" dirty="0" smtClean="0">
                <a:latin typeface="Bernard MT Condensed" pitchFamily="18" charset="0"/>
              </a:rPr>
              <a:t>DTIs</a:t>
            </a:r>
            <a:endParaRPr lang="en-US" sz="2000" dirty="0">
              <a:latin typeface="Bernard MT Condensed" pitchFamily="18" charset="0"/>
            </a:endParaRPr>
          </a:p>
        </p:txBody>
      </p:sp>
      <p:sp>
        <p:nvSpPr>
          <p:cNvPr id="101" name="Text Box 12"/>
          <p:cNvSpPr txBox="1">
            <a:spLocks noChangeArrowheads="1"/>
          </p:cNvSpPr>
          <p:nvPr/>
        </p:nvSpPr>
        <p:spPr bwMode="auto">
          <a:xfrm>
            <a:off x="5715000" y="4648200"/>
            <a:ext cx="23622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00"/>
                </a:solidFill>
                <a:latin typeface="Bernard MT Condensed" pitchFamily="18" charset="0"/>
              </a:rPr>
              <a:t>–</a:t>
            </a:r>
            <a:r>
              <a:rPr lang="en-US" dirty="0" err="1" smtClean="0">
                <a:solidFill>
                  <a:srgbClr val="FFFF00"/>
                </a:solidFill>
                <a:latin typeface="Bernard MT Condensed" pitchFamily="18" charset="0"/>
              </a:rPr>
              <a:t>ve</a:t>
            </a:r>
            <a:r>
              <a:rPr lang="en-US" dirty="0" smtClean="0">
                <a:solidFill>
                  <a:srgbClr val="FFFF00"/>
                </a:solidFill>
                <a:latin typeface="Bernard MT Condensed" pitchFamily="18" charset="0"/>
              </a:rPr>
              <a:t> of fibrin-bound </a:t>
            </a:r>
            <a:r>
              <a:rPr lang="en-US" dirty="0" err="1" smtClean="0">
                <a:solidFill>
                  <a:srgbClr val="FFFF00"/>
                </a:solidFill>
                <a:latin typeface="Bernard MT Condensed" pitchFamily="18" charset="0"/>
              </a:rPr>
              <a:t>IIa</a:t>
            </a:r>
            <a:endParaRPr lang="en-US" dirty="0">
              <a:solidFill>
                <a:srgbClr val="FFFF00"/>
              </a:solidFill>
              <a:latin typeface="Arial Narrow" pitchFamily="34" charset="0"/>
            </a:endParaRPr>
          </a:p>
        </p:txBody>
      </p:sp>
      <p:cxnSp>
        <p:nvCxnSpPr>
          <p:cNvPr id="103" name="Straight Connector 102"/>
          <p:cNvCxnSpPr/>
          <p:nvPr/>
        </p:nvCxnSpPr>
        <p:spPr>
          <a:xfrm>
            <a:off x="5410200" y="0"/>
            <a:ext cx="0" cy="685800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04" name="Text Box 58"/>
          <p:cNvSpPr txBox="1">
            <a:spLocks noChangeArrowheads="1"/>
          </p:cNvSpPr>
          <p:nvPr/>
        </p:nvSpPr>
        <p:spPr bwMode="auto">
          <a:xfrm>
            <a:off x="152400" y="4101896"/>
            <a:ext cx="1143000" cy="646331"/>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No effect on </a:t>
            </a:r>
            <a:r>
              <a:rPr lang="en-US" dirty="0" err="1" smtClean="0">
                <a:solidFill>
                  <a:srgbClr val="FFFFCC"/>
                </a:solidFill>
                <a:latin typeface="Bernard MT Condensed" pitchFamily="18" charset="0"/>
              </a:rPr>
              <a:t>IIa</a:t>
            </a:r>
            <a:endParaRPr lang="en-US" dirty="0">
              <a:solidFill>
                <a:srgbClr val="FFFFCC"/>
              </a:solidFill>
              <a:latin typeface="Bernard MT Condensed" pitchFamily="18" charset="0"/>
            </a:endParaRPr>
          </a:p>
        </p:txBody>
      </p:sp>
      <p:sp>
        <p:nvSpPr>
          <p:cNvPr id="105" name="Text Box 58"/>
          <p:cNvSpPr txBox="1">
            <a:spLocks noChangeArrowheads="1"/>
          </p:cNvSpPr>
          <p:nvPr/>
        </p:nvSpPr>
        <p:spPr bwMode="auto">
          <a:xfrm>
            <a:off x="7849261" y="4173379"/>
            <a:ext cx="1143000" cy="646331"/>
          </a:xfrm>
          <a:prstGeom prst="rect">
            <a:avLst/>
          </a:prstGeom>
          <a:noFill/>
          <a:ln w="9525">
            <a:noFill/>
            <a:miter lim="800000"/>
            <a:headEnd/>
            <a:tailEnd/>
          </a:ln>
        </p:spPr>
        <p:txBody>
          <a:bodyPr wrap="square">
            <a:spAutoFit/>
          </a:bodyPr>
          <a:lstStyle/>
          <a:p>
            <a:pPr algn="ctr"/>
            <a:r>
              <a:rPr lang="en-US" dirty="0" smtClean="0">
                <a:solidFill>
                  <a:srgbClr val="FFFFCC"/>
                </a:solidFill>
                <a:latin typeface="Bernard MT Condensed" pitchFamily="18" charset="0"/>
              </a:rPr>
              <a:t>No effect on </a:t>
            </a:r>
            <a:r>
              <a:rPr lang="en-US" dirty="0" err="1" smtClean="0">
                <a:solidFill>
                  <a:srgbClr val="FFFFCC"/>
                </a:solidFill>
                <a:latin typeface="Bernard MT Condensed" pitchFamily="18" charset="0"/>
              </a:rPr>
              <a:t>Xa</a:t>
            </a:r>
            <a:endParaRPr lang="en-US" dirty="0">
              <a:solidFill>
                <a:srgbClr val="FFFFCC"/>
              </a:solidFill>
              <a:latin typeface="Bernard MT Condensed" pitchFamily="18" charset="0"/>
            </a:endParaRPr>
          </a:p>
        </p:txBody>
      </p:sp>
      <p:sp>
        <p:nvSpPr>
          <p:cNvPr id="69" name="Rectangle 68"/>
          <p:cNvSpPr/>
          <p:nvPr/>
        </p:nvSpPr>
        <p:spPr>
          <a:xfrm>
            <a:off x="7315200" y="2819400"/>
            <a:ext cx="1949573" cy="1015663"/>
          </a:xfrm>
          <a:prstGeom prst="rect">
            <a:avLst/>
          </a:prstGeom>
        </p:spPr>
        <p:txBody>
          <a:bodyPr wrap="square">
            <a:spAutoFit/>
          </a:bodyPr>
          <a:lstStyle/>
          <a:p>
            <a:pPr algn="ct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Plasma </a:t>
            </a:r>
          </a:p>
          <a:p>
            <a:pPr algn="ctr"/>
            <a:r>
              <a:rPr lang="en-US" sz="2000" b="1" i="1" dirty="0" smtClean="0">
                <a:solidFill>
                  <a:srgbClr val="CCFF33"/>
                </a:solidFill>
                <a:latin typeface="Arial Narrow" pitchFamily="34" charset="0"/>
              </a:rPr>
              <a:t>F </a:t>
            </a:r>
            <a:r>
              <a:rPr lang="en-US" sz="2000" b="1" i="1" dirty="0" err="1" smtClean="0">
                <a:solidFill>
                  <a:srgbClr val="CCFF33"/>
                </a:solidFill>
                <a:latin typeface="Arial Narrow" pitchFamily="34" charset="0"/>
              </a:rPr>
              <a:t>Xa</a:t>
            </a:r>
            <a:r>
              <a:rPr lang="en-US" sz="2000" b="1" i="1" dirty="0" smtClean="0">
                <a:solidFill>
                  <a:srgbClr val="CCFF33"/>
                </a:solidFill>
                <a:latin typeface="Arial Narrow" pitchFamily="34" charset="0"/>
              </a:rPr>
              <a:t>.</a:t>
            </a:r>
          </a:p>
        </p:txBody>
      </p:sp>
      <p:sp>
        <p:nvSpPr>
          <p:cNvPr id="71" name="Rectangle 70"/>
          <p:cNvSpPr/>
          <p:nvPr/>
        </p:nvSpPr>
        <p:spPr>
          <a:xfrm>
            <a:off x="107827" y="5766137"/>
            <a:ext cx="1949573" cy="1015663"/>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Plasma </a:t>
            </a:r>
          </a:p>
          <a:p>
            <a:r>
              <a:rPr lang="en-US" sz="2000" b="1" i="1" dirty="0" smtClean="0">
                <a:solidFill>
                  <a:srgbClr val="CCFF33"/>
                </a:solidFill>
                <a:latin typeface="Arial Narrow" pitchFamily="34" charset="0"/>
              </a:rPr>
              <a:t>F </a:t>
            </a:r>
            <a:r>
              <a:rPr lang="en-US" sz="2000" b="1" i="1" dirty="0" err="1" smtClean="0">
                <a:solidFill>
                  <a:srgbClr val="CCFF33"/>
                </a:solidFill>
                <a:latin typeface="Arial Narrow" pitchFamily="34" charset="0"/>
              </a:rPr>
              <a:t>Xa</a:t>
            </a:r>
            <a:r>
              <a:rPr lang="en-US" sz="2000" b="1" i="1" dirty="0" smtClean="0">
                <a:solidFill>
                  <a:srgbClr val="CCFF33"/>
                </a:solidFill>
                <a:latin typeface="Arial Narrow" pitchFamily="34" charset="0"/>
              </a:rPr>
              <a:t>.</a:t>
            </a:r>
          </a:p>
        </p:txBody>
      </p:sp>
      <p:sp>
        <p:nvSpPr>
          <p:cNvPr id="74" name="Rectangle 73"/>
          <p:cNvSpPr/>
          <p:nvPr/>
        </p:nvSpPr>
        <p:spPr>
          <a:xfrm>
            <a:off x="7772400" y="6023112"/>
            <a:ext cx="1949573"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p>
          <a:p>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p>
        </p:txBody>
      </p:sp>
      <p:sp>
        <p:nvSpPr>
          <p:cNvPr id="79" name="Text Box 12"/>
          <p:cNvSpPr txBox="1">
            <a:spLocks noChangeArrowheads="1"/>
          </p:cNvSpPr>
          <p:nvPr/>
        </p:nvSpPr>
        <p:spPr bwMode="auto">
          <a:xfrm>
            <a:off x="2590800" y="1676400"/>
            <a:ext cx="533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1 : 1</a:t>
            </a:r>
            <a:endParaRPr lang="en-US" dirty="0">
              <a:solidFill>
                <a:srgbClr val="FFFFE7"/>
              </a:solidFill>
              <a:latin typeface="Bernard MT Condensed" pitchFamily="18" charset="0"/>
            </a:endParaRPr>
          </a:p>
        </p:txBody>
      </p:sp>
      <p:sp>
        <p:nvSpPr>
          <p:cNvPr id="83" name="Text Box 12"/>
          <p:cNvSpPr txBox="1">
            <a:spLocks noChangeArrowheads="1"/>
          </p:cNvSpPr>
          <p:nvPr/>
        </p:nvSpPr>
        <p:spPr bwMode="auto">
          <a:xfrm>
            <a:off x="2438400" y="3469445"/>
            <a:ext cx="914400" cy="348813"/>
          </a:xfrm>
          <a:prstGeom prst="rect">
            <a:avLst/>
          </a:prstGeom>
          <a:noFill/>
          <a:ln w="9525">
            <a:noFill/>
            <a:miter lim="800000"/>
            <a:headEnd/>
            <a:tailEnd/>
          </a:ln>
        </p:spPr>
        <p:txBody>
          <a:bodyPr wrap="square">
            <a:spAutoFit/>
          </a:bodyPr>
          <a:lstStyle/>
          <a:p>
            <a:pPr>
              <a:lnSpc>
                <a:spcPts val="2000"/>
              </a:lnSpc>
            </a:pPr>
            <a:r>
              <a:rPr lang="en-US" dirty="0" smtClean="0">
                <a:solidFill>
                  <a:srgbClr val="FFFFE7"/>
                </a:solidFill>
                <a:latin typeface="Bernard MT Condensed" pitchFamily="18" charset="0"/>
              </a:rPr>
              <a:t>2.1 : 4.1</a:t>
            </a:r>
            <a:endParaRPr lang="en-US" dirty="0">
              <a:solidFill>
                <a:srgbClr val="FFFFE7"/>
              </a:solidFill>
              <a:latin typeface="Bernard MT Condensed" pitchFamily="18" charset="0"/>
            </a:endParaRPr>
          </a:p>
        </p:txBody>
      </p:sp>
      <p:sp>
        <p:nvSpPr>
          <p:cNvPr id="89" name="Rectangle 88"/>
          <p:cNvSpPr/>
          <p:nvPr/>
        </p:nvSpPr>
        <p:spPr>
          <a:xfrm>
            <a:off x="7315200" y="1066800"/>
            <a:ext cx="1949573" cy="707886"/>
          </a:xfrm>
          <a:prstGeom prst="rect">
            <a:avLst/>
          </a:prstGeom>
        </p:spPr>
        <p:txBody>
          <a:bodyPr wrap="square">
            <a:spAutoFit/>
          </a:bodyPr>
          <a:lstStyle/>
          <a:p>
            <a:pPr algn="ctr"/>
            <a:r>
              <a:rPr lang="en-US" sz="2000" b="1" i="1" dirty="0" smtClean="0">
                <a:solidFill>
                  <a:schemeClr val="bg1"/>
                </a:solidFill>
                <a:latin typeface="Arial Narrow" pitchFamily="34" charset="0"/>
              </a:rPr>
              <a:t>Monitor by </a:t>
            </a:r>
          </a:p>
          <a:p>
            <a:pPr algn="ct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p>
        </p:txBody>
      </p:sp>
      <p:sp>
        <p:nvSpPr>
          <p:cNvPr id="91" name="5-Point Star 90"/>
          <p:cNvSpPr/>
          <p:nvPr/>
        </p:nvSpPr>
        <p:spPr>
          <a:xfrm>
            <a:off x="781812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20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20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2000"/>
                                        <p:tgtEl>
                                          <p:spTgt spid="8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20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2000"/>
                                        <p:tgtEl>
                                          <p:spTgt spid="8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2000"/>
                                        <p:tgtEl>
                                          <p:spTgt spid="81"/>
                                        </p:tgtEl>
                                      </p:cBhvr>
                                    </p:animEffect>
                                  </p:childTnLst>
                                </p:cTn>
                              </p:par>
                              <p:par>
                                <p:cTn id="28" presetID="10" presetClass="entr" presetSubtype="0" fill="hold"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2000"/>
                                        <p:tgtEl>
                                          <p:spTgt spid="8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20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2000"/>
                                        <p:tgtEl>
                                          <p:spTgt spid="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2000"/>
                                        <p:tgtEl>
                                          <p:spTgt spid="8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2000"/>
                                        <p:tgtEl>
                                          <p:spTgt spid="88"/>
                                        </p:tgtEl>
                                      </p:cBhvr>
                                    </p:animEffect>
                                  </p:childTnLst>
                                </p:cTn>
                              </p:par>
                              <p:par>
                                <p:cTn id="45" presetID="10"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2000"/>
                                        <p:tgtEl>
                                          <p:spTgt spid="96"/>
                                        </p:tgtEl>
                                      </p:cBhvr>
                                    </p:animEffect>
                                  </p:childTnLst>
                                </p:cTn>
                              </p:par>
                              <p:par>
                                <p:cTn id="48" presetID="10" presetClass="entr" presetSubtype="0"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2000"/>
                                        <p:tgtEl>
                                          <p:spTgt spid="98"/>
                                        </p:tgtEl>
                                      </p:cBhvr>
                                    </p:animEffect>
                                  </p:childTnLst>
                                </p:cTn>
                              </p:par>
                              <p:par>
                                <p:cTn id="51" presetID="10"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2000"/>
                                        <p:tgtEl>
                                          <p:spTgt spid="99"/>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2000"/>
                                        <p:tgtEl>
                                          <p:spTgt spid="10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2000"/>
                                        <p:tgtEl>
                                          <p:spTgt spid="10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2000"/>
                                        <p:tgtEl>
                                          <p:spTgt spid="10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fade">
                                      <p:cBhvr>
                                        <p:cTn id="67" dur="2000"/>
                                        <p:tgtEl>
                                          <p:spTgt spid="10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2000"/>
                                        <p:tgtEl>
                                          <p:spTgt spid="101"/>
                                        </p:tgtEl>
                                      </p:cBhvr>
                                    </p:animEffect>
                                  </p:childTnLst>
                                </p:cTn>
                              </p:par>
                              <p:par>
                                <p:cTn id="71" presetID="10" presetClass="entr" presetSubtype="0"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2000"/>
                                        <p:tgtEl>
                                          <p:spTgt spid="70"/>
                                        </p:tgtEl>
                                      </p:cBhvr>
                                    </p:animEffec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edge">
                                      <p:cBhvr>
                                        <p:cTn id="78" dur="2000"/>
                                        <p:tgtEl>
                                          <p:spTgt spid="89"/>
                                        </p:tgtEl>
                                      </p:cBhvr>
                                    </p:animEffect>
                                  </p:childTnLst>
                                </p:cTn>
                              </p:par>
                              <p:par>
                                <p:cTn id="79" presetID="20"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wedge">
                                      <p:cBhvr>
                                        <p:cTn id="81" dur="20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20" presetClass="entr" presetSubtype="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edge">
                                      <p:cBhvr>
                                        <p:cTn id="86" dur="2000"/>
                                        <p:tgtEl>
                                          <p:spTgt spid="71"/>
                                        </p:tgtEl>
                                      </p:cBhvr>
                                    </p:animEffect>
                                  </p:childTnLst>
                                </p:cTn>
                              </p:par>
                              <p:par>
                                <p:cTn id="87" presetID="20" presetClass="entr" presetSubtype="0"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edge">
                                      <p:cBhvr>
                                        <p:cTn id="89"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77" grpId="0"/>
      <p:bldP spid="80" grpId="0"/>
      <p:bldP spid="81" grpId="0"/>
      <p:bldP spid="82" grpId="0"/>
      <p:bldP spid="87" grpId="0"/>
      <p:bldP spid="88" grpId="0"/>
      <p:bldP spid="100" grpId="0" animBg="1"/>
      <p:bldP spid="101" grpId="0"/>
      <p:bldP spid="104" grpId="0"/>
      <p:bldP spid="105" grpId="0"/>
      <p:bldP spid="69" grpId="0"/>
      <p:bldP spid="71" grpId="0"/>
      <p:bldP spid="74" grpId="0"/>
      <p:bldP spid="83"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6096000" y="228600"/>
            <a:ext cx="2133600" cy="461665"/>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400" dirty="0" smtClean="0">
                <a:solidFill>
                  <a:srgbClr val="6666FF"/>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&amp;  it does not </a:t>
            </a:r>
            <a:r>
              <a:rPr lang="en-US" sz="2200" b="1" i="1" spc="-30" dirty="0" smtClean="0">
                <a:solidFill>
                  <a:srgbClr val="FFFFCC"/>
                </a:solidFill>
                <a:latin typeface="Arial Narrow" pitchFamily="34" charset="0"/>
                <a:sym typeface="Wingdings 3"/>
              </a:rPr>
              <a:t>neutralize  fibrin-bound  II a </a:t>
            </a:r>
            <a:endParaRPr lang="en-US" sz="2200" b="1" spc="-30" dirty="0">
              <a:latin typeface="Arial Narrow" pitchFamily="34" charset="0"/>
            </a:endParaRPr>
          </a:p>
        </p:txBody>
      </p:sp>
      <p:pic>
        <p:nvPicPr>
          <p:cNvPr id="20"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25" name="Group 24"/>
          <p:cNvGrpSpPr/>
          <p:nvPr/>
        </p:nvGrpSpPr>
        <p:grpSpPr>
          <a:xfrm>
            <a:off x="192156" y="4490904"/>
            <a:ext cx="5218044" cy="2062296"/>
            <a:chOff x="192156" y="4490904"/>
            <a:chExt cx="5218044" cy="2062296"/>
          </a:xfrm>
        </p:grpSpPr>
        <p:pic>
          <p:nvPicPr>
            <p:cNvPr id="22"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23" name="Rectangle 22"/>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chemeClr val="bg1"/>
          </a:solidFill>
          <a:ln w="9525">
            <a:solidFill>
              <a:srgbClr val="6666FF"/>
            </a:solidFill>
            <a:miter lim="800000"/>
            <a:headEnd/>
            <a:tailEnd/>
          </a:ln>
        </p:spPr>
        <p:txBody>
          <a:bodyPr wrap="square">
            <a:spAutoFit/>
          </a:bodyPr>
          <a:lstStyle/>
          <a:p>
            <a:pPr eaLnBrk="0" hangingPunct="0"/>
            <a:r>
              <a:rPr lang="en-US" sz="2400" dirty="0" smtClean="0">
                <a:solidFill>
                  <a:srgbClr val="6666FF"/>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00"/>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a:t>
            </a:r>
            <a:r>
              <a:rPr lang="en-US" sz="2200" b="1" u="heavy" dirty="0">
                <a:solidFill>
                  <a:srgbClr val="FFFF00"/>
                </a:solidFill>
                <a:uFill>
                  <a:solidFill>
                    <a:srgbClr val="FCE224"/>
                  </a:solidFill>
                </a:uFill>
                <a:latin typeface="Arial Narrow" pitchFamily="34" charset="0"/>
              </a:rPr>
              <a:t>latency 5-10    </a:t>
            </a:r>
            <a:br>
              <a:rPr lang="en-US" sz="2200" b="1" u="heavy" dirty="0">
                <a:solidFill>
                  <a:srgbClr val="FFFF00"/>
                </a:solidFill>
                <a:uFill>
                  <a:solidFill>
                    <a:srgbClr val="FCE224"/>
                  </a:solidFill>
                </a:uFill>
                <a:latin typeface="Arial Narrow" pitchFamily="34" charset="0"/>
              </a:rPr>
            </a:br>
            <a:r>
              <a:rPr lang="en-US" sz="2200" b="1" u="heavy" dirty="0">
                <a:solidFill>
                  <a:srgbClr val="FFFF00"/>
                </a:solidFill>
                <a:uFill>
                  <a:solidFill>
                    <a:srgbClr val="FCE224"/>
                  </a:solidFill>
                </a:uFill>
                <a:latin typeface="Arial Narrow" pitchFamily="34" charset="0"/>
              </a:rPr>
              <a:t> </a:t>
            </a:r>
            <a:r>
              <a:rPr lang="en-US" sz="2200" b="1" u="heavy" dirty="0" err="1">
                <a:solidFill>
                  <a:srgbClr val="FFFF00"/>
                </a:solidFill>
                <a:uFill>
                  <a:solidFill>
                    <a:srgbClr val="FCE224"/>
                  </a:solidFill>
                </a:uFill>
                <a:latin typeface="Arial Narrow" pitchFamily="34" charset="0"/>
              </a:rPr>
              <a:t>dys</a:t>
            </a:r>
            <a:r>
              <a:rPr lang="en-US" sz="2200" b="1" u="heavy" dirty="0">
                <a:solidFill>
                  <a:srgbClr val="FFFF00"/>
                </a:solidFill>
                <a:uFill>
                  <a:solidFill>
                    <a:srgbClr val="FCE224"/>
                  </a:solidFill>
                </a:uFill>
                <a:latin typeface="Arial Narrow" pitchFamily="34" charset="0"/>
              </a:rPr>
              <a:t>.</a:t>
            </a:r>
            <a:r>
              <a:rPr lang="en-US" sz="2200" b="1" spc="-50" dirty="0" smtClean="0">
                <a:solidFill>
                  <a:srgbClr val="FFFF00"/>
                </a:solidFill>
                <a:latin typeface="Arial Narrow" pitchFamily="34" charset="0"/>
              </a:rPr>
              <a:t> </a:t>
            </a:r>
            <a:r>
              <a:rPr lang="en-US" sz="2200" b="1" spc="-50" dirty="0" smtClean="0">
                <a:solidFill>
                  <a:srgbClr val="FFFF99"/>
                </a:solidFill>
                <a:latin typeface="Arial Narrow" pitchFamily="34" charset="0"/>
              </a:rPr>
              <a:t>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58674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538883"/>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warfarin </a:t>
            </a:r>
            <a:r>
              <a:rPr lang="en-US" sz="2200" b="1" spc="-50" dirty="0" smtClean="0">
                <a:solidFill>
                  <a:schemeClr val="bg1"/>
                </a:solidFill>
                <a:latin typeface="Arial Narrow" pitchFamily="34" charset="0"/>
                <a:sym typeface="Wingdings 3"/>
              </a:rPr>
              <a:t>  </a:t>
            </a:r>
            <a:r>
              <a:rPr lang="en-US" sz="2200" b="1" spc="-50" dirty="0" err="1" smtClean="0">
                <a:solidFill>
                  <a:schemeClr val="bg1"/>
                </a:solidFill>
                <a:latin typeface="Arial Narrow" pitchFamily="34" charset="0"/>
                <a:sym typeface="Wingdings 3"/>
              </a:rPr>
              <a:t>ppt</a:t>
            </a:r>
            <a:r>
              <a:rPr lang="en-US" sz="2200" b="1" spc="-50" dirty="0" smtClean="0">
                <a:solidFill>
                  <a:schemeClr val="bg1"/>
                </a:solidFill>
                <a:latin typeface="Arial Narrow" pitchFamily="34" charset="0"/>
                <a:sym typeface="Wingdings 3"/>
              </a:rPr>
              <a:t> .venous gangrene</a:t>
            </a:r>
          </a:p>
          <a:p>
            <a:pPr indent="-609600">
              <a:defRPr/>
            </a:pP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800" dirty="0" smtClean="0">
                <a:solidFill>
                  <a:srgbClr val="66FFFF"/>
                </a:solidFill>
                <a:latin typeface="Bernard MT Condensed" pitchFamily="18" charset="0"/>
                <a:cs typeface="Times New Roman" pitchFamily="18" charset="0"/>
              </a:rPr>
              <a:t>DTIs</a:t>
            </a:r>
            <a:endParaRPr lang="en-US" sz="2200" dirty="0">
              <a:solidFill>
                <a:srgbClr val="66FFFF"/>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35242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209800" cy="461665"/>
          </a:xfrm>
          <a:prstGeom prst="rect">
            <a:avLst/>
          </a:prstGeom>
          <a:solidFill>
            <a:schemeClr val="bg1"/>
          </a:solidFill>
          <a:ln w="9525">
            <a:noFill/>
            <a:miter lim="800000"/>
            <a:headEnd/>
            <a:tailEnd/>
          </a:ln>
        </p:spPr>
        <p:txBody>
          <a:bodyPr wrap="square">
            <a:spAutoFit/>
          </a:bodyPr>
          <a:lstStyle/>
          <a:p>
            <a:pPr eaLnBrk="0" hangingPunct="0"/>
            <a:r>
              <a:rPr lang="en-US" sz="2400" dirty="0" smtClean="0">
                <a:solidFill>
                  <a:srgbClr val="FF0000"/>
                </a:solidFill>
                <a:latin typeface="Bernard MT Condensed" pitchFamily="18" charset="0"/>
              </a:rPr>
              <a:t>LMWH </a:t>
            </a:r>
            <a:r>
              <a:rPr lang="en-US" sz="2400" dirty="0" smtClean="0">
                <a:latin typeface="Bernard MT Condensed" pitchFamily="18" charset="0"/>
              </a:rPr>
              <a:t>versus</a:t>
            </a:r>
            <a:r>
              <a:rPr lang="en-US" sz="2400" dirty="0" smtClean="0">
                <a:solidFill>
                  <a:srgbClr val="FF0000"/>
                </a:solidFill>
                <a:latin typeface="Bernard MT Condensed" pitchFamily="18" charset="0"/>
              </a:rPr>
              <a:t> </a:t>
            </a:r>
            <a:r>
              <a:rPr lang="en-US" sz="2400" dirty="0" smtClean="0">
                <a:solidFill>
                  <a:srgbClr val="6666FF"/>
                </a:solidFill>
                <a:latin typeface="Bernard MT Condensed" pitchFamily="18" charset="0"/>
              </a:rPr>
              <a:t>UFH</a:t>
            </a:r>
            <a:r>
              <a:rPr lang="en-US" sz="2400" dirty="0" smtClean="0">
                <a:solidFill>
                  <a:srgbClr val="FF0000"/>
                </a:solidFill>
                <a:latin typeface="Bernard MT Condensed" pitchFamily="18" charset="0"/>
              </a:rPr>
              <a:t>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chemeClr val="bg1"/>
          </a:solidFill>
          <a:ln w="28575">
            <a:solidFill>
              <a:srgbClr val="FCE224"/>
            </a:solidFill>
            <a:miter lim="800000"/>
            <a:headEnd/>
            <a:tailEnd/>
          </a:ln>
        </p:spPr>
        <p:txBody>
          <a:bodyPr wrap="square">
            <a:spAutoFit/>
          </a:bodyPr>
          <a:lstStyle/>
          <a:p>
            <a:pPr eaLnBrk="0" hangingPunct="0"/>
            <a:r>
              <a:rPr lang="en-US" sz="2400" dirty="0" smtClean="0">
                <a:solidFill>
                  <a:srgbClr val="FF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5478423"/>
          </a:xfrm>
          <a:prstGeom prst="rect">
            <a:avLst/>
          </a:prstGeom>
          <a:noFill/>
        </p:spPr>
        <p:txBody>
          <a:bodyPr wrap="square" rtlCol="0">
            <a:spAutoFit/>
          </a:bodyPr>
          <a:lstStyle/>
          <a:p>
            <a:pPr>
              <a:lnSpc>
                <a:spcPts val="2800"/>
              </a:lnSpc>
              <a:buBlip>
                <a:blip r:embed="rId3"/>
              </a:buBlip>
            </a:pPr>
            <a:r>
              <a:rPr lang="en-US" sz="2400" b="1" u="heavy" dirty="0" smtClean="0">
                <a:solidFill>
                  <a:schemeClr val="bg1"/>
                </a:solidFill>
                <a:uFill>
                  <a:solidFill>
                    <a:srgbClr val="FCE224"/>
                  </a:solidFill>
                </a:uFill>
                <a:latin typeface="Arial Narrow" pitchFamily="34" charset="0"/>
                <a:sym typeface="Wingdings 3"/>
              </a:rPr>
              <a:t> Predictability of anticoagulant response </a:t>
            </a:r>
            <a:r>
              <a:rPr lang="en-US" sz="2400" b="1" dirty="0" smtClean="0">
                <a:solidFill>
                  <a:schemeClr val="bg1"/>
                </a:solidFill>
                <a:latin typeface="Arial Narrow" pitchFamily="34" charset="0"/>
                <a:sym typeface="Wingdings 3"/>
              </a:rPr>
              <a:t>i.e. </a:t>
            </a:r>
            <a:r>
              <a:rPr lang="en-US" sz="2400" b="1" dirty="0" smtClean="0">
                <a:solidFill>
                  <a:schemeClr val="bg1"/>
                </a:solidFill>
                <a:latin typeface="Arial Narrow" pitchFamily="34" charset="0"/>
              </a:rPr>
              <a:t>little inter-patient and intra-patient variability in response to a given dosage. So</a:t>
            </a:r>
            <a:r>
              <a:rPr lang="en-US" sz="2400" b="1" spc="-50"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 effective anticoagulant  activity can be achieved by calculating dosages based on body weight without the need for laboratory monitoring</a:t>
            </a:r>
          </a:p>
          <a:p>
            <a:pPr>
              <a:lnSpc>
                <a:spcPts val="2800"/>
              </a:lnSpc>
              <a:buBlip>
                <a:blip r:embed="rId3"/>
              </a:buBlip>
            </a:pPr>
            <a:r>
              <a:rPr lang="en-US" sz="2400" b="1" u="heavy" dirty="0" smtClean="0">
                <a:solidFill>
                  <a:schemeClr val="bg1"/>
                </a:solidFill>
                <a:uFill>
                  <a:solidFill>
                    <a:srgbClr val="FCE224"/>
                  </a:solidFill>
                </a:uFill>
                <a:latin typeface="Arial Narrow" pitchFamily="34" charset="0"/>
                <a:sym typeface="Wingdings 3"/>
              </a:rPr>
              <a:t> Bioavailability; </a:t>
            </a:r>
            <a:r>
              <a:rPr lang="en-US" sz="2400" b="1" dirty="0" smtClean="0">
                <a:solidFill>
                  <a:schemeClr val="bg1"/>
                </a:solidFill>
                <a:latin typeface="Arial Narrow" pitchFamily="34" charset="0"/>
                <a:sym typeface="Wingdings 3"/>
              </a:rPr>
              <a:t>as it hardly binds to </a:t>
            </a:r>
            <a:r>
              <a:rPr lang="en-US" sz="2400" b="1" dirty="0" smtClean="0">
                <a:solidFill>
                  <a:schemeClr val="bg1"/>
                </a:solidFill>
                <a:latin typeface="Arial Narrow" pitchFamily="34" charset="0"/>
              </a:rPr>
              <a:t>plasma proteins, endothelium &amp; macrophages</a:t>
            </a:r>
            <a:r>
              <a:rPr lang="en-US" sz="2400" b="1" dirty="0" smtClean="0">
                <a:solidFill>
                  <a:schemeClr val="bg1"/>
                </a:solidFill>
                <a:latin typeface="Arial Narrow" pitchFamily="34" charset="0"/>
                <a:sym typeface="Wingdings 3"/>
              </a:rPr>
              <a:t>                                                         </a:t>
            </a:r>
          </a:p>
          <a:p>
            <a:pPr>
              <a:lnSpc>
                <a:spcPts val="2800"/>
              </a:lnSpc>
              <a:buBlip>
                <a:blip r:embed="rId3"/>
              </a:buBlip>
            </a:pPr>
            <a:r>
              <a:rPr lang="en-US" sz="2400" b="1" u="heavy" dirty="0" smtClean="0">
                <a:solidFill>
                  <a:schemeClr val="bg1"/>
                </a:solidFill>
                <a:uFill>
                  <a:solidFill>
                    <a:srgbClr val="FCE224"/>
                  </a:solidFill>
                </a:uFill>
                <a:latin typeface="Arial Narrow" pitchFamily="34" charset="0"/>
                <a:sym typeface="Wingdings 3"/>
              </a:rPr>
              <a:t>Incidence of thrombocytopenia</a:t>
            </a:r>
            <a:r>
              <a:rPr lang="en-US" sz="24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400" b="1" u="heavy" dirty="0" smtClean="0">
                <a:solidFill>
                  <a:schemeClr val="bg1"/>
                </a:solidFill>
                <a:uFill>
                  <a:solidFill>
                    <a:srgbClr val="FCE224"/>
                  </a:solidFill>
                </a:uFill>
                <a:latin typeface="Arial Narrow" pitchFamily="34" charset="0"/>
                <a:sym typeface="Wingdings 3"/>
              </a:rPr>
              <a:t>Incidence of bleeding tendency</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 effect AT III &amp;  </a:t>
            </a:r>
            <a:r>
              <a:rPr lang="en-US" sz="2400" b="1" dirty="0" smtClean="0">
                <a:solidFill>
                  <a:schemeClr val="bg1"/>
                </a:solidFill>
                <a:latin typeface="Arial Narrow" pitchFamily="34" charset="0"/>
              </a:rPr>
              <a:t>platelet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interactions </a:t>
            </a:r>
          </a:p>
          <a:p>
            <a:pPr>
              <a:lnSpc>
                <a:spcPts val="2800"/>
              </a:lnSpc>
              <a:buBlip>
                <a:blip r:embed="rId3"/>
              </a:buBlip>
            </a:pPr>
            <a:r>
              <a:rPr lang="en-US" sz="2400" b="1" dirty="0" smtClean="0">
                <a:solidFill>
                  <a:schemeClr val="bg1"/>
                </a:solidFill>
                <a:latin typeface="Arial Narrow" pitchFamily="34" charset="0"/>
              </a:rPr>
              <a:t> </a:t>
            </a:r>
            <a:r>
              <a:rPr lang="en-US" sz="24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400" b="1" dirty="0" smtClean="0">
                <a:solidFill>
                  <a:schemeClr val="bg1"/>
                </a:solidFill>
                <a:latin typeface="Arial Narrow" pitchFamily="34" charset="0"/>
              </a:rPr>
              <a:t>   	given sub. cut.</a:t>
            </a:r>
          </a:p>
          <a:p>
            <a:pPr>
              <a:lnSpc>
                <a:spcPts val="2800"/>
              </a:lnSpc>
            </a:pP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 frequency of administration  due to </a:t>
            </a:r>
          </a:p>
          <a:p>
            <a:pPr>
              <a:lnSpc>
                <a:spcPts val="2800"/>
              </a:lnSpc>
            </a:pPr>
            <a:r>
              <a:rPr lang="en-US" sz="2400" b="1" dirty="0" smtClean="0">
                <a:solidFill>
                  <a:schemeClr val="bg1"/>
                </a:solidFill>
                <a:latin typeface="Arial Narrow" pitchFamily="34" charset="0"/>
                <a:sym typeface="Wingdings 3"/>
              </a:rPr>
              <a:t>	longer  </a:t>
            </a:r>
            <a:r>
              <a:rPr lang="en-US" sz="2400" b="1" dirty="0">
                <a:solidFill>
                  <a:schemeClr val="bg1"/>
                </a:solidFill>
                <a:latin typeface="Arial Narrow" pitchFamily="34" charset="0"/>
                <a:sym typeface="Wingdings 3"/>
              </a:rPr>
              <a:t>duration of action</a:t>
            </a:r>
          </a:p>
          <a:p>
            <a:pPr>
              <a:lnSpc>
                <a:spcPts val="2800"/>
              </a:lnSpc>
            </a:pPr>
            <a:r>
              <a:rPr lang="en-US" sz="2400" b="1" dirty="0">
                <a:solidFill>
                  <a:schemeClr val="bg1"/>
                </a:solidFill>
                <a:latin typeface="Arial Narrow" pitchFamily="34" charset="0"/>
                <a:sym typeface="Wingdings 3"/>
              </a:rPr>
              <a:t>	</a:t>
            </a:r>
            <a:r>
              <a:rPr lang="en-US" sz="2400" b="1" dirty="0" smtClean="0">
                <a:solidFill>
                  <a:schemeClr val="bg1"/>
                </a:solidFill>
                <a:latin typeface="Arial Narrow" pitchFamily="34" charset="0"/>
                <a:sym typeface="Wingdings 3"/>
              </a:rPr>
              <a:t> need for regular monitoring</a:t>
            </a:r>
          </a:p>
          <a:p>
            <a:pPr>
              <a:lnSpc>
                <a:spcPts val="2800"/>
              </a:lnSpc>
            </a:pPr>
            <a:r>
              <a:rPr lang="en-US" sz="2400" b="1" dirty="0" smtClean="0">
                <a:solidFill>
                  <a:schemeClr val="bg1"/>
                </a:solidFill>
                <a:latin typeface="Arial Narrow" pitchFamily="34" charset="0"/>
                <a:sym typeface="Wingdings 3"/>
              </a:rPr>
              <a:t>              Outside hospital settings</a:t>
            </a:r>
            <a:endParaRPr lang="en-US" sz="24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strips(downRight)">
                                      <p:cBhvr>
                                        <p:cTn id="5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8082</TotalTime>
  <Words>1374</Words>
  <Application>Microsoft Office PowerPoint</Application>
  <PresentationFormat>On-screen Show (4:3)</PresentationFormat>
  <Paragraphs>230</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DR.Ahmed Saker 2O11</cp:lastModifiedBy>
  <cp:revision>398</cp:revision>
  <dcterms:created xsi:type="dcterms:W3CDTF">2010-12-24T04:54:57Z</dcterms:created>
  <dcterms:modified xsi:type="dcterms:W3CDTF">2014-12-20T17:03:10Z</dcterms:modified>
</cp:coreProperties>
</file>