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8" r:id="rId34"/>
    <p:sldId id="291" r:id="rId35"/>
    <p:sldId id="292" r:id="rId36"/>
    <p:sldId id="293" r:id="rId37"/>
    <p:sldId id="294" r:id="rId38"/>
    <p:sldId id="295" r:id="rId39"/>
    <p:sldId id="300" r:id="rId40"/>
    <p:sldId id="299" r:id="rId41"/>
    <p:sldId id="297" r:id="rId42"/>
    <p:sldId id="289" r:id="rId43"/>
    <p:sldId id="305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08/02/1436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Radiology of the abdomen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5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	Step </a:t>
            </a:r>
            <a:r>
              <a:rPr lang="en-US" dirty="0" smtClean="0">
                <a:solidFill>
                  <a:srgbClr val="FF0000"/>
                </a:solidFill>
              </a:rPr>
              <a:t>ladder appearance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0600" y="2070100"/>
            <a:ext cx="2947988" cy="4525963"/>
          </a:xfrm>
        </p:spPr>
        <p:txBody>
          <a:bodyPr/>
          <a:lstStyle/>
          <a:p>
            <a:r>
              <a:rPr lang="en-US" sz="2800" smtClean="0"/>
              <a:t>Loops arrange themselves from left upper to right lower quadrant in distal SBO</a:t>
            </a:r>
          </a:p>
        </p:txBody>
      </p:sp>
      <p:pic>
        <p:nvPicPr>
          <p:cNvPr id="22532" name="Picture 3" descr="steplad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9" t="7088" b="9448"/>
          <a:stretch>
            <a:fillRect/>
          </a:stretch>
        </p:blipFill>
        <p:spPr bwMode="auto">
          <a:xfrm>
            <a:off x="4078288" y="1600200"/>
            <a:ext cx="40798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ladder*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4638"/>
            <a:ext cx="106997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4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1560" y="74917"/>
            <a:ext cx="853244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		Coil spring / stack of coins </a:t>
            </a:r>
            <a:r>
              <a:rPr lang="en-US" dirty="0" smtClean="0">
                <a:solidFill>
                  <a:srgbClr val="FF0000"/>
                </a:solidFill>
              </a:rPr>
              <a:t>sign </a:t>
            </a:r>
          </a:p>
        </p:txBody>
      </p:sp>
      <p:pic>
        <p:nvPicPr>
          <p:cNvPr id="23555" name="Content Placeholder 3" descr="coi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176"/>
          <a:stretch>
            <a:fillRect/>
          </a:stretch>
        </p:blipFill>
        <p:spPr>
          <a:xfrm>
            <a:off x="2120900" y="2020888"/>
            <a:ext cx="5375275" cy="4011612"/>
          </a:xfrm>
        </p:spPr>
      </p:pic>
      <p:pic>
        <p:nvPicPr>
          <p:cNvPr id="23556" name="Picture 3" descr="coil 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7950"/>
            <a:ext cx="20018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4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		Double </a:t>
            </a:r>
            <a:r>
              <a:rPr lang="en-US" dirty="0" smtClean="0">
                <a:solidFill>
                  <a:srgbClr val="FF0000"/>
                </a:solidFill>
              </a:rPr>
              <a:t>Bubble Sign</a:t>
            </a:r>
          </a:p>
        </p:txBody>
      </p:sp>
      <p:pic>
        <p:nvPicPr>
          <p:cNvPr id="28675" name="Content Placeholder 3" descr="double_bubble_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32" r="-49632"/>
          <a:stretch>
            <a:fillRect/>
          </a:stretch>
        </p:blipFill>
        <p:spPr>
          <a:xfrm>
            <a:off x="206375" y="1143000"/>
            <a:ext cx="9253538" cy="5087938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79388" y="1633538"/>
            <a:ext cx="218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Duodenal Atresia</a:t>
            </a:r>
          </a:p>
        </p:txBody>
      </p:sp>
      <p:pic>
        <p:nvPicPr>
          <p:cNvPr id="28677" name="Picture 5" descr="bubbles*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2238"/>
            <a:ext cx="171291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6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Mechanical LBO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52888" cy="5111750"/>
          </a:xfrm>
        </p:spPr>
        <p:txBody>
          <a:bodyPr/>
          <a:lstStyle/>
          <a:p>
            <a:pPr eaLnBrk="1" hangingPunct="1"/>
            <a:r>
              <a:rPr lang="en-US" sz="2800" smtClean="0"/>
              <a:t>Colon dilates from point of obstruction backwards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Little/no air fluid levels (colon reabsorbs water)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Little or no air in rectum/sigmoid</a:t>
            </a:r>
          </a:p>
        </p:txBody>
      </p:sp>
      <p:pic>
        <p:nvPicPr>
          <p:cNvPr id="29700" name="Picture 4" descr="LB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887" r="1154" b="1772"/>
          <a:stretch>
            <a:fillRect/>
          </a:stretch>
        </p:blipFill>
        <p:spPr bwMode="auto">
          <a:xfrm>
            <a:off x="4972050" y="1425575"/>
            <a:ext cx="36290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Causes of Mechanical LBO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0350" y="1920875"/>
          <a:ext cx="6096000" cy="2895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TUMOUR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VOLVULUS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DIVERTICULITIS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INTUSSUSCEPTION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03225" y="1619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Coffee Bean 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Sigmoid </a:t>
            </a:r>
            <a:r>
              <a:rPr lang="en-US" sz="3200" dirty="0" err="1" smtClean="0">
                <a:solidFill>
                  <a:srgbClr val="FF0000"/>
                </a:solidFill>
              </a:rPr>
              <a:t>volvulus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34819" name="Content Placeholder 6" descr="coffee bean sigmoi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60" t="4832" r="-71960" b="4832"/>
          <a:stretch>
            <a:fillRect/>
          </a:stretch>
        </p:blipFill>
        <p:spPr>
          <a:xfrm>
            <a:off x="0" y="1484784"/>
            <a:ext cx="8786812" cy="5102225"/>
          </a:xfrm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46113" y="2851150"/>
            <a:ext cx="1592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Massively dilated sigmoid loop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3422" y="2996952"/>
            <a:ext cx="3170578" cy="21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Thumbprinting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891" name="Content Placeholder 3" descr="Thumb-printing-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1" b="-20901"/>
          <a:stretch>
            <a:fillRect/>
          </a:stretch>
        </p:blipFill>
        <p:spPr>
          <a:xfrm>
            <a:off x="538163" y="177800"/>
            <a:ext cx="4262437" cy="7359650"/>
          </a:xfrm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959349" y="2132856"/>
            <a:ext cx="40052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The distance between loops of bowel is increased due to thickening of the bowel wall. 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The </a:t>
            </a:r>
            <a:r>
              <a:rPr lang="en-US" sz="2400" dirty="0" err="1"/>
              <a:t>haustral</a:t>
            </a:r>
            <a:r>
              <a:rPr lang="en-US" sz="2400" dirty="0"/>
              <a:t> folds are very thick, leading to a sign known as '</a:t>
            </a:r>
            <a:r>
              <a:rPr lang="en-US" sz="2400" dirty="0" err="1"/>
              <a:t>thumbprinting</a:t>
            </a:r>
            <a:r>
              <a:rPr lang="en-US" sz="2400" dirty="0"/>
              <a:t>.'</a:t>
            </a:r>
          </a:p>
        </p:txBody>
      </p:sp>
      <p:pic>
        <p:nvPicPr>
          <p:cNvPr id="37893" name="Picture 4" descr="thumb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360363"/>
            <a:ext cx="11318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7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</a:rPr>
              <a:t>Extraluminal</a:t>
            </a:r>
            <a:r>
              <a:rPr lang="en-US" sz="5400" b="1" dirty="0" smtClean="0">
                <a:solidFill>
                  <a:srgbClr val="FF0000"/>
                </a:solidFill>
              </a:rPr>
              <a:t> air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C1DA"/>
                </a:solidFill>
              </a:rPr>
              <a:t>TYPES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Pneumoperitoneum</a:t>
            </a:r>
            <a:r>
              <a:rPr lang="en-US" dirty="0" smtClean="0"/>
              <a:t>/free air/</a:t>
            </a:r>
            <a:r>
              <a:rPr lang="en-US" dirty="0" err="1" smtClean="0"/>
              <a:t>intraperitoneal</a:t>
            </a:r>
            <a:r>
              <a:rPr lang="en-US" dirty="0" smtClean="0"/>
              <a:t> air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93CDDD"/>
                </a:solidFill>
              </a:rPr>
              <a:t>Retroperintoneal</a:t>
            </a:r>
            <a:r>
              <a:rPr lang="en-US" dirty="0" smtClean="0">
                <a:solidFill>
                  <a:srgbClr val="93CDDD"/>
                </a:solidFill>
              </a:rPr>
              <a:t> </a:t>
            </a:r>
            <a:r>
              <a:rPr lang="en-US" dirty="0" smtClean="0"/>
              <a:t>air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Air in the </a:t>
            </a:r>
            <a:r>
              <a:rPr lang="en-US" dirty="0" smtClean="0">
                <a:solidFill>
                  <a:srgbClr val="93CDDD"/>
                </a:solidFill>
              </a:rPr>
              <a:t>bowel wall</a:t>
            </a:r>
            <a:r>
              <a:rPr lang="en-US" dirty="0" smtClean="0"/>
              <a:t> (</a:t>
            </a:r>
            <a:r>
              <a:rPr lang="en-US" dirty="0" err="1" smtClean="0"/>
              <a:t>pneumatosis</a:t>
            </a:r>
            <a:r>
              <a:rPr lang="en-US" dirty="0" smtClean="0"/>
              <a:t> </a:t>
            </a:r>
            <a:r>
              <a:rPr lang="en-US" dirty="0" err="1" smtClean="0"/>
              <a:t>intestinalis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Air in the </a:t>
            </a:r>
            <a:r>
              <a:rPr lang="en-US" dirty="0" err="1" smtClean="0">
                <a:solidFill>
                  <a:srgbClr val="93CDDD"/>
                </a:solidFill>
              </a:rPr>
              <a:t>biliary</a:t>
            </a:r>
            <a:r>
              <a:rPr lang="en-US" dirty="0" smtClean="0">
                <a:solidFill>
                  <a:srgbClr val="93CDDD"/>
                </a:solidFill>
              </a:rPr>
              <a:t> system </a:t>
            </a:r>
            <a:r>
              <a:rPr lang="en-US" dirty="0" smtClean="0"/>
              <a:t>(</a:t>
            </a:r>
            <a:r>
              <a:rPr lang="en-US" dirty="0" err="1" smtClean="0"/>
              <a:t>pneumobilia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49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Upright film best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patient should be positioned sitting upright for </a:t>
            </a:r>
            <a:r>
              <a:rPr lang="en-US" sz="2800" dirty="0" smtClean="0">
                <a:solidFill>
                  <a:srgbClr val="FF0000"/>
                </a:solidFill>
              </a:rPr>
              <a:t>10-20 minutes </a:t>
            </a:r>
            <a:r>
              <a:rPr lang="en-US" sz="2800" dirty="0" smtClean="0"/>
              <a:t>prior to acquiring the erect chest X-ray image. </a:t>
            </a:r>
          </a:p>
          <a:p>
            <a:endParaRPr lang="en-US" sz="2800" dirty="0" smtClean="0"/>
          </a:p>
          <a:p>
            <a:r>
              <a:rPr lang="en-US" sz="2800" dirty="0" smtClean="0"/>
              <a:t>This allows any free intra-abdominal gas to rise up, forming a crescent beneath the diaphragm. It is said that as little as </a:t>
            </a:r>
            <a:r>
              <a:rPr lang="en-US" sz="2800" dirty="0" smtClean="0">
                <a:solidFill>
                  <a:srgbClr val="FF0000"/>
                </a:solidFill>
              </a:rPr>
              <a:t>1ml</a:t>
            </a:r>
            <a:r>
              <a:rPr lang="en-US" sz="2800" dirty="0" smtClean="0"/>
              <a:t> of gas can be detected in this way.</a:t>
            </a:r>
          </a:p>
        </p:txBody>
      </p:sp>
    </p:spTree>
    <p:extLst>
      <p:ext uri="{BB962C8B-B14F-4D97-AF65-F5344CB8AC3E}">
        <p14:creationId xmlns:p14="http://schemas.microsoft.com/office/powerpoint/2010/main" val="304020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309563"/>
            <a:ext cx="8229600" cy="1535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89" dirty="0" smtClean="0">
                <a:ea typeface="+mj-ea"/>
                <a:cs typeface="+mj-cs"/>
              </a:rPr>
              <a:t>Free Air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Causes</a:t>
            </a:r>
            <a:endParaRPr lang="en-US" dirty="0" smtClean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9748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C1DA"/>
                </a:solidFill>
              </a:rPr>
              <a:t>Rupture of a hollow viscus</a:t>
            </a:r>
          </a:p>
          <a:p>
            <a:pPr lvl="1" eaLnBrk="1" hangingPunct="1"/>
            <a:r>
              <a:rPr lang="en-US" sz="2400" smtClean="0"/>
              <a:t>Perforated peptic ulcer</a:t>
            </a:r>
          </a:p>
          <a:p>
            <a:pPr lvl="1" eaLnBrk="1" hangingPunct="1"/>
            <a:r>
              <a:rPr lang="en-US" sz="2400" smtClean="0"/>
              <a:t>Trauma</a:t>
            </a:r>
          </a:p>
          <a:p>
            <a:pPr lvl="1" eaLnBrk="1" hangingPunct="1"/>
            <a:r>
              <a:rPr lang="en-US" sz="2400" smtClean="0"/>
              <a:t>Perforated diverticulitis (usually seals off)</a:t>
            </a:r>
          </a:p>
          <a:p>
            <a:pPr lvl="1" eaLnBrk="1" hangingPunct="1"/>
            <a:r>
              <a:rPr lang="en-US" sz="2400" smtClean="0"/>
              <a:t>Perforated carcinoma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800" smtClean="0">
                <a:solidFill>
                  <a:srgbClr val="CCC1DA"/>
                </a:solidFill>
              </a:rPr>
              <a:t>Post-op </a:t>
            </a:r>
            <a:r>
              <a:rPr lang="en-US" sz="2400" smtClean="0"/>
              <a:t>5-7 days normal, should get less with successive studies *NOT ruptured appendix (seals off)</a:t>
            </a:r>
          </a:p>
          <a:p>
            <a:pPr lvl="1" eaLnBrk="1" hangingPunct="1">
              <a:buFont typeface="Arial" charset="0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9846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Radiological modalities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X – Ray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Flouroscopy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U/S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CT scan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MRI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0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C1DA"/>
                </a:solidFill>
              </a:rPr>
              <a:t>Signs of free air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344613"/>
            <a:ext cx="8229600" cy="452596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Crescent </a:t>
            </a:r>
            <a:r>
              <a:rPr lang="en-US" dirty="0" smtClean="0"/>
              <a:t>sign</a:t>
            </a:r>
          </a:p>
          <a:p>
            <a:pPr eaLnBrk="1" hangingPunct="1"/>
            <a:r>
              <a:rPr lang="en-US" dirty="0" err="1" smtClean="0"/>
              <a:t>Riglers</a:t>
            </a:r>
            <a:r>
              <a:rPr lang="en-US" dirty="0" smtClean="0"/>
              <a:t> sign</a:t>
            </a:r>
          </a:p>
          <a:p>
            <a:pPr eaLnBrk="1" hangingPunct="1"/>
            <a:r>
              <a:rPr lang="en-US" dirty="0" smtClean="0"/>
              <a:t>Football </a:t>
            </a:r>
            <a:r>
              <a:rPr lang="en-US" dirty="0" smtClean="0"/>
              <a:t>sign</a:t>
            </a:r>
          </a:p>
          <a:p>
            <a:pPr eaLnBrk="1" hangingPunct="1"/>
            <a:r>
              <a:rPr lang="en-US" dirty="0" err="1" smtClean="0"/>
              <a:t>Falciform</a:t>
            </a:r>
            <a:r>
              <a:rPr lang="en-US" dirty="0" smtClean="0"/>
              <a:t> ligament </a:t>
            </a:r>
            <a:r>
              <a:rPr lang="en-US" dirty="0" smtClean="0"/>
              <a:t>sign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97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738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Crescent Sign II</a:t>
            </a:r>
          </a:p>
        </p:txBody>
      </p:sp>
      <p:pic>
        <p:nvPicPr>
          <p:cNvPr id="44035" name="Picture 5" descr="free 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r="8504"/>
          <a:stretch>
            <a:fillRect/>
          </a:stretch>
        </p:blipFill>
        <p:spPr bwMode="auto">
          <a:xfrm>
            <a:off x="1017588" y="1762125"/>
            <a:ext cx="44481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2855913" y="11430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Free air under the diaphragm</a:t>
            </a: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6176963" y="2076450"/>
            <a:ext cx="2638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Best demonstrated on </a:t>
            </a:r>
            <a:r>
              <a:rPr lang="en-US" dirty="0">
                <a:solidFill>
                  <a:srgbClr val="FF0000"/>
                </a:solidFill>
              </a:rPr>
              <a:t>upright chest x rays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left </a:t>
            </a:r>
            <a:r>
              <a:rPr lang="en-US" dirty="0" err="1">
                <a:solidFill>
                  <a:srgbClr val="FF0000"/>
                </a:solidFill>
              </a:rPr>
              <a:t>lat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decub</a:t>
            </a:r>
            <a:endParaRPr lang="en-US" dirty="0">
              <a:solidFill>
                <a:srgbClr val="FF0000"/>
              </a:solidFill>
            </a:endParaRPr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Easier to see under right </a:t>
            </a:r>
            <a:r>
              <a:rPr lang="en-US" dirty="0" smtClean="0"/>
              <a:t>diaphragm ? Why? </a:t>
            </a:r>
            <a:endParaRPr lang="en-US" dirty="0"/>
          </a:p>
        </p:txBody>
      </p:sp>
      <p:pic>
        <p:nvPicPr>
          <p:cNvPr id="44038" name="Picture 5" descr="crescent*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33350"/>
            <a:ext cx="137795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CC1DA"/>
                </a:solidFill>
              </a:rPr>
              <a:t>Rigler’s Sign </a:t>
            </a:r>
          </a:p>
        </p:txBody>
      </p:sp>
      <p:pic>
        <p:nvPicPr>
          <p:cNvPr id="46083" name="Picture 5" descr="rigl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/>
          <a:stretch>
            <a:fillRect/>
          </a:stretch>
        </p:blipFill>
        <p:spPr bwMode="auto">
          <a:xfrm>
            <a:off x="457200" y="2370138"/>
            <a:ext cx="36639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457200" y="1185863"/>
            <a:ext cx="809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Bowel wall </a:t>
            </a:r>
            <a:r>
              <a:rPr lang="en-US" dirty="0" err="1"/>
              <a:t>visualised</a:t>
            </a:r>
            <a:r>
              <a:rPr lang="en-US" dirty="0"/>
              <a:t> on both sides due to intra and </a:t>
            </a:r>
            <a:r>
              <a:rPr lang="en-US" dirty="0" err="1"/>
              <a:t>extraluminal</a:t>
            </a:r>
            <a:r>
              <a:rPr lang="en-US" dirty="0"/>
              <a:t> air</a:t>
            </a:r>
          </a:p>
          <a:p>
            <a:pPr algn="l" rtl="0" eaLnBrk="1" hangingPunct="1"/>
            <a:r>
              <a:rPr lang="en-US" dirty="0"/>
              <a:t>Usually large amounts of free air</a:t>
            </a:r>
          </a:p>
          <a:p>
            <a:pPr algn="l" rtl="0" eaLnBrk="1" hangingPunct="1"/>
            <a:r>
              <a:rPr lang="en-US" dirty="0"/>
              <a:t>May be confused with overlapping loops of bowel, confirm with upright view</a:t>
            </a:r>
          </a:p>
        </p:txBody>
      </p:sp>
      <p:pic>
        <p:nvPicPr>
          <p:cNvPr id="46085" name="Picture 7" descr="rigler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17548" b="1801"/>
          <a:stretch>
            <a:fillRect/>
          </a:stretch>
        </p:blipFill>
        <p:spPr bwMode="auto">
          <a:xfrm>
            <a:off x="4867275" y="2540000"/>
            <a:ext cx="32131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29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		Football Sign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8131" name="Content Placeholder 5" descr="foot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70" b="-7570"/>
          <a:stretch>
            <a:fillRect/>
          </a:stretch>
        </p:blipFill>
        <p:spPr>
          <a:xfrm>
            <a:off x="349250" y="1520825"/>
            <a:ext cx="2686050" cy="4525963"/>
          </a:xfrm>
        </p:spPr>
      </p:pic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3187700" y="1722438"/>
            <a:ext cx="2605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Seen with massive </a:t>
            </a:r>
            <a:r>
              <a:rPr lang="en-US" dirty="0" err="1"/>
              <a:t>pneumoperitoneum</a:t>
            </a:r>
            <a:endParaRPr lang="en-US" dirty="0"/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Most often in children with </a:t>
            </a:r>
            <a:r>
              <a:rPr lang="en-US" dirty="0" err="1"/>
              <a:t>necrotising</a:t>
            </a:r>
            <a:r>
              <a:rPr lang="en-US" dirty="0"/>
              <a:t> </a:t>
            </a:r>
            <a:r>
              <a:rPr lang="en-US" dirty="0" err="1"/>
              <a:t>enterocolitis</a:t>
            </a:r>
            <a:endParaRPr lang="en-US" dirty="0"/>
          </a:p>
        </p:txBody>
      </p:sp>
      <p:pic>
        <p:nvPicPr>
          <p:cNvPr id="48133" name="Picture 8" descr="football sign ad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251" r="4295" b="3375"/>
          <a:stretch>
            <a:fillRect/>
          </a:stretch>
        </p:blipFill>
        <p:spPr bwMode="auto">
          <a:xfrm>
            <a:off x="5581650" y="1720850"/>
            <a:ext cx="31051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906463" y="5800725"/>
            <a:ext cx="256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 err="1"/>
              <a:t>Paediatric</a:t>
            </a:r>
            <a:endParaRPr lang="en-US" dirty="0"/>
          </a:p>
        </p:txBody>
      </p:sp>
      <p:sp>
        <p:nvSpPr>
          <p:cNvPr id="48135" name="TextBox 10"/>
          <p:cNvSpPr txBox="1">
            <a:spLocks noChangeArrowheads="1"/>
          </p:cNvSpPr>
          <p:nvPr/>
        </p:nvSpPr>
        <p:spPr bwMode="auto">
          <a:xfrm>
            <a:off x="6759575" y="5919788"/>
            <a:ext cx="256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Adult</a:t>
            </a:r>
          </a:p>
        </p:txBody>
      </p:sp>
      <p:sp>
        <p:nvSpPr>
          <p:cNvPr id="48136" name="TextBox 11"/>
          <p:cNvSpPr txBox="1">
            <a:spLocks noChangeArrowheads="1"/>
          </p:cNvSpPr>
          <p:nvPr/>
        </p:nvSpPr>
        <p:spPr bwMode="auto">
          <a:xfrm>
            <a:off x="3198813" y="3787775"/>
            <a:ext cx="2276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In supine position air collects anterior to abdominal viscera</a:t>
            </a:r>
          </a:p>
        </p:txBody>
      </p:sp>
      <p:pic>
        <p:nvPicPr>
          <p:cNvPr id="48137" name="Picture 8" descr="football*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1288"/>
            <a:ext cx="19589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3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CC1DA"/>
                </a:solidFill>
              </a:rPr>
              <a:t>Falciform ligament sign</a:t>
            </a:r>
          </a:p>
        </p:txBody>
      </p:sp>
      <p:pic>
        <p:nvPicPr>
          <p:cNvPr id="49155" name="Picture 3" descr="falciform_ligamnet_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143000"/>
            <a:ext cx="39719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586538" y="1958975"/>
            <a:ext cx="1936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Normally invisible.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Supine film, free air rises over anterior surface of liver</a:t>
            </a:r>
          </a:p>
        </p:txBody>
      </p:sp>
    </p:spTree>
    <p:extLst>
      <p:ext uri="{BB962C8B-B14F-4D97-AF65-F5344CB8AC3E}">
        <p14:creationId xmlns:p14="http://schemas.microsoft.com/office/powerpoint/2010/main" val="303282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0000"/>
                </a:solidFill>
              </a:rPr>
              <a:t>Soft tissue masses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51313"/>
          </a:xfrm>
        </p:spPr>
        <p:txBody>
          <a:bodyPr/>
          <a:lstStyle/>
          <a:p>
            <a:pPr eaLnBrk="1" hangingPunct="1"/>
            <a:r>
              <a:rPr lang="en-US" dirty="0" err="1" smtClean="0"/>
              <a:t>Organomegaly</a:t>
            </a:r>
            <a:endParaRPr lang="en-US" dirty="0" smtClean="0"/>
          </a:p>
          <a:p>
            <a:pPr lvl="1" eaLnBrk="1" hangingPunct="1"/>
            <a:r>
              <a:rPr lang="en-US" dirty="0" smtClean="0"/>
              <a:t>Know normal landmarks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 algn="justLow">
              <a:buNone/>
            </a:pPr>
            <a:r>
              <a:rPr lang="en-US" dirty="0" smtClean="0"/>
              <a:t>CT</a:t>
            </a:r>
            <a:r>
              <a:rPr lang="en-US" dirty="0"/>
              <a:t>, US and MRI have essentially replaced conventional radiography in the assessment of </a:t>
            </a:r>
            <a:r>
              <a:rPr lang="en-US" dirty="0" err="1"/>
              <a:t>organomegaly</a:t>
            </a:r>
            <a:r>
              <a:rPr lang="en-US" dirty="0"/>
              <a:t> and soft tissue masses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22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4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      Location	</a:t>
            </a:r>
            <a:r>
              <a:rPr lang="en-US" dirty="0" smtClean="0"/>
              <a:t> </a:t>
            </a:r>
            <a:r>
              <a:rPr lang="en-US" dirty="0" smtClean="0"/>
              <a:t>					Pattern </a:t>
            </a:r>
          </a:p>
        </p:txBody>
      </p:sp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Abdominal Calcifications</a:t>
            </a:r>
          </a:p>
        </p:txBody>
      </p:sp>
      <p:pic>
        <p:nvPicPr>
          <p:cNvPr id="66564" name="Picture 5" descr="abdoana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"/>
          <a:stretch>
            <a:fillRect/>
          </a:stretch>
        </p:blipFill>
        <p:spPr bwMode="auto">
          <a:xfrm>
            <a:off x="627063" y="2506663"/>
            <a:ext cx="31972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cal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559050"/>
            <a:ext cx="27051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cal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800350"/>
            <a:ext cx="1657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20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67544" y="25121"/>
            <a:ext cx="2968625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B7DEE8"/>
                </a:solidFill>
              </a:rPr>
              <a:t>Calcified enteric </a:t>
            </a:r>
            <a:br>
              <a:rPr lang="en-US" sz="2800" dirty="0" smtClean="0">
                <a:solidFill>
                  <a:srgbClr val="B7DEE8"/>
                </a:solidFill>
              </a:rPr>
            </a:br>
            <a:r>
              <a:rPr lang="en-US" sz="2800" dirty="0" smtClean="0">
                <a:solidFill>
                  <a:srgbClr val="B7DEE8"/>
                </a:solidFill>
              </a:rPr>
              <a:t>lymph nodes</a:t>
            </a:r>
          </a:p>
        </p:txBody>
      </p:sp>
      <p:pic>
        <p:nvPicPr>
          <p:cNvPr id="74755" name="Content Placeholder 3" descr="popcorn mesenteric L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846" r="-155846"/>
          <a:stretch>
            <a:fillRect/>
          </a:stretch>
        </p:blipFill>
        <p:spPr>
          <a:xfrm>
            <a:off x="-2201863" y="1571625"/>
            <a:ext cx="8229601" cy="4525963"/>
          </a:xfrm>
        </p:spPr>
      </p:pic>
      <p:pic>
        <p:nvPicPr>
          <p:cNvPr id="74756" name="Picture 4" descr="popcorn calcified fibro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852488"/>
            <a:ext cx="39433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878388" y="-61913"/>
            <a:ext cx="29686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ＭＳ Ｐゴシック" charset="-128"/>
              </a:rPr>
              <a:t>Calcified fibroids</a:t>
            </a:r>
          </a:p>
        </p:txBody>
      </p:sp>
      <p:pic>
        <p:nvPicPr>
          <p:cNvPr id="74758" name="Picture 6" descr="calcified pancre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4202113"/>
            <a:ext cx="384333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030788" y="3262313"/>
            <a:ext cx="296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ＭＳ Ｐゴシック" charset="-128"/>
              </a:rPr>
              <a:t>Calcified pancreas</a:t>
            </a:r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1085850" y="6340475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Floccular</a:t>
            </a:r>
          </a:p>
        </p:txBody>
      </p:sp>
    </p:spTree>
    <p:extLst>
      <p:ext uri="{BB962C8B-B14F-4D97-AF65-F5344CB8AC3E}">
        <p14:creationId xmlns:p14="http://schemas.microsoft.com/office/powerpoint/2010/main" val="37989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Bladder calculi</a:t>
            </a:r>
          </a:p>
        </p:txBody>
      </p:sp>
      <p:pic>
        <p:nvPicPr>
          <p:cNvPr id="76803" name="Picture 3" descr="bladder calcul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276350"/>
            <a:ext cx="430688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846138" y="6040438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Lamellar</a:t>
            </a:r>
          </a:p>
        </p:txBody>
      </p:sp>
    </p:spTree>
    <p:extLst>
      <p:ext uri="{BB962C8B-B14F-4D97-AF65-F5344CB8AC3E}">
        <p14:creationId xmlns:p14="http://schemas.microsoft.com/office/powerpoint/2010/main" val="387425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Renal calculi</a:t>
            </a:r>
          </a:p>
        </p:txBody>
      </p:sp>
      <p:pic>
        <p:nvPicPr>
          <p:cNvPr id="77827" name="Picture 3" descr="renal stone singl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703388"/>
            <a:ext cx="3478213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68700" y="2801938"/>
            <a:ext cx="708025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830" name="TextBox 8"/>
          <p:cNvSpPr txBox="1">
            <a:spLocks noChangeArrowheads="1"/>
          </p:cNvSpPr>
          <p:nvPr/>
        </p:nvSpPr>
        <p:spPr bwMode="auto">
          <a:xfrm>
            <a:off x="5364088" y="2996333"/>
            <a:ext cx="466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sz="2400" dirty="0" err="1"/>
              <a:t>Pelvicalyceal</a:t>
            </a:r>
            <a:r>
              <a:rPr lang="en-US" sz="2400" dirty="0"/>
              <a:t> calcifications</a:t>
            </a:r>
          </a:p>
        </p:txBody>
      </p:sp>
    </p:spTree>
    <p:extLst>
      <p:ext uri="{BB962C8B-B14F-4D97-AF65-F5344CB8AC3E}">
        <p14:creationId xmlns:p14="http://schemas.microsoft.com/office/powerpoint/2010/main" val="360938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X - Ray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It is ionizing radiation – radiation hazard.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is useful in assessing the bones, bowel gases (obstruction) and calcification.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8423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2179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		</a:t>
            </a:r>
            <a:r>
              <a:rPr lang="en-US" dirty="0" err="1" smtClean="0"/>
              <a:t>Staghorn</a:t>
            </a:r>
            <a:r>
              <a:rPr lang="en-US" dirty="0" smtClean="0"/>
              <a:t> </a:t>
            </a:r>
            <a:r>
              <a:rPr lang="en-US" dirty="0" smtClean="0"/>
              <a:t>Calcification</a:t>
            </a:r>
          </a:p>
        </p:txBody>
      </p:sp>
      <p:pic>
        <p:nvPicPr>
          <p:cNvPr id="78851" name="Picture 3" descr="staghorn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417638"/>
            <a:ext cx="499903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2286000" y="53467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Renal stones are often small, but if large can fill the renal pelvis or a calyx, taking on its shape which is likened to a staghorn.</a:t>
            </a: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457200" y="5986463"/>
            <a:ext cx="138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Tubular</a:t>
            </a:r>
          </a:p>
        </p:txBody>
      </p:sp>
      <p:pic>
        <p:nvPicPr>
          <p:cNvPr id="78854" name="Picture 5" descr="stag*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0338"/>
            <a:ext cx="161766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3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4973638" y="2092325"/>
            <a:ext cx="320675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dirty="0" err="1">
                <a:solidFill>
                  <a:srgbClr val="FF0000"/>
                </a:solidFill>
              </a:rPr>
              <a:t>Nephrocalcinosis</a:t>
            </a:r>
            <a:endParaRPr lang="en-US" sz="2400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  <a:p>
            <a:pPr algn="l" rtl="0"/>
            <a:r>
              <a:rPr lang="en-US" dirty="0"/>
              <a:t>Uncommonly the renal parenchyma can become calcified.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is known as </a:t>
            </a:r>
            <a:r>
              <a:rPr lang="en-US" dirty="0" err="1"/>
              <a:t>nephrocalcinosis</a:t>
            </a:r>
            <a:r>
              <a:rPr lang="en-US" dirty="0"/>
              <a:t>, a condition found in disease entities such as medullary sponge kidney or hyperparathyroidism.</a:t>
            </a: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Renal calculi</a:t>
            </a:r>
          </a:p>
        </p:txBody>
      </p:sp>
      <p:sp>
        <p:nvSpPr>
          <p:cNvPr id="79876" name="TextBox 5"/>
          <p:cNvSpPr txBox="1">
            <a:spLocks noChangeArrowheads="1"/>
          </p:cNvSpPr>
          <p:nvPr/>
        </p:nvSpPr>
        <p:spPr bwMode="auto">
          <a:xfrm>
            <a:off x="4694238" y="1379249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 dirty="0"/>
              <a:t>Parenchymal calcification</a:t>
            </a:r>
          </a:p>
        </p:txBody>
      </p:sp>
      <p:pic>
        <p:nvPicPr>
          <p:cNvPr id="79877" name="Picture 6" descr="nephrocalc*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94811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Box 7"/>
          <p:cNvSpPr txBox="1">
            <a:spLocks noChangeArrowheads="1"/>
          </p:cNvSpPr>
          <p:nvPr/>
        </p:nvSpPr>
        <p:spPr bwMode="auto">
          <a:xfrm>
            <a:off x="4453083" y="6016625"/>
            <a:ext cx="1471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Flocculent</a:t>
            </a:r>
          </a:p>
        </p:txBody>
      </p:sp>
    </p:spTree>
    <p:extLst>
      <p:ext uri="{BB962C8B-B14F-4D97-AF65-F5344CB8AC3E}">
        <p14:creationId xmlns:p14="http://schemas.microsoft.com/office/powerpoint/2010/main" val="637723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Floruscopy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using a contrast material for better visualization of hollow organs, such as bowel loops and KUB.</a:t>
            </a:r>
          </a:p>
          <a:p>
            <a:endParaRPr lang="en-US" dirty="0" smtClean="0"/>
          </a:p>
          <a:p>
            <a:r>
              <a:rPr lang="en-US" dirty="0" smtClean="0"/>
              <a:t>It is useful to assess the mucosal pathology.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 use either </a:t>
            </a:r>
            <a:r>
              <a:rPr lang="en-US" dirty="0" smtClean="0">
                <a:solidFill>
                  <a:srgbClr val="FF0000"/>
                </a:solidFill>
              </a:rPr>
              <a:t>oral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rectal</a:t>
            </a:r>
            <a:r>
              <a:rPr lang="en-US" dirty="0" smtClean="0"/>
              <a:t> contrast</a:t>
            </a:r>
          </a:p>
          <a:p>
            <a:endParaRPr lang="en-US" dirty="0"/>
          </a:p>
          <a:p>
            <a:r>
              <a:rPr lang="en-US" dirty="0" smtClean="0"/>
              <a:t>If we use rectal contrast; we can use either: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Single contrast barium enema.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Double contrast barium enema.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88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bowel contrast study (enema)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07718"/>
            <a:ext cx="6192688" cy="5248303"/>
          </a:xfrm>
        </p:spPr>
      </p:pic>
    </p:spTree>
    <p:extLst>
      <p:ext uri="{BB962C8B-B14F-4D97-AF65-F5344CB8AC3E}">
        <p14:creationId xmlns:p14="http://schemas.microsoft.com/office/powerpoint/2010/main" val="1445127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83568" y="527050"/>
            <a:ext cx="5319713" cy="6330950"/>
            <a:chOff x="2819400" y="304800"/>
            <a:chExt cx="5319713" cy="6330950"/>
          </a:xfrm>
        </p:grpSpPr>
        <p:pic>
          <p:nvPicPr>
            <p:cNvPr id="5122" name="Picture 2" descr="ser807img00004.jpg"/>
            <p:cNvPicPr>
              <a:picLocks noChangeAspect="1"/>
            </p:cNvPicPr>
            <p:nvPr/>
          </p:nvPicPr>
          <p:blipFill>
            <a:blip r:embed="rId2">
              <a:lum bright="-3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4800"/>
              <a:ext cx="5319713" cy="633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410200" y="57150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638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239000" y="25146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162800" y="1295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4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181600" y="1371600"/>
              <a:ext cx="3048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5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505200" y="3200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7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343400" y="4724400"/>
              <a:ext cx="2286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8</a:t>
              </a:r>
            </a:p>
          </p:txBody>
        </p:sp>
      </p:grpSp>
      <p:sp>
        <p:nvSpPr>
          <p:cNvPr id="3" name="مربع نص 2"/>
          <p:cNvSpPr txBox="1"/>
          <p:nvPr/>
        </p:nvSpPr>
        <p:spPr>
          <a:xfrm>
            <a:off x="6588224" y="134076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What type of this study?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Single or double?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638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62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086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733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3505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343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228600" y="2057400"/>
            <a:ext cx="243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Rectum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Sigmoid colon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Descending colon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Splenic flexure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Transverse colon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Hepatic flexure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Ascending colon</a:t>
            </a:r>
          </a:p>
          <a:p>
            <a:pPr algn="l" rtl="0" eaLnBrk="1" hangingPunct="1">
              <a:buFont typeface="Calibri" pitchFamily="34" charset="0"/>
              <a:buAutoNum type="arabicPeriod"/>
            </a:pPr>
            <a:r>
              <a:rPr lang="en-US" sz="2000" dirty="0">
                <a:latin typeface="Calibri" pitchFamily="34" charset="0"/>
              </a:rPr>
              <a:t>cecum</a:t>
            </a:r>
          </a:p>
        </p:txBody>
      </p:sp>
    </p:spTree>
    <p:extLst>
      <p:ext uri="{BB962C8B-B14F-4D97-AF65-F5344CB8AC3E}">
        <p14:creationId xmlns:p14="http://schemas.microsoft.com/office/powerpoint/2010/main" val="3595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er105736img0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3333" r="5508" b="1111"/>
          <a:stretch>
            <a:fillRect/>
          </a:stretch>
        </p:blipFill>
        <p:spPr bwMode="auto">
          <a:xfrm>
            <a:off x="1187624" y="1530927"/>
            <a:ext cx="36576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d-ed.virginia.edu/courses/rad/gi/colon/colon%20ca%20apple%20core%20le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16413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Calibri" pitchFamily="34" charset="0"/>
              </a:rPr>
              <a:t>Is this study normal or abnormal? And why?</a:t>
            </a:r>
          </a:p>
        </p:txBody>
      </p:sp>
    </p:spTree>
    <p:extLst>
      <p:ext uri="{BB962C8B-B14F-4D97-AF65-F5344CB8AC3E}">
        <p14:creationId xmlns:p14="http://schemas.microsoft.com/office/powerpoint/2010/main" val="16082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ed-ed.virginia.edu/courses/rad/gi/colon/colon%20ca%20apple%20core%20le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16413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4800" y="533400"/>
            <a:ext cx="381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Calibri" pitchFamily="34" charset="0"/>
              </a:rPr>
              <a:t>Abnormal study</a:t>
            </a:r>
          </a:p>
          <a:p>
            <a:pPr eaLnBrk="1" hangingPunct="1"/>
            <a:endParaRPr lang="en-US" sz="3600">
              <a:latin typeface="Calibri" pitchFamily="34" charset="0"/>
            </a:endParaRPr>
          </a:p>
          <a:p>
            <a:pPr eaLnBrk="1" hangingPunct="1"/>
            <a:r>
              <a:rPr lang="en-US" sz="3600">
                <a:latin typeface="Calibri" pitchFamily="34" charset="0"/>
              </a:rPr>
              <a:t>Colon Cancer (apple core sign) </a:t>
            </a:r>
          </a:p>
        </p:txBody>
      </p:sp>
      <p:pic>
        <p:nvPicPr>
          <p:cNvPr id="9220" name="Picture 2" descr="http://images.radiopaedia.org/images/25726/c379972ed96d5350d5ed6a903bc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13213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64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7DEE8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Apple </a:t>
            </a:r>
            <a:r>
              <a:rPr lang="en-US" dirty="0" smtClean="0">
                <a:solidFill>
                  <a:srgbClr val="FF0000"/>
                </a:solidFill>
              </a:rPr>
              <a:t>core sign</a:t>
            </a:r>
          </a:p>
        </p:txBody>
      </p:sp>
      <p:pic>
        <p:nvPicPr>
          <p:cNvPr id="36868" name="Picture 3" descr="apple c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8453"/>
            <a:ext cx="3789290" cy="462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applecpre*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1765440" cy="16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93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l ax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2587625" y="1306513"/>
            <a:ext cx="420846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3659188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Normal AXR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180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39800" y="1265238"/>
            <a:ext cx="316547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Lead pipe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colon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39800" y="2752725"/>
            <a:ext cx="3267075" cy="4525963"/>
          </a:xfrm>
        </p:spPr>
        <p:txBody>
          <a:bodyPr/>
          <a:lstStyle/>
          <a:p>
            <a:r>
              <a:rPr lang="en-US" dirty="0" smtClean="0"/>
              <a:t>Shortening of colon secondary to fibrosis</a:t>
            </a:r>
          </a:p>
          <a:p>
            <a:r>
              <a:rPr lang="en-US" dirty="0" smtClean="0"/>
              <a:t>Loss of </a:t>
            </a:r>
            <a:r>
              <a:rPr lang="en-US" dirty="0" err="1" smtClean="0"/>
              <a:t>haustration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Ulcerative colitis</a:t>
            </a:r>
          </a:p>
        </p:txBody>
      </p:sp>
      <p:pic>
        <p:nvPicPr>
          <p:cNvPr id="38916" name="Picture 3" descr="*leadpi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757238"/>
            <a:ext cx="41084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lead*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31181" r="4253" b="38268"/>
          <a:stretch>
            <a:fillRect/>
          </a:stretch>
        </p:blipFill>
        <p:spPr bwMode="auto">
          <a:xfrm>
            <a:off x="1325563" y="174625"/>
            <a:ext cx="2520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78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ueflash.com/cardimages/answers/thumbnails/7/6/7967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/>
          <a:stretch>
            <a:fillRect/>
          </a:stretch>
        </p:blipFill>
        <p:spPr bwMode="auto">
          <a:xfrm>
            <a:off x="4648200" y="457200"/>
            <a:ext cx="4235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er105736img00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3333" r="5508" b="1111"/>
          <a:stretch>
            <a:fillRect/>
          </a:stretch>
        </p:blipFill>
        <p:spPr bwMode="auto">
          <a:xfrm>
            <a:off x="304800" y="533400"/>
            <a:ext cx="411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143000" y="6096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Calibri" pitchFamily="34" charset="0"/>
              </a:rPr>
              <a:t>Normal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486400" y="6019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Calibri" pitchFamily="34" charset="0"/>
              </a:rPr>
              <a:t>Abnormal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an ionizing radiation.</a:t>
            </a:r>
          </a:p>
          <a:p>
            <a:r>
              <a:rPr lang="en-US" dirty="0" err="1" smtClean="0"/>
              <a:t>Corss</a:t>
            </a:r>
            <a:r>
              <a:rPr lang="en-US" dirty="0" smtClean="0"/>
              <a:t>-sectional imaging.</a:t>
            </a:r>
          </a:p>
          <a:p>
            <a:r>
              <a:rPr lang="en-US" dirty="0" smtClean="0"/>
              <a:t>Better anatomical visualization.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4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9" t="14345" r="546" b="2147"/>
          <a:stretch/>
        </p:blipFill>
        <p:spPr>
          <a:xfrm>
            <a:off x="2843808" y="1268760"/>
            <a:ext cx="3528392" cy="5155255"/>
          </a:xfrm>
        </p:spPr>
      </p:pic>
    </p:spTree>
    <p:extLst>
      <p:ext uri="{BB962C8B-B14F-4D97-AF65-F5344CB8AC3E}">
        <p14:creationId xmlns:p14="http://schemas.microsoft.com/office/powerpoint/2010/main" val="262149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r003img00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75" r="12500" b="23438"/>
          <a:stretch>
            <a:fillRect/>
          </a:stretch>
        </p:blipFill>
        <p:spPr bwMode="auto">
          <a:xfrm>
            <a:off x="5105400" y="457200"/>
            <a:ext cx="3700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ser003img00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938" r="10938" b="31250"/>
          <a:stretch>
            <a:fillRect/>
          </a:stretch>
        </p:blipFill>
        <p:spPr bwMode="auto">
          <a:xfrm>
            <a:off x="5105400" y="3505200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er003img000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00" r="14063" b="29688"/>
          <a:stretch>
            <a:fillRect/>
          </a:stretch>
        </p:blipFill>
        <p:spPr bwMode="auto">
          <a:xfrm>
            <a:off x="914400" y="457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34200" y="19812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086600" y="114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305800" y="56388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6200000" flipV="1">
            <a:off x="8033544" y="5377656"/>
            <a:ext cx="349250" cy="261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524500" y="52197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10200" y="556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 rot="5400000">
            <a:off x="2818606" y="794544"/>
            <a:ext cx="198438" cy="34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609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pic>
        <p:nvPicPr>
          <p:cNvPr id="12301" name="Picture 16" descr="ser003img0004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9375" r="12500" b="26563"/>
          <a:stretch>
            <a:fillRect/>
          </a:stretch>
        </p:blipFill>
        <p:spPr bwMode="auto">
          <a:xfrm>
            <a:off x="914400" y="35052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333500" y="49149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5410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17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r003img00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75" r="12500" b="23438"/>
          <a:stretch>
            <a:fillRect/>
          </a:stretch>
        </p:blipFill>
        <p:spPr bwMode="auto">
          <a:xfrm>
            <a:off x="5029200" y="152400"/>
            <a:ext cx="3700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er003img00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938" r="10938" b="31250"/>
          <a:stretch>
            <a:fillRect/>
          </a:stretch>
        </p:blipFill>
        <p:spPr bwMode="auto">
          <a:xfrm>
            <a:off x="5029200" y="29718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er003img000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00" r="14063" b="29688"/>
          <a:stretch>
            <a:fillRect/>
          </a:stretch>
        </p:blipFill>
        <p:spPr bwMode="auto">
          <a:xfrm>
            <a:off x="914400" y="15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81800" y="16002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010400" y="762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077200" y="49530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7804944" y="4691856"/>
            <a:ext cx="349250" cy="261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524500" y="45339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10200" y="4876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 rot="5400000">
            <a:off x="2818606" y="565944"/>
            <a:ext cx="198438" cy="34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3810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304800" y="5867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/>
            <a:r>
              <a:rPr lang="en-US" dirty="0">
                <a:latin typeface="Calibri" pitchFamily="34" charset="0"/>
              </a:rPr>
              <a:t>1- Rectum	2-Sigmoid colon	3-Descending colon		4-Ascending colon	5-Transverse colon		6-Cecum </a:t>
            </a:r>
          </a:p>
        </p:txBody>
      </p:sp>
      <p:pic>
        <p:nvPicPr>
          <p:cNvPr id="13326" name="Picture 13" descr="ser003img0004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9375" r="12500" b="26563"/>
          <a:stretch>
            <a:fillRect/>
          </a:stretch>
        </p:blipFill>
        <p:spPr bwMode="auto">
          <a:xfrm>
            <a:off x="914400" y="29718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1333500" y="43053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95400" y="4648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21165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er401img00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0313" b="35938"/>
          <a:stretch>
            <a:fillRect/>
          </a:stretch>
        </p:blipFill>
        <p:spPr bwMode="auto">
          <a:xfrm>
            <a:off x="60960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ser401img000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7188" b="31250"/>
          <a:stretch>
            <a:fillRect/>
          </a:stretch>
        </p:blipFill>
        <p:spPr bwMode="auto">
          <a:xfrm>
            <a:off x="3048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ser401img000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0313" b="32813"/>
          <a:stretch>
            <a:fillRect/>
          </a:stretch>
        </p:blipFill>
        <p:spPr bwMode="auto">
          <a:xfrm>
            <a:off x="32004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382000" y="32766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16200000" flipV="1">
            <a:off x="8191500" y="2933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257800" y="1828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38800" y="2286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5814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429000" y="1676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390900" y="2857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00400" y="3200400"/>
            <a:ext cx="3810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3400" y="3048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8600" y="3352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1600200" y="3810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1524000" y="3733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371600" y="3657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8288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17140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er401img00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0313" b="35938"/>
          <a:stretch>
            <a:fillRect/>
          </a:stretch>
        </p:blipFill>
        <p:spPr bwMode="auto">
          <a:xfrm>
            <a:off x="60960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ser401img000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7188" b="31250"/>
          <a:stretch>
            <a:fillRect/>
          </a:stretch>
        </p:blipFill>
        <p:spPr bwMode="auto">
          <a:xfrm>
            <a:off x="3048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ser401img000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0313" b="32813"/>
          <a:stretch>
            <a:fillRect/>
          </a:stretch>
        </p:blipFill>
        <p:spPr bwMode="auto">
          <a:xfrm>
            <a:off x="32004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382000" y="32766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16200000" flipV="1">
            <a:off x="8191500" y="2933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257800" y="1828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38800" y="2286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5814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429000" y="1676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390900" y="2857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00400" y="3200400"/>
            <a:ext cx="3810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3400" y="3048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8600" y="3352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1600200" y="3810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1524000" y="3733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371600" y="3657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8288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5379" name="Rectangle 29"/>
          <p:cNvSpPr>
            <a:spLocks noChangeArrowheads="1"/>
          </p:cNvSpPr>
          <p:nvPr/>
        </p:nvSpPr>
        <p:spPr bwMode="auto">
          <a:xfrm>
            <a:off x="3124200" y="4800600"/>
            <a:ext cx="266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Descending colon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Splenic flexure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Hepatic flexure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Ascending colon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cecum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Sigmoid colon</a:t>
            </a:r>
          </a:p>
        </p:txBody>
      </p:sp>
    </p:spTree>
    <p:extLst>
      <p:ext uri="{BB962C8B-B14F-4D97-AF65-F5344CB8AC3E}">
        <p14:creationId xmlns:p14="http://schemas.microsoft.com/office/powerpoint/2010/main" val="358844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11956" y="-20276"/>
            <a:ext cx="3659188" cy="1143000"/>
          </a:xfrm>
        </p:spPr>
        <p:txBody>
          <a:bodyPr/>
          <a:lstStyle/>
          <a:p>
            <a:r>
              <a:rPr lang="en-US" dirty="0" smtClean="0"/>
              <a:t>Normal AXR</a:t>
            </a:r>
          </a:p>
        </p:txBody>
      </p:sp>
      <p:pic>
        <p:nvPicPr>
          <p:cNvPr id="5123" name="Picture 3" descr="normal ax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2587625" y="1306513"/>
            <a:ext cx="420846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325688" y="1312863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rib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169988" y="2762250"/>
            <a:ext cx="1724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Hepatic flexure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106988" y="849313"/>
            <a:ext cx="10636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Gas in stomach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4367213" y="1293813"/>
            <a:ext cx="619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T12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1212850" y="4870450"/>
            <a:ext cx="1706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Gas in caecum</a:t>
            </a: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1644650" y="3689350"/>
            <a:ext cx="1193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Iliac crest</a:t>
            </a: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5989638" y="5778500"/>
            <a:ext cx="1614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Femoral head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6577013" y="5056188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SI joint</a:t>
            </a:r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6464300" y="4002088"/>
            <a:ext cx="1762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Gas in sigmoid</a:t>
            </a: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6397625" y="3003550"/>
            <a:ext cx="2019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Transverse colon</a:t>
            </a:r>
          </a:p>
        </p:txBody>
      </p:sp>
      <p:sp>
        <p:nvSpPr>
          <p:cNvPr id="5134" name="TextBox 16"/>
          <p:cNvSpPr txBox="1">
            <a:spLocks noChangeArrowheads="1"/>
          </p:cNvSpPr>
          <p:nvPr/>
        </p:nvSpPr>
        <p:spPr bwMode="auto">
          <a:xfrm>
            <a:off x="6519863" y="1173163"/>
            <a:ext cx="16970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Splenic flexure</a:t>
            </a:r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1323975" y="1881188"/>
            <a:ext cx="15954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Psoas margin</a:t>
            </a: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4289425" y="4324350"/>
            <a:ext cx="9588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/>
              <a:t>Sacrum</a:t>
            </a:r>
          </a:p>
        </p:txBody>
      </p:sp>
      <p:sp>
        <p:nvSpPr>
          <p:cNvPr id="5137" name="TextBox 21"/>
          <p:cNvSpPr txBox="1">
            <a:spLocks noChangeArrowheads="1"/>
          </p:cNvSpPr>
          <p:nvPr/>
        </p:nvSpPr>
        <p:spPr bwMode="auto">
          <a:xfrm>
            <a:off x="6577013" y="2270125"/>
            <a:ext cx="1360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Left kidney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5638800" y="2501900"/>
            <a:ext cx="93821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6200000" flipV="1">
            <a:off x="3519487" y="1492251"/>
            <a:ext cx="6381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40" name="TextBox 24"/>
          <p:cNvSpPr txBox="1">
            <a:spLocks noChangeArrowheads="1"/>
          </p:cNvSpPr>
          <p:nvPr/>
        </p:nvSpPr>
        <p:spPr bwMode="auto">
          <a:xfrm>
            <a:off x="3511550" y="923925"/>
            <a:ext cx="7064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Liver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V="1">
            <a:off x="3279775" y="5240338"/>
            <a:ext cx="1346200" cy="538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42" name="TextBox 33"/>
          <p:cNvSpPr txBox="1">
            <a:spLocks noChangeArrowheads="1"/>
          </p:cNvSpPr>
          <p:nvPr/>
        </p:nvSpPr>
        <p:spPr bwMode="auto">
          <a:xfrm>
            <a:off x="2346325" y="5545138"/>
            <a:ext cx="982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Bladder</a:t>
            </a:r>
          </a:p>
        </p:txBody>
      </p:sp>
    </p:spTree>
    <p:extLst>
      <p:ext uri="{BB962C8B-B14F-4D97-AF65-F5344CB8AC3E}">
        <p14:creationId xmlns:p14="http://schemas.microsoft.com/office/powerpoint/2010/main" val="34044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7475" y="3175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bg1"/>
                </a:solidFill>
              </a:rPr>
              <a:t>Gas pattern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7975" y="19097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Stomach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Almost always air in stomach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Small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Usually small amount of air in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2 or 3 loops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Large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Almost always air in rectum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and sigmoid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Varying amount of gas in rest of large bowel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  <p:pic>
        <p:nvPicPr>
          <p:cNvPr id="6148" name="Picture 6" descr="Normal-DSCN2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300163"/>
            <a:ext cx="30432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313" y="1300163"/>
            <a:ext cx="3532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cs typeface="ＭＳ Ｐゴシック" charset="-128"/>
              </a:rPr>
              <a:t>What is normal?</a:t>
            </a:r>
          </a:p>
        </p:txBody>
      </p:sp>
    </p:spTree>
    <p:extLst>
      <p:ext uri="{BB962C8B-B14F-4D97-AF65-F5344CB8AC3E}">
        <p14:creationId xmlns:p14="http://schemas.microsoft.com/office/powerpoint/2010/main" val="396631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87363" y="1555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FF0000"/>
                </a:solidFill>
              </a:rPr>
              <a:t>3, 6, 9  </a:t>
            </a:r>
            <a:r>
              <a:rPr lang="en-US" sz="4800" b="1" dirty="0" smtClean="0">
                <a:solidFill>
                  <a:srgbClr val="FF0000"/>
                </a:solidFill>
              </a:rPr>
              <a:t>RULE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50950" y="4249738"/>
            <a:ext cx="6913563" cy="3117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 smtClean="0"/>
              <a:t>Maximum Normal Diameter of bowel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Small bowel 		3cm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Large bowel		6cm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Caecum		</a:t>
            </a:r>
            <a:r>
              <a:rPr lang="en-US" sz="2800" dirty="0" smtClean="0"/>
              <a:t>9cm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3316" name="Picture 3" descr="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298575"/>
            <a:ext cx="26003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4473575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10800000">
            <a:off x="3576638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5400000">
            <a:off x="4046538" y="2919412"/>
            <a:ext cx="915988" cy="195263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143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7DEE8"/>
                </a:solidFill>
              </a:rPr>
              <a:t>Mechanical SBO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Dilated small bowel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Fighting loops (visible loops, lying transversely, with air-fluid levels at different levels)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Little gas in colon, especially rectum</a:t>
            </a:r>
          </a:p>
        </p:txBody>
      </p:sp>
    </p:spTree>
    <p:extLst>
      <p:ext uri="{BB962C8B-B14F-4D97-AF65-F5344CB8AC3E}">
        <p14:creationId xmlns:p14="http://schemas.microsoft.com/office/powerpoint/2010/main" val="357276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37719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SBO Erect</a:t>
            </a:r>
          </a:p>
        </p:txBody>
      </p:sp>
      <p:pic>
        <p:nvPicPr>
          <p:cNvPr id="20483" name="Content Placeholder 3" descr="SBO er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32" r="-60332"/>
          <a:stretch>
            <a:fillRect/>
          </a:stretch>
        </p:blipFill>
        <p:spPr>
          <a:xfrm>
            <a:off x="-1512888" y="1600200"/>
            <a:ext cx="8229601" cy="4525963"/>
          </a:xfrm>
        </p:spPr>
      </p:pic>
      <p:pic>
        <p:nvPicPr>
          <p:cNvPr id="20484" name="Content Placeholder 3" descr="SBO sup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4997"/>
          <a:stretch>
            <a:fillRect/>
          </a:stretch>
        </p:blipFill>
        <p:spPr bwMode="auto">
          <a:xfrm>
            <a:off x="4941888" y="1600200"/>
            <a:ext cx="35512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830762" y="332656"/>
            <a:ext cx="377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en-US" sz="4400" dirty="0">
                <a:latin typeface="+mj-lt"/>
                <a:cs typeface="ＭＳ Ｐゴシック" charset="-128"/>
              </a:rPr>
              <a:t>SBO Supine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603375" y="5649913"/>
            <a:ext cx="220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Air fluid levels</a:t>
            </a:r>
          </a:p>
        </p:txBody>
      </p:sp>
    </p:spTree>
    <p:extLst>
      <p:ext uri="{BB962C8B-B14F-4D97-AF65-F5344CB8AC3E}">
        <p14:creationId xmlns:p14="http://schemas.microsoft.com/office/powerpoint/2010/main" val="1655206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تدرج الرمادي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764</Words>
  <Application>Microsoft Office PowerPoint</Application>
  <PresentationFormat>عرض على الشاشة (3:4)‏</PresentationFormat>
  <Paragraphs>237</Paragraphs>
  <Slides>47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أصل</vt:lpstr>
      <vt:lpstr>Radiology of the abdomen</vt:lpstr>
      <vt:lpstr>Radiological modalities</vt:lpstr>
      <vt:lpstr>X - Ray</vt:lpstr>
      <vt:lpstr>عرض تقديمي في PowerPoint</vt:lpstr>
      <vt:lpstr>Normal AXR</vt:lpstr>
      <vt:lpstr>Gas pattern</vt:lpstr>
      <vt:lpstr>3, 6, 9  RULE</vt:lpstr>
      <vt:lpstr>Mechanical SBO</vt:lpstr>
      <vt:lpstr>SBO Erect</vt:lpstr>
      <vt:lpstr> Step ladder appearance</vt:lpstr>
      <vt:lpstr>  Coil spring / stack of coins sign </vt:lpstr>
      <vt:lpstr>  Double Bubble Sign</vt:lpstr>
      <vt:lpstr>Mechanical LBO</vt:lpstr>
      <vt:lpstr>Causes of Mechanical LBO</vt:lpstr>
      <vt:lpstr>Coffee Bean Sign Sigmoid volvulus</vt:lpstr>
      <vt:lpstr>Thumbprinting</vt:lpstr>
      <vt:lpstr>Extraluminal air</vt:lpstr>
      <vt:lpstr>Upright film best</vt:lpstr>
      <vt:lpstr>Free Air  Causes</vt:lpstr>
      <vt:lpstr>Signs of free air</vt:lpstr>
      <vt:lpstr>Crescent Sign II</vt:lpstr>
      <vt:lpstr>Rigler’s Sign </vt:lpstr>
      <vt:lpstr>  Football Sign</vt:lpstr>
      <vt:lpstr>Falciform ligament sign</vt:lpstr>
      <vt:lpstr>Soft tissue masses</vt:lpstr>
      <vt:lpstr>Abdominal Calcifications</vt:lpstr>
      <vt:lpstr>Calcified enteric  lymph nodes</vt:lpstr>
      <vt:lpstr>Bladder calculi</vt:lpstr>
      <vt:lpstr>Renal calculi</vt:lpstr>
      <vt:lpstr>  Staghorn Calcification</vt:lpstr>
      <vt:lpstr>Renal calculi</vt:lpstr>
      <vt:lpstr>Floruscopy</vt:lpstr>
      <vt:lpstr>Small bowel contrast study (enema)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Apple core sign</vt:lpstr>
      <vt:lpstr>Lead pipe  colon</vt:lpstr>
      <vt:lpstr>عرض تقديمي في PowerPoint</vt:lpstr>
      <vt:lpstr>CT Scan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the abdomen</dc:title>
  <dc:creator>hawas</dc:creator>
  <cp:lastModifiedBy>pc</cp:lastModifiedBy>
  <cp:revision>22</cp:revision>
  <dcterms:created xsi:type="dcterms:W3CDTF">2014-11-30T19:23:59Z</dcterms:created>
  <dcterms:modified xsi:type="dcterms:W3CDTF">2014-11-30T23:23:49Z</dcterms:modified>
</cp:coreProperties>
</file>