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74" r:id="rId3"/>
    <p:sldId id="275" r:id="rId4"/>
    <p:sldId id="276" r:id="rId5"/>
    <p:sldId id="277" r:id="rId6"/>
    <p:sldId id="257" r:id="rId7"/>
    <p:sldId id="283" r:id="rId8"/>
    <p:sldId id="258" r:id="rId9"/>
    <p:sldId id="279" r:id="rId10"/>
    <p:sldId id="261" r:id="rId11"/>
    <p:sldId id="280" r:id="rId12"/>
    <p:sldId id="259" r:id="rId13"/>
    <p:sldId id="268" r:id="rId14"/>
    <p:sldId id="267" r:id="rId15"/>
    <p:sldId id="284" r:id="rId16"/>
    <p:sldId id="263" r:id="rId17"/>
    <p:sldId id="272" r:id="rId18"/>
    <p:sldId id="265" r:id="rId19"/>
    <p:sldId id="266" r:id="rId20"/>
    <p:sldId id="285" r:id="rId21"/>
    <p:sldId id="273" r:id="rId22"/>
    <p:sldId id="260" r:id="rId23"/>
    <p:sldId id="271"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8" autoAdjust="0"/>
    <p:restoredTop sz="94660"/>
  </p:normalViewPr>
  <p:slideViewPr>
    <p:cSldViewPr>
      <p:cViewPr>
        <p:scale>
          <a:sx n="75" d="100"/>
          <a:sy n="75" d="100"/>
        </p:scale>
        <p:origin x="-5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91484-8744-46AF-A989-7BE748D5E50C}" type="datetimeFigureOut">
              <a:rPr lang="en-US" smtClean="0"/>
              <a:pPr/>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ECD52-0108-4B11-9F1B-D72BA940BCC5}" type="slidenum">
              <a:rPr lang="en-US" smtClean="0"/>
              <a:pPr/>
              <a:t>‹#›</a:t>
            </a:fld>
            <a:endParaRPr lang="en-US"/>
          </a:p>
        </p:txBody>
      </p:sp>
    </p:spTree>
    <p:extLst>
      <p:ext uri="{BB962C8B-B14F-4D97-AF65-F5344CB8AC3E}">
        <p14:creationId xmlns:p14="http://schemas.microsoft.com/office/powerpoint/2010/main" val="27756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a:t>
            </a:fld>
            <a:endParaRPr lang="en-US"/>
          </a:p>
        </p:txBody>
      </p:sp>
    </p:spTree>
    <p:extLst>
      <p:ext uri="{BB962C8B-B14F-4D97-AF65-F5344CB8AC3E}">
        <p14:creationId xmlns:p14="http://schemas.microsoft.com/office/powerpoint/2010/main" val="310381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dsholder til diasbillede 1"/>
          <p:cNvSpPr>
            <a:spLocks noGrp="1" noRot="1" noChangeAspect="1" noTextEdit="1"/>
          </p:cNvSpPr>
          <p:nvPr>
            <p:ph type="sldImg"/>
          </p:nvPr>
        </p:nvSpPr>
        <p:spPr>
          <a:xfrm>
            <a:off x="1141413" y="695325"/>
            <a:ext cx="4568825" cy="3425825"/>
          </a:xfrm>
          <a:ln/>
        </p:spPr>
      </p:sp>
      <p:sp>
        <p:nvSpPr>
          <p:cNvPr id="77827" name="Pladsholder til noter 2"/>
          <p:cNvSpPr>
            <a:spLocks noGrp="1"/>
          </p:cNvSpPr>
          <p:nvPr>
            <p:ph type="body" idx="1"/>
          </p:nvPr>
        </p:nvSpPr>
        <p:spPr>
          <a:noFill/>
        </p:spPr>
        <p:txBody>
          <a:bodyPr/>
          <a:lstStyle/>
          <a:p>
            <a:pPr eaLnBrk="1" hangingPunct="1"/>
            <a:endParaRPr lang="en-US" altLang="en-US" smtClean="0">
              <a:cs typeface="Arial" pitchFamily="34" charset="0"/>
            </a:endParaRPr>
          </a:p>
        </p:txBody>
      </p:sp>
      <p:sp>
        <p:nvSpPr>
          <p:cNvPr id="77828" name="Pladsholder til diasnummer 3"/>
          <p:cNvSpPr>
            <a:spLocks noGrp="1"/>
          </p:cNvSpPr>
          <p:nvPr>
            <p:ph type="sldNum" sz="quarter" idx="5"/>
          </p:nvPr>
        </p:nvSpPr>
        <p:spPr>
          <a:noFill/>
        </p:spPr>
        <p:txBody>
          <a:bodyPr/>
          <a:lstStyle>
            <a:lvl1pPr eaLnBrk="0" hangingPunct="0">
              <a:defRPr sz="2400">
                <a:solidFill>
                  <a:schemeClr val="tx1"/>
                </a:solidFill>
                <a:latin typeface="Arial" pitchFamily="34" charset="0"/>
                <a:cs typeface="Times New Roman" pitchFamily="18" charset="0"/>
              </a:defRPr>
            </a:lvl1pPr>
            <a:lvl2pPr marL="742950" indent="-285750" eaLnBrk="0" hangingPunct="0">
              <a:defRPr sz="2400">
                <a:solidFill>
                  <a:schemeClr val="tx1"/>
                </a:solidFill>
                <a:latin typeface="Arial" pitchFamily="34" charset="0"/>
                <a:cs typeface="Times New Roman" pitchFamily="18" charset="0"/>
              </a:defRPr>
            </a:lvl2pPr>
            <a:lvl3pPr marL="1143000" indent="-228600" eaLnBrk="0" hangingPunct="0">
              <a:defRPr sz="2400">
                <a:solidFill>
                  <a:schemeClr val="tx1"/>
                </a:solidFill>
                <a:latin typeface="Arial" pitchFamily="34" charset="0"/>
                <a:cs typeface="Times New Roman" pitchFamily="18" charset="0"/>
              </a:defRPr>
            </a:lvl3pPr>
            <a:lvl4pPr marL="1600200" indent="-228600" eaLnBrk="0" hangingPunct="0">
              <a:defRPr sz="2400">
                <a:solidFill>
                  <a:schemeClr val="tx1"/>
                </a:solidFill>
                <a:latin typeface="Arial" pitchFamily="34" charset="0"/>
                <a:cs typeface="Times New Roman" pitchFamily="18" charset="0"/>
              </a:defRPr>
            </a:lvl4pPr>
            <a:lvl5pPr marL="2057400" indent="-228600" eaLnBrk="0" hangingPunct="0">
              <a:defRPr sz="24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pitchFamily="34" charset="0"/>
                <a:cs typeface="Times New Roman" pitchFamily="18" charset="0"/>
              </a:defRPr>
            </a:lvl9pPr>
          </a:lstStyle>
          <a:p>
            <a:pPr eaLnBrk="1" hangingPunct="1"/>
            <a:fld id="{4F4AEE4B-4818-4EB4-9A72-4D8C79793BE4}" type="slidenum">
              <a:rPr lang="en-IN" altLang="en-US" sz="1200" smtClean="0"/>
              <a:pPr eaLnBrk="1" hangingPunct="1"/>
              <a:t>10</a:t>
            </a:fld>
            <a:endParaRPr lang="en-IN"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11</a:t>
            </a:fld>
            <a:endParaRPr lang="en-US"/>
          </a:p>
        </p:txBody>
      </p:sp>
    </p:spTree>
    <p:extLst>
      <p:ext uri="{BB962C8B-B14F-4D97-AF65-F5344CB8AC3E}">
        <p14:creationId xmlns:p14="http://schemas.microsoft.com/office/powerpoint/2010/main" val="276755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12</a:t>
            </a:fld>
            <a:endParaRPr lang="en-US"/>
          </a:p>
        </p:txBody>
      </p:sp>
    </p:spTree>
    <p:extLst>
      <p:ext uri="{BB962C8B-B14F-4D97-AF65-F5344CB8AC3E}">
        <p14:creationId xmlns:p14="http://schemas.microsoft.com/office/powerpoint/2010/main" val="150007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13</a:t>
            </a:fld>
            <a:endParaRPr lang="en-US"/>
          </a:p>
        </p:txBody>
      </p:sp>
    </p:spTree>
    <p:extLst>
      <p:ext uri="{BB962C8B-B14F-4D97-AF65-F5344CB8AC3E}">
        <p14:creationId xmlns:p14="http://schemas.microsoft.com/office/powerpoint/2010/main" val="218106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p:nvPr>
        </p:nvSpPr>
        <p:spPr>
          <a:noFill/>
        </p:spPr>
        <p:txBody>
          <a:bodyPr/>
          <a:lstStyle/>
          <a:p>
            <a:fld id="{951083E0-F49D-45CB-9F96-AE8AAC444DC9}" type="slidenum">
              <a:rPr lang="en-IN">
                <a:solidFill>
                  <a:prstClr val="black"/>
                </a:solidFill>
              </a:rPr>
              <a:pPr/>
              <a:t>14</a:t>
            </a:fld>
            <a:endParaRPr lang="en-IN">
              <a:solidFill>
                <a:prstClr val="black"/>
              </a:solidFill>
            </a:endParaRPr>
          </a:p>
        </p:txBody>
      </p:sp>
      <p:sp>
        <p:nvSpPr>
          <p:cNvPr id="1546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solidFill>
                <a:prstClr val="black"/>
              </a:solidFill>
            </a:endParaRPr>
          </a:p>
        </p:txBody>
      </p:sp>
      <p:sp>
        <p:nvSpPr>
          <p:cNvPr id="154628" name="Text Box 2"/>
          <p:cNvSpPr txBox="1">
            <a:spLocks noGrp="1" noChangeArrowheads="1"/>
          </p:cNvSpPr>
          <p:nvPr>
            <p:ph type="body"/>
          </p:nvPr>
        </p:nvSpPr>
        <p:spPr>
          <a:xfrm>
            <a:off x="914400" y="4343400"/>
            <a:ext cx="5029200" cy="4114800"/>
          </a:xfrm>
          <a:noFill/>
          <a:ln/>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smtClean="0">
                <a:latin typeface="Arial" pitchFamily="34" charset="0"/>
                <a:ea typeface="Arial Unicode MS" pitchFamily="34" charset="-128"/>
                <a:cs typeface="Arial Unicode MS" pitchFamily="34" charset="-128"/>
              </a:rPr>
              <a:t>The inner cell mass (the part that would form the fetus) of the embryo is isolated and disrupted to form embryonic cell lines. This process destroys the embryo. Under special culture conditions, the cells of the embryonic lines can be coaxed to form certain kinds of differentiated cell types. In theory, these differentiated cells could be used to repair or replace defective cells or tissues.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15</a:t>
            </a:fld>
            <a:endParaRPr lang="en-US"/>
          </a:p>
        </p:txBody>
      </p:sp>
    </p:spTree>
    <p:extLst>
      <p:ext uri="{BB962C8B-B14F-4D97-AF65-F5344CB8AC3E}">
        <p14:creationId xmlns:p14="http://schemas.microsoft.com/office/powerpoint/2010/main" val="28899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E5E1F7-1646-463D-92EB-445C7B5CFD03}" type="slidenum">
              <a:rPr lang="en-US" smtClean="0">
                <a:latin typeface="Times" charset="0"/>
              </a:rPr>
              <a:pPr eaLnBrk="1" hangingPunct="1"/>
              <a:t>16</a:t>
            </a:fld>
            <a:endParaRPr lang="en-US" smtClean="0">
              <a:latin typeface="Times"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charset="0"/>
              </a:rPr>
              <a:t>The reason I am testifying before you today is that this cartoon tells the truth: it’s not possible to discuss stem cells without creating an ethical dilemma or bogging down in an ethical quagmire. I hope to show you a way out of the swamp without getting our feet too muddy.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17</a:t>
            </a:fld>
            <a:endParaRPr lang="en-US"/>
          </a:p>
        </p:txBody>
      </p:sp>
    </p:spTree>
    <p:extLst>
      <p:ext uri="{BB962C8B-B14F-4D97-AF65-F5344CB8AC3E}">
        <p14:creationId xmlns:p14="http://schemas.microsoft.com/office/powerpoint/2010/main" val="268547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18</a:t>
            </a:fld>
            <a:endParaRPr lang="en-US"/>
          </a:p>
        </p:txBody>
      </p:sp>
    </p:spTree>
    <p:extLst>
      <p:ext uri="{BB962C8B-B14F-4D97-AF65-F5344CB8AC3E}">
        <p14:creationId xmlns:p14="http://schemas.microsoft.com/office/powerpoint/2010/main" val="797927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Pladsholder til diasbillede 1"/>
          <p:cNvSpPr>
            <a:spLocks noGrp="1" noRot="1" noChangeAspect="1" noTextEdit="1"/>
          </p:cNvSpPr>
          <p:nvPr>
            <p:ph type="sldImg"/>
          </p:nvPr>
        </p:nvSpPr>
        <p:spPr>
          <a:xfrm>
            <a:off x="1141413" y="695325"/>
            <a:ext cx="4568825" cy="3425825"/>
          </a:xfrm>
        </p:spPr>
      </p:sp>
      <p:sp>
        <p:nvSpPr>
          <p:cNvPr id="219139" name="Pladsholder til noter 2"/>
          <p:cNvSpPr>
            <a:spLocks noGrp="1"/>
          </p:cNvSpPr>
          <p:nvPr>
            <p:ph type="body" idx="1"/>
          </p:nvPr>
        </p:nvSpPr>
        <p:spPr>
          <a:noFill/>
          <a:ln/>
        </p:spPr>
        <p:txBody>
          <a:bodyPr/>
          <a:lstStyle/>
          <a:p>
            <a:pPr eaLnBrk="1" hangingPunct="1"/>
            <a:endParaRPr lang="en-US" smtClean="0"/>
          </a:p>
        </p:txBody>
      </p:sp>
      <p:sp>
        <p:nvSpPr>
          <p:cNvPr id="219140" name="Pladsholder til diasnummer 3"/>
          <p:cNvSpPr>
            <a:spLocks noGrp="1"/>
          </p:cNvSpPr>
          <p:nvPr>
            <p:ph type="sldNum" sz="quarter"/>
          </p:nvPr>
        </p:nvSpPr>
        <p:spPr>
          <a:noFill/>
        </p:spPr>
        <p:txBody>
          <a:bodyPr/>
          <a:lstStyle/>
          <a:p>
            <a:fld id="{8FD027E1-F65F-48A3-8ED0-7BDD6AD785DE}" type="slidenum">
              <a:rPr lang="en-IN"/>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1C54833-F809-43C0-A060-D18DFD5F9937}" type="slidenum">
              <a:rPr lang="en-AU" altLang="en-US" smtClean="0">
                <a:latin typeface="Arial" pitchFamily="34" charset="0"/>
              </a:rPr>
              <a:pPr eaLnBrk="1" hangingPunct="1">
                <a:spcBef>
                  <a:spcPct val="0"/>
                </a:spcBef>
              </a:pPr>
              <a:t>2</a:t>
            </a:fld>
            <a:endParaRPr lang="en-AU" altLang="en-US" smtClean="0">
              <a:latin typeface="Arial" pitchFamily="34" charset="0"/>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nchor="b"/>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a:spcBef>
                <a:spcPct val="0"/>
              </a:spcBef>
            </a:pPr>
            <a:fld id="{FF5CFDC6-BFCF-4D5E-AB70-879625355A24}" type="slidenum">
              <a:rPr lang="en-AU" altLang="en-US">
                <a:latin typeface="Arial" pitchFamily="34" charset="0"/>
                <a:ea typeface="ヒラギノ角ゴ Pro W3"/>
                <a:cs typeface="ヒラギノ角ゴ Pro W3"/>
              </a:rPr>
              <a:pPr algn="r">
                <a:spcBef>
                  <a:spcPct val="0"/>
                </a:spcBef>
              </a:pPr>
              <a:t>2</a:t>
            </a:fld>
            <a:endParaRPr lang="en-AU" altLang="en-US">
              <a:latin typeface="Arial" pitchFamily="34" charset="0"/>
              <a:ea typeface="ヒラギノ角ゴ Pro W3"/>
              <a:cs typeface="ヒラギノ角ゴ Pro W3"/>
            </a:endParaRPr>
          </a:p>
        </p:txBody>
      </p:sp>
      <p:sp>
        <p:nvSpPr>
          <p:cNvPr id="65540" name="Rectangle 2"/>
          <p:cNvSpPr>
            <a:spLocks noGrp="1" noRot="1" noChangeAspect="1" noChangeArrowheads="1" noTextEdit="1"/>
          </p:cNvSpPr>
          <p:nvPr>
            <p:ph type="sldImg"/>
          </p:nvPr>
        </p:nvSpPr>
        <p:spPr>
          <a:xfrm>
            <a:off x="1141413" y="685800"/>
            <a:ext cx="4575175" cy="3430588"/>
          </a:xfrm>
          <a:ln/>
        </p:spPr>
      </p:sp>
      <p:sp>
        <p:nvSpPr>
          <p:cNvPr id="65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lstStyle/>
          <a:p>
            <a:pPr eaLnBrk="1" hangingPunct="1"/>
            <a:r>
              <a:rPr lang="en-AU" altLang="en-US" smtClean="0">
                <a:latin typeface="Arial" pitchFamily="34" charset="0"/>
              </a:rPr>
              <a:t>This slide is designed to be interactive. </a:t>
            </a:r>
          </a:p>
          <a:p>
            <a:pPr eaLnBrk="1" hangingPunct="1"/>
            <a:r>
              <a:rPr lang="en-AU" altLang="en-US" smtClean="0">
                <a:latin typeface="Arial" pitchFamily="34" charset="0"/>
              </a:rPr>
              <a:t>Start with a question like “What do you think of when someone mentions stem cells?” and allow the students to suggest key words. </a:t>
            </a:r>
          </a:p>
          <a:p>
            <a:pPr eaLnBrk="1" hangingPunct="1"/>
            <a:r>
              <a:rPr lang="en-AU" altLang="en-US" smtClean="0">
                <a:latin typeface="Arial" pitchFamily="34" charset="0"/>
              </a:rPr>
              <a:t>At the click of a mouse in will come key words associated with stem cell research.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20</a:t>
            </a:fld>
            <a:endParaRPr lang="en-US"/>
          </a:p>
        </p:txBody>
      </p:sp>
    </p:spTree>
    <p:extLst>
      <p:ext uri="{BB962C8B-B14F-4D97-AF65-F5344CB8AC3E}">
        <p14:creationId xmlns:p14="http://schemas.microsoft.com/office/powerpoint/2010/main" val="218562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21</a:t>
            </a:fld>
            <a:endParaRPr lang="en-US"/>
          </a:p>
        </p:txBody>
      </p:sp>
    </p:spTree>
    <p:extLst>
      <p:ext uri="{BB962C8B-B14F-4D97-AF65-F5344CB8AC3E}">
        <p14:creationId xmlns:p14="http://schemas.microsoft.com/office/powerpoint/2010/main" val="3487712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bwMode="auto">
          <a:xfrm>
            <a:off x="1141413" y="695325"/>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27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A41477-B3A1-4679-AA6F-4EB00EF1E59C}" type="slidenum">
              <a:rPr lang="en-IN" smtClean="0"/>
              <a:pPr eaLnBrk="1" hangingPunct="1"/>
              <a:t>22</a:t>
            </a:fld>
            <a:endParaRPr lang="en-I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23</a:t>
            </a:fld>
            <a:endParaRPr lang="en-US"/>
          </a:p>
        </p:txBody>
      </p:sp>
    </p:spTree>
    <p:extLst>
      <p:ext uri="{BB962C8B-B14F-4D97-AF65-F5344CB8AC3E}">
        <p14:creationId xmlns:p14="http://schemas.microsoft.com/office/powerpoint/2010/main" val="41118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endParaRPr lang="en-US" altLang="en-US" smtClean="0"/>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008472B-2ACF-49DC-A54C-6011EED081E2}" type="slidenum">
              <a:rPr lang="en-US" altLang="en-US" smtClean="0">
                <a:latin typeface="Arial" pitchFamily="34" charset="0"/>
              </a:rPr>
              <a:pPr eaLnBrk="1" hangingPunct="1">
                <a:spcBef>
                  <a:spcPct val="0"/>
                </a:spcBef>
              </a:pPr>
              <a:t>3</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cs typeface="Times New Roman" pitchFamily="18" charset="0"/>
              </a:defRPr>
            </a:lvl1pPr>
            <a:lvl2pPr marL="742950" indent="-285750" eaLnBrk="0" hangingPunct="0">
              <a:defRPr sz="2400">
                <a:solidFill>
                  <a:schemeClr val="tx1"/>
                </a:solidFill>
                <a:latin typeface="Arial" pitchFamily="34" charset="0"/>
                <a:cs typeface="Times New Roman" pitchFamily="18" charset="0"/>
              </a:defRPr>
            </a:lvl2pPr>
            <a:lvl3pPr marL="1143000" indent="-228600" eaLnBrk="0" hangingPunct="0">
              <a:defRPr sz="2400">
                <a:solidFill>
                  <a:schemeClr val="tx1"/>
                </a:solidFill>
                <a:latin typeface="Arial" pitchFamily="34" charset="0"/>
                <a:cs typeface="Times New Roman" pitchFamily="18" charset="0"/>
              </a:defRPr>
            </a:lvl3pPr>
            <a:lvl4pPr marL="1600200" indent="-228600" eaLnBrk="0" hangingPunct="0">
              <a:defRPr sz="2400">
                <a:solidFill>
                  <a:schemeClr val="tx1"/>
                </a:solidFill>
                <a:latin typeface="Arial" pitchFamily="34" charset="0"/>
                <a:cs typeface="Times New Roman" pitchFamily="18" charset="0"/>
              </a:defRPr>
            </a:lvl4pPr>
            <a:lvl5pPr marL="2057400" indent="-228600" eaLnBrk="0" hangingPunct="0">
              <a:defRPr sz="24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pitchFamily="34" charset="0"/>
                <a:cs typeface="Times New Roman" pitchFamily="18" charset="0"/>
              </a:defRPr>
            </a:lvl9pPr>
          </a:lstStyle>
          <a:p>
            <a:pPr eaLnBrk="1" hangingPunct="1"/>
            <a:fld id="{A5FEDE7F-B51B-40E6-AB24-43F9A284C599}" type="slidenum">
              <a:rPr lang="en-US" altLang="en-US" sz="1200" smtClean="0"/>
              <a:pPr eaLnBrk="1" hangingPunct="1"/>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5</a:t>
            </a:fld>
            <a:endParaRPr lang="en-US"/>
          </a:p>
        </p:txBody>
      </p:sp>
    </p:spTree>
    <p:extLst>
      <p:ext uri="{BB962C8B-B14F-4D97-AF65-F5344CB8AC3E}">
        <p14:creationId xmlns:p14="http://schemas.microsoft.com/office/powerpoint/2010/main" val="415804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r>
              <a:rPr lang="en-US" altLang="en-US" smtClean="0"/>
              <a:t>Stem cells derived from an early-stage human blastocyst (an embryo fertilized in vitro and grown approximately five days in culture) have the capacity to renew indefinitely, and can theoretically provide an unlimited supply of cells. It is also possible to derive stem cells from non-embryonic tissues, including amniotic fluid, placenta, umbilical cord, brain, gut, bone marrow, and liver. These stem cells are sometimes called "adult" stem cells, and they are typically rare in the tissue of origin.</a:t>
            </a:r>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80E0E72-D899-46B7-A1E2-4BA0301A3432}" type="slidenum">
              <a:rPr lang="da-DK" altLang="en-US" smtClean="0">
                <a:solidFill>
                  <a:srgbClr val="000000"/>
                </a:solidFill>
                <a:latin typeface="Arial" pitchFamily="34" charset="0"/>
              </a:rPr>
              <a:pPr eaLnBrk="1" hangingPunct="1">
                <a:spcBef>
                  <a:spcPct val="0"/>
                </a:spcBef>
              </a:pPr>
              <a:t>6</a:t>
            </a:fld>
            <a:endParaRPr lang="da-DK" altLang="en-US"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7</a:t>
            </a:fld>
            <a:endParaRPr lang="en-US"/>
          </a:p>
        </p:txBody>
      </p:sp>
    </p:spTree>
    <p:extLst>
      <p:ext uri="{BB962C8B-B14F-4D97-AF65-F5344CB8AC3E}">
        <p14:creationId xmlns:p14="http://schemas.microsoft.com/office/powerpoint/2010/main" val="175147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82C9B01-DE4C-468F-8990-A7EF32EADDD7}" type="slidenum">
              <a:rPr lang="en-US" altLang="en-US" smtClean="0">
                <a:latin typeface="Arial" pitchFamily="34" charset="0"/>
              </a:rPr>
              <a:pPr eaLnBrk="1" hangingPunct="1">
                <a:spcBef>
                  <a:spcPct val="0"/>
                </a:spcBef>
              </a:pPr>
              <a:t>8</a:t>
            </a:fld>
            <a:endParaRPr lang="en-US" altLang="en-US" smtClean="0">
              <a:latin typeface="Arial" pitchFamily="34" charset="0"/>
            </a:endParaRPr>
          </a:p>
        </p:txBody>
      </p:sp>
      <p:sp>
        <p:nvSpPr>
          <p:cNvPr id="1945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999C858-5C74-49A0-AA34-142633B9C1F8}" type="slidenum">
              <a:rPr lang="en-US" sz="1200">
                <a:latin typeface="+mn-lt"/>
                <a:cs typeface="+mn-cs"/>
              </a:rPr>
              <a:pPr algn="r">
                <a:defRPr/>
              </a:pPr>
              <a:t>8</a:t>
            </a:fld>
            <a:endParaRPr lang="en-US" sz="1200">
              <a:latin typeface="+mn-lt"/>
              <a:cs typeface="+mn-cs"/>
            </a:endParaRPr>
          </a:p>
        </p:txBody>
      </p:sp>
      <p:sp>
        <p:nvSpPr>
          <p:cNvPr id="71684" name="Rectangle 2"/>
          <p:cNvSpPr>
            <a:spLocks noGrp="1" noRot="1" noChangeAspect="1" noChangeArrowheads="1" noTextEdit="1"/>
          </p:cNvSpPr>
          <p:nvPr>
            <p:ph type="sldImg"/>
          </p:nvPr>
        </p:nvSpPr>
        <p:spPr>
          <a:noFill/>
          <a:ln/>
        </p:spPr>
      </p:sp>
      <p:sp>
        <p:nvSpPr>
          <p:cNvPr id="71685" name="Rectangle 3"/>
          <p:cNvSpPr>
            <a:spLocks noGrp="1" noChangeArrowheads="1"/>
          </p:cNvSpPr>
          <p:nvPr>
            <p:ph type="body" idx="1"/>
          </p:nvPr>
        </p:nvSpPr>
        <p:spPr>
          <a:xfrm>
            <a:off x="0" y="0"/>
            <a:ext cx="0" cy="0"/>
          </a:xfrm>
          <a:noFill/>
        </p:spPr>
        <p:txBody>
          <a:bodyPr/>
          <a:lstStyle/>
          <a:p>
            <a:pPr eaLnBrk="1" hangingPunct="1">
              <a:lnSpc>
                <a:spcPct val="80000"/>
              </a:lnSpc>
              <a:spcBef>
                <a:spcPct val="50000"/>
              </a:spcBef>
            </a:pPr>
            <a:r>
              <a:rPr lang="en-US" altLang="en-US" sz="1000" b="1" smtClean="0"/>
              <a:t>CLICK! </a:t>
            </a:r>
            <a:r>
              <a:rPr lang="en-US" altLang="en-US" sz="1000" smtClean="0"/>
              <a:t>This diagram will eventually show the entire range of development, from fertilized egg to mature cell types in the body.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Each cell in the 8-cell embryo, here in red, can generate every cell in the embryo </a:t>
            </a:r>
            <a:r>
              <a:rPr lang="en-US" altLang="en-US" sz="1000" b="1" smtClean="0"/>
              <a:t>as well as</a:t>
            </a:r>
            <a:r>
              <a:rPr lang="en-US" altLang="en-US" sz="1000" smtClean="0"/>
              <a:t> the placenta and extra-embryonic tissues. These cells are called </a:t>
            </a:r>
            <a:r>
              <a:rPr lang="en-US" altLang="en-US" sz="1000" b="1" smtClean="0"/>
              <a:t>CLICK! </a:t>
            </a:r>
            <a:r>
              <a:rPr lang="en-US" altLang="en-US" sz="1000" smtClean="0"/>
              <a:t>TOTIPOTENT stem cells. Why are they called totipotent? (wait for answers) Because one red cell can potentially make all necessary tissues for development. </a:t>
            </a:r>
            <a:r>
              <a:rPr lang="en-US" altLang="en-US" sz="1000" b="1" smtClean="0"/>
              <a:t>CLICK!</a:t>
            </a:r>
            <a:r>
              <a:rPr lang="en-US" altLang="en-US" sz="1000" smtClean="0"/>
              <a:t>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During In Vitro Fertilization, can parents choose whether their baby is going to be a boy or a girl? (wait) Yes, there is a widely-practiced procedure called pre-implantation genetic diagnosis, where one cell is removed from the 8-cell embryo and its DNA is examined. What might you look for when trying to identify the embryo’s sex? (wait) If there’s an X and Y chromosome it’s a boy and if there are two X’s it’s a girl. The parents can decide whether to implant it. Also parents with a genetic disease might want to see if their baby has any identifiable genetic disorders and decide whether to implant based on this information. Pre-implantation genetic diagnosis doesn’t destroy the embryo. Scientists are attempting to adapt this pre-implantation genetic diagnosis procedure and use it to create a stem cell line from one single TOTIPOTENT cell, without destroying the embryo.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The embryonic stem cells inside the blastocyst, here in purple, can generate every cell in the body </a:t>
            </a:r>
            <a:r>
              <a:rPr lang="en-US" altLang="en-US" sz="1000" b="1" smtClean="0"/>
              <a:t>except</a:t>
            </a:r>
            <a:r>
              <a:rPr lang="en-US" altLang="en-US" sz="1000" smtClean="0"/>
              <a:t> placenta and extra-embryonic tissues. These are called </a:t>
            </a:r>
            <a:r>
              <a:rPr lang="en-US" altLang="en-US" sz="1000" b="1" smtClean="0"/>
              <a:t>CLICK!</a:t>
            </a:r>
            <a:r>
              <a:rPr lang="en-US" altLang="en-US" sz="1000" smtClean="0"/>
              <a:t> PLURIPOTENT stem cells…why? (wait for answers) Because they can differentiate into all the 200+ cell types in the body, but they do not form the placenta. </a:t>
            </a:r>
            <a:r>
              <a:rPr lang="en-US" altLang="en-US" sz="1000" b="1" smtClean="0"/>
              <a:t>CLICK! </a:t>
            </a:r>
            <a:r>
              <a:rPr lang="en-US" altLang="en-US" sz="1000" smtClean="0"/>
              <a:t>Pluripotent stem cells can be isolated and grown in culture, or left to develop into more specialized cells in the body.</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b="1" smtClean="0"/>
              <a:t>CLICK! </a:t>
            </a:r>
            <a:r>
              <a:rPr lang="en-US" altLang="en-US" sz="1000" smtClean="0"/>
              <a:t>Adult stem cells or tissue-specific stem cells have restricted lineages. Adult stem cells show up when the three distinct layers form in the 14-day-old embryo, and are present in the fetus, baby, child, and so forth. Adult just means they’ve gone further down their lineage pathway than the initial stem cells in the embryo. They are called </a:t>
            </a:r>
            <a:r>
              <a:rPr lang="en-US" altLang="en-US" sz="1000" b="1" smtClean="0"/>
              <a:t>CLICK! </a:t>
            </a:r>
            <a:r>
              <a:rPr lang="en-US" altLang="en-US" sz="1000" smtClean="0"/>
              <a:t>MULTIPOTENT stem cells because they will only become mature cells from the tissue in which they reside. Adult stem cells are present throughout your life and replace fully mature </a:t>
            </a:r>
            <a:r>
              <a:rPr lang="en-US" altLang="en-US" sz="1000" b="1" smtClean="0"/>
              <a:t>CLICK!</a:t>
            </a:r>
            <a:r>
              <a:rPr lang="en-US" altLang="en-US" sz="1000" smtClean="0"/>
              <a:t>, yet damaged and dying cells.</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700" b="1" smtClean="0"/>
              <a:t>So to review (if time): </a:t>
            </a:r>
            <a:r>
              <a:rPr lang="en-US" altLang="en-US" sz="700" smtClean="0"/>
              <a:t>TOTIPOTENT stem cells come from embryos that are less than 3 days old. These cells can make the TOTAL human being because they can form the placenta and all other tissues. PLURIPOTENT stem cells come from embryos that are 5-14 days old. Embryos and fetuses that are older than 14 days DO NOT contain pluripotent cells. These cells can form every cell type in the body but not the placenta. MULTIPOTENT stem cells are also called adult stem cells and these appear in the 14 day old embryo and beyond. At this point these stem cells will continue down certain lineages and CANNOT naturally turn back into pluripotent cells or switch lineages.</a:t>
            </a:r>
          </a:p>
          <a:p>
            <a:pPr eaLnBrk="1" hangingPunct="1">
              <a:lnSpc>
                <a:spcPct val="80000"/>
              </a:lnSpc>
              <a:spcBef>
                <a:spcPct val="50000"/>
              </a:spcBef>
            </a:pPr>
            <a:endParaRPr lang="en-US" altLang="en-US" sz="7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9</a:t>
            </a:fld>
            <a:endParaRPr lang="en-US"/>
          </a:p>
        </p:txBody>
      </p:sp>
    </p:spTree>
    <p:extLst>
      <p:ext uri="{BB962C8B-B14F-4D97-AF65-F5344CB8AC3E}">
        <p14:creationId xmlns:p14="http://schemas.microsoft.com/office/powerpoint/2010/main" val="32443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70124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412209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97116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99388" cy="545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5"/>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Rectangle 36"/>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Rectangle 37"/>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C83CC56E-B92B-4CB9-AE62-31EC408BB180}" type="slidenum">
              <a:rPr lang="en-US"/>
              <a:pPr>
                <a:defRPr/>
              </a:pPr>
              <a:t>‹#›</a:t>
            </a:fld>
            <a:endParaRPr lang="en-US"/>
          </a:p>
        </p:txBody>
      </p:sp>
    </p:spTree>
    <p:extLst>
      <p:ext uri="{BB962C8B-B14F-4D97-AF65-F5344CB8AC3E}">
        <p14:creationId xmlns:p14="http://schemas.microsoft.com/office/powerpoint/2010/main" val="54453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8" name="Pladsholder til dato 27"/>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17" name="Pladsholder til sidefod 16"/>
          <p:cNvSpPr>
            <a:spLocks noGrp="1"/>
          </p:cNvSpPr>
          <p:nvPr>
            <p:ph type="ftr" sz="quarter" idx="11"/>
          </p:nvPr>
        </p:nvSpPr>
        <p:spPr/>
        <p:txBody>
          <a:bodyPr/>
          <a:lstStyle>
            <a:extLst/>
          </a:lstStyle>
          <a:p>
            <a:endParaRPr lang="en-US">
              <a:solidFill>
                <a:srgbClr val="D6ECFF"/>
              </a:solidFill>
            </a:endParaRPr>
          </a:p>
        </p:txBody>
      </p:sp>
      <p:sp>
        <p:nvSpPr>
          <p:cNvPr id="29" name="Pladsholder til diasnummer 28"/>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
        <p:nvSpPr>
          <p:cNvPr id="32" name="Rektangel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ktangel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ktangel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ktangel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ktangel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a-DK" smtClean="0"/>
              <a:t>Klik for at redigere titeltypografi i masteren</a:t>
            </a:r>
            <a:endParaRPr kumimoji="0" lang="en-US"/>
          </a:p>
        </p:txBody>
      </p:sp>
      <p:sp>
        <p:nvSpPr>
          <p:cNvPr id="9" name="Undertitel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smtClean="0"/>
              <a:t>Klik for at redigere undertiteltypografien i masteren</a:t>
            </a:r>
            <a:endParaRPr kumimoji="0" lang="en-US"/>
          </a:p>
        </p:txBody>
      </p:sp>
      <p:sp>
        <p:nvSpPr>
          <p:cNvPr id="56" name="Rektangel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ktangel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ktangel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ktangel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8891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04214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14" name="Kombinationstegning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Kombinationstegning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Kombinationstegning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Kombinationstegning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Kombinationstegning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Kombinationstegning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Kombinationstegning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Kombinationstegning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Kombinationstegning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Kombinationstegning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Kombinationstegning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Kombinationstegning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Kombinationstegning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Kombinationstegning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Kombinationstegning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Pladsholder til teks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
        <p:nvSpPr>
          <p:cNvPr id="7" name="Rektangel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da-DK" smtClean="0"/>
              <a:t>Klik for at redigere titeltypografi i masteren</a:t>
            </a:r>
            <a:endParaRPr kumimoji="0" lang="en-US"/>
          </a:p>
        </p:txBody>
      </p:sp>
      <p:sp>
        <p:nvSpPr>
          <p:cNvPr id="8" name="Rektangel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ktangel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ktangel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ktangel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ktangel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83243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6" name="Pladsholder til sidefod 5"/>
          <p:cNvSpPr>
            <a:spLocks noGrp="1"/>
          </p:cNvSpPr>
          <p:nvPr>
            <p:ph type="ftr" sz="quarter" idx="11"/>
          </p:nvPr>
        </p:nvSpPr>
        <p:spPr/>
        <p:txBody>
          <a:bodyPr/>
          <a:lstStyle>
            <a:extLst/>
          </a:lstStyle>
          <a:p>
            <a:endParaRPr lang="en-US">
              <a:solidFill>
                <a:srgbClr val="D6ECFF"/>
              </a:solidFill>
            </a:endParaRPr>
          </a:p>
        </p:txBody>
      </p:sp>
      <p:sp>
        <p:nvSpPr>
          <p:cNvPr id="7" name="Pladsholder til diasnummer 6"/>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2219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5" name="Rektangel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el 1"/>
          <p:cNvSpPr>
            <a:spLocks noGrp="1"/>
          </p:cNvSpPr>
          <p:nvPr>
            <p:ph type="title"/>
          </p:nvPr>
        </p:nvSpPr>
        <p:spPr>
          <a:xfrm>
            <a:off x="504824" y="512064"/>
            <a:ext cx="7772400" cy="914400"/>
          </a:xfrm>
        </p:spPr>
        <p:txBody>
          <a:bodyPr anchor="t"/>
          <a:lstStyle>
            <a:lvl1pPr>
              <a:defRPr sz="4000"/>
            </a:lvl1pPr>
            <a:extLst/>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8" name="Pladsholder til sidefod 7"/>
          <p:cNvSpPr>
            <a:spLocks noGrp="1"/>
          </p:cNvSpPr>
          <p:nvPr>
            <p:ph type="ftr" sz="quarter" idx="11"/>
          </p:nvPr>
        </p:nvSpPr>
        <p:spPr/>
        <p:txBody>
          <a:bodyPr/>
          <a:lstStyle>
            <a:extLst/>
          </a:lstStyle>
          <a:p>
            <a:endParaRPr lang="en-US">
              <a:solidFill>
                <a:srgbClr val="D6ECFF"/>
              </a:solidFill>
            </a:endParaRPr>
          </a:p>
        </p:txBody>
      </p:sp>
      <p:sp>
        <p:nvSpPr>
          <p:cNvPr id="9" name="Pladsholder til diasnummer 8"/>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
        <p:nvSpPr>
          <p:cNvPr id="16" name="Rektangel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ktangel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ktangel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ktangel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ktangel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ktangel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ktangel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ktangel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ktangel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85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4" name="Pladsholder til sidefod 3"/>
          <p:cNvSpPr>
            <a:spLocks noGrp="1"/>
          </p:cNvSpPr>
          <p:nvPr>
            <p:ph type="ftr" sz="quarter" idx="11"/>
          </p:nvPr>
        </p:nvSpPr>
        <p:spPr/>
        <p:txBody>
          <a:bodyPr/>
          <a:lstStyle>
            <a:extLst/>
          </a:lstStyle>
          <a:p>
            <a:endParaRPr lang="en-US">
              <a:solidFill>
                <a:srgbClr val="D6ECFF"/>
              </a:solidFill>
            </a:endParaRPr>
          </a:p>
        </p:txBody>
      </p:sp>
      <p:sp>
        <p:nvSpPr>
          <p:cNvPr id="5" name="Pladsholder til diasnummer 4"/>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36415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3" name="Pladsholder til sidefod 2"/>
          <p:cNvSpPr>
            <a:spLocks noGrp="1"/>
          </p:cNvSpPr>
          <p:nvPr>
            <p:ph type="ftr" sz="quarter" idx="11"/>
          </p:nvPr>
        </p:nvSpPr>
        <p:spPr/>
        <p:txBody>
          <a:bodyPr/>
          <a:lstStyle>
            <a:extLst/>
          </a:lstStyle>
          <a:p>
            <a:endParaRPr lang="en-US">
              <a:solidFill>
                <a:srgbClr val="D6ECFF"/>
              </a:solidFill>
            </a:endParaRPr>
          </a:p>
        </p:txBody>
      </p:sp>
      <p:sp>
        <p:nvSpPr>
          <p:cNvPr id="4" name="Pladsholder til diasnummer 3"/>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3640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160663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6" name="Pladsholder til sidefod 5"/>
          <p:cNvSpPr>
            <a:spLocks noGrp="1"/>
          </p:cNvSpPr>
          <p:nvPr>
            <p:ph type="ftr" sz="quarter" idx="11"/>
          </p:nvPr>
        </p:nvSpPr>
        <p:spPr/>
        <p:txBody>
          <a:bodyPr/>
          <a:lstStyle>
            <a:extLst/>
          </a:lstStyle>
          <a:p>
            <a:endParaRPr lang="en-US">
              <a:solidFill>
                <a:srgbClr val="D6ECFF"/>
              </a:solidFill>
            </a:endParaRPr>
          </a:p>
        </p:txBody>
      </p:sp>
      <p:sp>
        <p:nvSpPr>
          <p:cNvPr id="7" name="Pladsholder til diasnummer 6"/>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01516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8" name="Rektangel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Lige forbindelse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e 9"/>
          <p:cNvGrpSpPr/>
          <p:nvPr/>
        </p:nvGrpSpPr>
        <p:grpSpPr>
          <a:xfrm rot="5400000">
            <a:off x="8514581" y="1219200"/>
            <a:ext cx="132763" cy="128466"/>
            <a:chOff x="6668087" y="1297746"/>
            <a:chExt cx="161840" cy="156602"/>
          </a:xfrm>
        </p:grpSpPr>
        <p:cxnSp>
          <p:nvCxnSpPr>
            <p:cNvPr id="15" name="Lige forbindelse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Lige forbindelse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Lige forbindelse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da-DK" smtClean="0"/>
              <a:t>Klik for at redigere titeltypografi i masteren</a:t>
            </a:r>
            <a:endParaRPr kumimoji="0" lang="en-US"/>
          </a:p>
        </p:txBody>
      </p:sp>
      <p:sp>
        <p:nvSpPr>
          <p:cNvPr id="3" name="Pladsholder til billed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da-DK" smtClean="0"/>
              <a:t>Klik på ikonet for at tilføje et billede</a:t>
            </a:r>
            <a:endParaRPr kumimoji="0" lang="en-US"/>
          </a:p>
        </p:txBody>
      </p:sp>
      <p:sp>
        <p:nvSpPr>
          <p:cNvPr id="4" name="Pladsholder til teks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a-DK" smtClean="0"/>
              <a:t>Klik for at redigere typografi i masteren</a:t>
            </a:r>
          </a:p>
        </p:txBody>
      </p:sp>
      <p:grpSp>
        <p:nvGrpSpPr>
          <p:cNvPr id="14" name="Gruppe 13"/>
          <p:cNvGrpSpPr/>
          <p:nvPr/>
        </p:nvGrpSpPr>
        <p:grpSpPr>
          <a:xfrm rot="5400000">
            <a:off x="8666981" y="1371600"/>
            <a:ext cx="132763" cy="128466"/>
            <a:chOff x="6668087" y="1297746"/>
            <a:chExt cx="161840" cy="156602"/>
          </a:xfrm>
        </p:grpSpPr>
        <p:cxnSp>
          <p:nvCxnSpPr>
            <p:cNvPr id="11" name="Lige forbindelse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Lige forbindelse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Lige forbindelse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e 17"/>
          <p:cNvGrpSpPr/>
          <p:nvPr/>
        </p:nvGrpSpPr>
        <p:grpSpPr>
          <a:xfrm rot="5400000">
            <a:off x="8320088" y="1474763"/>
            <a:ext cx="132763" cy="128466"/>
            <a:chOff x="6668087" y="1297746"/>
            <a:chExt cx="161840" cy="156602"/>
          </a:xfrm>
        </p:grpSpPr>
        <p:cxnSp>
          <p:nvCxnSpPr>
            <p:cNvPr id="19" name="Lige forbindelse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Lige forbindelse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Lige forbindelse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Pladsholder til dato 4"/>
          <p:cNvSpPr>
            <a:spLocks noGrp="1"/>
          </p:cNvSpPr>
          <p:nvPr>
            <p:ph type="dt" sz="half" idx="10"/>
          </p:nvPr>
        </p:nvSpPr>
        <p:spPr>
          <a:xfrm>
            <a:off x="6477000" y="55499"/>
            <a:ext cx="2133600" cy="365125"/>
          </a:xfrm>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6" name="Pladsholder til sidefod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Pladsholder til diasnummer 6"/>
          <p:cNvSpPr>
            <a:spLocks noGrp="1"/>
          </p:cNvSpPr>
          <p:nvPr>
            <p:ph type="sldNum" sz="quarter" idx="12"/>
          </p:nvPr>
        </p:nvSpPr>
        <p:spPr>
          <a:xfrm>
            <a:off x="8610600" y="55499"/>
            <a:ext cx="457200" cy="365125"/>
          </a:xfrm>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51184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5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9"/>
            <a:ext cx="1981200" cy="5851525"/>
          </a:xfrm>
        </p:spPr>
        <p:txBody>
          <a:bodyPr vert="eaVert" anchor="ctr"/>
          <a:lstStyle>
            <a:extLs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609600" y="274639"/>
            <a:ext cx="5867400" cy="5851525"/>
          </a:xfrm>
        </p:spPr>
        <p:txBody>
          <a:bodyPr vert="eaVert"/>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22921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84075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403126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12073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85928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364073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2648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27E-3983-43A7-9427-55136F36D3D7}"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18696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327E-3983-43A7-9427-55136F36D3D7}" type="datetimeFigureOut">
              <a:rPr lang="en-US" smtClean="0"/>
              <a:pPr/>
              <a:t>11/18/2014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01841-32B0-424D-9FCF-439547A7CDDC}" type="slidenum">
              <a:rPr lang="en-US" smtClean="0"/>
              <a:pPr/>
              <a:t>‹#›</a:t>
            </a:fld>
            <a:endParaRPr lang="en-US"/>
          </a:p>
        </p:txBody>
      </p:sp>
    </p:spTree>
    <p:extLst>
      <p:ext uri="{BB962C8B-B14F-4D97-AF65-F5344CB8AC3E}">
        <p14:creationId xmlns:p14="http://schemas.microsoft.com/office/powerpoint/2010/main" val="120909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ktangel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ktangel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ktangel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ktangel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ktangel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ktangel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ktangel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ktangel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ktangel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Pladsholder til titel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da-DK" smtClean="0"/>
              <a:t>Klik for at redigere titeltypografi i masteren</a:t>
            </a:r>
            <a:endParaRPr kumimoji="0" lang="en-US"/>
          </a:p>
        </p:txBody>
      </p:sp>
      <p:sp>
        <p:nvSpPr>
          <p:cNvPr id="13" name="Pladsholder til tekst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4" name="Pladsholder til dato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0D44C08-793B-4318-9F77-B07ADCE8CDE0}" type="datetimeFigureOut">
              <a:rPr lang="en-US" smtClean="0">
                <a:solidFill>
                  <a:srgbClr val="D6ECFF"/>
                </a:solidFill>
              </a:rPr>
              <a:pPr/>
              <a:t>11/18/2014</a:t>
            </a:fld>
            <a:endParaRPr lang="en-US">
              <a:solidFill>
                <a:srgbClr val="D6ECFF"/>
              </a:solidFill>
            </a:endParaRPr>
          </a:p>
        </p:txBody>
      </p:sp>
      <p:sp>
        <p:nvSpPr>
          <p:cNvPr id="3" name="Pladsholder til sidefod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Pladsholder til diasnumm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4004897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D:\KINGSTON\Thesis\Figures\T1 SB p10 CDm SB\DAPI overlay NCAM 200X_1.jpg"/>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360363" y="260350"/>
            <a:ext cx="845978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533400" y="914400"/>
            <a:ext cx="7922568" cy="1298352"/>
          </a:xfrm>
        </p:spPr>
        <p:txBody>
          <a:bodyPr>
            <a:normAutofit fontScale="90000"/>
          </a:bodyPr>
          <a:lstStyle/>
          <a:p>
            <a:pPr eaLnBrk="1" hangingPunct="1">
              <a:defRPr/>
            </a:pPr>
            <a:r>
              <a:rPr lang="da-DK" sz="4400"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Introuduction to Stem Cell</a:t>
            </a:r>
            <a:br>
              <a:rPr lang="da-DK" sz="4400"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br>
            <a:r>
              <a:rPr lang="da-DK"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Research</a:t>
            </a:r>
            <a:endParaRPr lang="en-GB" sz="4400" dirty="0" smtClean="0">
              <a:solidFill>
                <a:srgbClr val="FFFF00"/>
              </a:solidFill>
            </a:endParaRPr>
          </a:p>
        </p:txBody>
      </p:sp>
      <p:sp>
        <p:nvSpPr>
          <p:cNvPr id="2051" name="Rectangle 3"/>
          <p:cNvSpPr>
            <a:spLocks noGrp="1" noChangeArrowheads="1"/>
          </p:cNvSpPr>
          <p:nvPr>
            <p:ph type="subTitle" idx="1"/>
          </p:nvPr>
        </p:nvSpPr>
        <p:spPr>
          <a:xfrm>
            <a:off x="1389856" y="3817938"/>
            <a:ext cx="6400800" cy="17526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BY :    Dr. Amer Mahmood </a:t>
            </a:r>
          </a:p>
          <a:p>
            <a:pPr eaLnBrk="1" hangingPunct="1">
              <a:defRPr/>
            </a:pPr>
            <a:r>
              <a:rPr lang="en-US" b="1" dirty="0" smtClean="0">
                <a:solidFill>
                  <a:schemeClr val="tx1"/>
                </a:solidFill>
                <a:effectLst>
                  <a:outerShdw blurRad="38100" dist="38100" dir="2700000" algn="tl">
                    <a:srgbClr val="000000">
                      <a:alpha val="43137"/>
                    </a:srgbClr>
                  </a:outerShdw>
                </a:effectLst>
              </a:rPr>
              <a:t>Dalia Ali    </a:t>
            </a:r>
            <a:endParaRPr lang="ar-SA" b="1" dirty="0" smtClean="0">
              <a:solidFill>
                <a:schemeClr val="tx1"/>
              </a:solidFill>
              <a:effectLst>
                <a:outerShdw blurRad="38100" dist="38100" dir="2700000" algn="tl">
                  <a:srgbClr val="000000">
                    <a:alpha val="43137"/>
                  </a:srgbClr>
                </a:outerShdw>
              </a:effectLst>
            </a:endParaRPr>
          </a:p>
        </p:txBody>
      </p:sp>
      <p:pic>
        <p:nvPicPr>
          <p:cNvPr id="4101" name="Picture 6" descr="شعار المستشفى"/>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978400"/>
            <a:ext cx="63373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0" y="4978401"/>
            <a:ext cx="1574800" cy="1403350"/>
          </a:xfrm>
          <a:prstGeom prst="rect">
            <a:avLst/>
          </a:prstGeom>
        </p:spPr>
      </p:pic>
    </p:spTree>
    <p:extLst>
      <p:ext uri="{BB962C8B-B14F-4D97-AF65-F5344CB8AC3E}">
        <p14:creationId xmlns:p14="http://schemas.microsoft.com/office/powerpoint/2010/main" val="36348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28600"/>
            <a:ext cx="8382000" cy="1143000"/>
          </a:xfrm>
        </p:spPr>
        <p:txBody>
          <a:bodyPr/>
          <a:lstStyle/>
          <a:p>
            <a:pPr eaLnBrk="1" hangingPunct="1"/>
            <a:r>
              <a:rPr lang="en-US" altLang="en-US" sz="4000" b="1" smtClean="0">
                <a:solidFill>
                  <a:srgbClr val="FF0000"/>
                </a:solidFill>
              </a:rPr>
              <a:t>Generation of embryonic stem cells</a:t>
            </a:r>
            <a:endParaRPr lang="en-IN" altLang="en-US" sz="4000" b="1" smtClean="0">
              <a:solidFill>
                <a:srgbClr val="FF0000"/>
              </a:solidFill>
            </a:endParaRPr>
          </a:p>
        </p:txBody>
      </p:sp>
      <p:pic>
        <p:nvPicPr>
          <p:cNvPr id="307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666875"/>
            <a:ext cx="5867400" cy="4202113"/>
          </a:xfrm>
        </p:spPr>
      </p:pic>
    </p:spTree>
    <p:extLst>
      <p:ext uri="{BB962C8B-B14F-4D97-AF65-F5344CB8AC3E}">
        <p14:creationId xmlns:p14="http://schemas.microsoft.com/office/powerpoint/2010/main" val="101554713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3889"/>
            <a:ext cx="8686800" cy="661171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75488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4000" dirty="0"/>
              <a:t>Challenges </a:t>
            </a:r>
            <a:r>
              <a:rPr lang="en-US" sz="4000" dirty="0" smtClean="0"/>
              <a:t>with Embryonic Stem Cells</a:t>
            </a:r>
            <a:endParaRPr lang="en-US" sz="4000" dirty="0"/>
          </a:p>
        </p:txBody>
      </p:sp>
      <p:sp>
        <p:nvSpPr>
          <p:cNvPr id="34819" name="Rectangle 3"/>
          <p:cNvSpPr>
            <a:spLocks noGrp="1" noChangeArrowheads="1"/>
          </p:cNvSpPr>
          <p:nvPr>
            <p:ph type="body" idx="1"/>
          </p:nvPr>
        </p:nvSpPr>
        <p:spPr>
          <a:xfrm>
            <a:off x="571500" y="1428750"/>
            <a:ext cx="7910513" cy="3919538"/>
          </a:xfrm>
        </p:spPr>
        <p:txBody>
          <a:bodyPr>
            <a:normAutofit fontScale="92500" lnSpcReduction="20000"/>
          </a:bodyPr>
          <a:lstStyle/>
          <a:p>
            <a:pPr>
              <a:lnSpc>
                <a:spcPct val="90000"/>
              </a:lnSpc>
              <a:defRPr/>
            </a:pPr>
            <a:r>
              <a:rPr lang="en-US" sz="2400" dirty="0"/>
              <a:t>Stem cells need to be differentiated to the appropriate cell types </a:t>
            </a:r>
            <a:r>
              <a:rPr lang="en-US" sz="2400" i="1" dirty="0"/>
              <a:t>before</a:t>
            </a:r>
            <a:r>
              <a:rPr lang="en-US" sz="2400" dirty="0"/>
              <a:t> they can be used clinically</a:t>
            </a:r>
            <a:r>
              <a:rPr lang="en-US" sz="2400" dirty="0" smtClean="0"/>
              <a:t>.</a:t>
            </a:r>
          </a:p>
          <a:p>
            <a:pPr marL="0" indent="0">
              <a:lnSpc>
                <a:spcPct val="90000"/>
              </a:lnSpc>
              <a:buNone/>
              <a:defRPr/>
            </a:pPr>
            <a:endParaRPr lang="en-US" sz="2400" dirty="0"/>
          </a:p>
          <a:p>
            <a:pPr>
              <a:lnSpc>
                <a:spcPct val="90000"/>
              </a:lnSpc>
              <a:defRPr/>
            </a:pPr>
            <a:r>
              <a:rPr lang="en-US" sz="2400" dirty="0"/>
              <a:t>Recently, abnormalities in chromosome number and structure  were found in three human ESC lines. </a:t>
            </a:r>
            <a:endParaRPr lang="en-US" sz="2400" dirty="0" smtClean="0"/>
          </a:p>
          <a:p>
            <a:pPr>
              <a:lnSpc>
                <a:spcPct val="90000"/>
              </a:lnSpc>
              <a:defRPr/>
            </a:pPr>
            <a:endParaRPr lang="en-US" sz="2400" dirty="0"/>
          </a:p>
          <a:p>
            <a:pPr>
              <a:lnSpc>
                <a:spcPct val="90000"/>
              </a:lnSpc>
              <a:defRPr/>
            </a:pPr>
            <a:r>
              <a:rPr lang="en-US" sz="2400" dirty="0"/>
              <a:t>Stem cell development or proliferation must be controlled once placed into patients</a:t>
            </a:r>
            <a:r>
              <a:rPr lang="en-US" sz="2400" dirty="0" smtClean="0"/>
              <a:t>.</a:t>
            </a:r>
          </a:p>
          <a:p>
            <a:pPr marL="0" indent="0">
              <a:lnSpc>
                <a:spcPct val="90000"/>
              </a:lnSpc>
              <a:buNone/>
              <a:defRPr/>
            </a:pPr>
            <a:endParaRPr lang="en-US" sz="2400" dirty="0"/>
          </a:p>
          <a:p>
            <a:pPr>
              <a:lnSpc>
                <a:spcPct val="90000"/>
              </a:lnSpc>
              <a:defRPr/>
            </a:pPr>
            <a:r>
              <a:rPr lang="en-US" sz="2400" dirty="0"/>
              <a:t>Possibility of rejection of stem cell transplants as foreign tissues is very high</a:t>
            </a:r>
            <a:r>
              <a:rPr lang="en-US" sz="2400" dirty="0" smtClean="0"/>
              <a:t>.</a:t>
            </a:r>
          </a:p>
          <a:p>
            <a:pPr marL="0" indent="0">
              <a:lnSpc>
                <a:spcPct val="90000"/>
              </a:lnSpc>
              <a:buNone/>
              <a:defRPr/>
            </a:pPr>
            <a:endParaRPr lang="en-US" sz="2400" dirty="0"/>
          </a:p>
          <a:p>
            <a:pPr>
              <a:lnSpc>
                <a:spcPct val="90000"/>
              </a:lnSpc>
              <a:defRPr/>
            </a:pPr>
            <a:r>
              <a:rPr lang="en-US" sz="2400" dirty="0"/>
              <a:t>The use of mouse “feeder” cells to grow ESC could result in problems due to </a:t>
            </a:r>
            <a:r>
              <a:rPr lang="en-US" sz="2400" dirty="0" err="1"/>
              <a:t>xenotransplantation</a:t>
            </a:r>
            <a:r>
              <a:rPr lang="en-US" sz="24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1356909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62000"/>
            <a:ext cx="7230533" cy="50673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151089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rrowheads="1"/>
          </p:cNvSpPr>
          <p:nvPr>
            <p:ph type="title"/>
          </p:nvPr>
        </p:nvSpPr>
        <p:spPr>
          <a:xfrm>
            <a:off x="457200" y="228600"/>
            <a:ext cx="8229600" cy="1435100"/>
          </a:xfrm>
        </p:spPr>
        <p:txBody>
          <a:bodyPr lIns="90000" tIns="46800" rIns="90000" bIns="468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100" b="1" spc="0" dirty="0" smtClean="0">
                <a:ln w="11430"/>
                <a:solidFill>
                  <a:schemeClr val="tx2">
                    <a:lumMod val="75000"/>
                  </a:schemeClr>
                </a:solidFill>
                <a:effectLst>
                  <a:outerShdw blurRad="50800" dist="39000" dir="5460000" algn="tl">
                    <a:srgbClr val="000000">
                      <a:alpha val="38000"/>
                    </a:srgbClr>
                  </a:outerShdw>
                </a:effectLst>
              </a:rPr>
              <a:t/>
            </a:r>
            <a:br>
              <a:rPr lang="en-US" sz="3100" b="1" spc="0" dirty="0" smtClean="0">
                <a:ln w="11430"/>
                <a:solidFill>
                  <a:schemeClr val="tx2">
                    <a:lumMod val="75000"/>
                  </a:schemeClr>
                </a:solidFill>
                <a:effectLst>
                  <a:outerShdw blurRad="50800" dist="39000" dir="5460000" algn="tl">
                    <a:srgbClr val="000000">
                      <a:alpha val="38000"/>
                    </a:srgbClr>
                  </a:outerShdw>
                </a:effectLst>
              </a:rPr>
            </a:br>
            <a:r>
              <a:rPr lang="en-US" sz="3100" b="1" spc="0" dirty="0" smtClean="0">
                <a:ln w="11430"/>
                <a:solidFill>
                  <a:schemeClr val="tx2">
                    <a:lumMod val="75000"/>
                  </a:schemeClr>
                </a:solidFill>
                <a:effectLst>
                  <a:outerShdw blurRad="50800" dist="39000" dir="5460000" algn="tl">
                    <a:srgbClr val="000000">
                      <a:alpha val="38000"/>
                    </a:srgbClr>
                  </a:outerShdw>
                </a:effectLst>
              </a:rPr>
              <a:t>Use of Pluripotent Stem Cells</a:t>
            </a:r>
          </a:p>
        </p:txBody>
      </p:sp>
      <p:grpSp>
        <p:nvGrpSpPr>
          <p:cNvPr id="2" name="Group 2"/>
          <p:cNvGrpSpPr>
            <a:grpSpLocks/>
          </p:cNvGrpSpPr>
          <p:nvPr/>
        </p:nvGrpSpPr>
        <p:grpSpPr bwMode="auto">
          <a:xfrm>
            <a:off x="4381500" y="1876425"/>
            <a:ext cx="4446588" cy="1027113"/>
            <a:chOff x="2760" y="1182"/>
            <a:chExt cx="2801" cy="647"/>
          </a:xfrm>
        </p:grpSpPr>
        <p:sp>
          <p:nvSpPr>
            <p:cNvPr id="39040" name="Line 3"/>
            <p:cNvSpPr>
              <a:spLocks noChangeShapeType="1"/>
            </p:cNvSpPr>
            <p:nvPr/>
          </p:nvSpPr>
          <p:spPr bwMode="auto">
            <a:xfrm>
              <a:off x="2760" y="1616"/>
              <a:ext cx="2064" cy="1"/>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grpSp>
          <p:nvGrpSpPr>
            <p:cNvPr id="3" name="Group 4"/>
            <p:cNvGrpSpPr>
              <a:grpSpLocks/>
            </p:cNvGrpSpPr>
            <p:nvPr/>
          </p:nvGrpSpPr>
          <p:grpSpPr bwMode="auto">
            <a:xfrm>
              <a:off x="4907" y="1379"/>
              <a:ext cx="654" cy="450"/>
              <a:chOff x="4907" y="1379"/>
              <a:chExt cx="654" cy="450"/>
            </a:xfrm>
          </p:grpSpPr>
          <p:sp>
            <p:nvSpPr>
              <p:cNvPr id="39043" name="Freeform 5"/>
              <p:cNvSpPr>
                <a:spLocks noChangeArrowheads="1"/>
              </p:cNvSpPr>
              <p:nvPr/>
            </p:nvSpPr>
            <p:spPr bwMode="auto">
              <a:xfrm>
                <a:off x="5291" y="1463"/>
                <a:ext cx="200" cy="193"/>
              </a:xfrm>
              <a:custGeom>
                <a:avLst/>
                <a:gdLst>
                  <a:gd name="T0" fmla="*/ 108 w 200"/>
                  <a:gd name="T1" fmla="*/ 5 h 193"/>
                  <a:gd name="T2" fmla="*/ 36 w 200"/>
                  <a:gd name="T3" fmla="*/ 29 h 193"/>
                  <a:gd name="T4" fmla="*/ 4 w 200"/>
                  <a:gd name="T5" fmla="*/ 85 h 193"/>
                  <a:gd name="T6" fmla="*/ 60 w 200"/>
                  <a:gd name="T7" fmla="*/ 117 h 193"/>
                  <a:gd name="T8" fmla="*/ 108 w 200"/>
                  <a:gd name="T9" fmla="*/ 189 h 193"/>
                  <a:gd name="T10" fmla="*/ 196 w 200"/>
                  <a:gd name="T11" fmla="*/ 93 h 193"/>
                  <a:gd name="T12" fmla="*/ 132 w 200"/>
                  <a:gd name="T13" fmla="*/ 61 h 193"/>
                  <a:gd name="T14" fmla="*/ 108 w 200"/>
                  <a:gd name="T15" fmla="*/ 5 h 193"/>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93"/>
                  <a:gd name="T26" fmla="*/ 200 w 200"/>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4" name="Freeform 6"/>
              <p:cNvSpPr>
                <a:spLocks noChangeArrowheads="1"/>
              </p:cNvSpPr>
              <p:nvPr/>
            </p:nvSpPr>
            <p:spPr bwMode="auto">
              <a:xfrm>
                <a:off x="5208" y="1396"/>
                <a:ext cx="160" cy="151"/>
              </a:xfrm>
              <a:custGeom>
                <a:avLst/>
                <a:gdLst>
                  <a:gd name="T0" fmla="*/ 23 w 160"/>
                  <a:gd name="T1" fmla="*/ 16 h 152"/>
                  <a:gd name="T2" fmla="*/ 87 w 160"/>
                  <a:gd name="T3" fmla="*/ 8 h 152"/>
                  <a:gd name="T4" fmla="*/ 135 w 160"/>
                  <a:gd name="T5" fmla="*/ 16 h 152"/>
                  <a:gd name="T6" fmla="*/ 159 w 160"/>
                  <a:gd name="T7" fmla="*/ 56 h 152"/>
                  <a:gd name="T8" fmla="*/ 127 w 160"/>
                  <a:gd name="T9" fmla="*/ 104 h 152"/>
                  <a:gd name="T10" fmla="*/ 87 w 160"/>
                  <a:gd name="T11" fmla="*/ 152 h 152"/>
                  <a:gd name="T12" fmla="*/ 7 w 160"/>
                  <a:gd name="T13" fmla="*/ 104 h 152"/>
                  <a:gd name="T14" fmla="*/ 23 w 160"/>
                  <a:gd name="T15" fmla="*/ 16 h 152"/>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52"/>
                  <a:gd name="T26" fmla="*/ 160 w 1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5" name="Freeform 7"/>
              <p:cNvSpPr>
                <a:spLocks noChangeArrowheads="1"/>
              </p:cNvSpPr>
              <p:nvPr/>
            </p:nvSpPr>
            <p:spPr bwMode="auto">
              <a:xfrm>
                <a:off x="5069" y="1379"/>
                <a:ext cx="170" cy="188"/>
              </a:xfrm>
              <a:custGeom>
                <a:avLst/>
                <a:gdLst>
                  <a:gd name="T0" fmla="*/ 3 w 170"/>
                  <a:gd name="T1" fmla="*/ 65 h 188"/>
                  <a:gd name="T2" fmla="*/ 67 w 170"/>
                  <a:gd name="T3" fmla="*/ 177 h 188"/>
                  <a:gd name="T4" fmla="*/ 123 w 170"/>
                  <a:gd name="T5" fmla="*/ 129 h 188"/>
                  <a:gd name="T6" fmla="*/ 163 w 170"/>
                  <a:gd name="T7" fmla="*/ 17 h 188"/>
                  <a:gd name="T8" fmla="*/ 83 w 170"/>
                  <a:gd name="T9" fmla="*/ 25 h 188"/>
                  <a:gd name="T10" fmla="*/ 3 w 170"/>
                  <a:gd name="T11" fmla="*/ 65 h 188"/>
                  <a:gd name="T12" fmla="*/ 0 60000 65536"/>
                  <a:gd name="T13" fmla="*/ 0 60000 65536"/>
                  <a:gd name="T14" fmla="*/ 0 60000 65536"/>
                  <a:gd name="T15" fmla="*/ 0 60000 65536"/>
                  <a:gd name="T16" fmla="*/ 0 60000 65536"/>
                  <a:gd name="T17" fmla="*/ 0 60000 65536"/>
                  <a:gd name="T18" fmla="*/ 0 w 170"/>
                  <a:gd name="T19" fmla="*/ 0 h 188"/>
                  <a:gd name="T20" fmla="*/ 170 w 17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6" name="Freeform 8"/>
              <p:cNvSpPr>
                <a:spLocks noChangeArrowheads="1"/>
              </p:cNvSpPr>
              <p:nvPr/>
            </p:nvSpPr>
            <p:spPr bwMode="auto">
              <a:xfrm>
                <a:off x="5001" y="1432"/>
                <a:ext cx="162" cy="215"/>
              </a:xfrm>
              <a:custGeom>
                <a:avLst/>
                <a:gdLst>
                  <a:gd name="T0" fmla="*/ 55 w 162"/>
                  <a:gd name="T1" fmla="*/ 4 h 216"/>
                  <a:gd name="T2" fmla="*/ 7 w 162"/>
                  <a:gd name="T3" fmla="*/ 92 h 216"/>
                  <a:gd name="T4" fmla="*/ 15 w 162"/>
                  <a:gd name="T5" fmla="*/ 188 h 216"/>
                  <a:gd name="T6" fmla="*/ 63 w 162"/>
                  <a:gd name="T7" fmla="*/ 212 h 216"/>
                  <a:gd name="T8" fmla="*/ 135 w 162"/>
                  <a:gd name="T9" fmla="*/ 164 h 216"/>
                  <a:gd name="T10" fmla="*/ 151 w 162"/>
                  <a:gd name="T11" fmla="*/ 116 h 216"/>
                  <a:gd name="T12" fmla="*/ 55 w 162"/>
                  <a:gd name="T13" fmla="*/ 4 h 216"/>
                  <a:gd name="T14" fmla="*/ 0 60000 65536"/>
                  <a:gd name="T15" fmla="*/ 0 60000 65536"/>
                  <a:gd name="T16" fmla="*/ 0 60000 65536"/>
                  <a:gd name="T17" fmla="*/ 0 60000 65536"/>
                  <a:gd name="T18" fmla="*/ 0 60000 65536"/>
                  <a:gd name="T19" fmla="*/ 0 60000 65536"/>
                  <a:gd name="T20" fmla="*/ 0 60000 65536"/>
                  <a:gd name="T21" fmla="*/ 0 w 162"/>
                  <a:gd name="T22" fmla="*/ 0 h 216"/>
                  <a:gd name="T23" fmla="*/ 162 w 162"/>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7" name="Freeform 9"/>
              <p:cNvSpPr>
                <a:spLocks noChangeArrowheads="1"/>
              </p:cNvSpPr>
              <p:nvPr/>
            </p:nvSpPr>
            <p:spPr bwMode="auto">
              <a:xfrm>
                <a:off x="4907" y="1523"/>
                <a:ext cx="137" cy="200"/>
              </a:xfrm>
              <a:custGeom>
                <a:avLst/>
                <a:gdLst>
                  <a:gd name="T0" fmla="*/ 133 w 137"/>
                  <a:gd name="T1" fmla="*/ 72 h 200"/>
                  <a:gd name="T2" fmla="*/ 85 w 137"/>
                  <a:gd name="T3" fmla="*/ 8 h 200"/>
                  <a:gd name="T4" fmla="*/ 13 w 137"/>
                  <a:gd name="T5" fmla="*/ 24 h 200"/>
                  <a:gd name="T6" fmla="*/ 5 w 137"/>
                  <a:gd name="T7" fmla="*/ 128 h 200"/>
                  <a:gd name="T8" fmla="*/ 21 w 137"/>
                  <a:gd name="T9" fmla="*/ 176 h 200"/>
                  <a:gd name="T10" fmla="*/ 69 w 137"/>
                  <a:gd name="T11" fmla="*/ 200 h 200"/>
                  <a:gd name="T12" fmla="*/ 109 w 137"/>
                  <a:gd name="T13" fmla="*/ 176 h 200"/>
                  <a:gd name="T14" fmla="*/ 133 w 137"/>
                  <a:gd name="T15" fmla="*/ 72 h 200"/>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00"/>
                  <a:gd name="T26" fmla="*/ 137 w 137"/>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8" name="Freeform 10"/>
              <p:cNvSpPr>
                <a:spLocks noChangeArrowheads="1"/>
              </p:cNvSpPr>
              <p:nvPr/>
            </p:nvSpPr>
            <p:spPr bwMode="auto">
              <a:xfrm>
                <a:off x="4963" y="1623"/>
                <a:ext cx="134" cy="152"/>
              </a:xfrm>
              <a:custGeom>
                <a:avLst/>
                <a:gdLst>
                  <a:gd name="T0" fmla="*/ 77 w 134"/>
                  <a:gd name="T1" fmla="*/ 4 h 152"/>
                  <a:gd name="T2" fmla="*/ 133 w 134"/>
                  <a:gd name="T3" fmla="*/ 92 h 152"/>
                  <a:gd name="T4" fmla="*/ 85 w 134"/>
                  <a:gd name="T5" fmla="*/ 148 h 152"/>
                  <a:gd name="T6" fmla="*/ 5 w 134"/>
                  <a:gd name="T7" fmla="*/ 116 h 152"/>
                  <a:gd name="T8" fmla="*/ 77 w 134"/>
                  <a:gd name="T9" fmla="*/ 4 h 152"/>
                  <a:gd name="T10" fmla="*/ 0 60000 65536"/>
                  <a:gd name="T11" fmla="*/ 0 60000 65536"/>
                  <a:gd name="T12" fmla="*/ 0 60000 65536"/>
                  <a:gd name="T13" fmla="*/ 0 60000 65536"/>
                  <a:gd name="T14" fmla="*/ 0 60000 65536"/>
                  <a:gd name="T15" fmla="*/ 0 w 134"/>
                  <a:gd name="T16" fmla="*/ 0 h 152"/>
                  <a:gd name="T17" fmla="*/ 134 w 134"/>
                  <a:gd name="T18" fmla="*/ 152 h 152"/>
                </a:gdLst>
                <a:ahLst/>
                <a:cxnLst>
                  <a:cxn ang="T10">
                    <a:pos x="T0" y="T1"/>
                  </a:cxn>
                  <a:cxn ang="T11">
                    <a:pos x="T2" y="T3"/>
                  </a:cxn>
                  <a:cxn ang="T12">
                    <a:pos x="T4" y="T5"/>
                  </a:cxn>
                  <a:cxn ang="T13">
                    <a:pos x="T6" y="T7"/>
                  </a:cxn>
                  <a:cxn ang="T14">
                    <a:pos x="T8" y="T9"/>
                  </a:cxn>
                </a:cxnLst>
                <a:rect l="T15" t="T16" r="T17" b="T18"/>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9" name="Freeform 11"/>
              <p:cNvSpPr>
                <a:spLocks noChangeArrowheads="1"/>
              </p:cNvSpPr>
              <p:nvPr/>
            </p:nvSpPr>
            <p:spPr bwMode="auto">
              <a:xfrm>
                <a:off x="5404" y="1559"/>
                <a:ext cx="158" cy="185"/>
              </a:xfrm>
              <a:custGeom>
                <a:avLst/>
                <a:gdLst>
                  <a:gd name="T0" fmla="*/ 11 w 158"/>
                  <a:gd name="T1" fmla="*/ 101 h 186"/>
                  <a:gd name="T2" fmla="*/ 11 w 158"/>
                  <a:gd name="T3" fmla="*/ 157 h 186"/>
                  <a:gd name="T4" fmla="*/ 75 w 158"/>
                  <a:gd name="T5" fmla="*/ 181 h 186"/>
                  <a:gd name="T6" fmla="*/ 147 w 158"/>
                  <a:gd name="T7" fmla="*/ 125 h 186"/>
                  <a:gd name="T8" fmla="*/ 139 w 158"/>
                  <a:gd name="T9" fmla="*/ 29 h 186"/>
                  <a:gd name="T10" fmla="*/ 75 w 158"/>
                  <a:gd name="T11" fmla="*/ 13 h 186"/>
                  <a:gd name="T12" fmla="*/ 11 w 158"/>
                  <a:gd name="T13" fmla="*/ 101 h 186"/>
                  <a:gd name="T14" fmla="*/ 0 60000 65536"/>
                  <a:gd name="T15" fmla="*/ 0 60000 65536"/>
                  <a:gd name="T16" fmla="*/ 0 60000 65536"/>
                  <a:gd name="T17" fmla="*/ 0 60000 65536"/>
                  <a:gd name="T18" fmla="*/ 0 60000 65536"/>
                  <a:gd name="T19" fmla="*/ 0 60000 65536"/>
                  <a:gd name="T20" fmla="*/ 0 60000 65536"/>
                  <a:gd name="T21" fmla="*/ 0 w 158"/>
                  <a:gd name="T22" fmla="*/ 0 h 186"/>
                  <a:gd name="T23" fmla="*/ 158 w 15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0" name="Freeform 12"/>
              <p:cNvSpPr>
                <a:spLocks noChangeArrowheads="1"/>
              </p:cNvSpPr>
              <p:nvPr/>
            </p:nvSpPr>
            <p:spPr bwMode="auto">
              <a:xfrm>
                <a:off x="5299" y="1674"/>
                <a:ext cx="147" cy="146"/>
              </a:xfrm>
              <a:custGeom>
                <a:avLst/>
                <a:gdLst>
                  <a:gd name="T0" fmla="*/ 116 w 147"/>
                  <a:gd name="T1" fmla="*/ 1 h 146"/>
                  <a:gd name="T2" fmla="*/ 12 w 147"/>
                  <a:gd name="T3" fmla="*/ 73 h 146"/>
                  <a:gd name="T4" fmla="*/ 44 w 147"/>
                  <a:gd name="T5" fmla="*/ 145 h 146"/>
                  <a:gd name="T6" fmla="*/ 132 w 147"/>
                  <a:gd name="T7" fmla="*/ 81 h 146"/>
                  <a:gd name="T8" fmla="*/ 116 w 147"/>
                  <a:gd name="T9" fmla="*/ 1 h 146"/>
                  <a:gd name="T10" fmla="*/ 0 60000 65536"/>
                  <a:gd name="T11" fmla="*/ 0 60000 65536"/>
                  <a:gd name="T12" fmla="*/ 0 60000 65536"/>
                  <a:gd name="T13" fmla="*/ 0 60000 65536"/>
                  <a:gd name="T14" fmla="*/ 0 60000 65536"/>
                  <a:gd name="T15" fmla="*/ 0 w 147"/>
                  <a:gd name="T16" fmla="*/ 0 h 146"/>
                  <a:gd name="T17" fmla="*/ 147 w 147"/>
                  <a:gd name="T18" fmla="*/ 146 h 146"/>
                </a:gdLst>
                <a:ahLst/>
                <a:cxnLst>
                  <a:cxn ang="T10">
                    <a:pos x="T0" y="T1"/>
                  </a:cxn>
                  <a:cxn ang="T11">
                    <a:pos x="T2" y="T3"/>
                  </a:cxn>
                  <a:cxn ang="T12">
                    <a:pos x="T4" y="T5"/>
                  </a:cxn>
                  <a:cxn ang="T13">
                    <a:pos x="T6" y="T7"/>
                  </a:cxn>
                  <a:cxn ang="T14">
                    <a:pos x="T8" y="T9"/>
                  </a:cxn>
                </a:cxnLst>
                <a:rect l="T15" t="T16" r="T17" b="T18"/>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1" name="Freeform 13"/>
              <p:cNvSpPr>
                <a:spLocks noChangeArrowheads="1"/>
              </p:cNvSpPr>
              <p:nvPr/>
            </p:nvSpPr>
            <p:spPr bwMode="auto">
              <a:xfrm>
                <a:off x="5282" y="1528"/>
                <a:ext cx="144" cy="204"/>
              </a:xfrm>
              <a:custGeom>
                <a:avLst/>
                <a:gdLst>
                  <a:gd name="T0" fmla="*/ 29 w 144"/>
                  <a:gd name="T1" fmla="*/ 11 h 204"/>
                  <a:gd name="T2" fmla="*/ 5 w 144"/>
                  <a:gd name="T3" fmla="*/ 75 h 204"/>
                  <a:gd name="T4" fmla="*/ 5 w 144"/>
                  <a:gd name="T5" fmla="*/ 131 h 204"/>
                  <a:gd name="T6" fmla="*/ 37 w 144"/>
                  <a:gd name="T7" fmla="*/ 203 h 204"/>
                  <a:gd name="T8" fmla="*/ 141 w 144"/>
                  <a:gd name="T9" fmla="*/ 139 h 204"/>
                  <a:gd name="T10" fmla="*/ 29 w 144"/>
                  <a:gd name="T11" fmla="*/ 11 h 204"/>
                  <a:gd name="T12" fmla="*/ 0 60000 65536"/>
                  <a:gd name="T13" fmla="*/ 0 60000 65536"/>
                  <a:gd name="T14" fmla="*/ 0 60000 65536"/>
                  <a:gd name="T15" fmla="*/ 0 60000 65536"/>
                  <a:gd name="T16" fmla="*/ 0 60000 65536"/>
                  <a:gd name="T17" fmla="*/ 0 60000 65536"/>
                  <a:gd name="T18" fmla="*/ 0 w 144"/>
                  <a:gd name="T19" fmla="*/ 0 h 204"/>
                  <a:gd name="T20" fmla="*/ 144 w 144"/>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2" name="Freeform 14"/>
              <p:cNvSpPr>
                <a:spLocks noChangeArrowheads="1"/>
              </p:cNvSpPr>
              <p:nvPr/>
            </p:nvSpPr>
            <p:spPr bwMode="auto">
              <a:xfrm>
                <a:off x="5145" y="1595"/>
                <a:ext cx="158" cy="145"/>
              </a:xfrm>
              <a:custGeom>
                <a:avLst/>
                <a:gdLst>
                  <a:gd name="T0" fmla="*/ 143 w 158"/>
                  <a:gd name="T1" fmla="*/ 17 h 146"/>
                  <a:gd name="T2" fmla="*/ 39 w 158"/>
                  <a:gd name="T3" fmla="*/ 25 h 146"/>
                  <a:gd name="T4" fmla="*/ 15 w 158"/>
                  <a:gd name="T5" fmla="*/ 113 h 146"/>
                  <a:gd name="T6" fmla="*/ 127 w 158"/>
                  <a:gd name="T7" fmla="*/ 129 h 146"/>
                  <a:gd name="T8" fmla="*/ 143 w 158"/>
                  <a:gd name="T9" fmla="*/ 17 h 146"/>
                  <a:gd name="T10" fmla="*/ 0 60000 65536"/>
                  <a:gd name="T11" fmla="*/ 0 60000 65536"/>
                  <a:gd name="T12" fmla="*/ 0 60000 65536"/>
                  <a:gd name="T13" fmla="*/ 0 60000 65536"/>
                  <a:gd name="T14" fmla="*/ 0 60000 65536"/>
                  <a:gd name="T15" fmla="*/ 0 w 158"/>
                  <a:gd name="T16" fmla="*/ 0 h 146"/>
                  <a:gd name="T17" fmla="*/ 158 w 158"/>
                  <a:gd name="T18" fmla="*/ 146 h 146"/>
                </a:gdLst>
                <a:ahLst/>
                <a:cxnLst>
                  <a:cxn ang="T10">
                    <a:pos x="T0" y="T1"/>
                  </a:cxn>
                  <a:cxn ang="T11">
                    <a:pos x="T2" y="T3"/>
                  </a:cxn>
                  <a:cxn ang="T12">
                    <a:pos x="T4" y="T5"/>
                  </a:cxn>
                  <a:cxn ang="T13">
                    <a:pos x="T6" y="T7"/>
                  </a:cxn>
                  <a:cxn ang="T14">
                    <a:pos x="T8" y="T9"/>
                  </a:cxn>
                </a:cxnLst>
                <a:rect l="T15" t="T16" r="T17" b="T18"/>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3" name="Freeform 15"/>
              <p:cNvSpPr>
                <a:spLocks noChangeArrowheads="1"/>
              </p:cNvSpPr>
              <p:nvPr/>
            </p:nvSpPr>
            <p:spPr bwMode="auto">
              <a:xfrm>
                <a:off x="5027" y="1544"/>
                <a:ext cx="188" cy="167"/>
              </a:xfrm>
              <a:custGeom>
                <a:avLst/>
                <a:gdLst>
                  <a:gd name="T0" fmla="*/ 125 w 189"/>
                  <a:gd name="T1" fmla="*/ 4 h 168"/>
                  <a:gd name="T2" fmla="*/ 189 w 189"/>
                  <a:gd name="T3" fmla="*/ 108 h 168"/>
                  <a:gd name="T4" fmla="*/ 125 w 189"/>
                  <a:gd name="T5" fmla="*/ 156 h 168"/>
                  <a:gd name="T6" fmla="*/ 45 w 189"/>
                  <a:gd name="T7" fmla="*/ 156 h 168"/>
                  <a:gd name="T8" fmla="*/ 13 w 189"/>
                  <a:gd name="T9" fmla="*/ 84 h 168"/>
                  <a:gd name="T10" fmla="*/ 125 w 189"/>
                  <a:gd name="T11" fmla="*/ 4 h 168"/>
                  <a:gd name="T12" fmla="*/ 0 60000 65536"/>
                  <a:gd name="T13" fmla="*/ 0 60000 65536"/>
                  <a:gd name="T14" fmla="*/ 0 60000 65536"/>
                  <a:gd name="T15" fmla="*/ 0 60000 65536"/>
                  <a:gd name="T16" fmla="*/ 0 60000 65536"/>
                  <a:gd name="T17" fmla="*/ 0 60000 65536"/>
                  <a:gd name="T18" fmla="*/ 0 w 189"/>
                  <a:gd name="T19" fmla="*/ 0 h 168"/>
                  <a:gd name="T20" fmla="*/ 189 w 189"/>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4" name="Freeform 16"/>
              <p:cNvSpPr>
                <a:spLocks noChangeArrowheads="1"/>
              </p:cNvSpPr>
              <p:nvPr/>
            </p:nvSpPr>
            <p:spPr bwMode="auto">
              <a:xfrm>
                <a:off x="5156" y="1496"/>
                <a:ext cx="164" cy="134"/>
              </a:xfrm>
              <a:custGeom>
                <a:avLst/>
                <a:gdLst>
                  <a:gd name="T0" fmla="*/ 4 w 165"/>
                  <a:gd name="T1" fmla="*/ 68 h 135"/>
                  <a:gd name="T2" fmla="*/ 52 w 165"/>
                  <a:gd name="T3" fmla="*/ 4 h 135"/>
                  <a:gd name="T4" fmla="*/ 132 w 165"/>
                  <a:gd name="T5" fmla="*/ 44 h 135"/>
                  <a:gd name="T6" fmla="*/ 148 w 165"/>
                  <a:gd name="T7" fmla="*/ 108 h 135"/>
                  <a:gd name="T8" fmla="*/ 28 w 165"/>
                  <a:gd name="T9" fmla="*/ 124 h 135"/>
                  <a:gd name="T10" fmla="*/ 4 w 165"/>
                  <a:gd name="T11" fmla="*/ 68 h 135"/>
                  <a:gd name="T12" fmla="*/ 0 60000 65536"/>
                  <a:gd name="T13" fmla="*/ 0 60000 65536"/>
                  <a:gd name="T14" fmla="*/ 0 60000 65536"/>
                  <a:gd name="T15" fmla="*/ 0 60000 65536"/>
                  <a:gd name="T16" fmla="*/ 0 60000 65536"/>
                  <a:gd name="T17" fmla="*/ 0 60000 65536"/>
                  <a:gd name="T18" fmla="*/ 0 w 165"/>
                  <a:gd name="T19" fmla="*/ 0 h 135"/>
                  <a:gd name="T20" fmla="*/ 165 w 165"/>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5" name="Freeform 17"/>
              <p:cNvSpPr>
                <a:spLocks noChangeArrowheads="1"/>
              </p:cNvSpPr>
              <p:nvPr/>
            </p:nvSpPr>
            <p:spPr bwMode="auto">
              <a:xfrm>
                <a:off x="5041" y="1670"/>
                <a:ext cx="163" cy="140"/>
              </a:xfrm>
              <a:custGeom>
                <a:avLst/>
                <a:gdLst>
                  <a:gd name="T0" fmla="*/ 47 w 163"/>
                  <a:gd name="T1" fmla="*/ 29 h 141"/>
                  <a:gd name="T2" fmla="*/ 127 w 163"/>
                  <a:gd name="T3" fmla="*/ 5 h 141"/>
                  <a:gd name="T4" fmla="*/ 159 w 163"/>
                  <a:gd name="T5" fmla="*/ 61 h 141"/>
                  <a:gd name="T6" fmla="*/ 103 w 163"/>
                  <a:gd name="T7" fmla="*/ 133 h 141"/>
                  <a:gd name="T8" fmla="*/ 7 w 163"/>
                  <a:gd name="T9" fmla="*/ 109 h 141"/>
                  <a:gd name="T10" fmla="*/ 47 w 163"/>
                  <a:gd name="T11" fmla="*/ 29 h 141"/>
                  <a:gd name="T12" fmla="*/ 0 60000 65536"/>
                  <a:gd name="T13" fmla="*/ 0 60000 65536"/>
                  <a:gd name="T14" fmla="*/ 0 60000 65536"/>
                  <a:gd name="T15" fmla="*/ 0 60000 65536"/>
                  <a:gd name="T16" fmla="*/ 0 60000 65536"/>
                  <a:gd name="T17" fmla="*/ 0 60000 65536"/>
                  <a:gd name="T18" fmla="*/ 0 w 163"/>
                  <a:gd name="T19" fmla="*/ 0 h 141"/>
                  <a:gd name="T20" fmla="*/ 163 w 1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6" name="Freeform 18"/>
              <p:cNvSpPr>
                <a:spLocks noChangeArrowheads="1"/>
              </p:cNvSpPr>
              <p:nvPr/>
            </p:nvSpPr>
            <p:spPr bwMode="auto">
              <a:xfrm>
                <a:off x="5139" y="1700"/>
                <a:ext cx="201" cy="129"/>
              </a:xfrm>
              <a:custGeom>
                <a:avLst/>
                <a:gdLst>
                  <a:gd name="T0" fmla="*/ 53 w 202"/>
                  <a:gd name="T1" fmla="*/ 31 h 130"/>
                  <a:gd name="T2" fmla="*/ 173 w 202"/>
                  <a:gd name="T3" fmla="*/ 7 h 130"/>
                  <a:gd name="T4" fmla="*/ 197 w 202"/>
                  <a:gd name="T5" fmla="*/ 71 h 130"/>
                  <a:gd name="T6" fmla="*/ 173 w 202"/>
                  <a:gd name="T7" fmla="*/ 119 h 130"/>
                  <a:gd name="T8" fmla="*/ 21 w 202"/>
                  <a:gd name="T9" fmla="*/ 111 h 130"/>
                  <a:gd name="T10" fmla="*/ 53 w 202"/>
                  <a:gd name="T11" fmla="*/ 31 h 130"/>
                  <a:gd name="T12" fmla="*/ 0 60000 65536"/>
                  <a:gd name="T13" fmla="*/ 0 60000 65536"/>
                  <a:gd name="T14" fmla="*/ 0 60000 65536"/>
                  <a:gd name="T15" fmla="*/ 0 60000 65536"/>
                  <a:gd name="T16" fmla="*/ 0 60000 65536"/>
                  <a:gd name="T17" fmla="*/ 0 60000 65536"/>
                  <a:gd name="T18" fmla="*/ 0 w 202"/>
                  <a:gd name="T19" fmla="*/ 0 h 130"/>
                  <a:gd name="T20" fmla="*/ 202 w 20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7" name="Oval 19"/>
              <p:cNvSpPr>
                <a:spLocks noChangeArrowheads="1"/>
              </p:cNvSpPr>
              <p:nvPr/>
            </p:nvSpPr>
            <p:spPr bwMode="auto">
              <a:xfrm>
                <a:off x="5457" y="1621"/>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58" name="Oval 20"/>
              <p:cNvSpPr>
                <a:spLocks noChangeArrowheads="1"/>
              </p:cNvSpPr>
              <p:nvPr/>
            </p:nvSpPr>
            <p:spPr bwMode="auto">
              <a:xfrm>
                <a:off x="5353" y="173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59" name="Oval 21"/>
              <p:cNvSpPr>
                <a:spLocks noChangeArrowheads="1"/>
              </p:cNvSpPr>
              <p:nvPr/>
            </p:nvSpPr>
            <p:spPr bwMode="auto">
              <a:xfrm>
                <a:off x="5225" y="175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0" name="Oval 22"/>
              <p:cNvSpPr>
                <a:spLocks noChangeArrowheads="1"/>
              </p:cNvSpPr>
              <p:nvPr/>
            </p:nvSpPr>
            <p:spPr bwMode="auto">
              <a:xfrm>
                <a:off x="5089" y="172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1" name="Oval 23"/>
              <p:cNvSpPr>
                <a:spLocks noChangeArrowheads="1"/>
              </p:cNvSpPr>
              <p:nvPr/>
            </p:nvSpPr>
            <p:spPr bwMode="auto">
              <a:xfrm>
                <a:off x="4994" y="169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2" name="Oval 24"/>
              <p:cNvSpPr>
                <a:spLocks noChangeArrowheads="1"/>
              </p:cNvSpPr>
              <p:nvPr/>
            </p:nvSpPr>
            <p:spPr bwMode="auto">
              <a:xfrm>
                <a:off x="4930" y="1598"/>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3" name="Oval 25"/>
              <p:cNvSpPr>
                <a:spLocks noChangeArrowheads="1"/>
              </p:cNvSpPr>
              <p:nvPr/>
            </p:nvSpPr>
            <p:spPr bwMode="auto">
              <a:xfrm>
                <a:off x="5034" y="1501"/>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4" name="Oval 26"/>
              <p:cNvSpPr>
                <a:spLocks noChangeArrowheads="1"/>
              </p:cNvSpPr>
              <p:nvPr/>
            </p:nvSpPr>
            <p:spPr bwMode="auto">
              <a:xfrm>
                <a:off x="5130" y="1430"/>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5" name="Oval 27"/>
              <p:cNvSpPr>
                <a:spLocks noChangeArrowheads="1"/>
              </p:cNvSpPr>
              <p:nvPr/>
            </p:nvSpPr>
            <p:spPr bwMode="auto">
              <a:xfrm>
                <a:off x="5249" y="1430"/>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6" name="Oval 28"/>
              <p:cNvSpPr>
                <a:spLocks noChangeArrowheads="1"/>
              </p:cNvSpPr>
              <p:nvPr/>
            </p:nvSpPr>
            <p:spPr bwMode="auto">
              <a:xfrm>
                <a:off x="5369" y="1518"/>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7" name="Oval 29"/>
              <p:cNvSpPr>
                <a:spLocks noChangeArrowheads="1"/>
              </p:cNvSpPr>
              <p:nvPr/>
            </p:nvSpPr>
            <p:spPr bwMode="auto">
              <a:xfrm>
                <a:off x="5321" y="161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8" name="Oval 30"/>
              <p:cNvSpPr>
                <a:spLocks noChangeArrowheads="1"/>
              </p:cNvSpPr>
              <p:nvPr/>
            </p:nvSpPr>
            <p:spPr bwMode="auto">
              <a:xfrm>
                <a:off x="5218" y="163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9" name="Oval 31"/>
              <p:cNvSpPr>
                <a:spLocks noChangeArrowheads="1"/>
              </p:cNvSpPr>
              <p:nvPr/>
            </p:nvSpPr>
            <p:spPr bwMode="auto">
              <a:xfrm>
                <a:off x="5089" y="1598"/>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70" name="Oval 32"/>
              <p:cNvSpPr>
                <a:spLocks noChangeArrowheads="1"/>
              </p:cNvSpPr>
              <p:nvPr/>
            </p:nvSpPr>
            <p:spPr bwMode="auto">
              <a:xfrm>
                <a:off x="5201" y="1550"/>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grpSp>
        <p:sp>
          <p:nvSpPr>
            <p:cNvPr id="39042" name="Text Box 33"/>
            <p:cNvSpPr txBox="1">
              <a:spLocks noChangeArrowheads="1"/>
            </p:cNvSpPr>
            <p:nvPr/>
          </p:nvSpPr>
          <p:spPr bwMode="auto">
            <a:xfrm>
              <a:off x="2785" y="1182"/>
              <a:ext cx="2013"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Isolate inner cell mass</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(destroys embryo)</a:t>
              </a:r>
            </a:p>
          </p:txBody>
        </p:sp>
      </p:grpSp>
      <p:grpSp>
        <p:nvGrpSpPr>
          <p:cNvPr id="4" name="Group 34"/>
          <p:cNvGrpSpPr>
            <a:grpSpLocks/>
          </p:cNvGrpSpPr>
          <p:nvPr/>
        </p:nvGrpSpPr>
        <p:grpSpPr bwMode="auto">
          <a:xfrm>
            <a:off x="1997075" y="4292600"/>
            <a:ext cx="5314950" cy="2570163"/>
            <a:chOff x="1258" y="2704"/>
            <a:chExt cx="3348" cy="1619"/>
          </a:xfrm>
        </p:grpSpPr>
        <p:sp>
          <p:nvSpPr>
            <p:cNvPr id="38986" name="Line 35"/>
            <p:cNvSpPr>
              <a:spLocks noChangeShapeType="1"/>
            </p:cNvSpPr>
            <p:nvPr/>
          </p:nvSpPr>
          <p:spPr bwMode="auto">
            <a:xfrm flipH="1">
              <a:off x="2654" y="2704"/>
              <a:ext cx="739" cy="512"/>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grpSp>
          <p:nvGrpSpPr>
            <p:cNvPr id="5" name="Group 36"/>
            <p:cNvGrpSpPr>
              <a:grpSpLocks/>
            </p:cNvGrpSpPr>
            <p:nvPr/>
          </p:nvGrpSpPr>
          <p:grpSpPr bwMode="auto">
            <a:xfrm>
              <a:off x="1805" y="3121"/>
              <a:ext cx="758" cy="315"/>
              <a:chOff x="1805" y="3121"/>
              <a:chExt cx="758" cy="315"/>
            </a:xfrm>
          </p:grpSpPr>
          <p:grpSp>
            <p:nvGrpSpPr>
              <p:cNvPr id="6" name="Group 37"/>
              <p:cNvGrpSpPr>
                <a:grpSpLocks/>
              </p:cNvGrpSpPr>
              <p:nvPr/>
            </p:nvGrpSpPr>
            <p:grpSpPr bwMode="auto">
              <a:xfrm>
                <a:off x="1805" y="3121"/>
                <a:ext cx="758" cy="315"/>
                <a:chOff x="1805" y="3121"/>
                <a:chExt cx="758" cy="315"/>
              </a:xfrm>
            </p:grpSpPr>
            <p:sp>
              <p:nvSpPr>
                <p:cNvPr id="39032" name="Oval 38"/>
                <p:cNvSpPr>
                  <a:spLocks noChangeArrowheads="1"/>
                </p:cNvSpPr>
                <p:nvPr/>
              </p:nvSpPr>
              <p:spPr bwMode="auto">
                <a:xfrm rot="10800000" flipV="1">
                  <a:off x="1806" y="3123"/>
                  <a:ext cx="759" cy="275"/>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7" name="Group 39"/>
                <p:cNvGrpSpPr>
                  <a:grpSpLocks/>
                </p:cNvGrpSpPr>
                <p:nvPr/>
              </p:nvGrpSpPr>
              <p:grpSpPr bwMode="auto">
                <a:xfrm>
                  <a:off x="1808" y="3122"/>
                  <a:ext cx="754" cy="314"/>
                  <a:chOff x="1808" y="3122"/>
                  <a:chExt cx="754" cy="314"/>
                </a:xfrm>
              </p:grpSpPr>
              <p:grpSp>
                <p:nvGrpSpPr>
                  <p:cNvPr id="8" name="Group 40"/>
                  <p:cNvGrpSpPr>
                    <a:grpSpLocks/>
                  </p:cNvGrpSpPr>
                  <p:nvPr/>
                </p:nvGrpSpPr>
                <p:grpSpPr bwMode="auto">
                  <a:xfrm>
                    <a:off x="1808" y="3122"/>
                    <a:ext cx="751" cy="279"/>
                    <a:chOff x="1808" y="3122"/>
                    <a:chExt cx="751" cy="279"/>
                  </a:xfrm>
                </p:grpSpPr>
                <p:sp>
                  <p:nvSpPr>
                    <p:cNvPr id="39038" name="AutoShape 41"/>
                    <p:cNvSpPr>
                      <a:spLocks noChangeArrowheads="1"/>
                    </p:cNvSpPr>
                    <p:nvPr/>
                  </p:nvSpPr>
                  <p:spPr bwMode="auto">
                    <a:xfrm flipV="1">
                      <a:off x="1808" y="3121"/>
                      <a:ext cx="752"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8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39" name="AutoShape 42"/>
                    <p:cNvSpPr>
                      <a:spLocks noChangeArrowheads="1"/>
                    </p:cNvSpPr>
                    <p:nvPr/>
                  </p:nvSpPr>
                  <p:spPr bwMode="auto">
                    <a:xfrm flipH="1" flipV="1">
                      <a:off x="1809" y="3121"/>
                      <a:ext cx="751"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9" name="Group 43"/>
                  <p:cNvGrpSpPr>
                    <a:grpSpLocks/>
                  </p:cNvGrpSpPr>
                  <p:nvPr/>
                </p:nvGrpSpPr>
                <p:grpSpPr bwMode="auto">
                  <a:xfrm>
                    <a:off x="1809" y="3196"/>
                    <a:ext cx="753" cy="240"/>
                    <a:chOff x="1809" y="3196"/>
                    <a:chExt cx="753" cy="240"/>
                  </a:xfrm>
                </p:grpSpPr>
                <p:sp>
                  <p:nvSpPr>
                    <p:cNvPr id="39036" name="AutoShape 44"/>
                    <p:cNvSpPr>
                      <a:spLocks noChangeArrowheads="1"/>
                    </p:cNvSpPr>
                    <p:nvPr/>
                  </p:nvSpPr>
                  <p:spPr bwMode="auto">
                    <a:xfrm flipH="1">
                      <a:off x="1809" y="3196"/>
                      <a:ext cx="754"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8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37" name="AutoShape 45"/>
                    <p:cNvSpPr>
                      <a:spLocks noChangeArrowheads="1"/>
                    </p:cNvSpPr>
                    <p:nvPr/>
                  </p:nvSpPr>
                  <p:spPr bwMode="auto">
                    <a:xfrm>
                      <a:off x="1813" y="3196"/>
                      <a:ext cx="744"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6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sp>
            <p:nvSpPr>
              <p:cNvPr id="39028" name="Oval 46"/>
              <p:cNvSpPr>
                <a:spLocks noChangeArrowheads="1"/>
              </p:cNvSpPr>
              <p:nvPr/>
            </p:nvSpPr>
            <p:spPr bwMode="auto">
              <a:xfrm>
                <a:off x="1945" y="3238"/>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29" name="Oval 47"/>
              <p:cNvSpPr>
                <a:spLocks noChangeArrowheads="1"/>
              </p:cNvSpPr>
              <p:nvPr/>
            </p:nvSpPr>
            <p:spPr bwMode="auto">
              <a:xfrm>
                <a:off x="2139" y="3228"/>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30" name="Oval 48"/>
              <p:cNvSpPr>
                <a:spLocks noChangeArrowheads="1"/>
              </p:cNvSpPr>
              <p:nvPr/>
            </p:nvSpPr>
            <p:spPr bwMode="auto">
              <a:xfrm>
                <a:off x="2289" y="3242"/>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31" name="Oval 49"/>
              <p:cNvSpPr>
                <a:spLocks noChangeArrowheads="1"/>
              </p:cNvSpPr>
              <p:nvPr/>
            </p:nvSpPr>
            <p:spPr bwMode="auto">
              <a:xfrm>
                <a:off x="2039" y="3313"/>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grpSp>
          <p:nvGrpSpPr>
            <p:cNvPr id="10" name="Group 50"/>
            <p:cNvGrpSpPr>
              <a:grpSpLocks/>
            </p:cNvGrpSpPr>
            <p:nvPr/>
          </p:nvGrpSpPr>
          <p:grpSpPr bwMode="auto">
            <a:xfrm>
              <a:off x="1260" y="3680"/>
              <a:ext cx="757" cy="315"/>
              <a:chOff x="1260" y="3680"/>
              <a:chExt cx="757" cy="315"/>
            </a:xfrm>
          </p:grpSpPr>
          <p:grpSp>
            <p:nvGrpSpPr>
              <p:cNvPr id="11" name="Group 51"/>
              <p:cNvGrpSpPr>
                <a:grpSpLocks/>
              </p:cNvGrpSpPr>
              <p:nvPr/>
            </p:nvGrpSpPr>
            <p:grpSpPr bwMode="auto">
              <a:xfrm>
                <a:off x="1260" y="3680"/>
                <a:ext cx="757" cy="315"/>
                <a:chOff x="1260" y="3680"/>
                <a:chExt cx="757" cy="315"/>
              </a:xfrm>
            </p:grpSpPr>
            <p:sp>
              <p:nvSpPr>
                <p:cNvPr id="39019" name="Oval 52"/>
                <p:cNvSpPr>
                  <a:spLocks noChangeArrowheads="1"/>
                </p:cNvSpPr>
                <p:nvPr/>
              </p:nvSpPr>
              <p:spPr bwMode="auto">
                <a:xfrm rot="10800000" flipV="1">
                  <a:off x="1260" y="3681"/>
                  <a:ext cx="758" cy="274"/>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12" name="Group 53"/>
                <p:cNvGrpSpPr>
                  <a:grpSpLocks/>
                </p:cNvGrpSpPr>
                <p:nvPr/>
              </p:nvGrpSpPr>
              <p:grpSpPr bwMode="auto">
                <a:xfrm>
                  <a:off x="1262" y="3682"/>
                  <a:ext cx="753" cy="314"/>
                  <a:chOff x="1262" y="3682"/>
                  <a:chExt cx="753" cy="314"/>
                </a:xfrm>
              </p:grpSpPr>
              <p:grpSp>
                <p:nvGrpSpPr>
                  <p:cNvPr id="13" name="Group 54"/>
                  <p:cNvGrpSpPr>
                    <a:grpSpLocks/>
                  </p:cNvGrpSpPr>
                  <p:nvPr/>
                </p:nvGrpSpPr>
                <p:grpSpPr bwMode="auto">
                  <a:xfrm>
                    <a:off x="1262" y="3682"/>
                    <a:ext cx="751" cy="278"/>
                    <a:chOff x="1262" y="3682"/>
                    <a:chExt cx="751" cy="278"/>
                  </a:xfrm>
                </p:grpSpPr>
                <p:sp>
                  <p:nvSpPr>
                    <p:cNvPr id="39025" name="AutoShape 55"/>
                    <p:cNvSpPr>
                      <a:spLocks noChangeArrowheads="1"/>
                    </p:cNvSpPr>
                    <p:nvPr/>
                  </p:nvSpPr>
                  <p:spPr bwMode="auto">
                    <a:xfrm flipV="1">
                      <a:off x="1262" y="3682"/>
                      <a:ext cx="751"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76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26" name="AutoShape 56"/>
                    <p:cNvSpPr>
                      <a:spLocks noChangeArrowheads="1"/>
                    </p:cNvSpPr>
                    <p:nvPr/>
                  </p:nvSpPr>
                  <p:spPr bwMode="auto">
                    <a:xfrm flipH="1" flipV="1">
                      <a:off x="1263" y="3682"/>
                      <a:ext cx="751"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76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14" name="Group 57"/>
                  <p:cNvGrpSpPr>
                    <a:grpSpLocks/>
                  </p:cNvGrpSpPr>
                  <p:nvPr/>
                </p:nvGrpSpPr>
                <p:grpSpPr bwMode="auto">
                  <a:xfrm>
                    <a:off x="1263" y="3756"/>
                    <a:ext cx="752" cy="239"/>
                    <a:chOff x="1263" y="3756"/>
                    <a:chExt cx="752" cy="239"/>
                  </a:xfrm>
                </p:grpSpPr>
                <p:sp>
                  <p:nvSpPr>
                    <p:cNvPr id="39023" name="AutoShape 58"/>
                    <p:cNvSpPr>
                      <a:spLocks noChangeArrowheads="1"/>
                    </p:cNvSpPr>
                    <p:nvPr/>
                  </p:nvSpPr>
                  <p:spPr bwMode="auto">
                    <a:xfrm flipH="1">
                      <a:off x="1263" y="3756"/>
                      <a:ext cx="753"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8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24" name="AutoShape 59"/>
                    <p:cNvSpPr>
                      <a:spLocks noChangeArrowheads="1"/>
                    </p:cNvSpPr>
                    <p:nvPr/>
                  </p:nvSpPr>
                  <p:spPr bwMode="auto">
                    <a:xfrm>
                      <a:off x="1267" y="3756"/>
                      <a:ext cx="743"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5 w 21600"/>
                        <a:gd name="T19" fmla="*/ 0 h 21600"/>
                        <a:gd name="T20" fmla="*/ 21426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sp>
            <p:nvSpPr>
              <p:cNvPr id="39012" name="Oval 60"/>
              <p:cNvSpPr>
                <a:spLocks noChangeArrowheads="1"/>
              </p:cNvSpPr>
              <p:nvPr/>
            </p:nvSpPr>
            <p:spPr bwMode="auto">
              <a:xfrm>
                <a:off x="1401" y="3797"/>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3" name="Oval 61"/>
              <p:cNvSpPr>
                <a:spLocks noChangeArrowheads="1"/>
              </p:cNvSpPr>
              <p:nvPr/>
            </p:nvSpPr>
            <p:spPr bwMode="auto">
              <a:xfrm>
                <a:off x="1593" y="3788"/>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4" name="Oval 62"/>
              <p:cNvSpPr>
                <a:spLocks noChangeArrowheads="1"/>
              </p:cNvSpPr>
              <p:nvPr/>
            </p:nvSpPr>
            <p:spPr bwMode="auto">
              <a:xfrm>
                <a:off x="1744" y="3802"/>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5" name="Oval 63"/>
              <p:cNvSpPr>
                <a:spLocks noChangeArrowheads="1"/>
              </p:cNvSpPr>
              <p:nvPr/>
            </p:nvSpPr>
            <p:spPr bwMode="auto">
              <a:xfrm>
                <a:off x="1495" y="3829"/>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6" name="Oval 64"/>
              <p:cNvSpPr>
                <a:spLocks noChangeArrowheads="1"/>
              </p:cNvSpPr>
              <p:nvPr/>
            </p:nvSpPr>
            <p:spPr bwMode="auto">
              <a:xfrm>
                <a:off x="1668" y="3851"/>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7" name="Oval 65"/>
              <p:cNvSpPr>
                <a:spLocks noChangeArrowheads="1"/>
              </p:cNvSpPr>
              <p:nvPr/>
            </p:nvSpPr>
            <p:spPr bwMode="auto">
              <a:xfrm>
                <a:off x="1819" y="3865"/>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8" name="Oval 66"/>
              <p:cNvSpPr>
                <a:spLocks noChangeArrowheads="1"/>
              </p:cNvSpPr>
              <p:nvPr/>
            </p:nvSpPr>
            <p:spPr bwMode="auto">
              <a:xfrm>
                <a:off x="1563" y="3885"/>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grpSp>
          <p:nvGrpSpPr>
            <p:cNvPr id="15" name="Group 67"/>
            <p:cNvGrpSpPr>
              <a:grpSpLocks/>
            </p:cNvGrpSpPr>
            <p:nvPr/>
          </p:nvGrpSpPr>
          <p:grpSpPr bwMode="auto">
            <a:xfrm>
              <a:off x="2348" y="3681"/>
              <a:ext cx="757" cy="315"/>
              <a:chOff x="2348" y="3681"/>
              <a:chExt cx="757" cy="315"/>
            </a:xfrm>
          </p:grpSpPr>
          <p:grpSp>
            <p:nvGrpSpPr>
              <p:cNvPr id="16" name="Group 68"/>
              <p:cNvGrpSpPr>
                <a:grpSpLocks/>
              </p:cNvGrpSpPr>
              <p:nvPr/>
            </p:nvGrpSpPr>
            <p:grpSpPr bwMode="auto">
              <a:xfrm>
                <a:off x="2348" y="3681"/>
                <a:ext cx="757" cy="315"/>
                <a:chOff x="2348" y="3681"/>
                <a:chExt cx="757" cy="315"/>
              </a:xfrm>
            </p:grpSpPr>
            <p:sp>
              <p:nvSpPr>
                <p:cNvPr id="39003" name="Oval 69"/>
                <p:cNvSpPr>
                  <a:spLocks noChangeArrowheads="1"/>
                </p:cNvSpPr>
                <p:nvPr/>
              </p:nvSpPr>
              <p:spPr bwMode="auto">
                <a:xfrm rot="10800000" flipV="1">
                  <a:off x="2349" y="3683"/>
                  <a:ext cx="758" cy="275"/>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17" name="Group 70"/>
                <p:cNvGrpSpPr>
                  <a:grpSpLocks/>
                </p:cNvGrpSpPr>
                <p:nvPr/>
              </p:nvGrpSpPr>
              <p:grpSpPr bwMode="auto">
                <a:xfrm>
                  <a:off x="2351" y="3682"/>
                  <a:ext cx="753" cy="314"/>
                  <a:chOff x="2351" y="3682"/>
                  <a:chExt cx="753" cy="314"/>
                </a:xfrm>
              </p:grpSpPr>
              <p:grpSp>
                <p:nvGrpSpPr>
                  <p:cNvPr id="18" name="Group 71"/>
                  <p:cNvGrpSpPr>
                    <a:grpSpLocks/>
                  </p:cNvGrpSpPr>
                  <p:nvPr/>
                </p:nvGrpSpPr>
                <p:grpSpPr bwMode="auto">
                  <a:xfrm>
                    <a:off x="2351" y="3682"/>
                    <a:ext cx="751" cy="279"/>
                    <a:chOff x="2351" y="3682"/>
                    <a:chExt cx="751" cy="279"/>
                  </a:xfrm>
                </p:grpSpPr>
                <p:sp>
                  <p:nvSpPr>
                    <p:cNvPr id="39009" name="AutoShape 72"/>
                    <p:cNvSpPr>
                      <a:spLocks noChangeArrowheads="1"/>
                    </p:cNvSpPr>
                    <p:nvPr/>
                  </p:nvSpPr>
                  <p:spPr bwMode="auto">
                    <a:xfrm flipV="1">
                      <a:off x="2351" y="3682"/>
                      <a:ext cx="751"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10" name="AutoShape 73"/>
                    <p:cNvSpPr>
                      <a:spLocks noChangeArrowheads="1"/>
                    </p:cNvSpPr>
                    <p:nvPr/>
                  </p:nvSpPr>
                  <p:spPr bwMode="auto">
                    <a:xfrm flipH="1" flipV="1">
                      <a:off x="2352" y="3682"/>
                      <a:ext cx="752"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8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19" name="Group 74"/>
                  <p:cNvGrpSpPr>
                    <a:grpSpLocks/>
                  </p:cNvGrpSpPr>
                  <p:nvPr/>
                </p:nvGrpSpPr>
                <p:grpSpPr bwMode="auto">
                  <a:xfrm>
                    <a:off x="2352" y="3756"/>
                    <a:ext cx="752" cy="240"/>
                    <a:chOff x="2352" y="3756"/>
                    <a:chExt cx="752" cy="240"/>
                  </a:xfrm>
                </p:grpSpPr>
                <p:sp>
                  <p:nvSpPr>
                    <p:cNvPr id="39007" name="AutoShape 75"/>
                    <p:cNvSpPr>
                      <a:spLocks noChangeArrowheads="1"/>
                    </p:cNvSpPr>
                    <p:nvPr/>
                  </p:nvSpPr>
                  <p:spPr bwMode="auto">
                    <a:xfrm flipH="1">
                      <a:off x="2352" y="3756"/>
                      <a:ext cx="753"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8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08" name="AutoShape 76"/>
                    <p:cNvSpPr>
                      <a:spLocks noChangeArrowheads="1"/>
                    </p:cNvSpPr>
                    <p:nvPr/>
                  </p:nvSpPr>
                  <p:spPr bwMode="auto">
                    <a:xfrm>
                      <a:off x="2355" y="3756"/>
                      <a:ext cx="743"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5 w 21600"/>
                        <a:gd name="T19" fmla="*/ 0 h 21600"/>
                        <a:gd name="T20" fmla="*/ 21426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grpSp>
            <p:nvGrpSpPr>
              <p:cNvPr id="20" name="Group 77"/>
              <p:cNvGrpSpPr>
                <a:grpSpLocks/>
              </p:cNvGrpSpPr>
              <p:nvPr/>
            </p:nvGrpSpPr>
            <p:grpSpPr bwMode="auto">
              <a:xfrm>
                <a:off x="2489" y="3789"/>
                <a:ext cx="524" cy="148"/>
                <a:chOff x="2489" y="3789"/>
                <a:chExt cx="524" cy="148"/>
              </a:xfrm>
            </p:grpSpPr>
            <p:sp>
              <p:nvSpPr>
                <p:cNvPr id="38996" name="Oval 78"/>
                <p:cNvSpPr>
                  <a:spLocks noChangeArrowheads="1"/>
                </p:cNvSpPr>
                <p:nvPr/>
              </p:nvSpPr>
              <p:spPr bwMode="auto">
                <a:xfrm flipH="1">
                  <a:off x="2906" y="3799"/>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97" name="Oval 79"/>
                <p:cNvSpPr>
                  <a:spLocks noChangeArrowheads="1"/>
                </p:cNvSpPr>
                <p:nvPr/>
              </p:nvSpPr>
              <p:spPr bwMode="auto">
                <a:xfrm flipH="1">
                  <a:off x="2714" y="3789"/>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98" name="Oval 80"/>
                <p:cNvSpPr>
                  <a:spLocks noChangeArrowheads="1"/>
                </p:cNvSpPr>
                <p:nvPr/>
              </p:nvSpPr>
              <p:spPr bwMode="auto">
                <a:xfrm flipH="1">
                  <a:off x="2563" y="3803"/>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99" name="Oval 81"/>
                <p:cNvSpPr>
                  <a:spLocks noChangeArrowheads="1"/>
                </p:cNvSpPr>
                <p:nvPr/>
              </p:nvSpPr>
              <p:spPr bwMode="auto">
                <a:xfrm flipH="1">
                  <a:off x="2812" y="3829"/>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00" name="Oval 82"/>
                <p:cNvSpPr>
                  <a:spLocks noChangeArrowheads="1"/>
                </p:cNvSpPr>
                <p:nvPr/>
              </p:nvSpPr>
              <p:spPr bwMode="auto">
                <a:xfrm flipH="1">
                  <a:off x="2638" y="3851"/>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01" name="Oval 83"/>
                <p:cNvSpPr>
                  <a:spLocks noChangeArrowheads="1"/>
                </p:cNvSpPr>
                <p:nvPr/>
              </p:nvSpPr>
              <p:spPr bwMode="auto">
                <a:xfrm flipH="1">
                  <a:off x="2489" y="3865"/>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02" name="Oval 84"/>
                <p:cNvSpPr>
                  <a:spLocks noChangeArrowheads="1"/>
                </p:cNvSpPr>
                <p:nvPr/>
              </p:nvSpPr>
              <p:spPr bwMode="auto">
                <a:xfrm flipH="1">
                  <a:off x="2743" y="3885"/>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grpSp>
        <p:sp>
          <p:nvSpPr>
            <p:cNvPr id="38990" name="Rectangle 85"/>
            <p:cNvSpPr>
              <a:spLocks noChangeArrowheads="1"/>
            </p:cNvSpPr>
            <p:nvPr/>
          </p:nvSpPr>
          <p:spPr bwMode="auto">
            <a:xfrm>
              <a:off x="2122" y="4031"/>
              <a:ext cx="1245" cy="290"/>
            </a:xfrm>
            <a:prstGeom prst="rect">
              <a:avLst/>
            </a:prstGeom>
            <a:noFill/>
            <a:ln w="9525">
              <a:noFill/>
              <a:round/>
              <a:headEnd/>
              <a:tailEnd/>
            </a:ln>
          </p:spPr>
          <p:txBody>
            <a:bodyPr wrap="non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Heart muscle</a:t>
              </a:r>
            </a:p>
          </p:txBody>
        </p:sp>
        <p:sp>
          <p:nvSpPr>
            <p:cNvPr id="38991" name="Rectangle 86"/>
            <p:cNvSpPr>
              <a:spLocks noChangeArrowheads="1"/>
            </p:cNvSpPr>
            <p:nvPr/>
          </p:nvSpPr>
          <p:spPr bwMode="auto">
            <a:xfrm>
              <a:off x="1258" y="4031"/>
              <a:ext cx="849" cy="292"/>
            </a:xfrm>
            <a:prstGeom prst="rect">
              <a:avLst/>
            </a:prstGeom>
            <a:noFill/>
            <a:ln w="9525">
              <a:noFill/>
              <a:round/>
              <a:headEnd/>
              <a:tailEnd/>
            </a:ln>
          </p:spPr>
          <p:txBody>
            <a:bodyPr wrap="non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Arial" pitchFamily="34" charset="0"/>
                </a:rPr>
                <a:t>Neurons</a:t>
              </a:r>
              <a:endParaRPr lang="en-US" sz="2400" dirty="0">
                <a:solidFill>
                  <a:srgbClr val="FFFFFF"/>
                </a:solidFill>
                <a:latin typeface="Arial" pitchFamily="34" charset="0"/>
              </a:endParaRPr>
            </a:p>
          </p:txBody>
        </p:sp>
        <p:sp>
          <p:nvSpPr>
            <p:cNvPr id="38992" name="Rectangle 87"/>
            <p:cNvSpPr>
              <a:spLocks noChangeArrowheads="1"/>
            </p:cNvSpPr>
            <p:nvPr/>
          </p:nvSpPr>
          <p:spPr bwMode="auto">
            <a:xfrm>
              <a:off x="1746" y="3463"/>
              <a:ext cx="967" cy="292"/>
            </a:xfrm>
            <a:prstGeom prst="rect">
              <a:avLst/>
            </a:prstGeom>
            <a:noFill/>
            <a:ln w="9525">
              <a:noFill/>
              <a:round/>
              <a:headEnd/>
              <a:tailEnd/>
            </a:ln>
          </p:spPr>
          <p:txBody>
            <a:bodyPr wrap="non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Arial" pitchFamily="34" charset="0"/>
                </a:rPr>
                <a:t>Beta-cells</a:t>
              </a:r>
              <a:endParaRPr lang="en-US" sz="2400" dirty="0">
                <a:solidFill>
                  <a:srgbClr val="FFFFFF"/>
                </a:solidFill>
                <a:latin typeface="Arial" pitchFamily="34" charset="0"/>
              </a:endParaRPr>
            </a:p>
          </p:txBody>
        </p:sp>
        <p:sp>
          <p:nvSpPr>
            <p:cNvPr id="38993" name="Rectangle 88"/>
            <p:cNvSpPr>
              <a:spLocks noChangeArrowheads="1"/>
            </p:cNvSpPr>
            <p:nvPr/>
          </p:nvSpPr>
          <p:spPr bwMode="auto">
            <a:xfrm>
              <a:off x="2978" y="2875"/>
              <a:ext cx="1628" cy="474"/>
            </a:xfrm>
            <a:prstGeom prst="rect">
              <a:avLst/>
            </a:prstGeom>
            <a:noFill/>
            <a:ln w="9525">
              <a:noFill/>
              <a:round/>
              <a:headEnd/>
              <a:tailEnd/>
            </a:ln>
          </p:spPr>
          <p:txBody>
            <a:bodyPr wrap="none" lIns="90000" tIns="46800" rIns="90000" bIns="46800">
              <a:spAutoFit/>
            </a:bodyPr>
            <a:lstStyle/>
            <a:p>
              <a:pPr algn="ctr">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“Special sauce”</a:t>
              </a:r>
              <a:br>
                <a:rPr lang="en-US" sz="2400" dirty="0">
                  <a:solidFill>
                    <a:srgbClr val="FFFFFF"/>
                  </a:solidFill>
                  <a:latin typeface="Arial" pitchFamily="34" charset="0"/>
                </a:rPr>
              </a:br>
              <a:r>
                <a:rPr lang="en-US" sz="2400" dirty="0">
                  <a:solidFill>
                    <a:srgbClr val="FFFFFF"/>
                  </a:solidFill>
                  <a:latin typeface="Arial" pitchFamily="34" charset="0"/>
                </a:rPr>
                <a:t>(largely unknown)</a:t>
              </a:r>
            </a:p>
          </p:txBody>
        </p:sp>
      </p:grpSp>
      <p:grpSp>
        <p:nvGrpSpPr>
          <p:cNvPr id="21" name="Group 89"/>
          <p:cNvGrpSpPr>
            <a:grpSpLocks/>
          </p:cNvGrpSpPr>
          <p:nvPr/>
        </p:nvGrpSpPr>
        <p:grpSpPr bwMode="auto">
          <a:xfrm>
            <a:off x="1116013" y="2736850"/>
            <a:ext cx="2805112" cy="2141538"/>
            <a:chOff x="703" y="1724"/>
            <a:chExt cx="1767" cy="1349"/>
          </a:xfrm>
        </p:grpSpPr>
        <p:grpSp>
          <p:nvGrpSpPr>
            <p:cNvPr id="22" name="Group 90"/>
            <p:cNvGrpSpPr>
              <a:grpSpLocks/>
            </p:cNvGrpSpPr>
            <p:nvPr/>
          </p:nvGrpSpPr>
          <p:grpSpPr bwMode="auto">
            <a:xfrm>
              <a:off x="1381" y="1724"/>
              <a:ext cx="1089" cy="1121"/>
              <a:chOff x="1381" y="1724"/>
              <a:chExt cx="1089" cy="1121"/>
            </a:xfrm>
          </p:grpSpPr>
          <p:sp>
            <p:nvSpPr>
              <p:cNvPr id="38949" name="Freeform 91"/>
              <p:cNvSpPr>
                <a:spLocks noChangeArrowheads="1"/>
              </p:cNvSpPr>
              <p:nvPr/>
            </p:nvSpPr>
            <p:spPr bwMode="auto">
              <a:xfrm>
                <a:off x="1381" y="1724"/>
                <a:ext cx="1090" cy="1108"/>
              </a:xfrm>
              <a:custGeom>
                <a:avLst/>
                <a:gdLst>
                  <a:gd name="T0" fmla="*/ 371 w 1091"/>
                  <a:gd name="T1" fmla="*/ 96 h 1109"/>
                  <a:gd name="T2" fmla="*/ 427 w 1091"/>
                  <a:gd name="T3" fmla="*/ 64 h 1109"/>
                  <a:gd name="T4" fmla="*/ 499 w 1091"/>
                  <a:gd name="T5" fmla="*/ 8 h 1109"/>
                  <a:gd name="T6" fmla="*/ 619 w 1091"/>
                  <a:gd name="T7" fmla="*/ 16 h 1109"/>
                  <a:gd name="T8" fmla="*/ 667 w 1091"/>
                  <a:gd name="T9" fmla="*/ 104 h 1109"/>
                  <a:gd name="T10" fmla="*/ 771 w 1091"/>
                  <a:gd name="T11" fmla="*/ 152 h 1109"/>
                  <a:gd name="T12" fmla="*/ 875 w 1091"/>
                  <a:gd name="T13" fmla="*/ 128 h 1109"/>
                  <a:gd name="T14" fmla="*/ 971 w 1091"/>
                  <a:gd name="T15" fmla="*/ 216 h 1109"/>
                  <a:gd name="T16" fmla="*/ 1003 w 1091"/>
                  <a:gd name="T17" fmla="*/ 352 h 1109"/>
                  <a:gd name="T18" fmla="*/ 1019 w 1091"/>
                  <a:gd name="T19" fmla="*/ 408 h 1109"/>
                  <a:gd name="T20" fmla="*/ 1083 w 1091"/>
                  <a:gd name="T21" fmla="*/ 512 h 1109"/>
                  <a:gd name="T22" fmla="*/ 1067 w 1091"/>
                  <a:gd name="T23" fmla="*/ 616 h 1109"/>
                  <a:gd name="T24" fmla="*/ 995 w 1091"/>
                  <a:gd name="T25" fmla="*/ 688 h 1109"/>
                  <a:gd name="T26" fmla="*/ 995 w 1091"/>
                  <a:gd name="T27" fmla="*/ 776 h 1109"/>
                  <a:gd name="T28" fmla="*/ 1011 w 1091"/>
                  <a:gd name="T29" fmla="*/ 880 h 1109"/>
                  <a:gd name="T30" fmla="*/ 859 w 1091"/>
                  <a:gd name="T31" fmla="*/ 944 h 1109"/>
                  <a:gd name="T32" fmla="*/ 843 w 1091"/>
                  <a:gd name="T33" fmla="*/ 992 h 1109"/>
                  <a:gd name="T34" fmla="*/ 747 w 1091"/>
                  <a:gd name="T35" fmla="*/ 1032 h 1109"/>
                  <a:gd name="T36" fmla="*/ 659 w 1091"/>
                  <a:gd name="T37" fmla="*/ 1096 h 1109"/>
                  <a:gd name="T38" fmla="*/ 483 w 1091"/>
                  <a:gd name="T39" fmla="*/ 1104 h 1109"/>
                  <a:gd name="T40" fmla="*/ 315 w 1091"/>
                  <a:gd name="T41" fmla="*/ 1064 h 1109"/>
                  <a:gd name="T42" fmla="*/ 195 w 1091"/>
                  <a:gd name="T43" fmla="*/ 936 h 1109"/>
                  <a:gd name="T44" fmla="*/ 123 w 1091"/>
                  <a:gd name="T45" fmla="*/ 816 h 1109"/>
                  <a:gd name="T46" fmla="*/ 131 w 1091"/>
                  <a:gd name="T47" fmla="*/ 712 h 1109"/>
                  <a:gd name="T48" fmla="*/ 91 w 1091"/>
                  <a:gd name="T49" fmla="*/ 616 h 1109"/>
                  <a:gd name="T50" fmla="*/ 11 w 1091"/>
                  <a:gd name="T51" fmla="*/ 560 h 1109"/>
                  <a:gd name="T52" fmla="*/ 27 w 1091"/>
                  <a:gd name="T53" fmla="*/ 400 h 1109"/>
                  <a:gd name="T54" fmla="*/ 123 w 1091"/>
                  <a:gd name="T55" fmla="*/ 312 h 1109"/>
                  <a:gd name="T56" fmla="*/ 155 w 1091"/>
                  <a:gd name="T57" fmla="*/ 160 h 1109"/>
                  <a:gd name="T58" fmla="*/ 227 w 1091"/>
                  <a:gd name="T59" fmla="*/ 88 h 1109"/>
                  <a:gd name="T60" fmla="*/ 371 w 1091"/>
                  <a:gd name="T61" fmla="*/ 96 h 1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1"/>
                  <a:gd name="T94" fmla="*/ 0 h 1109"/>
                  <a:gd name="T95" fmla="*/ 1091 w 1091"/>
                  <a:gd name="T96" fmla="*/ 1109 h 11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1" h="1109">
                    <a:moveTo>
                      <a:pt x="371" y="96"/>
                    </a:moveTo>
                    <a:cubicBezTo>
                      <a:pt x="404" y="92"/>
                      <a:pt x="406" y="79"/>
                      <a:pt x="427" y="64"/>
                    </a:cubicBezTo>
                    <a:cubicBezTo>
                      <a:pt x="448" y="49"/>
                      <a:pt x="467" y="16"/>
                      <a:pt x="499" y="8"/>
                    </a:cubicBezTo>
                    <a:cubicBezTo>
                      <a:pt x="531" y="0"/>
                      <a:pt x="591" y="0"/>
                      <a:pt x="619" y="16"/>
                    </a:cubicBezTo>
                    <a:cubicBezTo>
                      <a:pt x="647" y="32"/>
                      <a:pt x="642" y="81"/>
                      <a:pt x="667" y="104"/>
                    </a:cubicBezTo>
                    <a:cubicBezTo>
                      <a:pt x="692" y="127"/>
                      <a:pt x="736" y="148"/>
                      <a:pt x="771" y="152"/>
                    </a:cubicBezTo>
                    <a:cubicBezTo>
                      <a:pt x="806" y="156"/>
                      <a:pt x="842" y="117"/>
                      <a:pt x="875" y="128"/>
                    </a:cubicBezTo>
                    <a:cubicBezTo>
                      <a:pt x="908" y="139"/>
                      <a:pt x="950" y="179"/>
                      <a:pt x="971" y="216"/>
                    </a:cubicBezTo>
                    <a:cubicBezTo>
                      <a:pt x="992" y="253"/>
                      <a:pt x="995" y="320"/>
                      <a:pt x="1003" y="352"/>
                    </a:cubicBezTo>
                    <a:cubicBezTo>
                      <a:pt x="1011" y="384"/>
                      <a:pt x="1006" y="381"/>
                      <a:pt x="1019" y="408"/>
                    </a:cubicBezTo>
                    <a:cubicBezTo>
                      <a:pt x="1032" y="435"/>
                      <a:pt x="1075" y="477"/>
                      <a:pt x="1083" y="512"/>
                    </a:cubicBezTo>
                    <a:cubicBezTo>
                      <a:pt x="1091" y="547"/>
                      <a:pt x="1082" y="587"/>
                      <a:pt x="1067" y="616"/>
                    </a:cubicBezTo>
                    <a:cubicBezTo>
                      <a:pt x="1052" y="645"/>
                      <a:pt x="1007" y="661"/>
                      <a:pt x="995" y="688"/>
                    </a:cubicBezTo>
                    <a:cubicBezTo>
                      <a:pt x="983" y="715"/>
                      <a:pt x="992" y="744"/>
                      <a:pt x="995" y="776"/>
                    </a:cubicBezTo>
                    <a:cubicBezTo>
                      <a:pt x="998" y="808"/>
                      <a:pt x="1034" y="852"/>
                      <a:pt x="1011" y="880"/>
                    </a:cubicBezTo>
                    <a:cubicBezTo>
                      <a:pt x="988" y="908"/>
                      <a:pt x="887" y="925"/>
                      <a:pt x="859" y="944"/>
                    </a:cubicBezTo>
                    <a:cubicBezTo>
                      <a:pt x="831" y="963"/>
                      <a:pt x="862" y="977"/>
                      <a:pt x="843" y="992"/>
                    </a:cubicBezTo>
                    <a:cubicBezTo>
                      <a:pt x="824" y="1007"/>
                      <a:pt x="778" y="1015"/>
                      <a:pt x="747" y="1032"/>
                    </a:cubicBezTo>
                    <a:cubicBezTo>
                      <a:pt x="716" y="1049"/>
                      <a:pt x="703" y="1084"/>
                      <a:pt x="659" y="1096"/>
                    </a:cubicBezTo>
                    <a:cubicBezTo>
                      <a:pt x="615" y="1108"/>
                      <a:pt x="540" y="1109"/>
                      <a:pt x="483" y="1104"/>
                    </a:cubicBezTo>
                    <a:cubicBezTo>
                      <a:pt x="426" y="1099"/>
                      <a:pt x="363" y="1092"/>
                      <a:pt x="315" y="1064"/>
                    </a:cubicBezTo>
                    <a:cubicBezTo>
                      <a:pt x="267" y="1036"/>
                      <a:pt x="227" y="977"/>
                      <a:pt x="195" y="936"/>
                    </a:cubicBezTo>
                    <a:cubicBezTo>
                      <a:pt x="163" y="895"/>
                      <a:pt x="134" y="853"/>
                      <a:pt x="123" y="816"/>
                    </a:cubicBezTo>
                    <a:cubicBezTo>
                      <a:pt x="112" y="779"/>
                      <a:pt x="136" y="745"/>
                      <a:pt x="131" y="712"/>
                    </a:cubicBezTo>
                    <a:cubicBezTo>
                      <a:pt x="126" y="679"/>
                      <a:pt x="111" y="641"/>
                      <a:pt x="91" y="616"/>
                    </a:cubicBezTo>
                    <a:cubicBezTo>
                      <a:pt x="71" y="591"/>
                      <a:pt x="22" y="596"/>
                      <a:pt x="11" y="560"/>
                    </a:cubicBezTo>
                    <a:cubicBezTo>
                      <a:pt x="0" y="524"/>
                      <a:pt x="8" y="441"/>
                      <a:pt x="27" y="400"/>
                    </a:cubicBezTo>
                    <a:cubicBezTo>
                      <a:pt x="46" y="359"/>
                      <a:pt x="102" y="352"/>
                      <a:pt x="123" y="312"/>
                    </a:cubicBezTo>
                    <a:cubicBezTo>
                      <a:pt x="144" y="272"/>
                      <a:pt x="138" y="197"/>
                      <a:pt x="155" y="160"/>
                    </a:cubicBezTo>
                    <a:cubicBezTo>
                      <a:pt x="172" y="123"/>
                      <a:pt x="189" y="99"/>
                      <a:pt x="227" y="88"/>
                    </a:cubicBezTo>
                    <a:cubicBezTo>
                      <a:pt x="265" y="77"/>
                      <a:pt x="338" y="100"/>
                      <a:pt x="371" y="96"/>
                    </a:cubicBezTo>
                    <a:close/>
                  </a:path>
                </a:pathLst>
              </a:custGeom>
              <a:blipFill dpi="0" rotWithShape="0">
                <a:blip r:embed="rId3" cstate="print"/>
                <a:srcRect/>
                <a:tile tx="0" ty="0" sx="100000" sy="100000" flip="none" algn="tl"/>
              </a:blipFill>
              <a:ln w="38160">
                <a:solidFill>
                  <a:srgbClr val="FF9999"/>
                </a:solidFill>
                <a:round/>
                <a:headEnd/>
                <a:tailEnd/>
              </a:ln>
            </p:spPr>
            <p:txBody>
              <a:bodyPr wrap="none" anchor="ctr"/>
              <a:lstStyle/>
              <a:p>
                <a:endParaRPr lang="en-US">
                  <a:solidFill>
                    <a:prstClr val="white"/>
                  </a:solidFill>
                </a:endParaRPr>
              </a:p>
            </p:txBody>
          </p:sp>
          <p:sp>
            <p:nvSpPr>
              <p:cNvPr id="38950" name="Freeform 92"/>
              <p:cNvSpPr>
                <a:spLocks noChangeArrowheads="1"/>
              </p:cNvSpPr>
              <p:nvPr/>
            </p:nvSpPr>
            <p:spPr bwMode="auto">
              <a:xfrm>
                <a:off x="1499" y="1859"/>
                <a:ext cx="861" cy="721"/>
              </a:xfrm>
              <a:custGeom>
                <a:avLst/>
                <a:gdLst>
                  <a:gd name="T0" fmla="*/ 413 w 862"/>
                  <a:gd name="T1" fmla="*/ 41 h 722"/>
                  <a:gd name="T2" fmla="*/ 485 w 862"/>
                  <a:gd name="T3" fmla="*/ 25 h 722"/>
                  <a:gd name="T4" fmla="*/ 589 w 862"/>
                  <a:gd name="T5" fmla="*/ 33 h 722"/>
                  <a:gd name="T6" fmla="*/ 677 w 862"/>
                  <a:gd name="T7" fmla="*/ 97 h 722"/>
                  <a:gd name="T8" fmla="*/ 725 w 862"/>
                  <a:gd name="T9" fmla="*/ 177 h 722"/>
                  <a:gd name="T10" fmla="*/ 829 w 862"/>
                  <a:gd name="T11" fmla="*/ 233 h 722"/>
                  <a:gd name="T12" fmla="*/ 837 w 862"/>
                  <a:gd name="T13" fmla="*/ 345 h 722"/>
                  <a:gd name="T14" fmla="*/ 845 w 862"/>
                  <a:gd name="T15" fmla="*/ 473 h 722"/>
                  <a:gd name="T16" fmla="*/ 845 w 862"/>
                  <a:gd name="T17" fmla="*/ 585 h 722"/>
                  <a:gd name="T18" fmla="*/ 741 w 862"/>
                  <a:gd name="T19" fmla="*/ 681 h 722"/>
                  <a:gd name="T20" fmla="*/ 701 w 862"/>
                  <a:gd name="T21" fmla="*/ 721 h 722"/>
                  <a:gd name="T22" fmla="*/ 613 w 862"/>
                  <a:gd name="T23" fmla="*/ 689 h 722"/>
                  <a:gd name="T24" fmla="*/ 557 w 862"/>
                  <a:gd name="T25" fmla="*/ 593 h 722"/>
                  <a:gd name="T26" fmla="*/ 477 w 862"/>
                  <a:gd name="T27" fmla="*/ 569 h 722"/>
                  <a:gd name="T28" fmla="*/ 421 w 862"/>
                  <a:gd name="T29" fmla="*/ 577 h 722"/>
                  <a:gd name="T30" fmla="*/ 373 w 862"/>
                  <a:gd name="T31" fmla="*/ 553 h 722"/>
                  <a:gd name="T32" fmla="*/ 285 w 862"/>
                  <a:gd name="T33" fmla="*/ 593 h 722"/>
                  <a:gd name="T34" fmla="*/ 237 w 862"/>
                  <a:gd name="T35" fmla="*/ 617 h 722"/>
                  <a:gd name="T36" fmla="*/ 165 w 862"/>
                  <a:gd name="T37" fmla="*/ 713 h 722"/>
                  <a:gd name="T38" fmla="*/ 141 w 862"/>
                  <a:gd name="T39" fmla="*/ 665 h 722"/>
                  <a:gd name="T40" fmla="*/ 149 w 862"/>
                  <a:gd name="T41" fmla="*/ 617 h 722"/>
                  <a:gd name="T42" fmla="*/ 117 w 862"/>
                  <a:gd name="T43" fmla="*/ 569 h 722"/>
                  <a:gd name="T44" fmla="*/ 61 w 862"/>
                  <a:gd name="T45" fmla="*/ 521 h 722"/>
                  <a:gd name="T46" fmla="*/ 69 w 862"/>
                  <a:gd name="T47" fmla="*/ 465 h 722"/>
                  <a:gd name="T48" fmla="*/ 77 w 862"/>
                  <a:gd name="T49" fmla="*/ 369 h 722"/>
                  <a:gd name="T50" fmla="*/ 21 w 862"/>
                  <a:gd name="T51" fmla="*/ 265 h 722"/>
                  <a:gd name="T52" fmla="*/ 13 w 862"/>
                  <a:gd name="T53" fmla="*/ 185 h 722"/>
                  <a:gd name="T54" fmla="*/ 101 w 862"/>
                  <a:gd name="T55" fmla="*/ 153 h 722"/>
                  <a:gd name="T56" fmla="*/ 189 w 862"/>
                  <a:gd name="T57" fmla="*/ 113 h 722"/>
                  <a:gd name="T58" fmla="*/ 245 w 862"/>
                  <a:gd name="T59" fmla="*/ 17 h 722"/>
                  <a:gd name="T60" fmla="*/ 309 w 862"/>
                  <a:gd name="T61" fmla="*/ 9 h 722"/>
                  <a:gd name="T62" fmla="*/ 413 w 862"/>
                  <a:gd name="T63" fmla="*/ 41 h 7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2"/>
                  <a:gd name="T97" fmla="*/ 0 h 722"/>
                  <a:gd name="T98" fmla="*/ 862 w 862"/>
                  <a:gd name="T99" fmla="*/ 722 h 7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2" h="722">
                    <a:moveTo>
                      <a:pt x="413" y="41"/>
                    </a:moveTo>
                    <a:cubicBezTo>
                      <a:pt x="442" y="44"/>
                      <a:pt x="456" y="26"/>
                      <a:pt x="485" y="25"/>
                    </a:cubicBezTo>
                    <a:cubicBezTo>
                      <a:pt x="514" y="24"/>
                      <a:pt x="557" y="21"/>
                      <a:pt x="589" y="33"/>
                    </a:cubicBezTo>
                    <a:cubicBezTo>
                      <a:pt x="621" y="45"/>
                      <a:pt x="654" y="73"/>
                      <a:pt x="677" y="97"/>
                    </a:cubicBezTo>
                    <a:cubicBezTo>
                      <a:pt x="700" y="121"/>
                      <a:pt x="700" y="154"/>
                      <a:pt x="725" y="177"/>
                    </a:cubicBezTo>
                    <a:cubicBezTo>
                      <a:pt x="750" y="200"/>
                      <a:pt x="810" y="205"/>
                      <a:pt x="829" y="233"/>
                    </a:cubicBezTo>
                    <a:cubicBezTo>
                      <a:pt x="848" y="261"/>
                      <a:pt x="834" y="305"/>
                      <a:pt x="837" y="345"/>
                    </a:cubicBezTo>
                    <a:cubicBezTo>
                      <a:pt x="840" y="385"/>
                      <a:pt x="844" y="433"/>
                      <a:pt x="845" y="473"/>
                    </a:cubicBezTo>
                    <a:cubicBezTo>
                      <a:pt x="846" y="513"/>
                      <a:pt x="862" y="550"/>
                      <a:pt x="845" y="585"/>
                    </a:cubicBezTo>
                    <a:cubicBezTo>
                      <a:pt x="828" y="620"/>
                      <a:pt x="765" y="658"/>
                      <a:pt x="741" y="681"/>
                    </a:cubicBezTo>
                    <a:cubicBezTo>
                      <a:pt x="717" y="704"/>
                      <a:pt x="722" y="720"/>
                      <a:pt x="701" y="721"/>
                    </a:cubicBezTo>
                    <a:cubicBezTo>
                      <a:pt x="680" y="722"/>
                      <a:pt x="637" y="710"/>
                      <a:pt x="613" y="689"/>
                    </a:cubicBezTo>
                    <a:cubicBezTo>
                      <a:pt x="589" y="668"/>
                      <a:pt x="580" y="613"/>
                      <a:pt x="557" y="593"/>
                    </a:cubicBezTo>
                    <a:cubicBezTo>
                      <a:pt x="534" y="573"/>
                      <a:pt x="500" y="572"/>
                      <a:pt x="477" y="569"/>
                    </a:cubicBezTo>
                    <a:cubicBezTo>
                      <a:pt x="454" y="566"/>
                      <a:pt x="438" y="580"/>
                      <a:pt x="421" y="577"/>
                    </a:cubicBezTo>
                    <a:cubicBezTo>
                      <a:pt x="404" y="574"/>
                      <a:pt x="396" y="550"/>
                      <a:pt x="373" y="553"/>
                    </a:cubicBezTo>
                    <a:cubicBezTo>
                      <a:pt x="350" y="556"/>
                      <a:pt x="308" y="582"/>
                      <a:pt x="285" y="593"/>
                    </a:cubicBezTo>
                    <a:cubicBezTo>
                      <a:pt x="262" y="604"/>
                      <a:pt x="257" y="597"/>
                      <a:pt x="237" y="617"/>
                    </a:cubicBezTo>
                    <a:cubicBezTo>
                      <a:pt x="217" y="637"/>
                      <a:pt x="181" y="705"/>
                      <a:pt x="165" y="713"/>
                    </a:cubicBezTo>
                    <a:cubicBezTo>
                      <a:pt x="149" y="721"/>
                      <a:pt x="144" y="681"/>
                      <a:pt x="141" y="665"/>
                    </a:cubicBezTo>
                    <a:cubicBezTo>
                      <a:pt x="138" y="649"/>
                      <a:pt x="153" y="633"/>
                      <a:pt x="149" y="617"/>
                    </a:cubicBezTo>
                    <a:cubicBezTo>
                      <a:pt x="145" y="601"/>
                      <a:pt x="132" y="585"/>
                      <a:pt x="117" y="569"/>
                    </a:cubicBezTo>
                    <a:cubicBezTo>
                      <a:pt x="102" y="553"/>
                      <a:pt x="69" y="538"/>
                      <a:pt x="61" y="521"/>
                    </a:cubicBezTo>
                    <a:cubicBezTo>
                      <a:pt x="53" y="504"/>
                      <a:pt x="66" y="490"/>
                      <a:pt x="69" y="465"/>
                    </a:cubicBezTo>
                    <a:cubicBezTo>
                      <a:pt x="72" y="440"/>
                      <a:pt x="85" y="402"/>
                      <a:pt x="77" y="369"/>
                    </a:cubicBezTo>
                    <a:cubicBezTo>
                      <a:pt x="69" y="336"/>
                      <a:pt x="32" y="296"/>
                      <a:pt x="21" y="265"/>
                    </a:cubicBezTo>
                    <a:cubicBezTo>
                      <a:pt x="10" y="234"/>
                      <a:pt x="0" y="204"/>
                      <a:pt x="13" y="185"/>
                    </a:cubicBezTo>
                    <a:cubicBezTo>
                      <a:pt x="26" y="166"/>
                      <a:pt x="72" y="165"/>
                      <a:pt x="101" y="153"/>
                    </a:cubicBezTo>
                    <a:cubicBezTo>
                      <a:pt x="130" y="141"/>
                      <a:pt x="165" y="136"/>
                      <a:pt x="189" y="113"/>
                    </a:cubicBezTo>
                    <a:cubicBezTo>
                      <a:pt x="213" y="90"/>
                      <a:pt x="225" y="34"/>
                      <a:pt x="245" y="17"/>
                    </a:cubicBezTo>
                    <a:cubicBezTo>
                      <a:pt x="265" y="0"/>
                      <a:pt x="281" y="4"/>
                      <a:pt x="309" y="9"/>
                    </a:cubicBezTo>
                    <a:cubicBezTo>
                      <a:pt x="337" y="14"/>
                      <a:pt x="384" y="38"/>
                      <a:pt x="413" y="41"/>
                    </a:cubicBezTo>
                    <a:close/>
                  </a:path>
                </a:pathLst>
              </a:custGeom>
              <a:solidFill>
                <a:srgbClr val="720000"/>
              </a:solidFill>
              <a:ln w="38160">
                <a:solidFill>
                  <a:srgbClr val="FF9999"/>
                </a:solidFill>
                <a:round/>
                <a:headEnd/>
                <a:tailEnd/>
              </a:ln>
            </p:spPr>
            <p:txBody>
              <a:bodyPr wrap="none" anchor="ctr"/>
              <a:lstStyle/>
              <a:p>
                <a:endParaRPr lang="en-US">
                  <a:solidFill>
                    <a:prstClr val="white"/>
                  </a:solidFill>
                </a:endParaRPr>
              </a:p>
            </p:txBody>
          </p:sp>
          <p:sp>
            <p:nvSpPr>
              <p:cNvPr id="38951" name="Oval 93"/>
              <p:cNvSpPr>
                <a:spLocks noChangeArrowheads="1"/>
              </p:cNvSpPr>
              <p:nvPr/>
            </p:nvSpPr>
            <p:spPr bwMode="auto">
              <a:xfrm>
                <a:off x="1881" y="1782"/>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2" name="Oval 94"/>
              <p:cNvSpPr>
                <a:spLocks noChangeArrowheads="1"/>
              </p:cNvSpPr>
              <p:nvPr/>
            </p:nvSpPr>
            <p:spPr bwMode="auto">
              <a:xfrm>
                <a:off x="2225" y="1926"/>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3" name="Oval 95"/>
              <p:cNvSpPr>
                <a:spLocks noChangeArrowheads="1"/>
              </p:cNvSpPr>
              <p:nvPr/>
            </p:nvSpPr>
            <p:spPr bwMode="auto">
              <a:xfrm>
                <a:off x="2361" y="2245"/>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4" name="Oval 96"/>
              <p:cNvSpPr>
                <a:spLocks noChangeArrowheads="1"/>
              </p:cNvSpPr>
              <p:nvPr/>
            </p:nvSpPr>
            <p:spPr bwMode="auto">
              <a:xfrm>
                <a:off x="2273" y="2517"/>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5" name="Oval 97"/>
              <p:cNvSpPr>
                <a:spLocks noChangeArrowheads="1"/>
              </p:cNvSpPr>
              <p:nvPr/>
            </p:nvSpPr>
            <p:spPr bwMode="auto">
              <a:xfrm>
                <a:off x="1538" y="2453"/>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6" name="Oval 98"/>
              <p:cNvSpPr>
                <a:spLocks noChangeArrowheads="1"/>
              </p:cNvSpPr>
              <p:nvPr/>
            </p:nvSpPr>
            <p:spPr bwMode="auto">
              <a:xfrm>
                <a:off x="1450" y="2182"/>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7" name="Oval 99"/>
              <p:cNvSpPr>
                <a:spLocks noChangeArrowheads="1"/>
              </p:cNvSpPr>
              <p:nvPr/>
            </p:nvSpPr>
            <p:spPr bwMode="auto">
              <a:xfrm>
                <a:off x="1586" y="1870"/>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8" name="Freeform 100"/>
              <p:cNvSpPr>
                <a:spLocks noChangeArrowheads="1"/>
              </p:cNvSpPr>
              <p:nvPr/>
            </p:nvSpPr>
            <p:spPr bwMode="auto">
              <a:xfrm>
                <a:off x="1979" y="2478"/>
                <a:ext cx="200" cy="193"/>
              </a:xfrm>
              <a:custGeom>
                <a:avLst/>
                <a:gdLst>
                  <a:gd name="T0" fmla="*/ 108 w 200"/>
                  <a:gd name="T1" fmla="*/ 5 h 193"/>
                  <a:gd name="T2" fmla="*/ 36 w 200"/>
                  <a:gd name="T3" fmla="*/ 29 h 193"/>
                  <a:gd name="T4" fmla="*/ 4 w 200"/>
                  <a:gd name="T5" fmla="*/ 85 h 193"/>
                  <a:gd name="T6" fmla="*/ 60 w 200"/>
                  <a:gd name="T7" fmla="*/ 117 h 193"/>
                  <a:gd name="T8" fmla="*/ 108 w 200"/>
                  <a:gd name="T9" fmla="*/ 189 h 193"/>
                  <a:gd name="T10" fmla="*/ 196 w 200"/>
                  <a:gd name="T11" fmla="*/ 93 h 193"/>
                  <a:gd name="T12" fmla="*/ 132 w 200"/>
                  <a:gd name="T13" fmla="*/ 61 h 193"/>
                  <a:gd name="T14" fmla="*/ 108 w 200"/>
                  <a:gd name="T15" fmla="*/ 5 h 193"/>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93"/>
                  <a:gd name="T26" fmla="*/ 200 w 200"/>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59" name="Freeform 101"/>
              <p:cNvSpPr>
                <a:spLocks noChangeArrowheads="1"/>
              </p:cNvSpPr>
              <p:nvPr/>
            </p:nvSpPr>
            <p:spPr bwMode="auto">
              <a:xfrm>
                <a:off x="1896" y="2411"/>
                <a:ext cx="160" cy="152"/>
              </a:xfrm>
              <a:custGeom>
                <a:avLst/>
                <a:gdLst>
                  <a:gd name="T0" fmla="*/ 23 w 160"/>
                  <a:gd name="T1" fmla="*/ 16 h 152"/>
                  <a:gd name="T2" fmla="*/ 87 w 160"/>
                  <a:gd name="T3" fmla="*/ 8 h 152"/>
                  <a:gd name="T4" fmla="*/ 135 w 160"/>
                  <a:gd name="T5" fmla="*/ 16 h 152"/>
                  <a:gd name="T6" fmla="*/ 159 w 160"/>
                  <a:gd name="T7" fmla="*/ 56 h 152"/>
                  <a:gd name="T8" fmla="*/ 127 w 160"/>
                  <a:gd name="T9" fmla="*/ 104 h 152"/>
                  <a:gd name="T10" fmla="*/ 87 w 160"/>
                  <a:gd name="T11" fmla="*/ 152 h 152"/>
                  <a:gd name="T12" fmla="*/ 7 w 160"/>
                  <a:gd name="T13" fmla="*/ 104 h 152"/>
                  <a:gd name="T14" fmla="*/ 23 w 160"/>
                  <a:gd name="T15" fmla="*/ 16 h 152"/>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52"/>
                  <a:gd name="T26" fmla="*/ 160 w 1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0" name="Freeform 102"/>
              <p:cNvSpPr>
                <a:spLocks noChangeArrowheads="1"/>
              </p:cNvSpPr>
              <p:nvPr/>
            </p:nvSpPr>
            <p:spPr bwMode="auto">
              <a:xfrm>
                <a:off x="1757" y="2394"/>
                <a:ext cx="170" cy="188"/>
              </a:xfrm>
              <a:custGeom>
                <a:avLst/>
                <a:gdLst>
                  <a:gd name="T0" fmla="*/ 3 w 170"/>
                  <a:gd name="T1" fmla="*/ 65 h 188"/>
                  <a:gd name="T2" fmla="*/ 67 w 170"/>
                  <a:gd name="T3" fmla="*/ 177 h 188"/>
                  <a:gd name="T4" fmla="*/ 123 w 170"/>
                  <a:gd name="T5" fmla="*/ 129 h 188"/>
                  <a:gd name="T6" fmla="*/ 163 w 170"/>
                  <a:gd name="T7" fmla="*/ 17 h 188"/>
                  <a:gd name="T8" fmla="*/ 83 w 170"/>
                  <a:gd name="T9" fmla="*/ 25 h 188"/>
                  <a:gd name="T10" fmla="*/ 3 w 170"/>
                  <a:gd name="T11" fmla="*/ 65 h 188"/>
                  <a:gd name="T12" fmla="*/ 0 60000 65536"/>
                  <a:gd name="T13" fmla="*/ 0 60000 65536"/>
                  <a:gd name="T14" fmla="*/ 0 60000 65536"/>
                  <a:gd name="T15" fmla="*/ 0 60000 65536"/>
                  <a:gd name="T16" fmla="*/ 0 60000 65536"/>
                  <a:gd name="T17" fmla="*/ 0 60000 65536"/>
                  <a:gd name="T18" fmla="*/ 0 w 170"/>
                  <a:gd name="T19" fmla="*/ 0 h 188"/>
                  <a:gd name="T20" fmla="*/ 170 w 17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1" name="Freeform 103"/>
              <p:cNvSpPr>
                <a:spLocks noChangeArrowheads="1"/>
              </p:cNvSpPr>
              <p:nvPr/>
            </p:nvSpPr>
            <p:spPr bwMode="auto">
              <a:xfrm>
                <a:off x="1689" y="2447"/>
                <a:ext cx="162" cy="216"/>
              </a:xfrm>
              <a:custGeom>
                <a:avLst/>
                <a:gdLst>
                  <a:gd name="T0" fmla="*/ 55 w 162"/>
                  <a:gd name="T1" fmla="*/ 4 h 216"/>
                  <a:gd name="T2" fmla="*/ 7 w 162"/>
                  <a:gd name="T3" fmla="*/ 92 h 216"/>
                  <a:gd name="T4" fmla="*/ 15 w 162"/>
                  <a:gd name="T5" fmla="*/ 188 h 216"/>
                  <a:gd name="T6" fmla="*/ 63 w 162"/>
                  <a:gd name="T7" fmla="*/ 212 h 216"/>
                  <a:gd name="T8" fmla="*/ 135 w 162"/>
                  <a:gd name="T9" fmla="*/ 164 h 216"/>
                  <a:gd name="T10" fmla="*/ 151 w 162"/>
                  <a:gd name="T11" fmla="*/ 116 h 216"/>
                  <a:gd name="T12" fmla="*/ 55 w 162"/>
                  <a:gd name="T13" fmla="*/ 4 h 216"/>
                  <a:gd name="T14" fmla="*/ 0 60000 65536"/>
                  <a:gd name="T15" fmla="*/ 0 60000 65536"/>
                  <a:gd name="T16" fmla="*/ 0 60000 65536"/>
                  <a:gd name="T17" fmla="*/ 0 60000 65536"/>
                  <a:gd name="T18" fmla="*/ 0 60000 65536"/>
                  <a:gd name="T19" fmla="*/ 0 60000 65536"/>
                  <a:gd name="T20" fmla="*/ 0 60000 65536"/>
                  <a:gd name="T21" fmla="*/ 0 w 162"/>
                  <a:gd name="T22" fmla="*/ 0 h 216"/>
                  <a:gd name="T23" fmla="*/ 162 w 162"/>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2" name="Freeform 104"/>
              <p:cNvSpPr>
                <a:spLocks noChangeArrowheads="1"/>
              </p:cNvSpPr>
              <p:nvPr/>
            </p:nvSpPr>
            <p:spPr bwMode="auto">
              <a:xfrm>
                <a:off x="1595" y="2539"/>
                <a:ext cx="137" cy="200"/>
              </a:xfrm>
              <a:custGeom>
                <a:avLst/>
                <a:gdLst>
                  <a:gd name="T0" fmla="*/ 133 w 137"/>
                  <a:gd name="T1" fmla="*/ 72 h 200"/>
                  <a:gd name="T2" fmla="*/ 85 w 137"/>
                  <a:gd name="T3" fmla="*/ 8 h 200"/>
                  <a:gd name="T4" fmla="*/ 13 w 137"/>
                  <a:gd name="T5" fmla="*/ 24 h 200"/>
                  <a:gd name="T6" fmla="*/ 5 w 137"/>
                  <a:gd name="T7" fmla="*/ 128 h 200"/>
                  <a:gd name="T8" fmla="*/ 21 w 137"/>
                  <a:gd name="T9" fmla="*/ 176 h 200"/>
                  <a:gd name="T10" fmla="*/ 69 w 137"/>
                  <a:gd name="T11" fmla="*/ 200 h 200"/>
                  <a:gd name="T12" fmla="*/ 109 w 137"/>
                  <a:gd name="T13" fmla="*/ 176 h 200"/>
                  <a:gd name="T14" fmla="*/ 133 w 137"/>
                  <a:gd name="T15" fmla="*/ 72 h 200"/>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00"/>
                  <a:gd name="T26" fmla="*/ 137 w 137"/>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3" name="Freeform 105"/>
              <p:cNvSpPr>
                <a:spLocks noChangeArrowheads="1"/>
              </p:cNvSpPr>
              <p:nvPr/>
            </p:nvSpPr>
            <p:spPr bwMode="auto">
              <a:xfrm>
                <a:off x="1650" y="2639"/>
                <a:ext cx="134" cy="152"/>
              </a:xfrm>
              <a:custGeom>
                <a:avLst/>
                <a:gdLst>
                  <a:gd name="T0" fmla="*/ 77 w 134"/>
                  <a:gd name="T1" fmla="*/ 4 h 152"/>
                  <a:gd name="T2" fmla="*/ 133 w 134"/>
                  <a:gd name="T3" fmla="*/ 92 h 152"/>
                  <a:gd name="T4" fmla="*/ 85 w 134"/>
                  <a:gd name="T5" fmla="*/ 148 h 152"/>
                  <a:gd name="T6" fmla="*/ 5 w 134"/>
                  <a:gd name="T7" fmla="*/ 116 h 152"/>
                  <a:gd name="T8" fmla="*/ 77 w 134"/>
                  <a:gd name="T9" fmla="*/ 4 h 152"/>
                  <a:gd name="T10" fmla="*/ 0 60000 65536"/>
                  <a:gd name="T11" fmla="*/ 0 60000 65536"/>
                  <a:gd name="T12" fmla="*/ 0 60000 65536"/>
                  <a:gd name="T13" fmla="*/ 0 60000 65536"/>
                  <a:gd name="T14" fmla="*/ 0 60000 65536"/>
                  <a:gd name="T15" fmla="*/ 0 w 134"/>
                  <a:gd name="T16" fmla="*/ 0 h 152"/>
                  <a:gd name="T17" fmla="*/ 134 w 134"/>
                  <a:gd name="T18" fmla="*/ 152 h 152"/>
                </a:gdLst>
                <a:ahLst/>
                <a:cxnLst>
                  <a:cxn ang="T10">
                    <a:pos x="T0" y="T1"/>
                  </a:cxn>
                  <a:cxn ang="T11">
                    <a:pos x="T2" y="T3"/>
                  </a:cxn>
                  <a:cxn ang="T12">
                    <a:pos x="T4" y="T5"/>
                  </a:cxn>
                  <a:cxn ang="T13">
                    <a:pos x="T6" y="T7"/>
                  </a:cxn>
                  <a:cxn ang="T14">
                    <a:pos x="T8" y="T9"/>
                  </a:cxn>
                </a:cxnLst>
                <a:rect l="T15" t="T16" r="T17" b="T18"/>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4" name="Freeform 106"/>
              <p:cNvSpPr>
                <a:spLocks noChangeArrowheads="1"/>
              </p:cNvSpPr>
              <p:nvPr/>
            </p:nvSpPr>
            <p:spPr bwMode="auto">
              <a:xfrm>
                <a:off x="2092" y="2574"/>
                <a:ext cx="158" cy="186"/>
              </a:xfrm>
              <a:custGeom>
                <a:avLst/>
                <a:gdLst>
                  <a:gd name="T0" fmla="*/ 11 w 158"/>
                  <a:gd name="T1" fmla="*/ 101 h 186"/>
                  <a:gd name="T2" fmla="*/ 11 w 158"/>
                  <a:gd name="T3" fmla="*/ 157 h 186"/>
                  <a:gd name="T4" fmla="*/ 75 w 158"/>
                  <a:gd name="T5" fmla="*/ 181 h 186"/>
                  <a:gd name="T6" fmla="*/ 147 w 158"/>
                  <a:gd name="T7" fmla="*/ 125 h 186"/>
                  <a:gd name="T8" fmla="*/ 139 w 158"/>
                  <a:gd name="T9" fmla="*/ 29 h 186"/>
                  <a:gd name="T10" fmla="*/ 75 w 158"/>
                  <a:gd name="T11" fmla="*/ 13 h 186"/>
                  <a:gd name="T12" fmla="*/ 11 w 158"/>
                  <a:gd name="T13" fmla="*/ 101 h 186"/>
                  <a:gd name="T14" fmla="*/ 0 60000 65536"/>
                  <a:gd name="T15" fmla="*/ 0 60000 65536"/>
                  <a:gd name="T16" fmla="*/ 0 60000 65536"/>
                  <a:gd name="T17" fmla="*/ 0 60000 65536"/>
                  <a:gd name="T18" fmla="*/ 0 60000 65536"/>
                  <a:gd name="T19" fmla="*/ 0 60000 65536"/>
                  <a:gd name="T20" fmla="*/ 0 60000 65536"/>
                  <a:gd name="T21" fmla="*/ 0 w 158"/>
                  <a:gd name="T22" fmla="*/ 0 h 186"/>
                  <a:gd name="T23" fmla="*/ 158 w 15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5" name="Freeform 107"/>
              <p:cNvSpPr>
                <a:spLocks noChangeArrowheads="1"/>
              </p:cNvSpPr>
              <p:nvPr/>
            </p:nvSpPr>
            <p:spPr bwMode="auto">
              <a:xfrm>
                <a:off x="1987" y="2690"/>
                <a:ext cx="147" cy="146"/>
              </a:xfrm>
              <a:custGeom>
                <a:avLst/>
                <a:gdLst>
                  <a:gd name="T0" fmla="*/ 116 w 147"/>
                  <a:gd name="T1" fmla="*/ 1 h 146"/>
                  <a:gd name="T2" fmla="*/ 12 w 147"/>
                  <a:gd name="T3" fmla="*/ 73 h 146"/>
                  <a:gd name="T4" fmla="*/ 44 w 147"/>
                  <a:gd name="T5" fmla="*/ 145 h 146"/>
                  <a:gd name="T6" fmla="*/ 132 w 147"/>
                  <a:gd name="T7" fmla="*/ 81 h 146"/>
                  <a:gd name="T8" fmla="*/ 116 w 147"/>
                  <a:gd name="T9" fmla="*/ 1 h 146"/>
                  <a:gd name="T10" fmla="*/ 0 60000 65536"/>
                  <a:gd name="T11" fmla="*/ 0 60000 65536"/>
                  <a:gd name="T12" fmla="*/ 0 60000 65536"/>
                  <a:gd name="T13" fmla="*/ 0 60000 65536"/>
                  <a:gd name="T14" fmla="*/ 0 60000 65536"/>
                  <a:gd name="T15" fmla="*/ 0 w 147"/>
                  <a:gd name="T16" fmla="*/ 0 h 146"/>
                  <a:gd name="T17" fmla="*/ 147 w 147"/>
                  <a:gd name="T18" fmla="*/ 146 h 146"/>
                </a:gdLst>
                <a:ahLst/>
                <a:cxnLst>
                  <a:cxn ang="T10">
                    <a:pos x="T0" y="T1"/>
                  </a:cxn>
                  <a:cxn ang="T11">
                    <a:pos x="T2" y="T3"/>
                  </a:cxn>
                  <a:cxn ang="T12">
                    <a:pos x="T4" y="T5"/>
                  </a:cxn>
                  <a:cxn ang="T13">
                    <a:pos x="T6" y="T7"/>
                  </a:cxn>
                  <a:cxn ang="T14">
                    <a:pos x="T8" y="T9"/>
                  </a:cxn>
                </a:cxnLst>
                <a:rect l="T15" t="T16" r="T17" b="T18"/>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6" name="Freeform 108"/>
              <p:cNvSpPr>
                <a:spLocks noChangeArrowheads="1"/>
              </p:cNvSpPr>
              <p:nvPr/>
            </p:nvSpPr>
            <p:spPr bwMode="auto">
              <a:xfrm>
                <a:off x="1970" y="2544"/>
                <a:ext cx="144" cy="204"/>
              </a:xfrm>
              <a:custGeom>
                <a:avLst/>
                <a:gdLst>
                  <a:gd name="T0" fmla="*/ 29 w 144"/>
                  <a:gd name="T1" fmla="*/ 11 h 204"/>
                  <a:gd name="T2" fmla="*/ 5 w 144"/>
                  <a:gd name="T3" fmla="*/ 75 h 204"/>
                  <a:gd name="T4" fmla="*/ 5 w 144"/>
                  <a:gd name="T5" fmla="*/ 131 h 204"/>
                  <a:gd name="T6" fmla="*/ 37 w 144"/>
                  <a:gd name="T7" fmla="*/ 203 h 204"/>
                  <a:gd name="T8" fmla="*/ 141 w 144"/>
                  <a:gd name="T9" fmla="*/ 139 h 204"/>
                  <a:gd name="T10" fmla="*/ 29 w 144"/>
                  <a:gd name="T11" fmla="*/ 11 h 204"/>
                  <a:gd name="T12" fmla="*/ 0 60000 65536"/>
                  <a:gd name="T13" fmla="*/ 0 60000 65536"/>
                  <a:gd name="T14" fmla="*/ 0 60000 65536"/>
                  <a:gd name="T15" fmla="*/ 0 60000 65536"/>
                  <a:gd name="T16" fmla="*/ 0 60000 65536"/>
                  <a:gd name="T17" fmla="*/ 0 60000 65536"/>
                  <a:gd name="T18" fmla="*/ 0 w 144"/>
                  <a:gd name="T19" fmla="*/ 0 h 204"/>
                  <a:gd name="T20" fmla="*/ 144 w 144"/>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7" name="Freeform 109"/>
              <p:cNvSpPr>
                <a:spLocks noChangeArrowheads="1"/>
              </p:cNvSpPr>
              <p:nvPr/>
            </p:nvSpPr>
            <p:spPr bwMode="auto">
              <a:xfrm>
                <a:off x="1832" y="2610"/>
                <a:ext cx="158" cy="146"/>
              </a:xfrm>
              <a:custGeom>
                <a:avLst/>
                <a:gdLst>
                  <a:gd name="T0" fmla="*/ 143 w 158"/>
                  <a:gd name="T1" fmla="*/ 17 h 146"/>
                  <a:gd name="T2" fmla="*/ 39 w 158"/>
                  <a:gd name="T3" fmla="*/ 25 h 146"/>
                  <a:gd name="T4" fmla="*/ 15 w 158"/>
                  <a:gd name="T5" fmla="*/ 113 h 146"/>
                  <a:gd name="T6" fmla="*/ 127 w 158"/>
                  <a:gd name="T7" fmla="*/ 129 h 146"/>
                  <a:gd name="T8" fmla="*/ 143 w 158"/>
                  <a:gd name="T9" fmla="*/ 17 h 146"/>
                  <a:gd name="T10" fmla="*/ 0 60000 65536"/>
                  <a:gd name="T11" fmla="*/ 0 60000 65536"/>
                  <a:gd name="T12" fmla="*/ 0 60000 65536"/>
                  <a:gd name="T13" fmla="*/ 0 60000 65536"/>
                  <a:gd name="T14" fmla="*/ 0 60000 65536"/>
                  <a:gd name="T15" fmla="*/ 0 w 158"/>
                  <a:gd name="T16" fmla="*/ 0 h 146"/>
                  <a:gd name="T17" fmla="*/ 158 w 158"/>
                  <a:gd name="T18" fmla="*/ 146 h 146"/>
                </a:gdLst>
                <a:ahLst/>
                <a:cxnLst>
                  <a:cxn ang="T10">
                    <a:pos x="T0" y="T1"/>
                  </a:cxn>
                  <a:cxn ang="T11">
                    <a:pos x="T2" y="T3"/>
                  </a:cxn>
                  <a:cxn ang="T12">
                    <a:pos x="T4" y="T5"/>
                  </a:cxn>
                  <a:cxn ang="T13">
                    <a:pos x="T6" y="T7"/>
                  </a:cxn>
                  <a:cxn ang="T14">
                    <a:pos x="T8" y="T9"/>
                  </a:cxn>
                </a:cxnLst>
                <a:rect l="T15" t="T16" r="T17" b="T18"/>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8" name="Freeform 110"/>
              <p:cNvSpPr>
                <a:spLocks noChangeArrowheads="1"/>
              </p:cNvSpPr>
              <p:nvPr/>
            </p:nvSpPr>
            <p:spPr bwMode="auto">
              <a:xfrm>
                <a:off x="1715" y="2559"/>
                <a:ext cx="189" cy="168"/>
              </a:xfrm>
              <a:custGeom>
                <a:avLst/>
                <a:gdLst>
                  <a:gd name="T0" fmla="*/ 125 w 189"/>
                  <a:gd name="T1" fmla="*/ 4 h 168"/>
                  <a:gd name="T2" fmla="*/ 189 w 189"/>
                  <a:gd name="T3" fmla="*/ 108 h 168"/>
                  <a:gd name="T4" fmla="*/ 125 w 189"/>
                  <a:gd name="T5" fmla="*/ 156 h 168"/>
                  <a:gd name="T6" fmla="*/ 45 w 189"/>
                  <a:gd name="T7" fmla="*/ 156 h 168"/>
                  <a:gd name="T8" fmla="*/ 13 w 189"/>
                  <a:gd name="T9" fmla="*/ 84 h 168"/>
                  <a:gd name="T10" fmla="*/ 125 w 189"/>
                  <a:gd name="T11" fmla="*/ 4 h 168"/>
                  <a:gd name="T12" fmla="*/ 0 60000 65536"/>
                  <a:gd name="T13" fmla="*/ 0 60000 65536"/>
                  <a:gd name="T14" fmla="*/ 0 60000 65536"/>
                  <a:gd name="T15" fmla="*/ 0 60000 65536"/>
                  <a:gd name="T16" fmla="*/ 0 60000 65536"/>
                  <a:gd name="T17" fmla="*/ 0 60000 65536"/>
                  <a:gd name="T18" fmla="*/ 0 w 189"/>
                  <a:gd name="T19" fmla="*/ 0 h 168"/>
                  <a:gd name="T20" fmla="*/ 189 w 189"/>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9" name="Freeform 111"/>
              <p:cNvSpPr>
                <a:spLocks noChangeArrowheads="1"/>
              </p:cNvSpPr>
              <p:nvPr/>
            </p:nvSpPr>
            <p:spPr bwMode="auto">
              <a:xfrm>
                <a:off x="1843" y="2511"/>
                <a:ext cx="165" cy="135"/>
              </a:xfrm>
              <a:custGeom>
                <a:avLst/>
                <a:gdLst>
                  <a:gd name="T0" fmla="*/ 4 w 165"/>
                  <a:gd name="T1" fmla="*/ 68 h 135"/>
                  <a:gd name="T2" fmla="*/ 52 w 165"/>
                  <a:gd name="T3" fmla="*/ 4 h 135"/>
                  <a:gd name="T4" fmla="*/ 132 w 165"/>
                  <a:gd name="T5" fmla="*/ 44 h 135"/>
                  <a:gd name="T6" fmla="*/ 148 w 165"/>
                  <a:gd name="T7" fmla="*/ 108 h 135"/>
                  <a:gd name="T8" fmla="*/ 28 w 165"/>
                  <a:gd name="T9" fmla="*/ 124 h 135"/>
                  <a:gd name="T10" fmla="*/ 4 w 165"/>
                  <a:gd name="T11" fmla="*/ 68 h 135"/>
                  <a:gd name="T12" fmla="*/ 0 60000 65536"/>
                  <a:gd name="T13" fmla="*/ 0 60000 65536"/>
                  <a:gd name="T14" fmla="*/ 0 60000 65536"/>
                  <a:gd name="T15" fmla="*/ 0 60000 65536"/>
                  <a:gd name="T16" fmla="*/ 0 60000 65536"/>
                  <a:gd name="T17" fmla="*/ 0 60000 65536"/>
                  <a:gd name="T18" fmla="*/ 0 w 165"/>
                  <a:gd name="T19" fmla="*/ 0 h 135"/>
                  <a:gd name="T20" fmla="*/ 165 w 165"/>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70" name="Freeform 112"/>
              <p:cNvSpPr>
                <a:spLocks noChangeArrowheads="1"/>
              </p:cNvSpPr>
              <p:nvPr/>
            </p:nvSpPr>
            <p:spPr bwMode="auto">
              <a:xfrm>
                <a:off x="1728" y="2686"/>
                <a:ext cx="163" cy="141"/>
              </a:xfrm>
              <a:custGeom>
                <a:avLst/>
                <a:gdLst>
                  <a:gd name="T0" fmla="*/ 47 w 163"/>
                  <a:gd name="T1" fmla="*/ 29 h 141"/>
                  <a:gd name="T2" fmla="*/ 127 w 163"/>
                  <a:gd name="T3" fmla="*/ 5 h 141"/>
                  <a:gd name="T4" fmla="*/ 159 w 163"/>
                  <a:gd name="T5" fmla="*/ 61 h 141"/>
                  <a:gd name="T6" fmla="*/ 103 w 163"/>
                  <a:gd name="T7" fmla="*/ 133 h 141"/>
                  <a:gd name="T8" fmla="*/ 7 w 163"/>
                  <a:gd name="T9" fmla="*/ 109 h 141"/>
                  <a:gd name="T10" fmla="*/ 47 w 163"/>
                  <a:gd name="T11" fmla="*/ 29 h 141"/>
                  <a:gd name="T12" fmla="*/ 0 60000 65536"/>
                  <a:gd name="T13" fmla="*/ 0 60000 65536"/>
                  <a:gd name="T14" fmla="*/ 0 60000 65536"/>
                  <a:gd name="T15" fmla="*/ 0 60000 65536"/>
                  <a:gd name="T16" fmla="*/ 0 60000 65536"/>
                  <a:gd name="T17" fmla="*/ 0 60000 65536"/>
                  <a:gd name="T18" fmla="*/ 0 w 163"/>
                  <a:gd name="T19" fmla="*/ 0 h 141"/>
                  <a:gd name="T20" fmla="*/ 163 w 1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71" name="Freeform 113"/>
              <p:cNvSpPr>
                <a:spLocks noChangeArrowheads="1"/>
              </p:cNvSpPr>
              <p:nvPr/>
            </p:nvSpPr>
            <p:spPr bwMode="auto">
              <a:xfrm>
                <a:off x="1826" y="2716"/>
                <a:ext cx="202" cy="130"/>
              </a:xfrm>
              <a:custGeom>
                <a:avLst/>
                <a:gdLst>
                  <a:gd name="T0" fmla="*/ 53 w 202"/>
                  <a:gd name="T1" fmla="*/ 31 h 130"/>
                  <a:gd name="T2" fmla="*/ 173 w 202"/>
                  <a:gd name="T3" fmla="*/ 7 h 130"/>
                  <a:gd name="T4" fmla="*/ 197 w 202"/>
                  <a:gd name="T5" fmla="*/ 71 h 130"/>
                  <a:gd name="T6" fmla="*/ 173 w 202"/>
                  <a:gd name="T7" fmla="*/ 119 h 130"/>
                  <a:gd name="T8" fmla="*/ 21 w 202"/>
                  <a:gd name="T9" fmla="*/ 111 h 130"/>
                  <a:gd name="T10" fmla="*/ 53 w 202"/>
                  <a:gd name="T11" fmla="*/ 31 h 130"/>
                  <a:gd name="T12" fmla="*/ 0 60000 65536"/>
                  <a:gd name="T13" fmla="*/ 0 60000 65536"/>
                  <a:gd name="T14" fmla="*/ 0 60000 65536"/>
                  <a:gd name="T15" fmla="*/ 0 60000 65536"/>
                  <a:gd name="T16" fmla="*/ 0 60000 65536"/>
                  <a:gd name="T17" fmla="*/ 0 60000 65536"/>
                  <a:gd name="T18" fmla="*/ 0 w 202"/>
                  <a:gd name="T19" fmla="*/ 0 h 130"/>
                  <a:gd name="T20" fmla="*/ 202 w 20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72" name="Oval 114"/>
              <p:cNvSpPr>
                <a:spLocks noChangeArrowheads="1"/>
              </p:cNvSpPr>
              <p:nvPr/>
            </p:nvSpPr>
            <p:spPr bwMode="auto">
              <a:xfrm>
                <a:off x="2145" y="263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3" name="Oval 115"/>
              <p:cNvSpPr>
                <a:spLocks noChangeArrowheads="1"/>
              </p:cNvSpPr>
              <p:nvPr/>
            </p:nvSpPr>
            <p:spPr bwMode="auto">
              <a:xfrm>
                <a:off x="2041" y="2749"/>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4" name="Oval 116"/>
              <p:cNvSpPr>
                <a:spLocks noChangeArrowheads="1"/>
              </p:cNvSpPr>
              <p:nvPr/>
            </p:nvSpPr>
            <p:spPr bwMode="auto">
              <a:xfrm>
                <a:off x="1913" y="277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5" name="Oval 117"/>
              <p:cNvSpPr>
                <a:spLocks noChangeArrowheads="1"/>
              </p:cNvSpPr>
              <p:nvPr/>
            </p:nvSpPr>
            <p:spPr bwMode="auto">
              <a:xfrm>
                <a:off x="1777" y="2741"/>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6" name="Oval 118"/>
              <p:cNvSpPr>
                <a:spLocks noChangeArrowheads="1"/>
              </p:cNvSpPr>
              <p:nvPr/>
            </p:nvSpPr>
            <p:spPr bwMode="auto">
              <a:xfrm>
                <a:off x="1682" y="2709"/>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7" name="Oval 119"/>
              <p:cNvSpPr>
                <a:spLocks noChangeArrowheads="1"/>
              </p:cNvSpPr>
              <p:nvPr/>
            </p:nvSpPr>
            <p:spPr bwMode="auto">
              <a:xfrm>
                <a:off x="1618" y="261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8" name="Oval 120"/>
              <p:cNvSpPr>
                <a:spLocks noChangeArrowheads="1"/>
              </p:cNvSpPr>
              <p:nvPr/>
            </p:nvSpPr>
            <p:spPr bwMode="auto">
              <a:xfrm>
                <a:off x="1722" y="251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9" name="Oval 121"/>
              <p:cNvSpPr>
                <a:spLocks noChangeArrowheads="1"/>
              </p:cNvSpPr>
              <p:nvPr/>
            </p:nvSpPr>
            <p:spPr bwMode="auto">
              <a:xfrm>
                <a:off x="1817" y="244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0" name="Oval 122"/>
              <p:cNvSpPr>
                <a:spLocks noChangeArrowheads="1"/>
              </p:cNvSpPr>
              <p:nvPr/>
            </p:nvSpPr>
            <p:spPr bwMode="auto">
              <a:xfrm>
                <a:off x="1937" y="244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1" name="Oval 123"/>
              <p:cNvSpPr>
                <a:spLocks noChangeArrowheads="1"/>
              </p:cNvSpPr>
              <p:nvPr/>
            </p:nvSpPr>
            <p:spPr bwMode="auto">
              <a:xfrm>
                <a:off x="2057" y="253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2" name="Oval 124"/>
              <p:cNvSpPr>
                <a:spLocks noChangeArrowheads="1"/>
              </p:cNvSpPr>
              <p:nvPr/>
            </p:nvSpPr>
            <p:spPr bwMode="auto">
              <a:xfrm>
                <a:off x="2009" y="2629"/>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3" name="Oval 125"/>
              <p:cNvSpPr>
                <a:spLocks noChangeArrowheads="1"/>
              </p:cNvSpPr>
              <p:nvPr/>
            </p:nvSpPr>
            <p:spPr bwMode="auto">
              <a:xfrm>
                <a:off x="1905" y="265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4" name="Oval 126"/>
              <p:cNvSpPr>
                <a:spLocks noChangeArrowheads="1"/>
              </p:cNvSpPr>
              <p:nvPr/>
            </p:nvSpPr>
            <p:spPr bwMode="auto">
              <a:xfrm>
                <a:off x="1777" y="261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5" name="Oval 127"/>
              <p:cNvSpPr>
                <a:spLocks noChangeArrowheads="1"/>
              </p:cNvSpPr>
              <p:nvPr/>
            </p:nvSpPr>
            <p:spPr bwMode="auto">
              <a:xfrm>
                <a:off x="1889" y="256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grpSp>
        <p:sp>
          <p:nvSpPr>
            <p:cNvPr id="38948" name="Text Box 128"/>
            <p:cNvSpPr txBox="1">
              <a:spLocks noChangeArrowheads="1"/>
            </p:cNvSpPr>
            <p:nvPr/>
          </p:nvSpPr>
          <p:spPr bwMode="auto">
            <a:xfrm>
              <a:off x="703" y="2646"/>
              <a:ext cx="988"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Day 5-6</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Blastocyst</a:t>
              </a:r>
            </a:p>
          </p:txBody>
        </p:sp>
      </p:grpSp>
      <p:grpSp>
        <p:nvGrpSpPr>
          <p:cNvPr id="23" name="Group 129"/>
          <p:cNvGrpSpPr>
            <a:grpSpLocks/>
          </p:cNvGrpSpPr>
          <p:nvPr/>
        </p:nvGrpSpPr>
        <p:grpSpPr bwMode="auto">
          <a:xfrm>
            <a:off x="3327400" y="2752725"/>
            <a:ext cx="2303463" cy="1223963"/>
            <a:chOff x="2096" y="1734"/>
            <a:chExt cx="1451" cy="771"/>
          </a:xfrm>
        </p:grpSpPr>
        <p:sp>
          <p:nvSpPr>
            <p:cNvPr id="38945" name="Text Box 130"/>
            <p:cNvSpPr txBox="1">
              <a:spLocks noChangeArrowheads="1"/>
            </p:cNvSpPr>
            <p:nvPr/>
          </p:nvSpPr>
          <p:spPr bwMode="auto">
            <a:xfrm>
              <a:off x="2353" y="1734"/>
              <a:ext cx="1194"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Inner cells</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(forms fetus)</a:t>
              </a:r>
            </a:p>
          </p:txBody>
        </p:sp>
        <p:sp>
          <p:nvSpPr>
            <p:cNvPr id="41091" name="Line 131"/>
            <p:cNvSpPr>
              <a:spLocks noChangeShapeType="1"/>
            </p:cNvSpPr>
            <p:nvPr/>
          </p:nvSpPr>
          <p:spPr bwMode="auto">
            <a:xfrm flipH="1">
              <a:off x="2095" y="2127"/>
              <a:ext cx="659" cy="378"/>
            </a:xfrm>
            <a:prstGeom prst="line">
              <a:avLst/>
            </a:prstGeom>
            <a:noFill/>
            <a:ln w="28440">
              <a:solidFill>
                <a:srgbClr val="FFFFFF"/>
              </a:solidFill>
              <a:miter lim="800000"/>
              <a:headEnd/>
              <a:tailEnd type="triangle" w="med" len="med"/>
            </a:ln>
            <a:effectLst>
              <a:outerShdw dist="17819" dir="2700000" algn="ctr" rotWithShape="0">
                <a:srgbClr val="720000"/>
              </a:outerShdw>
            </a:effectLst>
          </p:spPr>
          <p:txBody>
            <a:bodyPr/>
            <a:lstStyle/>
            <a:p>
              <a:pPr>
                <a:defRPr/>
              </a:pPr>
              <a:endParaRPr lang="en-US">
                <a:solidFill>
                  <a:prstClr val="white"/>
                </a:solidFill>
              </a:endParaRPr>
            </a:p>
          </p:txBody>
        </p:sp>
      </p:grpSp>
      <p:grpSp>
        <p:nvGrpSpPr>
          <p:cNvPr id="24" name="Group 132"/>
          <p:cNvGrpSpPr>
            <a:grpSpLocks/>
          </p:cNvGrpSpPr>
          <p:nvPr/>
        </p:nvGrpSpPr>
        <p:grpSpPr bwMode="auto">
          <a:xfrm>
            <a:off x="2017713" y="2066925"/>
            <a:ext cx="2382837" cy="830263"/>
            <a:chOff x="1271" y="1302"/>
            <a:chExt cx="1501" cy="523"/>
          </a:xfrm>
        </p:grpSpPr>
        <p:sp>
          <p:nvSpPr>
            <p:cNvPr id="38943" name="Text Box 133"/>
            <p:cNvSpPr txBox="1">
              <a:spLocks noChangeArrowheads="1"/>
            </p:cNvSpPr>
            <p:nvPr/>
          </p:nvSpPr>
          <p:spPr bwMode="auto">
            <a:xfrm>
              <a:off x="1271" y="1302"/>
              <a:ext cx="1502"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Outer cells</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(forms placenta)</a:t>
              </a:r>
            </a:p>
          </p:txBody>
        </p:sp>
        <p:sp>
          <p:nvSpPr>
            <p:cNvPr id="41094" name="Line 134"/>
            <p:cNvSpPr>
              <a:spLocks noChangeShapeType="1"/>
            </p:cNvSpPr>
            <p:nvPr/>
          </p:nvSpPr>
          <p:spPr bwMode="auto">
            <a:xfrm>
              <a:off x="1704" y="1671"/>
              <a:ext cx="64" cy="155"/>
            </a:xfrm>
            <a:prstGeom prst="line">
              <a:avLst/>
            </a:prstGeom>
            <a:noFill/>
            <a:ln w="28440">
              <a:solidFill>
                <a:srgbClr val="FFFFFF"/>
              </a:solidFill>
              <a:miter lim="800000"/>
              <a:headEnd/>
              <a:tailEnd type="triangle" w="med" len="med"/>
            </a:ln>
            <a:effectLst>
              <a:outerShdw dist="17819" dir="2700000" algn="ctr" rotWithShape="0">
                <a:srgbClr val="720000"/>
              </a:outerShdw>
            </a:effectLst>
          </p:spPr>
          <p:txBody>
            <a:bodyPr/>
            <a:lstStyle/>
            <a:p>
              <a:pPr>
                <a:defRPr/>
              </a:pPr>
              <a:endParaRPr lang="en-US">
                <a:solidFill>
                  <a:prstClr val="white"/>
                </a:solidFill>
              </a:endParaRPr>
            </a:p>
          </p:txBody>
        </p:sp>
      </p:grpSp>
      <p:grpSp>
        <p:nvGrpSpPr>
          <p:cNvPr id="25" name="Group 135"/>
          <p:cNvGrpSpPr>
            <a:grpSpLocks/>
          </p:cNvGrpSpPr>
          <p:nvPr/>
        </p:nvGrpSpPr>
        <p:grpSpPr bwMode="auto">
          <a:xfrm>
            <a:off x="5029200" y="5284788"/>
            <a:ext cx="3827463" cy="1570037"/>
            <a:chOff x="3168" y="3329"/>
            <a:chExt cx="2411" cy="989"/>
          </a:xfrm>
        </p:grpSpPr>
        <p:pic>
          <p:nvPicPr>
            <p:cNvPr id="38939" name="Picture 136"/>
            <p:cNvPicPr>
              <a:picLocks noChangeAspect="1" noChangeArrowheads="1"/>
            </p:cNvPicPr>
            <p:nvPr/>
          </p:nvPicPr>
          <p:blipFill>
            <a:blip r:embed="rId4" cstate="print"/>
            <a:srcRect/>
            <a:stretch>
              <a:fillRect/>
            </a:stretch>
          </p:blipFill>
          <p:spPr bwMode="auto">
            <a:xfrm>
              <a:off x="3355" y="3329"/>
              <a:ext cx="904" cy="607"/>
            </a:xfrm>
            <a:prstGeom prst="rect">
              <a:avLst/>
            </a:prstGeom>
            <a:noFill/>
            <a:ln w="9525">
              <a:noFill/>
              <a:round/>
              <a:headEnd/>
              <a:tailEnd/>
            </a:ln>
          </p:spPr>
        </p:pic>
        <p:sp>
          <p:nvSpPr>
            <p:cNvPr id="38940" name="Line 137"/>
            <p:cNvSpPr>
              <a:spLocks noChangeShapeType="1"/>
            </p:cNvSpPr>
            <p:nvPr/>
          </p:nvSpPr>
          <p:spPr bwMode="auto">
            <a:xfrm>
              <a:off x="3168" y="3919"/>
              <a:ext cx="920" cy="1"/>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sp>
          <p:nvSpPr>
            <p:cNvPr id="38941" name="Rectangle 138"/>
            <p:cNvSpPr>
              <a:spLocks noChangeArrowheads="1"/>
            </p:cNvSpPr>
            <p:nvPr/>
          </p:nvSpPr>
          <p:spPr bwMode="auto">
            <a:xfrm>
              <a:off x="4762" y="3683"/>
              <a:ext cx="818" cy="474"/>
            </a:xfrm>
            <a:prstGeom prst="rect">
              <a:avLst/>
            </a:prstGeom>
            <a:noFill/>
            <a:ln w="9525">
              <a:noFill/>
              <a:round/>
              <a:headEnd/>
              <a:tailEnd/>
            </a:ln>
          </p:spPr>
          <p:txBody>
            <a:bodyPr wrap="none" lIns="90000" tIns="46800" rIns="90000" bIns="46800">
              <a:spAutoFit/>
            </a:bodyPr>
            <a:lstStyle/>
            <a:p>
              <a:pPr>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Heart</a:t>
              </a:r>
            </a:p>
            <a:p>
              <a:pPr>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repaired</a:t>
              </a:r>
            </a:p>
          </p:txBody>
        </p:sp>
        <p:pic>
          <p:nvPicPr>
            <p:cNvPr id="38942" name="Picture 139"/>
            <p:cNvPicPr>
              <a:picLocks noChangeAspect="1" noChangeArrowheads="1"/>
            </p:cNvPicPr>
            <p:nvPr/>
          </p:nvPicPr>
          <p:blipFill>
            <a:blip r:embed="rId5" cstate="print"/>
            <a:srcRect/>
            <a:stretch>
              <a:fillRect/>
            </a:stretch>
          </p:blipFill>
          <p:spPr bwMode="auto">
            <a:xfrm>
              <a:off x="4120" y="3446"/>
              <a:ext cx="671" cy="873"/>
            </a:xfrm>
            <a:prstGeom prst="rect">
              <a:avLst/>
            </a:prstGeom>
            <a:noFill/>
            <a:ln w="9525">
              <a:noFill/>
              <a:round/>
              <a:headEnd/>
              <a:tailEnd/>
            </a:ln>
          </p:spPr>
        </p:pic>
      </p:grpSp>
      <p:grpSp>
        <p:nvGrpSpPr>
          <p:cNvPr id="26" name="Group 140"/>
          <p:cNvGrpSpPr>
            <a:grpSpLocks/>
          </p:cNvGrpSpPr>
          <p:nvPr/>
        </p:nvGrpSpPr>
        <p:grpSpPr bwMode="auto">
          <a:xfrm>
            <a:off x="5346700" y="2794000"/>
            <a:ext cx="3713163" cy="1450975"/>
            <a:chOff x="3368" y="1760"/>
            <a:chExt cx="2339" cy="914"/>
          </a:xfrm>
        </p:grpSpPr>
        <p:grpSp>
          <p:nvGrpSpPr>
            <p:cNvPr id="27" name="Group 141"/>
            <p:cNvGrpSpPr>
              <a:grpSpLocks/>
            </p:cNvGrpSpPr>
            <p:nvPr/>
          </p:nvGrpSpPr>
          <p:grpSpPr bwMode="auto">
            <a:xfrm>
              <a:off x="3368" y="2272"/>
              <a:ext cx="967" cy="402"/>
              <a:chOff x="3368" y="2272"/>
              <a:chExt cx="967" cy="402"/>
            </a:xfrm>
          </p:grpSpPr>
          <p:grpSp>
            <p:nvGrpSpPr>
              <p:cNvPr id="28" name="Group 142"/>
              <p:cNvGrpSpPr>
                <a:grpSpLocks/>
              </p:cNvGrpSpPr>
              <p:nvPr/>
            </p:nvGrpSpPr>
            <p:grpSpPr bwMode="auto">
              <a:xfrm>
                <a:off x="3368" y="2272"/>
                <a:ext cx="967" cy="402"/>
                <a:chOff x="3368" y="2272"/>
                <a:chExt cx="967" cy="402"/>
              </a:xfrm>
            </p:grpSpPr>
            <p:sp>
              <p:nvSpPr>
                <p:cNvPr id="38931" name="Oval 143"/>
                <p:cNvSpPr>
                  <a:spLocks noChangeArrowheads="1"/>
                </p:cNvSpPr>
                <p:nvPr/>
              </p:nvSpPr>
              <p:spPr bwMode="auto">
                <a:xfrm rot="10800000" flipV="1">
                  <a:off x="3367" y="2274"/>
                  <a:ext cx="968" cy="351"/>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29" name="Group 144"/>
                <p:cNvGrpSpPr>
                  <a:grpSpLocks/>
                </p:cNvGrpSpPr>
                <p:nvPr/>
              </p:nvGrpSpPr>
              <p:grpSpPr bwMode="auto">
                <a:xfrm>
                  <a:off x="3373" y="2275"/>
                  <a:ext cx="960" cy="400"/>
                  <a:chOff x="3373" y="2275"/>
                  <a:chExt cx="960" cy="400"/>
                </a:xfrm>
              </p:grpSpPr>
              <p:grpSp>
                <p:nvGrpSpPr>
                  <p:cNvPr id="30" name="Group 145"/>
                  <p:cNvGrpSpPr>
                    <a:grpSpLocks/>
                  </p:cNvGrpSpPr>
                  <p:nvPr/>
                </p:nvGrpSpPr>
                <p:grpSpPr bwMode="auto">
                  <a:xfrm>
                    <a:off x="3373" y="2275"/>
                    <a:ext cx="956" cy="355"/>
                    <a:chOff x="3373" y="2275"/>
                    <a:chExt cx="956" cy="355"/>
                  </a:xfrm>
                </p:grpSpPr>
                <p:sp>
                  <p:nvSpPr>
                    <p:cNvPr id="38937" name="AutoShape 146"/>
                    <p:cNvSpPr>
                      <a:spLocks noChangeArrowheads="1"/>
                    </p:cNvSpPr>
                    <p:nvPr/>
                  </p:nvSpPr>
                  <p:spPr bwMode="auto">
                    <a:xfrm flipV="1">
                      <a:off x="3373" y="2275"/>
                      <a:ext cx="957" cy="3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9 w 21600"/>
                        <a:gd name="T19" fmla="*/ 0 h 21600"/>
                        <a:gd name="T20" fmla="*/ 21419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8938" name="AutoShape 147"/>
                    <p:cNvSpPr>
                      <a:spLocks noChangeArrowheads="1"/>
                    </p:cNvSpPr>
                    <p:nvPr/>
                  </p:nvSpPr>
                  <p:spPr bwMode="auto">
                    <a:xfrm flipH="1" flipV="1">
                      <a:off x="3373" y="2275"/>
                      <a:ext cx="957" cy="3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9 w 21600"/>
                        <a:gd name="T19" fmla="*/ 0 h 21600"/>
                        <a:gd name="T20" fmla="*/ 21419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31" name="Group 148"/>
                  <p:cNvGrpSpPr>
                    <a:grpSpLocks/>
                  </p:cNvGrpSpPr>
                  <p:nvPr/>
                </p:nvGrpSpPr>
                <p:grpSpPr bwMode="auto">
                  <a:xfrm>
                    <a:off x="3373" y="2369"/>
                    <a:ext cx="960" cy="306"/>
                    <a:chOff x="3373" y="2369"/>
                    <a:chExt cx="960" cy="306"/>
                  </a:xfrm>
                </p:grpSpPr>
                <p:sp>
                  <p:nvSpPr>
                    <p:cNvPr id="38935" name="AutoShape 149"/>
                    <p:cNvSpPr>
                      <a:spLocks noChangeArrowheads="1"/>
                    </p:cNvSpPr>
                    <p:nvPr/>
                  </p:nvSpPr>
                  <p:spPr bwMode="auto">
                    <a:xfrm flipH="1">
                      <a:off x="3373" y="2369"/>
                      <a:ext cx="961" cy="3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9 w 21600"/>
                        <a:gd name="T19" fmla="*/ 0 h 21600"/>
                        <a:gd name="T20" fmla="*/ 21420 w 21600"/>
                        <a:gd name="T21" fmla="*/ 1076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8936" name="AutoShape 150"/>
                    <p:cNvSpPr>
                      <a:spLocks noChangeArrowheads="1"/>
                    </p:cNvSpPr>
                    <p:nvPr/>
                  </p:nvSpPr>
                  <p:spPr bwMode="auto">
                    <a:xfrm>
                      <a:off x="3378" y="2369"/>
                      <a:ext cx="948" cy="3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18 w 21600"/>
                        <a:gd name="T21" fmla="*/ 1076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sp>
            <p:nvSpPr>
              <p:cNvPr id="38926" name="Oval 151"/>
              <p:cNvSpPr>
                <a:spLocks noChangeArrowheads="1"/>
              </p:cNvSpPr>
              <p:nvPr/>
            </p:nvSpPr>
            <p:spPr bwMode="auto">
              <a:xfrm>
                <a:off x="3548" y="2422"/>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27" name="Oval 152"/>
              <p:cNvSpPr>
                <a:spLocks noChangeArrowheads="1"/>
              </p:cNvSpPr>
              <p:nvPr/>
            </p:nvSpPr>
            <p:spPr bwMode="auto">
              <a:xfrm>
                <a:off x="3794" y="2410"/>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28" name="Oval 153"/>
              <p:cNvSpPr>
                <a:spLocks noChangeArrowheads="1"/>
              </p:cNvSpPr>
              <p:nvPr/>
            </p:nvSpPr>
            <p:spPr bwMode="auto">
              <a:xfrm>
                <a:off x="3986" y="2428"/>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29" name="Oval 154"/>
              <p:cNvSpPr>
                <a:spLocks noChangeArrowheads="1"/>
              </p:cNvSpPr>
              <p:nvPr/>
            </p:nvSpPr>
            <p:spPr bwMode="auto">
              <a:xfrm>
                <a:off x="3878" y="2530"/>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30" name="Oval 155"/>
              <p:cNvSpPr>
                <a:spLocks noChangeArrowheads="1"/>
              </p:cNvSpPr>
              <p:nvPr/>
            </p:nvSpPr>
            <p:spPr bwMode="auto">
              <a:xfrm>
                <a:off x="3668" y="2518"/>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sp>
          <p:nvSpPr>
            <p:cNvPr id="38923" name="Line 156"/>
            <p:cNvSpPr>
              <a:spLocks noChangeShapeType="1"/>
            </p:cNvSpPr>
            <p:nvPr/>
          </p:nvSpPr>
          <p:spPr bwMode="auto">
            <a:xfrm flipH="1">
              <a:off x="4262" y="1760"/>
              <a:ext cx="610" cy="504"/>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sp>
          <p:nvSpPr>
            <p:cNvPr id="38924" name="Text Box 157"/>
            <p:cNvSpPr txBox="1">
              <a:spLocks noChangeArrowheads="1"/>
            </p:cNvSpPr>
            <p:nvPr/>
          </p:nvSpPr>
          <p:spPr bwMode="auto">
            <a:xfrm>
              <a:off x="4539" y="1990"/>
              <a:ext cx="1169" cy="243"/>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Culture cells</a:t>
              </a:r>
            </a:p>
          </p:txBody>
        </p:sp>
      </p:grpSp>
      <p:sp>
        <p:nvSpPr>
          <p:cNvPr id="159" name="Oval 78"/>
          <p:cNvSpPr>
            <a:spLocks noChangeArrowheads="1"/>
          </p:cNvSpPr>
          <p:nvPr/>
        </p:nvSpPr>
        <p:spPr bwMode="auto">
          <a:xfrm flipH="1">
            <a:off x="4619824" y="6037163"/>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0" name="Oval 79"/>
          <p:cNvSpPr>
            <a:spLocks noChangeArrowheads="1"/>
          </p:cNvSpPr>
          <p:nvPr/>
        </p:nvSpPr>
        <p:spPr bwMode="auto">
          <a:xfrm flipH="1">
            <a:off x="4315024" y="6021288"/>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1" name="Oval 80"/>
          <p:cNvSpPr>
            <a:spLocks noChangeArrowheads="1"/>
          </p:cNvSpPr>
          <p:nvPr/>
        </p:nvSpPr>
        <p:spPr bwMode="auto">
          <a:xfrm flipH="1">
            <a:off x="4075311" y="6043513"/>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2" name="Oval 81"/>
          <p:cNvSpPr>
            <a:spLocks noChangeArrowheads="1"/>
          </p:cNvSpPr>
          <p:nvPr/>
        </p:nvSpPr>
        <p:spPr bwMode="auto">
          <a:xfrm flipH="1">
            <a:off x="4470599" y="6084788"/>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3" name="Oval 82"/>
          <p:cNvSpPr>
            <a:spLocks noChangeArrowheads="1"/>
          </p:cNvSpPr>
          <p:nvPr/>
        </p:nvSpPr>
        <p:spPr bwMode="auto">
          <a:xfrm flipH="1">
            <a:off x="4194374" y="6119713"/>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4" name="Oval 83"/>
          <p:cNvSpPr>
            <a:spLocks noChangeArrowheads="1"/>
          </p:cNvSpPr>
          <p:nvPr/>
        </p:nvSpPr>
        <p:spPr bwMode="auto">
          <a:xfrm flipH="1">
            <a:off x="3957836" y="6141938"/>
            <a:ext cx="171450" cy="85725"/>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5" name="Oval 84"/>
          <p:cNvSpPr>
            <a:spLocks noChangeArrowheads="1"/>
          </p:cNvSpPr>
          <p:nvPr/>
        </p:nvSpPr>
        <p:spPr bwMode="auto">
          <a:xfrm flipH="1">
            <a:off x="4361061" y="6173688"/>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cxnSp>
        <p:nvCxnSpPr>
          <p:cNvPr id="166" name="Lige forbindelse 13"/>
          <p:cNvCxnSpPr/>
          <p:nvPr/>
        </p:nvCxnSpPr>
        <p:spPr>
          <a:xfrm>
            <a:off x="395536" y="1411188"/>
            <a:ext cx="8568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9693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additive="repl">
                                        <p:cTn id="6" dur="1" fill="hold">
                                          <p:stCondLst>
                                            <p:cond delay="0"/>
                                          </p:stCondLst>
                                        </p:cTn>
                                        <p:tgtEl>
                                          <p:spTgt spid="21"/>
                                        </p:tgtEl>
                                        <p:attrNameLst>
                                          <p:attrName>style.visibility</p:attrName>
                                        </p:attrNameLst>
                                      </p:cBhvr>
                                      <p:to>
                                        <p:strVal val="visible"/>
                                      </p:to>
                                    </p:set>
                                    <p:animEffect transition="in" filter="slide(fromLeft)">
                                      <p:cBhvr additive="repl">
                                        <p:cTn id="7" dur="500"/>
                                        <p:tgtEl>
                                          <p:spTgt spid="21"/>
                                        </p:tgtEl>
                                      </p:cBhvr>
                                    </p:animEffect>
                                  </p:childTnLst>
                                </p:cTn>
                              </p:par>
                            </p:childTnLst>
                          </p:cTn>
                        </p:par>
                        <p:par>
                          <p:cTn id="8" fill="hold">
                            <p:stCondLst>
                              <p:cond delay="500"/>
                            </p:stCondLst>
                            <p:childTnLst>
                              <p:par>
                                <p:cTn id="9" presetID="23" presetClass="entr" presetSubtype="272" fill="hold" nodeType="afterEffect">
                                  <p:stCondLst>
                                    <p:cond delay="0"/>
                                  </p:stCondLst>
                                  <p:childTnLst>
                                    <p:set>
                                      <p:cBhvr additive="repl">
                                        <p:cTn id="10" dur="1" fill="hold">
                                          <p:stCondLst>
                                            <p:cond delay="0"/>
                                          </p:stCondLst>
                                        </p:cTn>
                                        <p:tgtEl>
                                          <p:spTgt spid="24"/>
                                        </p:tgtEl>
                                        <p:attrNameLst>
                                          <p:attrName>style.visibility</p:attrName>
                                        </p:attrNameLst>
                                      </p:cBhvr>
                                      <p:to>
                                        <p:strVal val="visible"/>
                                      </p:to>
                                    </p:set>
                                    <p:anim calcmode="lin" valueType="num">
                                      <p:cBhvr additive="repl">
                                        <p:cTn id="11" dur="500" fill="hold"/>
                                        <p:tgtEl>
                                          <p:spTgt spid="24"/>
                                        </p:tgtEl>
                                        <p:attrNameLst>
                                          <p:attrName>ppt_w</p:attrName>
                                        </p:attrNameLst>
                                      </p:cBhvr>
                                      <p:tavLst>
                                        <p:tav>
                                          <p:val>
                                            <p:strVal val="2/3*#ppt_w"/>
                                          </p:val>
                                        </p:tav>
                                        <p:tav>
                                          <p:val>
                                            <p:strVal val="#ppt_w"/>
                                          </p:val>
                                        </p:tav>
                                      </p:tavLst>
                                    </p:anim>
                                    <p:anim calcmode="lin" valueType="num">
                                      <p:cBhvr additive="repl">
                                        <p:cTn id="12" dur="500" fill="hold"/>
                                        <p:tgtEl>
                                          <p:spTgt spid="24"/>
                                        </p:tgtEl>
                                        <p:attrNameLst>
                                          <p:attrName>ppt_h</p:attrName>
                                        </p:attrNameLst>
                                      </p:cBhvr>
                                      <p:tavLst>
                                        <p:tav>
                                          <p:val>
                                            <p:strVal val="2/3*#ppt_h"/>
                                          </p:val>
                                        </p:tav>
                                        <p:tav>
                                          <p:val>
                                            <p:strVal val="#ppt_h"/>
                                          </p:val>
                                        </p:tav>
                                      </p:tavLst>
                                    </p:anim>
                                  </p:childTnLst>
                                </p:cTn>
                              </p:par>
                            </p:childTnLst>
                          </p:cTn>
                        </p:par>
                        <p:par>
                          <p:cTn id="13" fill="hold">
                            <p:stCondLst>
                              <p:cond delay="1000"/>
                            </p:stCondLst>
                            <p:childTnLst>
                              <p:par>
                                <p:cTn id="14" presetID="23" presetClass="entr" presetSubtype="272" fill="hold" nodeType="afterEffect">
                                  <p:stCondLst>
                                    <p:cond delay="0"/>
                                  </p:stCondLst>
                                  <p:childTnLst>
                                    <p:set>
                                      <p:cBhvr additive="repl">
                                        <p:cTn id="15" dur="1" fill="hold">
                                          <p:stCondLst>
                                            <p:cond delay="0"/>
                                          </p:stCondLst>
                                        </p:cTn>
                                        <p:tgtEl>
                                          <p:spTgt spid="23"/>
                                        </p:tgtEl>
                                        <p:attrNameLst>
                                          <p:attrName>style.visibility</p:attrName>
                                        </p:attrNameLst>
                                      </p:cBhvr>
                                      <p:to>
                                        <p:strVal val="visible"/>
                                      </p:to>
                                    </p:set>
                                    <p:anim calcmode="lin" valueType="num">
                                      <p:cBhvr additive="repl">
                                        <p:cTn id="16" dur="1000" fill="hold"/>
                                        <p:tgtEl>
                                          <p:spTgt spid="23"/>
                                        </p:tgtEl>
                                        <p:attrNameLst>
                                          <p:attrName>ppt_w</p:attrName>
                                        </p:attrNameLst>
                                      </p:cBhvr>
                                      <p:tavLst>
                                        <p:tav>
                                          <p:val>
                                            <p:strVal val="2/3*#ppt_w"/>
                                          </p:val>
                                        </p:tav>
                                        <p:tav>
                                          <p:val>
                                            <p:strVal val="#ppt_w"/>
                                          </p:val>
                                        </p:tav>
                                      </p:tavLst>
                                    </p:anim>
                                    <p:anim calcmode="lin" valueType="num">
                                      <p:cBhvr additive="repl">
                                        <p:cTn id="17" dur="1000" fill="hold"/>
                                        <p:tgtEl>
                                          <p:spTgt spid="23"/>
                                        </p:tgtEl>
                                        <p:attrNameLst>
                                          <p:attrName>ppt_h</p:attrName>
                                        </p:attrNameLst>
                                      </p:cBhvr>
                                      <p:tavLst>
                                        <p:tav>
                                          <p:val>
                                            <p:strVal val="2/3*#ppt_h"/>
                                          </p:val>
                                        </p:tav>
                                        <p:tav>
                                          <p:val>
                                            <p:strVal val="#ppt_h"/>
                                          </p:val>
                                        </p:tav>
                                      </p:tavLst>
                                    </p:anim>
                                  </p:childTnLst>
                                </p:cTn>
                              </p:par>
                            </p:childTnLst>
                          </p:cTn>
                        </p:par>
                        <p:par>
                          <p:cTn id="18" fill="hold">
                            <p:stCondLst>
                              <p:cond delay="2000"/>
                            </p:stCondLst>
                            <p:childTnLst>
                              <p:par>
                                <p:cTn id="19" presetID="12" presetClass="entr" presetSubtype="8" fill="hold" nodeType="afterEffect">
                                  <p:stCondLst>
                                    <p:cond delay="0"/>
                                  </p:stCondLst>
                                  <p:childTnLst>
                                    <p:set>
                                      <p:cBhvr additive="repl">
                                        <p:cTn id="20" dur="1" fill="hold">
                                          <p:stCondLst>
                                            <p:cond delay="0"/>
                                          </p:stCondLst>
                                        </p:cTn>
                                        <p:tgtEl>
                                          <p:spTgt spid="2"/>
                                        </p:tgtEl>
                                        <p:attrNameLst>
                                          <p:attrName>style.visibility</p:attrName>
                                        </p:attrNameLst>
                                      </p:cBhvr>
                                      <p:to>
                                        <p:strVal val="visible"/>
                                      </p:to>
                                    </p:set>
                                    <p:animEffect transition="in" filter="slide(fromLeft)">
                                      <p:cBhvr additive="repl">
                                        <p:cTn id="21" dur="1000"/>
                                        <p:tgtEl>
                                          <p:spTgt spid="2"/>
                                        </p:tgtEl>
                                      </p:cBhvr>
                                    </p:animEffect>
                                  </p:childTnLst>
                                </p:cTn>
                              </p:par>
                            </p:childTnLst>
                          </p:cTn>
                        </p:par>
                        <p:par>
                          <p:cTn id="22" fill="hold">
                            <p:stCondLst>
                              <p:cond delay="3000"/>
                            </p:stCondLst>
                            <p:childTnLst>
                              <p:par>
                                <p:cTn id="23" presetID="12" presetClass="entr" presetSubtype="1" fill="hold" nodeType="afterEffect">
                                  <p:stCondLst>
                                    <p:cond delay="0"/>
                                  </p:stCondLst>
                                  <p:childTnLst>
                                    <p:set>
                                      <p:cBhvr additive="repl">
                                        <p:cTn id="24" dur="1" fill="hold">
                                          <p:stCondLst>
                                            <p:cond delay="0"/>
                                          </p:stCondLst>
                                        </p:cTn>
                                        <p:tgtEl>
                                          <p:spTgt spid="26"/>
                                        </p:tgtEl>
                                        <p:attrNameLst>
                                          <p:attrName>style.visibility</p:attrName>
                                        </p:attrNameLst>
                                      </p:cBhvr>
                                      <p:to>
                                        <p:strVal val="visible"/>
                                      </p:to>
                                    </p:set>
                                    <p:animEffect transition="in" filter="slide(fromTop)">
                                      <p:cBhvr additive="repl">
                                        <p:cTn id="25" dur="1000"/>
                                        <p:tgtEl>
                                          <p:spTgt spid="26"/>
                                        </p:tgtEl>
                                      </p:cBhvr>
                                    </p:animEffect>
                                  </p:childTnLst>
                                </p:cTn>
                              </p:par>
                            </p:childTnLst>
                          </p:cTn>
                        </p:par>
                        <p:par>
                          <p:cTn id="26" fill="hold">
                            <p:stCondLst>
                              <p:cond delay="4000"/>
                            </p:stCondLst>
                            <p:childTnLst>
                              <p:par>
                                <p:cTn id="27" presetID="12" presetClass="entr" presetSubtype="1" fill="hold" nodeType="afterEffect">
                                  <p:stCondLst>
                                    <p:cond delay="0"/>
                                  </p:stCondLst>
                                  <p:childTnLst>
                                    <p:set>
                                      <p:cBhvr additive="repl">
                                        <p:cTn id="28" dur="1" fill="hold">
                                          <p:stCondLst>
                                            <p:cond delay="0"/>
                                          </p:stCondLst>
                                        </p:cTn>
                                        <p:tgtEl>
                                          <p:spTgt spid="4"/>
                                        </p:tgtEl>
                                        <p:attrNameLst>
                                          <p:attrName>style.visibility</p:attrName>
                                        </p:attrNameLst>
                                      </p:cBhvr>
                                      <p:to>
                                        <p:strVal val="visible"/>
                                      </p:to>
                                    </p:set>
                                    <p:animEffect transition="in" filter="slide(fromTop)">
                                      <p:cBhvr additive="repl">
                                        <p:cTn id="29" dur="1000"/>
                                        <p:tgtEl>
                                          <p:spTgt spid="4"/>
                                        </p:tgtEl>
                                      </p:cBhvr>
                                    </p:animEffect>
                                  </p:childTnLst>
                                </p:cTn>
                              </p:par>
                            </p:childTnLst>
                          </p:cTn>
                        </p:par>
                        <p:par>
                          <p:cTn id="30" fill="hold">
                            <p:stCondLst>
                              <p:cond delay="5000"/>
                            </p:stCondLst>
                            <p:childTnLst>
                              <p:par>
                                <p:cTn id="31" presetID="12" presetClass="entr" presetSubtype="8" fill="hold" nodeType="afterEffect">
                                  <p:stCondLst>
                                    <p:cond delay="1000"/>
                                  </p:stCondLst>
                                  <p:childTnLst>
                                    <p:set>
                                      <p:cBhvr additive="repl">
                                        <p:cTn id="32" dur="1" fill="hold">
                                          <p:stCondLst>
                                            <p:cond delay="0"/>
                                          </p:stCondLst>
                                        </p:cTn>
                                        <p:tgtEl>
                                          <p:spTgt spid="25"/>
                                        </p:tgtEl>
                                        <p:attrNameLst>
                                          <p:attrName>style.visibility</p:attrName>
                                        </p:attrNameLst>
                                      </p:cBhvr>
                                      <p:to>
                                        <p:strVal val="visible"/>
                                      </p:to>
                                    </p:set>
                                    <p:animEffect transition="in" filter="slide(fromLeft)">
                                      <p:cBhvr additive="repl">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
                                        </p:tgtEl>
                                        <p:attrNameLst>
                                          <p:attrName>style.visibility</p:attrName>
                                        </p:attrNameLst>
                                      </p:cBhvr>
                                      <p:to>
                                        <p:strVal val="visible"/>
                                      </p:to>
                                    </p:set>
                                    <p:animEffect transition="in" filter="blinds(horizontal)">
                                      <p:cBhvr>
                                        <p:cTn id="38" dur="500"/>
                                        <p:tgtEl>
                                          <p:spTgt spid="15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blinds(horizontal)">
                                      <p:cBhvr>
                                        <p:cTn id="41" dur="500"/>
                                        <p:tgtEl>
                                          <p:spTgt spid="16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blinds(horizontal)">
                                      <p:cBhvr>
                                        <p:cTn id="44" dur="500"/>
                                        <p:tgtEl>
                                          <p:spTgt spid="16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blinds(horizontal)">
                                      <p:cBhvr>
                                        <p:cTn id="47" dur="500"/>
                                        <p:tgtEl>
                                          <p:spTgt spid="16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3"/>
                                        </p:tgtEl>
                                        <p:attrNameLst>
                                          <p:attrName>style.visibility</p:attrName>
                                        </p:attrNameLst>
                                      </p:cBhvr>
                                      <p:to>
                                        <p:strVal val="visible"/>
                                      </p:to>
                                    </p:set>
                                    <p:animEffect transition="in" filter="blinds(horizontal)">
                                      <p:cBhvr>
                                        <p:cTn id="50" dur="500"/>
                                        <p:tgtEl>
                                          <p:spTgt spid="16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animEffect transition="in" filter="blinds(horizontal)">
                                      <p:cBhvr>
                                        <p:cTn id="53" dur="500"/>
                                        <p:tgtEl>
                                          <p:spTgt spid="16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blinds(horizontal)">
                                      <p:cBhvr>
                                        <p:cTn id="56" dur="500"/>
                                        <p:tgtEl>
                                          <p:spTgt spid="165"/>
                                        </p:tgtEl>
                                      </p:cBhvr>
                                    </p:animEffect>
                                  </p:childTnLst>
                                </p:cTn>
                              </p:par>
                            </p:childTnLst>
                          </p:cTn>
                        </p:par>
                        <p:par>
                          <p:cTn id="57" fill="hold">
                            <p:stCondLst>
                              <p:cond delay="500"/>
                            </p:stCondLst>
                            <p:childTnLst>
                              <p:par>
                                <p:cTn id="58" presetID="26" presetClass="emph" presetSubtype="0" fill="hold" grpId="1" nodeType="afterEffect">
                                  <p:stCondLst>
                                    <p:cond delay="0"/>
                                  </p:stCondLst>
                                  <p:childTnLst>
                                    <p:animEffect transition="out" filter="fade">
                                      <p:cBhvr>
                                        <p:cTn id="59" dur="500" tmFilter="0, 0; .2, .5; .8, .5; 1, 0"/>
                                        <p:tgtEl>
                                          <p:spTgt spid="159"/>
                                        </p:tgtEl>
                                      </p:cBhvr>
                                    </p:animEffect>
                                    <p:animScale>
                                      <p:cBhvr>
                                        <p:cTn id="60" dur="250" autoRev="1" fill="hold"/>
                                        <p:tgtEl>
                                          <p:spTgt spid="159"/>
                                        </p:tgtEl>
                                      </p:cBhvr>
                                      <p:by x="105000" y="105000"/>
                                    </p:animScale>
                                  </p:childTnLst>
                                </p:cTn>
                              </p:par>
                            </p:childTnLst>
                          </p:cTn>
                        </p:par>
                        <p:par>
                          <p:cTn id="61" fill="hold">
                            <p:stCondLst>
                              <p:cond delay="1000"/>
                            </p:stCondLst>
                            <p:childTnLst>
                              <p:par>
                                <p:cTn id="62" presetID="26" presetClass="emph" presetSubtype="0" fill="hold" grpId="1" nodeType="afterEffect">
                                  <p:stCondLst>
                                    <p:cond delay="0"/>
                                  </p:stCondLst>
                                  <p:childTnLst>
                                    <p:animEffect transition="out" filter="fade">
                                      <p:cBhvr>
                                        <p:cTn id="63" dur="500" tmFilter="0, 0; .2, .5; .8, .5; 1, 0"/>
                                        <p:tgtEl>
                                          <p:spTgt spid="160"/>
                                        </p:tgtEl>
                                      </p:cBhvr>
                                    </p:animEffect>
                                    <p:animScale>
                                      <p:cBhvr>
                                        <p:cTn id="64" dur="250" autoRev="1" fill="hold"/>
                                        <p:tgtEl>
                                          <p:spTgt spid="160"/>
                                        </p:tgtEl>
                                      </p:cBhvr>
                                      <p:by x="105000" y="105000"/>
                                    </p:animScale>
                                  </p:childTnLst>
                                </p:cTn>
                              </p:par>
                            </p:childTnLst>
                          </p:cTn>
                        </p:par>
                        <p:par>
                          <p:cTn id="65" fill="hold">
                            <p:stCondLst>
                              <p:cond delay="1500"/>
                            </p:stCondLst>
                            <p:childTnLst>
                              <p:par>
                                <p:cTn id="66" presetID="26" presetClass="emph" presetSubtype="0" fill="hold" grpId="1" nodeType="afterEffect">
                                  <p:stCondLst>
                                    <p:cond delay="0"/>
                                  </p:stCondLst>
                                  <p:childTnLst>
                                    <p:animEffect transition="out" filter="fade">
                                      <p:cBhvr>
                                        <p:cTn id="67" dur="500" tmFilter="0, 0; .2, .5; .8, .5; 1, 0"/>
                                        <p:tgtEl>
                                          <p:spTgt spid="161"/>
                                        </p:tgtEl>
                                      </p:cBhvr>
                                    </p:animEffect>
                                    <p:animScale>
                                      <p:cBhvr>
                                        <p:cTn id="68" dur="250" autoRev="1" fill="hold"/>
                                        <p:tgtEl>
                                          <p:spTgt spid="161"/>
                                        </p:tgtEl>
                                      </p:cBhvr>
                                      <p:by x="105000" y="105000"/>
                                    </p:animScale>
                                  </p:childTnLst>
                                </p:cTn>
                              </p:par>
                            </p:childTnLst>
                          </p:cTn>
                        </p:par>
                        <p:par>
                          <p:cTn id="69" fill="hold">
                            <p:stCondLst>
                              <p:cond delay="2000"/>
                            </p:stCondLst>
                            <p:childTnLst>
                              <p:par>
                                <p:cTn id="70" presetID="26" presetClass="emph" presetSubtype="0" fill="hold" grpId="1" nodeType="afterEffect">
                                  <p:stCondLst>
                                    <p:cond delay="0"/>
                                  </p:stCondLst>
                                  <p:childTnLst>
                                    <p:animEffect transition="out" filter="fade">
                                      <p:cBhvr>
                                        <p:cTn id="71" dur="500" tmFilter="0, 0; .2, .5; .8, .5; 1, 0"/>
                                        <p:tgtEl>
                                          <p:spTgt spid="162"/>
                                        </p:tgtEl>
                                      </p:cBhvr>
                                    </p:animEffect>
                                    <p:animScale>
                                      <p:cBhvr>
                                        <p:cTn id="72" dur="250" autoRev="1" fill="hold"/>
                                        <p:tgtEl>
                                          <p:spTgt spid="162"/>
                                        </p:tgtEl>
                                      </p:cBhvr>
                                      <p:by x="105000" y="105000"/>
                                    </p:animScale>
                                  </p:childTnLst>
                                </p:cTn>
                              </p:par>
                            </p:childTnLst>
                          </p:cTn>
                        </p:par>
                        <p:par>
                          <p:cTn id="73" fill="hold">
                            <p:stCondLst>
                              <p:cond delay="2500"/>
                            </p:stCondLst>
                            <p:childTnLst>
                              <p:par>
                                <p:cTn id="74" presetID="26" presetClass="emph" presetSubtype="0" fill="hold" grpId="1" nodeType="afterEffect">
                                  <p:stCondLst>
                                    <p:cond delay="0"/>
                                  </p:stCondLst>
                                  <p:childTnLst>
                                    <p:animEffect transition="out" filter="fade">
                                      <p:cBhvr>
                                        <p:cTn id="75" dur="500" tmFilter="0, 0; .2, .5; .8, .5; 1, 0"/>
                                        <p:tgtEl>
                                          <p:spTgt spid="163"/>
                                        </p:tgtEl>
                                      </p:cBhvr>
                                    </p:animEffect>
                                    <p:animScale>
                                      <p:cBhvr>
                                        <p:cTn id="76" dur="250" autoRev="1" fill="hold"/>
                                        <p:tgtEl>
                                          <p:spTgt spid="163"/>
                                        </p:tgtEl>
                                      </p:cBhvr>
                                      <p:by x="105000" y="105000"/>
                                    </p:animScale>
                                  </p:childTnLst>
                                </p:cTn>
                              </p:par>
                            </p:childTnLst>
                          </p:cTn>
                        </p:par>
                        <p:par>
                          <p:cTn id="77" fill="hold">
                            <p:stCondLst>
                              <p:cond delay="3000"/>
                            </p:stCondLst>
                            <p:childTnLst>
                              <p:par>
                                <p:cTn id="78" presetID="26" presetClass="emph" presetSubtype="0" fill="hold" grpId="1" nodeType="afterEffect">
                                  <p:stCondLst>
                                    <p:cond delay="0"/>
                                  </p:stCondLst>
                                  <p:childTnLst>
                                    <p:animEffect transition="out" filter="fade">
                                      <p:cBhvr>
                                        <p:cTn id="79" dur="500" tmFilter="0, 0; .2, .5; .8, .5; 1, 0"/>
                                        <p:tgtEl>
                                          <p:spTgt spid="164"/>
                                        </p:tgtEl>
                                      </p:cBhvr>
                                    </p:animEffect>
                                    <p:animScale>
                                      <p:cBhvr>
                                        <p:cTn id="80" dur="250" autoRev="1" fill="hold"/>
                                        <p:tgtEl>
                                          <p:spTgt spid="164"/>
                                        </p:tgtEl>
                                      </p:cBhvr>
                                      <p:by x="105000" y="105000"/>
                                    </p:animScale>
                                  </p:childTnLst>
                                </p:cTn>
                              </p:par>
                            </p:childTnLst>
                          </p:cTn>
                        </p:par>
                        <p:par>
                          <p:cTn id="81" fill="hold">
                            <p:stCondLst>
                              <p:cond delay="3500"/>
                            </p:stCondLst>
                            <p:childTnLst>
                              <p:par>
                                <p:cTn id="82" presetID="26" presetClass="emph" presetSubtype="0" fill="hold" grpId="1" nodeType="afterEffect">
                                  <p:stCondLst>
                                    <p:cond delay="0"/>
                                  </p:stCondLst>
                                  <p:childTnLst>
                                    <p:animEffect transition="out" filter="fade">
                                      <p:cBhvr>
                                        <p:cTn id="83" dur="500" tmFilter="0, 0; .2, .5; .8, .5; 1, 0"/>
                                        <p:tgtEl>
                                          <p:spTgt spid="165"/>
                                        </p:tgtEl>
                                      </p:cBhvr>
                                    </p:animEffect>
                                    <p:animScale>
                                      <p:cBhvr>
                                        <p:cTn id="84" dur="250" autoRev="1" fill="hold"/>
                                        <p:tgtEl>
                                          <p:spTgt spid="165"/>
                                        </p:tgtEl>
                                      </p:cBhvr>
                                      <p:by x="105000" y="105000"/>
                                    </p:animScale>
                                  </p:childTnLst>
                                </p:cTn>
                              </p:par>
                              <p:par>
                                <p:cTn id="85" presetID="26" presetClass="emph" presetSubtype="0" fill="hold" grpId="2" nodeType="withEffect">
                                  <p:stCondLst>
                                    <p:cond delay="0"/>
                                  </p:stCondLst>
                                  <p:childTnLst>
                                    <p:animEffect transition="out" filter="fade">
                                      <p:cBhvr>
                                        <p:cTn id="86" dur="500" tmFilter="0, 0; .2, .5; .8, .5; 1, 0"/>
                                        <p:tgtEl>
                                          <p:spTgt spid="159"/>
                                        </p:tgtEl>
                                      </p:cBhvr>
                                    </p:animEffect>
                                    <p:animScale>
                                      <p:cBhvr>
                                        <p:cTn id="87" dur="250" autoRev="1" fill="hold"/>
                                        <p:tgtEl>
                                          <p:spTgt spid="1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artoon.jp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664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antis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143000" y="609600"/>
            <a:ext cx="7086600" cy="5610225"/>
          </a:xfrm>
        </p:spPr>
      </p:pic>
    </p:spTree>
    <p:extLst>
      <p:ext uri="{BB962C8B-B14F-4D97-AF65-F5344CB8AC3E}">
        <p14:creationId xmlns:p14="http://schemas.microsoft.com/office/powerpoint/2010/main" val="1852650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57200" y="115888"/>
            <a:ext cx="7859713" cy="1143000"/>
          </a:xfrm>
        </p:spPr>
        <p:txBody>
          <a:bodyPr>
            <a:normAutofit fontScale="90000"/>
          </a:bodyPr>
          <a:lstStyle/>
          <a:p>
            <a:pPr>
              <a:defRPr/>
            </a:pPr>
            <a:r>
              <a:rPr lang="en-US" sz="3600" dirty="0"/>
              <a:t>Induced </a:t>
            </a:r>
            <a:r>
              <a:rPr lang="en-US" sz="3600" dirty="0" err="1"/>
              <a:t>Pluripotent</a:t>
            </a:r>
            <a:r>
              <a:rPr lang="en-US" sz="3600" dirty="0"/>
              <a:t> Stem Cell</a:t>
            </a:r>
            <a:br>
              <a:rPr lang="en-US" sz="3600" dirty="0"/>
            </a:br>
            <a:r>
              <a:rPr lang="en-US" sz="3600" dirty="0"/>
              <a:t>(</a:t>
            </a:r>
            <a:r>
              <a:rPr lang="en-US" sz="3600" dirty="0" err="1"/>
              <a:t>iPS</a:t>
            </a:r>
            <a:r>
              <a:rPr lang="en-US" sz="3600" dirty="0"/>
              <a:t>) cells</a:t>
            </a:r>
          </a:p>
        </p:txBody>
      </p:sp>
      <p:sp>
        <p:nvSpPr>
          <p:cNvPr id="20486" name="Rectangle 6"/>
          <p:cNvSpPr>
            <a:spLocks noGrp="1" noChangeArrowheads="1"/>
          </p:cNvSpPr>
          <p:nvPr>
            <p:ph type="body" idx="1"/>
          </p:nvPr>
        </p:nvSpPr>
        <p:spPr>
          <a:xfrm>
            <a:off x="179388" y="1447800"/>
            <a:ext cx="4848225" cy="4876800"/>
          </a:xfrm>
        </p:spPr>
        <p:txBody>
          <a:bodyPr/>
          <a:lstStyle/>
          <a:p>
            <a:pPr>
              <a:lnSpc>
                <a:spcPct val="90000"/>
              </a:lnSpc>
              <a:defRPr/>
            </a:pPr>
            <a:r>
              <a:rPr lang="en-US" sz="2000" dirty="0"/>
              <a:t>The method was described by Yamanaka and Takahashi in which the skin cells of laboratory mice were genetically manipulated and returned back to their embryonic state. </a:t>
            </a:r>
            <a:endParaRPr lang="en-US" sz="2000" dirty="0" smtClean="0"/>
          </a:p>
          <a:p>
            <a:pPr>
              <a:lnSpc>
                <a:spcPct val="90000"/>
              </a:lnSpc>
              <a:defRPr/>
            </a:pPr>
            <a:endParaRPr lang="en-US" sz="2000" dirty="0"/>
          </a:p>
          <a:p>
            <a:pPr>
              <a:lnSpc>
                <a:spcPct val="90000"/>
              </a:lnSpc>
              <a:defRPr/>
            </a:pPr>
            <a:r>
              <a:rPr lang="en-US" sz="2000" dirty="0" err="1"/>
              <a:t>iPS</a:t>
            </a:r>
            <a:r>
              <a:rPr lang="en-US" sz="2000" dirty="0"/>
              <a:t> are somatic cells that have been reprogrammed to a pluripotent state (embryonic </a:t>
            </a:r>
            <a:r>
              <a:rPr lang="en-US" sz="2000" dirty="0" smtClean="0"/>
              <a:t> stem cell like </a:t>
            </a:r>
            <a:r>
              <a:rPr lang="en-US" sz="2000" dirty="0"/>
              <a:t>state</a:t>
            </a:r>
            <a:r>
              <a:rPr lang="en-US" sz="2000" dirty="0" smtClean="0"/>
              <a:t>).</a:t>
            </a:r>
          </a:p>
          <a:p>
            <a:pPr>
              <a:lnSpc>
                <a:spcPct val="90000"/>
              </a:lnSpc>
              <a:defRPr/>
            </a:pPr>
            <a:endParaRPr lang="en-US" sz="2000" dirty="0"/>
          </a:p>
          <a:p>
            <a:pPr>
              <a:lnSpc>
                <a:spcPct val="90000"/>
              </a:lnSpc>
              <a:defRPr/>
            </a:pPr>
            <a:r>
              <a:rPr lang="en-US" sz="2000" dirty="0"/>
              <a:t>Several difficulties are to be overcome before </a:t>
            </a:r>
            <a:r>
              <a:rPr lang="en-US" sz="2000" dirty="0" err="1"/>
              <a:t>iPS</a:t>
            </a:r>
            <a:r>
              <a:rPr lang="en-US" sz="2000" dirty="0"/>
              <a:t> cells can be considered as a potential patient-specific cell therapy. It will be crucial to characterize the development potential of human </a:t>
            </a:r>
            <a:r>
              <a:rPr lang="en-US" sz="2000" dirty="0" err="1"/>
              <a:t>iPS</a:t>
            </a:r>
            <a:r>
              <a:rPr lang="en-US" sz="2000" dirty="0"/>
              <a:t> cell line in the future.  </a:t>
            </a:r>
          </a:p>
        </p:txBody>
      </p:sp>
      <p:pic>
        <p:nvPicPr>
          <p:cNvPr id="11268" name="Picture 4" descr="ST_Pic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13" y="1268413"/>
            <a:ext cx="37084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2300542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0"/>
            <a:ext cx="8229600" cy="1143000"/>
          </a:xfrm>
        </p:spPr>
        <p:txBody>
          <a:bodyPr/>
          <a:lstStyle/>
          <a:p>
            <a:pPr algn="l">
              <a:defRPr/>
            </a:pPr>
            <a:r>
              <a:rPr lang="en-US"/>
              <a:t>                 iPS</a:t>
            </a:r>
          </a:p>
        </p:txBody>
      </p:sp>
      <p:sp>
        <p:nvSpPr>
          <p:cNvPr id="26630" name="Rectangle 6"/>
          <p:cNvSpPr>
            <a:spLocks noGrp="1" noChangeArrowheads="1"/>
          </p:cNvSpPr>
          <p:nvPr>
            <p:ph type="body" idx="1"/>
          </p:nvPr>
        </p:nvSpPr>
        <p:spPr>
          <a:xfrm>
            <a:off x="228600" y="1371600"/>
            <a:ext cx="3276600" cy="4754563"/>
          </a:xfrm>
        </p:spPr>
        <p:txBody>
          <a:bodyPr/>
          <a:lstStyle/>
          <a:p>
            <a:pPr>
              <a:lnSpc>
                <a:spcPct val="90000"/>
              </a:lnSpc>
              <a:defRPr/>
            </a:pPr>
            <a:r>
              <a:rPr lang="en-US" sz="2400" dirty="0"/>
              <a:t>Skin cells were taken from the tail tip of a sickle-cell model mouse</a:t>
            </a:r>
            <a:r>
              <a:rPr lang="en-US" sz="2400" dirty="0" smtClean="0"/>
              <a:t>.</a:t>
            </a:r>
          </a:p>
          <a:p>
            <a:pPr>
              <a:lnSpc>
                <a:spcPct val="90000"/>
              </a:lnSpc>
              <a:defRPr/>
            </a:pPr>
            <a:endParaRPr lang="en-US" sz="2400" dirty="0"/>
          </a:p>
          <a:p>
            <a:pPr>
              <a:lnSpc>
                <a:spcPct val="90000"/>
              </a:lnSpc>
              <a:defRPr/>
            </a:pPr>
            <a:r>
              <a:rPr lang="en-US" sz="2400" dirty="0"/>
              <a:t>The cells were differentiated into hematopoietic cells</a:t>
            </a:r>
            <a:r>
              <a:rPr lang="en-US" sz="2400" dirty="0" smtClean="0"/>
              <a:t>.</a:t>
            </a:r>
          </a:p>
          <a:p>
            <a:pPr>
              <a:lnSpc>
                <a:spcPct val="90000"/>
              </a:lnSpc>
              <a:defRPr/>
            </a:pPr>
            <a:endParaRPr lang="en-US" sz="2400" dirty="0"/>
          </a:p>
          <a:p>
            <a:pPr>
              <a:lnSpc>
                <a:spcPct val="90000"/>
              </a:lnSpc>
              <a:defRPr/>
            </a:pPr>
            <a:r>
              <a:rPr lang="en-US" sz="2400" dirty="0"/>
              <a:t>The produced cells were transfused back into the sick mouse  </a:t>
            </a:r>
          </a:p>
        </p:txBody>
      </p:sp>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14400"/>
            <a:ext cx="49911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6715125" y="6072188"/>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t>Hanna J. et.al., 2007</a:t>
            </a:r>
          </a:p>
        </p:txBody>
      </p:sp>
    </p:spTree>
    <p:extLst>
      <p:ext uri="{BB962C8B-B14F-4D97-AF65-F5344CB8AC3E}">
        <p14:creationId xmlns:p14="http://schemas.microsoft.com/office/powerpoint/2010/main" val="502737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b="1" dirty="0" smtClean="0">
                <a:solidFill>
                  <a:schemeClr val="tx1"/>
                </a:solidFill>
              </a:rPr>
              <a:t>Goal of Stem Cell Therapies</a:t>
            </a:r>
            <a:endParaRPr lang="en-IN" b="1" dirty="0" smtClean="0">
              <a:solidFill>
                <a:schemeClr val="tx1"/>
              </a:solidFill>
            </a:endParaRPr>
          </a:p>
        </p:txBody>
      </p:sp>
      <p:sp>
        <p:nvSpPr>
          <p:cNvPr id="289795" name="Rectangle 3"/>
          <p:cNvSpPr>
            <a:spLocks noGrp="1" noRot="1" noChangeArrowheads="1"/>
          </p:cNvSpPr>
          <p:nvPr>
            <p:ph idx="1"/>
          </p:nvPr>
        </p:nvSpPr>
        <p:spPr>
          <a:xfrm>
            <a:off x="661665" y="2060848"/>
            <a:ext cx="8158807" cy="3196952"/>
          </a:xfrm>
        </p:spPr>
        <p:style>
          <a:lnRef idx="1">
            <a:schemeClr val="accent1"/>
          </a:lnRef>
          <a:fillRef idx="2">
            <a:schemeClr val="accent1"/>
          </a:fillRef>
          <a:effectRef idx="1">
            <a:schemeClr val="accent1"/>
          </a:effectRef>
          <a:fontRef idx="minor">
            <a:schemeClr val="dk1"/>
          </a:fontRef>
        </p:style>
        <p:txBody>
          <a:bodyPr/>
          <a:lstStyle/>
          <a:p>
            <a:pPr eaLnBrk="1" hangingPunct="1">
              <a:defRPr/>
            </a:pPr>
            <a:endParaRPr lang="en-US" sz="3600" b="1" dirty="0" smtClean="0">
              <a:solidFill>
                <a:schemeClr val="tx2">
                  <a:lumMod val="50000"/>
                </a:schemeClr>
              </a:solidFill>
            </a:endParaRPr>
          </a:p>
          <a:p>
            <a:pPr algn="ctr" eaLnBrk="1" hangingPunct="1">
              <a:buFont typeface="Arial" pitchFamily="34" charset="0"/>
              <a:buNone/>
              <a:defRPr/>
            </a:pPr>
            <a:r>
              <a:rPr lang="en-US" sz="3600" b="1" dirty="0" smtClean="0">
                <a:solidFill>
                  <a:schemeClr val="tx2">
                    <a:lumMod val="50000"/>
                  </a:schemeClr>
                </a:solidFill>
              </a:rPr>
              <a:t>    The goal of stem cell therapies is to promote cell replacement in organs that are damaged and do not have the ability for self repair</a:t>
            </a:r>
            <a:endParaRPr lang="en-IN" sz="3600" b="1" dirty="0" smtClean="0">
              <a:solidFill>
                <a:schemeClr val="tx2">
                  <a:lumMod val="50000"/>
                </a:schemeClr>
              </a:solidFill>
            </a:endParaRPr>
          </a:p>
        </p:txBody>
      </p:sp>
      <p:cxnSp>
        <p:nvCxnSpPr>
          <p:cNvPr id="5" name="Lige forbindelse 13"/>
          <p:cNvCxnSpPr/>
          <p:nvPr/>
        </p:nvCxnSpPr>
        <p:spPr>
          <a:xfrm>
            <a:off x="395536" y="1268760"/>
            <a:ext cx="87484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5239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9795">
                                            <p:bg/>
                                          </p:spTgt>
                                        </p:tgtEl>
                                        <p:attrNameLst>
                                          <p:attrName>style.visibility</p:attrName>
                                        </p:attrNameLst>
                                      </p:cBhvr>
                                      <p:to>
                                        <p:strVal val="visible"/>
                                      </p:to>
                                    </p:set>
                                    <p:animEffect transition="in" filter="wipe(left)">
                                      <p:cBhvr>
                                        <p:cTn id="7" dur="500"/>
                                        <p:tgtEl>
                                          <p:spTgt spid="289795">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animEffect transition="in" filter="wipe(left)">
                                      <p:cBhvr>
                                        <p:cTn id="11" dur="500"/>
                                        <p:tgtEl>
                                          <p:spTgt spid="289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15950" y="19050"/>
            <a:ext cx="7772400" cy="1143000"/>
          </a:xfrm>
        </p:spPr>
        <p:txBody>
          <a:bodyPr/>
          <a:lstStyle/>
          <a:p>
            <a:pPr eaLnBrk="1" hangingPunct="1"/>
            <a:r>
              <a:rPr lang="en-US" altLang="en-US" b="1" smtClean="0">
                <a:solidFill>
                  <a:srgbClr val="C00000"/>
                </a:solidFill>
              </a:rPr>
              <a:t>Introducing….stem cells!</a:t>
            </a:r>
          </a:p>
        </p:txBody>
      </p:sp>
      <p:pic>
        <p:nvPicPr>
          <p:cNvPr id="678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9044" t="81699" r="9415" b="5508"/>
          <a:stretch>
            <a:fillRect/>
          </a:stretch>
        </p:blipFill>
        <p:spPr bwMode="auto">
          <a:xfrm>
            <a:off x="4572000" y="2062163"/>
            <a:ext cx="453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1668" t="30428" r="10699" b="57668"/>
          <a:stretch>
            <a:fillRect/>
          </a:stretch>
        </p:blipFill>
        <p:spPr bwMode="auto">
          <a:xfrm>
            <a:off x="250825" y="1628775"/>
            <a:ext cx="43195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9044" t="16707" r="17175" b="68645"/>
          <a:stretch>
            <a:fillRect/>
          </a:stretch>
        </p:blipFill>
        <p:spPr bwMode="auto">
          <a:xfrm>
            <a:off x="4643438" y="3571875"/>
            <a:ext cx="4105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1997" t="58818" r="9415" b="33858"/>
          <a:stretch>
            <a:fillRect/>
          </a:stretch>
        </p:blipFill>
        <p:spPr bwMode="auto">
          <a:xfrm>
            <a:off x="179388" y="4365625"/>
            <a:ext cx="3816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1641" t="65213" r="18460" b="26534"/>
          <a:stretch>
            <a:fillRect/>
          </a:stretch>
        </p:blipFill>
        <p:spPr bwMode="auto">
          <a:xfrm>
            <a:off x="323850" y="5589588"/>
            <a:ext cx="38893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1641" t="73445" r="18460" b="18301"/>
          <a:stretch>
            <a:fillRect/>
          </a:stretch>
        </p:blipFill>
        <p:spPr bwMode="auto">
          <a:xfrm>
            <a:off x="4859338" y="5949950"/>
            <a:ext cx="3889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10356" t="50584" r="9415" b="39346"/>
          <a:stretch>
            <a:fillRect/>
          </a:stretch>
        </p:blipFill>
        <p:spPr bwMode="auto">
          <a:xfrm>
            <a:off x="3924300" y="5013325"/>
            <a:ext cx="446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11668" t="42332" r="10699" b="49435"/>
          <a:stretch>
            <a:fillRect/>
          </a:stretch>
        </p:blipFill>
        <p:spPr bwMode="auto">
          <a:xfrm>
            <a:off x="250825" y="3284538"/>
            <a:ext cx="4319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spTree>
    <p:extLst>
      <p:ext uri="{BB962C8B-B14F-4D97-AF65-F5344CB8AC3E}">
        <p14:creationId xmlns:p14="http://schemas.microsoft.com/office/powerpoint/2010/main" val="6662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8916"/>
                                        </p:tgtEl>
                                        <p:attrNameLst>
                                          <p:attrName>style.visibility</p:attrName>
                                        </p:attrNameLst>
                                      </p:cBhvr>
                                      <p:to>
                                        <p:strVal val="visible"/>
                                      </p:to>
                                    </p:set>
                                    <p:anim calcmode="lin" valueType="num">
                                      <p:cBhvr additive="base">
                                        <p:cTn id="7" dur="500" fill="hold"/>
                                        <p:tgtEl>
                                          <p:spTgt spid="678916"/>
                                        </p:tgtEl>
                                        <p:attrNameLst>
                                          <p:attrName>ppt_x</p:attrName>
                                        </p:attrNameLst>
                                      </p:cBhvr>
                                      <p:tavLst>
                                        <p:tav tm="0">
                                          <p:val>
                                            <p:strVal val="#ppt_x"/>
                                          </p:val>
                                        </p:tav>
                                        <p:tav tm="100000">
                                          <p:val>
                                            <p:strVal val="#ppt_x"/>
                                          </p:val>
                                        </p:tav>
                                      </p:tavLst>
                                    </p:anim>
                                    <p:anim calcmode="lin" valueType="num">
                                      <p:cBhvr additive="base">
                                        <p:cTn id="8" dur="500" fill="hold"/>
                                        <p:tgtEl>
                                          <p:spTgt spid="678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78918"/>
                                        </p:tgtEl>
                                        <p:attrNameLst>
                                          <p:attrName>style.visibility</p:attrName>
                                        </p:attrNameLst>
                                      </p:cBhvr>
                                      <p:to>
                                        <p:strVal val="visible"/>
                                      </p:to>
                                    </p:set>
                                    <p:anim calcmode="lin" valueType="num">
                                      <p:cBhvr additive="base">
                                        <p:cTn id="12" dur="500" fill="hold"/>
                                        <p:tgtEl>
                                          <p:spTgt spid="678918"/>
                                        </p:tgtEl>
                                        <p:attrNameLst>
                                          <p:attrName>ppt_x</p:attrName>
                                        </p:attrNameLst>
                                      </p:cBhvr>
                                      <p:tavLst>
                                        <p:tav tm="0">
                                          <p:val>
                                            <p:strVal val="0-#ppt_w/2"/>
                                          </p:val>
                                        </p:tav>
                                        <p:tav tm="100000">
                                          <p:val>
                                            <p:strVal val="#ppt_x"/>
                                          </p:val>
                                        </p:tav>
                                      </p:tavLst>
                                    </p:anim>
                                    <p:anim calcmode="lin" valueType="num">
                                      <p:cBhvr additive="base">
                                        <p:cTn id="13" dur="500" fill="hold"/>
                                        <p:tgtEl>
                                          <p:spTgt spid="67891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678919"/>
                                        </p:tgtEl>
                                        <p:attrNameLst>
                                          <p:attrName>style.visibility</p:attrName>
                                        </p:attrNameLst>
                                      </p:cBhvr>
                                      <p:to>
                                        <p:strVal val="visible"/>
                                      </p:to>
                                    </p:set>
                                    <p:anim calcmode="lin" valueType="num">
                                      <p:cBhvr additive="base">
                                        <p:cTn id="17" dur="500" fill="hold"/>
                                        <p:tgtEl>
                                          <p:spTgt spid="678919"/>
                                        </p:tgtEl>
                                        <p:attrNameLst>
                                          <p:attrName>ppt_x</p:attrName>
                                        </p:attrNameLst>
                                      </p:cBhvr>
                                      <p:tavLst>
                                        <p:tav tm="0">
                                          <p:val>
                                            <p:strVal val="1+#ppt_w/2"/>
                                          </p:val>
                                        </p:tav>
                                        <p:tav tm="100000">
                                          <p:val>
                                            <p:strVal val="#ppt_x"/>
                                          </p:val>
                                        </p:tav>
                                      </p:tavLst>
                                    </p:anim>
                                    <p:anim calcmode="lin" valueType="num">
                                      <p:cBhvr additive="base">
                                        <p:cTn id="18" dur="500" fill="hold"/>
                                        <p:tgtEl>
                                          <p:spTgt spid="6789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678923"/>
                                        </p:tgtEl>
                                        <p:attrNameLst>
                                          <p:attrName>style.visibility</p:attrName>
                                        </p:attrNameLst>
                                      </p:cBhvr>
                                      <p:to>
                                        <p:strVal val="visible"/>
                                      </p:to>
                                    </p:set>
                                    <p:anim calcmode="lin" valueType="num">
                                      <p:cBhvr additive="base">
                                        <p:cTn id="22" dur="500" fill="hold"/>
                                        <p:tgtEl>
                                          <p:spTgt spid="678923"/>
                                        </p:tgtEl>
                                        <p:attrNameLst>
                                          <p:attrName>ppt_x</p:attrName>
                                        </p:attrNameLst>
                                      </p:cBhvr>
                                      <p:tavLst>
                                        <p:tav tm="0">
                                          <p:val>
                                            <p:strVal val="1+#ppt_w/2"/>
                                          </p:val>
                                        </p:tav>
                                        <p:tav tm="100000">
                                          <p:val>
                                            <p:strVal val="#ppt_x"/>
                                          </p:val>
                                        </p:tav>
                                      </p:tavLst>
                                    </p:anim>
                                    <p:anim calcmode="lin" valueType="num">
                                      <p:cBhvr additive="base">
                                        <p:cTn id="23" dur="500" fill="hold"/>
                                        <p:tgtEl>
                                          <p:spTgt spid="67892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678920"/>
                                        </p:tgtEl>
                                        <p:attrNameLst>
                                          <p:attrName>style.visibility</p:attrName>
                                        </p:attrNameLst>
                                      </p:cBhvr>
                                      <p:to>
                                        <p:strVal val="visible"/>
                                      </p:to>
                                    </p:set>
                                    <p:anim calcmode="lin" valueType="num">
                                      <p:cBhvr additive="base">
                                        <p:cTn id="27" dur="500" fill="hold"/>
                                        <p:tgtEl>
                                          <p:spTgt spid="678920"/>
                                        </p:tgtEl>
                                        <p:attrNameLst>
                                          <p:attrName>ppt_x</p:attrName>
                                        </p:attrNameLst>
                                      </p:cBhvr>
                                      <p:tavLst>
                                        <p:tav tm="0">
                                          <p:val>
                                            <p:strVal val="#ppt_x"/>
                                          </p:val>
                                        </p:tav>
                                        <p:tav tm="100000">
                                          <p:val>
                                            <p:strVal val="#ppt_x"/>
                                          </p:val>
                                        </p:tav>
                                      </p:tavLst>
                                    </p:anim>
                                    <p:anim calcmode="lin" valueType="num">
                                      <p:cBhvr additive="base">
                                        <p:cTn id="28" dur="500" fill="hold"/>
                                        <p:tgtEl>
                                          <p:spTgt spid="67892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9" fill="hold" nodeType="afterEffect">
                                  <p:stCondLst>
                                    <p:cond delay="0"/>
                                  </p:stCondLst>
                                  <p:childTnLst>
                                    <p:set>
                                      <p:cBhvr>
                                        <p:cTn id="31" dur="1" fill="hold">
                                          <p:stCondLst>
                                            <p:cond delay="0"/>
                                          </p:stCondLst>
                                        </p:cTn>
                                        <p:tgtEl>
                                          <p:spTgt spid="678921"/>
                                        </p:tgtEl>
                                        <p:attrNameLst>
                                          <p:attrName>style.visibility</p:attrName>
                                        </p:attrNameLst>
                                      </p:cBhvr>
                                      <p:to>
                                        <p:strVal val="visible"/>
                                      </p:to>
                                    </p:set>
                                    <p:anim calcmode="lin" valueType="num">
                                      <p:cBhvr additive="base">
                                        <p:cTn id="32" dur="500" fill="hold"/>
                                        <p:tgtEl>
                                          <p:spTgt spid="678921"/>
                                        </p:tgtEl>
                                        <p:attrNameLst>
                                          <p:attrName>ppt_x</p:attrName>
                                        </p:attrNameLst>
                                      </p:cBhvr>
                                      <p:tavLst>
                                        <p:tav tm="0">
                                          <p:val>
                                            <p:strVal val="0-#ppt_w/2"/>
                                          </p:val>
                                        </p:tav>
                                        <p:tav tm="100000">
                                          <p:val>
                                            <p:strVal val="#ppt_x"/>
                                          </p:val>
                                        </p:tav>
                                      </p:tavLst>
                                    </p:anim>
                                    <p:anim calcmode="lin" valueType="num">
                                      <p:cBhvr additive="base">
                                        <p:cTn id="33" dur="500" fill="hold"/>
                                        <p:tgtEl>
                                          <p:spTgt spid="678921"/>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nodeType="afterEffect">
                                  <p:stCondLst>
                                    <p:cond delay="0"/>
                                  </p:stCondLst>
                                  <p:childTnLst>
                                    <p:set>
                                      <p:cBhvr>
                                        <p:cTn id="36" dur="1" fill="hold">
                                          <p:stCondLst>
                                            <p:cond delay="0"/>
                                          </p:stCondLst>
                                        </p:cTn>
                                        <p:tgtEl>
                                          <p:spTgt spid="678922"/>
                                        </p:tgtEl>
                                        <p:attrNameLst>
                                          <p:attrName>style.visibility</p:attrName>
                                        </p:attrNameLst>
                                      </p:cBhvr>
                                      <p:to>
                                        <p:strVal val="visible"/>
                                      </p:to>
                                    </p:set>
                                    <p:anim calcmode="lin" valueType="num">
                                      <p:cBhvr additive="base">
                                        <p:cTn id="37" dur="500" fill="hold"/>
                                        <p:tgtEl>
                                          <p:spTgt spid="678922"/>
                                        </p:tgtEl>
                                        <p:attrNameLst>
                                          <p:attrName>ppt_x</p:attrName>
                                        </p:attrNameLst>
                                      </p:cBhvr>
                                      <p:tavLst>
                                        <p:tav tm="0">
                                          <p:val>
                                            <p:strVal val="1+#ppt_w/2"/>
                                          </p:val>
                                        </p:tav>
                                        <p:tav tm="100000">
                                          <p:val>
                                            <p:strVal val="#ppt_x"/>
                                          </p:val>
                                        </p:tav>
                                      </p:tavLst>
                                    </p:anim>
                                    <p:anim calcmode="lin" valueType="num">
                                      <p:cBhvr additive="base">
                                        <p:cTn id="38" dur="500" fill="hold"/>
                                        <p:tgtEl>
                                          <p:spTgt spid="678922"/>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9" fill="hold" nodeType="afterEffect">
                                  <p:stCondLst>
                                    <p:cond delay="0"/>
                                  </p:stCondLst>
                                  <p:childTnLst>
                                    <p:set>
                                      <p:cBhvr>
                                        <p:cTn id="41" dur="1" fill="hold">
                                          <p:stCondLst>
                                            <p:cond delay="0"/>
                                          </p:stCondLst>
                                        </p:cTn>
                                        <p:tgtEl>
                                          <p:spTgt spid="678924"/>
                                        </p:tgtEl>
                                        <p:attrNameLst>
                                          <p:attrName>style.visibility</p:attrName>
                                        </p:attrNameLst>
                                      </p:cBhvr>
                                      <p:to>
                                        <p:strVal val="visible"/>
                                      </p:to>
                                    </p:set>
                                    <p:anim calcmode="lin" valueType="num">
                                      <p:cBhvr additive="base">
                                        <p:cTn id="42" dur="500" fill="hold"/>
                                        <p:tgtEl>
                                          <p:spTgt spid="678924"/>
                                        </p:tgtEl>
                                        <p:attrNameLst>
                                          <p:attrName>ppt_x</p:attrName>
                                        </p:attrNameLst>
                                      </p:cBhvr>
                                      <p:tavLst>
                                        <p:tav tm="0">
                                          <p:val>
                                            <p:strVal val="0-#ppt_w/2"/>
                                          </p:val>
                                        </p:tav>
                                        <p:tav tm="100000">
                                          <p:val>
                                            <p:strVal val="#ppt_x"/>
                                          </p:val>
                                        </p:tav>
                                      </p:tavLst>
                                    </p:anim>
                                    <p:anim calcmode="lin" valueType="num">
                                      <p:cBhvr additive="base">
                                        <p:cTn id="43" dur="500" fill="hold"/>
                                        <p:tgtEl>
                                          <p:spTgt spid="6789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z="4000"/>
              <a:t>The Promise of Stem Cell Technology</a:t>
            </a:r>
          </a:p>
        </p:txBody>
      </p:sp>
      <p:sp>
        <p:nvSpPr>
          <p:cNvPr id="33795" name="Rectangle 3"/>
          <p:cNvSpPr>
            <a:spLocks noGrp="1" noChangeArrowheads="1"/>
          </p:cNvSpPr>
          <p:nvPr>
            <p:ph type="body" idx="1"/>
          </p:nvPr>
        </p:nvSpPr>
        <p:spPr>
          <a:xfrm>
            <a:off x="3657600" y="1981200"/>
            <a:ext cx="5486400" cy="4343400"/>
          </a:xfrm>
        </p:spPr>
        <p:txBody>
          <a:bodyPr/>
          <a:lstStyle/>
          <a:p>
            <a:pPr>
              <a:lnSpc>
                <a:spcPct val="80000"/>
              </a:lnSpc>
              <a:defRPr/>
            </a:pPr>
            <a:r>
              <a:rPr lang="en-US" sz="2800"/>
              <a:t>Replacement of tissues/organs</a:t>
            </a:r>
          </a:p>
          <a:p>
            <a:pPr>
              <a:lnSpc>
                <a:spcPct val="80000"/>
              </a:lnSpc>
              <a:defRPr/>
            </a:pPr>
            <a:r>
              <a:rPr lang="en-US" sz="2800"/>
              <a:t>Repair of defective cell types.</a:t>
            </a:r>
          </a:p>
          <a:p>
            <a:pPr>
              <a:lnSpc>
                <a:spcPct val="80000"/>
              </a:lnSpc>
              <a:defRPr/>
            </a:pPr>
            <a:r>
              <a:rPr lang="en-US" sz="2800"/>
              <a:t>Study cell differentiation</a:t>
            </a:r>
          </a:p>
          <a:p>
            <a:pPr>
              <a:lnSpc>
                <a:spcPct val="80000"/>
              </a:lnSpc>
              <a:defRPr/>
            </a:pPr>
            <a:r>
              <a:rPr lang="en-US" sz="2800"/>
              <a:t>Toxicity testing.</a:t>
            </a:r>
          </a:p>
          <a:p>
            <a:pPr>
              <a:lnSpc>
                <a:spcPct val="80000"/>
              </a:lnSpc>
              <a:defRPr/>
            </a:pPr>
            <a:r>
              <a:rPr lang="en-US" sz="2800"/>
              <a:t>Understanding prevention and treatment of birth defects.</a:t>
            </a:r>
          </a:p>
          <a:p>
            <a:pPr>
              <a:lnSpc>
                <a:spcPct val="80000"/>
              </a:lnSpc>
              <a:defRPr/>
            </a:pPr>
            <a:r>
              <a:rPr lang="en-US" sz="2800"/>
              <a:t>Study of development and gene control.</a:t>
            </a:r>
          </a:p>
          <a:p>
            <a:pPr>
              <a:lnSpc>
                <a:spcPct val="80000"/>
              </a:lnSpc>
              <a:defRPr/>
            </a:pPr>
            <a:r>
              <a:rPr lang="en-US" sz="2800"/>
              <a:t>Study of drugs therapeutic potential.</a:t>
            </a:r>
          </a:p>
        </p:txBody>
      </p:sp>
      <p:pic>
        <p:nvPicPr>
          <p:cNvPr id="143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1714500"/>
            <a:ext cx="27860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219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28600"/>
            <a:ext cx="7708227" cy="6324600"/>
          </a:xfrm>
          <a:prstGeom prst="rect">
            <a:avLst/>
          </a:prstGeom>
        </p:spPr>
      </p:pic>
    </p:spTree>
    <p:extLst>
      <p:ext uri="{BB962C8B-B14F-4D97-AF65-F5344CB8AC3E}">
        <p14:creationId xmlns:p14="http://schemas.microsoft.com/office/powerpoint/2010/main" val="2302377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a:xfrm>
            <a:off x="434975" y="120650"/>
            <a:ext cx="8458200" cy="990600"/>
          </a:xfrm>
        </p:spPr>
        <p:txBody>
          <a:bodyPr/>
          <a:lstStyle/>
          <a:p>
            <a:pPr eaLnBrk="1" hangingPunct="1">
              <a:defRPr/>
            </a:pPr>
            <a:r>
              <a:rPr lang="en-US" altLang="zh-TW" b="1" dirty="0" smtClean="0">
                <a:solidFill>
                  <a:schemeClr val="accent4">
                    <a:lumMod val="75000"/>
                  </a:schemeClr>
                </a:solidFill>
                <a:latin typeface="Arial Narrow" pitchFamily="34" charset="0"/>
                <a:ea typeface="PMingLiU" pitchFamily="18" charset="-120"/>
              </a:rPr>
              <a:t>Obstacles of Stem Cell Research</a:t>
            </a:r>
            <a:endParaRPr lang="en-US" altLang="zh-TW" dirty="0" smtClean="0">
              <a:solidFill>
                <a:schemeClr val="accent4">
                  <a:lumMod val="75000"/>
                </a:schemeClr>
              </a:solidFill>
              <a:latin typeface="Arial Narrow" pitchFamily="34" charset="0"/>
              <a:ea typeface="PMingLiU" pitchFamily="18" charset="-120"/>
            </a:endParaRPr>
          </a:p>
        </p:txBody>
      </p:sp>
      <p:sp>
        <p:nvSpPr>
          <p:cNvPr id="232451" name="Rectangle 3"/>
          <p:cNvSpPr>
            <a:spLocks noGrp="1" noRot="1" noChangeArrowheads="1"/>
          </p:cNvSpPr>
          <p:nvPr>
            <p:ph idx="1"/>
          </p:nvPr>
        </p:nvSpPr>
        <p:spPr>
          <a:xfrm>
            <a:off x="434975" y="1416050"/>
            <a:ext cx="8458200" cy="5181600"/>
          </a:xfrm>
        </p:spPr>
        <p:txBody>
          <a:bodyPr>
            <a:normAutofit fontScale="92500"/>
          </a:bodyPr>
          <a:lstStyle/>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find the right type of stem cells? </a:t>
            </a:r>
          </a:p>
          <a:p>
            <a:pPr marL="231775" indent="-231775" eaLnBrk="1" hangingPunct="1">
              <a:defRPr/>
            </a:pPr>
            <a:endParaRPr lang="en-US" altLang="zh-TW" sz="2800" dirty="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completely differentiate Stem Cells to desired cell type?</a:t>
            </a:r>
          </a:p>
          <a:p>
            <a:pPr marL="231775" indent="-231775" eaLnBrk="1" hangingPunct="1">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put the stem cells into the right place?</a:t>
            </a:r>
          </a:p>
          <a:p>
            <a:pPr marL="231775" indent="-231775" eaLnBrk="1" hangingPunct="1">
              <a:buFont typeface="Wingdings" pitchFamily="2" charset="2"/>
              <a:buNone/>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Will the stem cells perform the desired function in the body?</a:t>
            </a:r>
          </a:p>
          <a:p>
            <a:pPr marL="231775" indent="-231775" eaLnBrk="1" hangingPunct="1">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Differentiation protocols for many cell types have not been developed.</a:t>
            </a:r>
          </a:p>
        </p:txBody>
      </p:sp>
      <p:cxnSp>
        <p:nvCxnSpPr>
          <p:cNvPr id="5" name="Lige forbindelse 13"/>
          <p:cNvCxnSpPr/>
          <p:nvPr/>
        </p:nvCxnSpPr>
        <p:spPr>
          <a:xfrm>
            <a:off x="242888" y="1143000"/>
            <a:ext cx="8748712"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4592353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blinds(horizontal)">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blinds(horizontal)">
                                      <p:cBhvr>
                                        <p:cTn id="12" dur="500"/>
                                        <p:tgtEl>
                                          <p:spTgt spid="232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animEffect transition="in" filter="box(in)">
                                      <p:cBhvr>
                                        <p:cTn id="17" dur="500"/>
                                        <p:tgtEl>
                                          <p:spTgt spid="2324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2451">
                                            <p:txEl>
                                              <p:pRg st="6" end="6"/>
                                            </p:txEl>
                                          </p:spTgt>
                                        </p:tgtEl>
                                        <p:attrNameLst>
                                          <p:attrName>style.visibility</p:attrName>
                                        </p:attrNameLst>
                                      </p:cBhvr>
                                      <p:to>
                                        <p:strVal val="visible"/>
                                      </p:to>
                                    </p:set>
                                    <p:animEffect transition="in" filter="blinds(horizontal)">
                                      <p:cBhvr>
                                        <p:cTn id="22" dur="500"/>
                                        <p:tgtEl>
                                          <p:spTgt spid="2324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2451">
                                            <p:txEl>
                                              <p:pRg st="8" end="8"/>
                                            </p:txEl>
                                          </p:spTgt>
                                        </p:tgtEl>
                                        <p:attrNameLst>
                                          <p:attrName>style.visibility</p:attrName>
                                        </p:attrNameLst>
                                      </p:cBhvr>
                                      <p:to>
                                        <p:strVal val="visible"/>
                                      </p:to>
                                    </p:set>
                                    <p:animEffect transition="in" filter="blinds(horizontal)">
                                      <p:cBhvr>
                                        <p:cTn id="27" dur="500"/>
                                        <p:tgtEl>
                                          <p:spTgt spid="2324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450" y="3361265"/>
            <a:ext cx="2774950" cy="3303513"/>
          </a:xfrm>
          <a:prstGeom prst="rect">
            <a:avLst/>
          </a:prstGeom>
        </p:spPr>
      </p:pic>
      <p:sp>
        <p:nvSpPr>
          <p:cNvPr id="4" name="TextBox 3"/>
          <p:cNvSpPr txBox="1"/>
          <p:nvPr/>
        </p:nvSpPr>
        <p:spPr>
          <a:xfrm>
            <a:off x="533400" y="3962400"/>
            <a:ext cx="3886200" cy="784830"/>
          </a:xfrm>
          <a:prstGeom prst="rect">
            <a:avLst/>
          </a:prstGeom>
          <a:noFill/>
        </p:spPr>
        <p:txBody>
          <a:bodyPr wrap="square" rtlCol="0">
            <a:spAutoFit/>
          </a:bodyPr>
          <a:lstStyle/>
          <a:p>
            <a:pPr algn="ctr"/>
            <a:r>
              <a:rPr lang="en-US" sz="4500" dirty="0" smtClean="0">
                <a:solidFill>
                  <a:srgbClr val="FF0000"/>
                </a:solidFill>
              </a:rPr>
              <a:t>Thank You</a:t>
            </a:r>
            <a:endParaRPr lang="en-US" sz="4500"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143" y="4931760"/>
            <a:ext cx="1566713" cy="1733019"/>
          </a:xfrm>
          <a:prstGeom prst="rect">
            <a:avLst/>
          </a:prstGeom>
        </p:spPr>
      </p:pic>
      <p:pic>
        <p:nvPicPr>
          <p:cNvPr id="1026" name="Picture 2" descr="C:\Users\HP\Downloads\P1010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00" y="25400"/>
            <a:ext cx="6045200" cy="331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49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l="2539" t="2449" r="3809"/>
          <a:stretch>
            <a:fillRect/>
          </a:stretch>
        </p:blipFill>
        <p:spPr bwMode="auto">
          <a:xfrm>
            <a:off x="228600" y="1203325"/>
            <a:ext cx="86772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5"/>
          <p:cNvSpPr txBox="1">
            <a:spLocks noChangeArrowheads="1"/>
          </p:cNvSpPr>
          <p:nvPr/>
        </p:nvSpPr>
        <p:spPr bwMode="auto">
          <a:xfrm>
            <a:off x="228600" y="228600"/>
            <a:ext cx="8729663" cy="762000"/>
          </a:xfrm>
          <a:prstGeom prst="rect">
            <a:avLst/>
          </a:prstGeom>
          <a:noFill/>
          <a:ln w="9525">
            <a:noFill/>
            <a:miter lim="800000"/>
            <a:headEnd/>
            <a:tailEnd/>
          </a:ln>
          <a:effec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eaLnBrk="0" hangingPunct="0">
              <a:defRPr/>
            </a:pPr>
            <a:r>
              <a:rPr lang="en-US" altLang="en-US" sz="4400" dirty="0" smtClean="0">
                <a:solidFill>
                  <a:schemeClr val="accent6">
                    <a:lumMod val="75000"/>
                  </a:schemeClr>
                </a:solidFill>
                <a:latin typeface="Arial" pitchFamily="34" charset="0"/>
              </a:rPr>
              <a:t>Importance of Stem Cell Research</a:t>
            </a:r>
          </a:p>
        </p:txBody>
      </p:sp>
      <p:sp>
        <p:nvSpPr>
          <p:cNvPr id="19460" name="Rectangle 8"/>
          <p:cNvSpPr>
            <a:spLocks noChangeArrowheads="1"/>
          </p:cNvSpPr>
          <p:nvPr/>
        </p:nvSpPr>
        <p:spPr bwMode="auto">
          <a:xfrm>
            <a:off x="0" y="2133600"/>
            <a:ext cx="91440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2400">
              <a:latin typeface="Arial" pitchFamily="34" charset="0"/>
            </a:endParaRPr>
          </a:p>
        </p:txBody>
      </p:sp>
      <p:pic>
        <p:nvPicPr>
          <p:cNvPr id="19461" name="Picture 6" descr="http://www.topnews.in/files/michael_j_fo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362200"/>
            <a:ext cx="24558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http://www.clevelandleader.com/files/ronaldreag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362200"/>
            <a:ext cx="39624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74717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www.placidway.com/images/article_images/1323370824_stem%20cell%20stc%20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78025"/>
            <a:ext cx="424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ldpgraphicdesign.com/wp-content/uploads/2010/05/treeGrowthSt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4200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2"/>
          <p:cNvSpPr txBox="1">
            <a:spLocks noChangeArrowheads="1"/>
          </p:cNvSpPr>
          <p:nvPr/>
        </p:nvSpPr>
        <p:spPr bwMode="auto">
          <a:xfrm>
            <a:off x="2005013" y="228600"/>
            <a:ext cx="44719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6600" b="1">
                <a:solidFill>
                  <a:srgbClr val="FF87FF"/>
                </a:solidFill>
                <a:latin typeface="Arial" pitchFamily="34" charset="0"/>
              </a:rPr>
              <a:t>Stem Cells</a:t>
            </a:r>
          </a:p>
        </p:txBody>
      </p:sp>
    </p:spTree>
    <p:extLst>
      <p:ext uri="{BB962C8B-B14F-4D97-AF65-F5344CB8AC3E}">
        <p14:creationId xmlns:p14="http://schemas.microsoft.com/office/powerpoint/2010/main" val="29390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181600" cy="646331"/>
          </a:xfrm>
          <a:prstGeom prst="rect">
            <a:avLst/>
          </a:prstGeom>
          <a:noFill/>
        </p:spPr>
        <p:txBody>
          <a:bodyPr wrap="square" rtlCol="0">
            <a:spAutoFit/>
          </a:bodyPr>
          <a:lstStyle/>
          <a:p>
            <a:pPr algn="ctr"/>
            <a:r>
              <a:rPr lang="en-US" sz="3600" b="1" dirty="0" smtClean="0"/>
              <a:t>What are Stem Cells </a:t>
            </a:r>
            <a:endParaRPr lang="en-US" sz="3600" b="1" dirty="0"/>
          </a:p>
        </p:txBody>
      </p:sp>
      <p:sp>
        <p:nvSpPr>
          <p:cNvPr id="3" name="TextBox 2"/>
          <p:cNvSpPr txBox="1"/>
          <p:nvPr/>
        </p:nvSpPr>
        <p:spPr>
          <a:xfrm>
            <a:off x="838200" y="1143000"/>
            <a:ext cx="6934200" cy="2585323"/>
          </a:xfrm>
          <a:prstGeom prst="rect">
            <a:avLst/>
          </a:prstGeom>
          <a:noFill/>
        </p:spPr>
        <p:txBody>
          <a:bodyPr wrap="square" rtlCol="0">
            <a:spAutoFit/>
          </a:bodyPr>
          <a:lstStyle/>
          <a:p>
            <a:r>
              <a:rPr lang="en-US" dirty="0" smtClean="0">
                <a:latin typeface="Times New Roman" pitchFamily="18" charset="0"/>
                <a:cs typeface="Times New Roman" pitchFamily="18" charset="0"/>
              </a:rPr>
              <a:t>A cell that has the ability: </a:t>
            </a:r>
          </a:p>
          <a:p>
            <a:pPr marL="285750" indent="-285750">
              <a:buFont typeface="Arial" panose="020B0604020202020204" pitchFamily="34" charset="0"/>
              <a:buChar char="•"/>
            </a:pPr>
            <a:r>
              <a:rPr lang="en-US" dirty="0" smtClean="0">
                <a:latin typeface="Times New Roman" pitchFamily="18" charset="0"/>
                <a:cs typeface="Times New Roman" pitchFamily="18" charset="0"/>
              </a:rPr>
              <a:t>to continuously divide </a:t>
            </a:r>
          </a:p>
          <a:p>
            <a:pPr marL="285750" indent="-285750">
              <a:buFont typeface="Arial" panose="020B0604020202020204" pitchFamily="34" charset="0"/>
              <a:buChar char="•"/>
            </a:pPr>
            <a:r>
              <a:rPr lang="en-US" dirty="0" smtClean="0">
                <a:latin typeface="Times New Roman" pitchFamily="18" charset="0"/>
                <a:cs typeface="Times New Roman" pitchFamily="18" charset="0"/>
              </a:rPr>
              <a:t>to give rise to new copy of itself (self-renew)  </a:t>
            </a:r>
          </a:p>
          <a:p>
            <a:pPr marL="285750" indent="-285750">
              <a:buFont typeface="Arial" panose="020B0604020202020204" pitchFamily="34" charset="0"/>
              <a:buChar char="•"/>
            </a:pPr>
            <a:r>
              <a:rPr lang="en-US" dirty="0" smtClean="0">
                <a:latin typeface="Times New Roman" pitchFamily="18" charset="0"/>
                <a:cs typeface="Times New Roman" pitchFamily="18" charset="0"/>
              </a:rPr>
              <a:t>and other specialized ( differentiated ) cells/tissues.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Stem </a:t>
            </a:r>
            <a:r>
              <a:rPr lang="en-US" dirty="0">
                <a:latin typeface="Times New Roman" pitchFamily="18" charset="0"/>
                <a:cs typeface="Times New Roman" pitchFamily="18" charset="0"/>
              </a:rPr>
              <a:t>cells </a:t>
            </a:r>
            <a:r>
              <a:rPr lang="en-US" dirty="0" smtClean="0">
                <a:latin typeface="Times New Roman" pitchFamily="18" charset="0"/>
                <a:cs typeface="Times New Roman" pitchFamily="18" charset="0"/>
              </a:rPr>
              <a:t>divide to new cell that has the potential to either remain a stem cell or become another type of cell with a more specialized function as </a:t>
            </a:r>
            <a:r>
              <a:rPr lang="en-US" dirty="0">
                <a:latin typeface="Times New Roman" pitchFamily="18" charset="0"/>
                <a:cs typeface="Times New Roman" pitchFamily="18" charset="0"/>
              </a:rPr>
              <a:t>cells of the blood, heart, bones, skin, muscles, brain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serving as a sort of repair system for the body.</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25" y="3781819"/>
            <a:ext cx="6657975" cy="22379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80368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4300" b="1" cap="all" spc="0" dirty="0" smtClean="0">
                <a:solidFill>
                  <a:srgbClr val="FF0000"/>
                </a:solidFill>
                <a:effectLst>
                  <a:reflection blurRad="12700" stA="34000" endA="740" endPos="53000" dir="5400000" sy="-100000" algn="bl" rotWithShape="0"/>
                </a:effectLst>
              </a:rPr>
              <a:t>The History of Stem Cells 	</a:t>
            </a:r>
            <a:endParaRPr lang="en-US" sz="4300" b="1" cap="all" spc="0" dirty="0">
              <a:solidFill>
                <a:srgbClr val="FF0000"/>
              </a:solidFill>
              <a:effectLst>
                <a:reflection blurRad="12700" stA="34000" endA="740" endPos="53000" dir="5400000" sy="-100000" algn="bl" rotWithShape="0"/>
              </a:effectLst>
            </a:endParaRPr>
          </a:p>
        </p:txBody>
      </p:sp>
      <p:sp>
        <p:nvSpPr>
          <p:cNvPr id="3" name="Content Placeholder 2"/>
          <p:cNvSpPr>
            <a:spLocks noGrp="1"/>
          </p:cNvSpPr>
          <p:nvPr>
            <p:ph idx="1"/>
          </p:nvPr>
        </p:nvSpPr>
        <p:spPr>
          <a:xfrm>
            <a:off x="685800" y="1524000"/>
            <a:ext cx="7924800" cy="4831560"/>
          </a:xfrm>
          <a:extLst/>
        </p:spPr>
        <p:txBody>
          <a:bodyPr>
            <a:normAutofit fontScale="6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eaLnBrk="1" fontAlgn="auto" hangingPunct="1">
              <a:spcAft>
                <a:spcPts val="0"/>
              </a:spcAft>
              <a:buFont typeface="Wingdings"/>
              <a:buChar char=""/>
              <a:defRPr/>
            </a:pPr>
            <a:r>
              <a:rPr lang="en-GB" b="1" dirty="0" smtClean="0">
                <a:ln/>
                <a:solidFill>
                  <a:schemeClr val="accent4">
                    <a:lumMod val="75000"/>
                  </a:schemeClr>
                </a:solidFill>
              </a:rPr>
              <a:t>Almost 40 years ago, the field of stem cell therapeutics was launched with the isolation of the hematopoietic stem cell (HSCs)</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It took another 10 years before </a:t>
            </a:r>
            <a:r>
              <a:rPr lang="en-GB" b="1" dirty="0" err="1" smtClean="0">
                <a:ln/>
                <a:solidFill>
                  <a:schemeClr val="accent4">
                    <a:lumMod val="75000"/>
                  </a:schemeClr>
                </a:solidFill>
              </a:rPr>
              <a:t>mesenchymal</a:t>
            </a:r>
            <a:r>
              <a:rPr lang="en-GB" b="1" dirty="0" smtClean="0">
                <a:ln/>
                <a:solidFill>
                  <a:schemeClr val="accent4">
                    <a:lumMod val="75000"/>
                  </a:schemeClr>
                </a:solidFill>
              </a:rPr>
              <a:t> stem cells (MSCs) were identified and utilized in the repair of connective tissues in pre-clinical models</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In the early 1980’s the first embryonic stem cell (ESC) was isolated from a mouse </a:t>
            </a:r>
            <a:r>
              <a:rPr lang="en-GB" b="1" i="1" dirty="0" smtClean="0">
                <a:ln/>
                <a:solidFill>
                  <a:schemeClr val="accent4">
                    <a:lumMod val="75000"/>
                  </a:schemeClr>
                </a:solidFill>
              </a:rPr>
              <a:t>in vitro</a:t>
            </a:r>
            <a:r>
              <a:rPr lang="en-GB" b="1" dirty="0" smtClean="0">
                <a:ln/>
                <a:solidFill>
                  <a:schemeClr val="accent4">
                    <a:lumMod val="75000"/>
                  </a:schemeClr>
                </a:solidFill>
              </a:rPr>
              <a:t> fertilized embryo</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In 1998, the first human embryonic stem cell (</a:t>
            </a:r>
            <a:r>
              <a:rPr lang="en-GB" b="1" dirty="0" err="1" smtClean="0">
                <a:ln/>
                <a:solidFill>
                  <a:schemeClr val="accent4">
                    <a:lumMod val="75000"/>
                  </a:schemeClr>
                </a:solidFill>
              </a:rPr>
              <a:t>hESC</a:t>
            </a:r>
            <a:r>
              <a:rPr lang="en-GB" b="1" dirty="0" smtClean="0">
                <a:ln/>
                <a:solidFill>
                  <a:schemeClr val="accent4">
                    <a:lumMod val="75000"/>
                  </a:schemeClr>
                </a:solidFill>
              </a:rPr>
              <a:t>) was isolated by James A Thomson</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In late 2006 the group of Takahashi and Yamanaka reported the stimulation of cells of adult and embryonic origin to </a:t>
            </a:r>
            <a:r>
              <a:rPr lang="en-GB" b="1" dirty="0" err="1" smtClean="0">
                <a:ln/>
                <a:solidFill>
                  <a:schemeClr val="accent4">
                    <a:lumMod val="75000"/>
                  </a:schemeClr>
                </a:solidFill>
              </a:rPr>
              <a:t>pluripotent</a:t>
            </a:r>
            <a:r>
              <a:rPr lang="en-GB" b="1" dirty="0" smtClean="0">
                <a:ln/>
                <a:solidFill>
                  <a:schemeClr val="accent4">
                    <a:lumMod val="75000"/>
                  </a:schemeClr>
                </a:solidFill>
              </a:rPr>
              <a:t> stem cells called induced </a:t>
            </a:r>
            <a:r>
              <a:rPr lang="en-GB" b="1" dirty="0" err="1" smtClean="0">
                <a:ln/>
                <a:solidFill>
                  <a:schemeClr val="accent4">
                    <a:lumMod val="75000"/>
                  </a:schemeClr>
                </a:solidFill>
              </a:rPr>
              <a:t>pluripotent</a:t>
            </a:r>
            <a:r>
              <a:rPr lang="en-GB" b="1" dirty="0" smtClean="0">
                <a:ln/>
                <a:solidFill>
                  <a:schemeClr val="accent4">
                    <a:lumMod val="75000"/>
                  </a:schemeClr>
                </a:solidFill>
              </a:rPr>
              <a:t> stem (</a:t>
            </a:r>
            <a:r>
              <a:rPr lang="en-GB" b="1" dirty="0" err="1" smtClean="0">
                <a:ln/>
                <a:solidFill>
                  <a:schemeClr val="accent4">
                    <a:lumMod val="75000"/>
                  </a:schemeClr>
                </a:solidFill>
              </a:rPr>
              <a:t>iPS</a:t>
            </a:r>
            <a:r>
              <a:rPr lang="en-GB" b="1" dirty="0" smtClean="0">
                <a:ln/>
                <a:solidFill>
                  <a:schemeClr val="accent4">
                    <a:lumMod val="75000"/>
                  </a:schemeClr>
                </a:solidFill>
              </a:rPr>
              <a:t>) cells</a:t>
            </a:r>
            <a:endParaRPr lang="en-US" b="1" dirty="0">
              <a:ln/>
              <a:solidFill>
                <a:schemeClr val="accent4">
                  <a:lumMod val="75000"/>
                </a:schemeClr>
              </a:solidFill>
            </a:endParaRPr>
          </a:p>
        </p:txBody>
      </p:sp>
    </p:spTree>
    <p:extLst>
      <p:ext uri="{BB962C8B-B14F-4D97-AF65-F5344CB8AC3E}">
        <p14:creationId xmlns:p14="http://schemas.microsoft.com/office/powerpoint/2010/main" val="2800811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63009"/>
            <a:ext cx="5105400" cy="369332"/>
          </a:xfrm>
          <a:prstGeom prst="rect">
            <a:avLst/>
          </a:prstGeom>
          <a:noFill/>
        </p:spPr>
        <p:txBody>
          <a:bodyPr wrap="square" rtlCol="0">
            <a:spAutoFit/>
          </a:bodyPr>
          <a:lstStyle/>
          <a:p>
            <a:pPr algn="ctr"/>
            <a:r>
              <a:rPr lang="en-US" b="1" dirty="0" smtClean="0"/>
              <a:t>Sources and Types  of Stem Cells</a:t>
            </a:r>
            <a:endParaRPr lang="en-US" b="1"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49" y="826532"/>
            <a:ext cx="35909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398" y="2760107"/>
            <a:ext cx="1647826" cy="175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517788"/>
            <a:ext cx="30575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3988803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temce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823913" y="927100"/>
            <a:ext cx="3387725" cy="923925"/>
            <a:chOff x="823541" y="926805"/>
            <a:chExt cx="3388724" cy="924323"/>
          </a:xfrm>
        </p:grpSpPr>
        <p:sp>
          <p:nvSpPr>
            <p:cNvPr id="24591" name="Line 18"/>
            <p:cNvSpPr>
              <a:spLocks noChangeShapeType="1"/>
            </p:cNvSpPr>
            <p:nvPr/>
          </p:nvSpPr>
          <p:spPr bwMode="auto">
            <a:xfrm>
              <a:off x="3145352" y="1392865"/>
              <a:ext cx="1066913"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4592" name="TextBox 5"/>
            <p:cNvSpPr txBox="1">
              <a:spLocks noChangeArrowheads="1"/>
            </p:cNvSpPr>
            <p:nvPr/>
          </p:nvSpPr>
          <p:spPr bwMode="auto">
            <a:xfrm>
              <a:off x="823541" y="926805"/>
              <a:ext cx="2365008" cy="9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0"/>
                </a:spcBef>
                <a:buFontTx/>
                <a:buNone/>
              </a:pPr>
              <a:r>
                <a:rPr lang="en-US" altLang="en-US" sz="1800">
                  <a:latin typeface="Arial" pitchFamily="34" charset="0"/>
                  <a:cs typeface="Arial" pitchFamily="34" charset="0"/>
                </a:rPr>
                <a:t>This cell</a:t>
              </a:r>
            </a:p>
            <a:p>
              <a:pPr algn="r" eaLnBrk="1" hangingPunct="1">
                <a:spcBef>
                  <a:spcPct val="0"/>
                </a:spcBef>
                <a:buFontTx/>
                <a:buNone/>
              </a:pPr>
              <a:r>
                <a:rPr lang="en-US" altLang="en-US" sz="1800">
                  <a:latin typeface="Arial" pitchFamily="34" charset="0"/>
                  <a:cs typeface="Arial" pitchFamily="34" charset="0"/>
                </a:rPr>
                <a:t>Can form the </a:t>
              </a:r>
            </a:p>
            <a:p>
              <a:pPr algn="r" eaLnBrk="1" hangingPunct="1">
                <a:spcBef>
                  <a:spcPct val="0"/>
                </a:spcBef>
                <a:buFontTx/>
                <a:buNone/>
              </a:pPr>
              <a:r>
                <a:rPr lang="en-US" altLang="en-US" sz="1800">
                  <a:latin typeface="Arial" pitchFamily="34" charset="0"/>
                  <a:cs typeface="Arial" pitchFamily="34" charset="0"/>
                </a:rPr>
                <a:t>Embryo and placenta</a:t>
              </a:r>
            </a:p>
          </p:txBody>
        </p:sp>
      </p:grpSp>
      <p:grpSp>
        <p:nvGrpSpPr>
          <p:cNvPr id="3" name="Group 24"/>
          <p:cNvGrpSpPr>
            <a:grpSpLocks/>
          </p:cNvGrpSpPr>
          <p:nvPr/>
        </p:nvGrpSpPr>
        <p:grpSpPr bwMode="auto">
          <a:xfrm>
            <a:off x="1246188" y="2514600"/>
            <a:ext cx="3008312" cy="923925"/>
            <a:chOff x="1246964" y="2514599"/>
            <a:chExt cx="3007831" cy="922735"/>
          </a:xfrm>
        </p:grpSpPr>
        <p:sp>
          <p:nvSpPr>
            <p:cNvPr id="24589" name="Line 17"/>
            <p:cNvSpPr>
              <a:spLocks noChangeShapeType="1"/>
            </p:cNvSpPr>
            <p:nvPr/>
          </p:nvSpPr>
          <p:spPr bwMode="auto">
            <a:xfrm>
              <a:off x="3187867" y="2840665"/>
              <a:ext cx="1066928"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4590" name="TextBox 6"/>
            <p:cNvSpPr txBox="1">
              <a:spLocks noChangeArrowheads="1"/>
            </p:cNvSpPr>
            <p:nvPr/>
          </p:nvSpPr>
          <p:spPr bwMode="auto">
            <a:xfrm>
              <a:off x="1246964" y="2514599"/>
              <a:ext cx="1941572" cy="9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0"/>
                </a:spcBef>
                <a:buFontTx/>
                <a:buNone/>
              </a:pPr>
              <a:r>
                <a:rPr lang="en-US" altLang="en-US" sz="1800">
                  <a:latin typeface="Arial" pitchFamily="34" charset="0"/>
                  <a:cs typeface="Arial" pitchFamily="34" charset="0"/>
                </a:rPr>
                <a:t>This cell</a:t>
              </a:r>
            </a:p>
            <a:p>
              <a:pPr algn="r" eaLnBrk="1" hangingPunct="1">
                <a:spcBef>
                  <a:spcPct val="0"/>
                </a:spcBef>
                <a:buFontTx/>
                <a:buNone/>
              </a:pPr>
              <a:r>
                <a:rPr lang="en-US" altLang="en-US" sz="1800">
                  <a:latin typeface="Arial" pitchFamily="34" charset="0"/>
                  <a:cs typeface="Arial" pitchFamily="34" charset="0"/>
                </a:rPr>
                <a:t>Can just form the</a:t>
              </a:r>
            </a:p>
            <a:p>
              <a:pPr algn="r" eaLnBrk="1" hangingPunct="1">
                <a:spcBef>
                  <a:spcPct val="0"/>
                </a:spcBef>
                <a:buFontTx/>
                <a:buNone/>
              </a:pPr>
              <a:r>
                <a:rPr lang="en-US" altLang="en-US" sz="1800">
                  <a:latin typeface="Arial" pitchFamily="34" charset="0"/>
                  <a:cs typeface="Arial" pitchFamily="34" charset="0"/>
                </a:rPr>
                <a:t>embryo</a:t>
              </a:r>
            </a:p>
          </p:txBody>
        </p:sp>
      </p:grpSp>
      <p:sp>
        <p:nvSpPr>
          <p:cNvPr id="8" name="Rectangle 7"/>
          <p:cNvSpPr/>
          <p:nvPr/>
        </p:nvSpPr>
        <p:spPr>
          <a:xfrm>
            <a:off x="1524000" y="3581400"/>
            <a:ext cx="2057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 name="Group 22"/>
          <p:cNvGrpSpPr>
            <a:grpSpLocks/>
          </p:cNvGrpSpPr>
          <p:nvPr/>
        </p:nvGrpSpPr>
        <p:grpSpPr bwMode="auto">
          <a:xfrm>
            <a:off x="4800600" y="609600"/>
            <a:ext cx="3976688" cy="923925"/>
            <a:chOff x="4800600" y="609600"/>
            <a:chExt cx="3975985" cy="923330"/>
          </a:xfrm>
        </p:grpSpPr>
        <p:sp>
          <p:nvSpPr>
            <p:cNvPr id="14" name="Rectangle 13"/>
            <p:cNvSpPr/>
            <p:nvPr/>
          </p:nvSpPr>
          <p:spPr>
            <a:xfrm>
              <a:off x="5257800" y="609600"/>
              <a:ext cx="351878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Totipotent</a:t>
              </a:r>
            </a:p>
          </p:txBody>
        </p:sp>
        <p:cxnSp>
          <p:nvCxnSpPr>
            <p:cNvPr id="16" name="Straight Connector 15"/>
            <p:cNvCxnSpPr/>
            <p:nvPr/>
          </p:nvCxnSpPr>
          <p:spPr>
            <a:xfrm>
              <a:off x="4800600" y="685751"/>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1066506"/>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5029200" y="2362200"/>
            <a:ext cx="3839514"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Pluripotent</a:t>
            </a:r>
          </a:p>
        </p:txBody>
      </p:sp>
      <p:sp>
        <p:nvSpPr>
          <p:cNvPr id="21" name="Rectangle 20"/>
          <p:cNvSpPr/>
          <p:nvPr/>
        </p:nvSpPr>
        <p:spPr>
          <a:xfrm>
            <a:off x="6809592" y="4129207"/>
            <a:ext cx="2182008" cy="1661993"/>
          </a:xfrm>
          <a:prstGeom prst="rect">
            <a:avLst/>
          </a:prstGeom>
          <a:noFill/>
        </p:spPr>
        <p:txBody>
          <a:bodyPr wrap="none">
            <a:spAutoFit/>
          </a:bodyPr>
          <a:lstStyle/>
          <a:p>
            <a:pPr algn="ctr">
              <a:defRPr/>
            </a:pPr>
            <a:r>
              <a:rPr lang="en-US" sz="5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Multi-</a:t>
            </a:r>
          </a:p>
          <a:p>
            <a:pPr algn="ctr">
              <a:defRPr/>
            </a:pPr>
            <a:r>
              <a:rPr lang="en-US" sz="5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potent</a:t>
            </a:r>
          </a:p>
        </p:txBody>
      </p:sp>
      <p:sp>
        <p:nvSpPr>
          <p:cNvPr id="22" name="TextBox 21"/>
          <p:cNvSpPr txBox="1">
            <a:spLocks noChangeArrowheads="1"/>
          </p:cNvSpPr>
          <p:nvPr/>
        </p:nvSpPr>
        <p:spPr bwMode="auto">
          <a:xfrm>
            <a:off x="7132638" y="6183313"/>
            <a:ext cx="17827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2100" b="1">
                <a:latin typeface="Arial" pitchFamily="34" charset="0"/>
                <a:cs typeface="Arial" pitchFamily="34" charset="0"/>
              </a:rPr>
              <a:t>Fully mature </a:t>
            </a:r>
          </a:p>
        </p:txBody>
      </p:sp>
    </p:spTree>
    <p:extLst>
      <p:ext uri="{BB962C8B-B14F-4D97-AF65-F5344CB8AC3E}">
        <p14:creationId xmlns:p14="http://schemas.microsoft.com/office/powerpoint/2010/main" val="2095135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up)">
                                      <p:cBhvr>
                                        <p:cTn id="7" dur="500"/>
                                        <p:tgtEl>
                                          <p:spTgt spid="1843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88" y="228600"/>
            <a:ext cx="8667899" cy="6400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85999603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1515</Words>
  <Application>Microsoft Office PowerPoint</Application>
  <PresentationFormat>On-screen Show (4:3)</PresentationFormat>
  <Paragraphs>139</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Metro</vt:lpstr>
      <vt:lpstr>Introuduction to Stem Cell Research</vt:lpstr>
      <vt:lpstr>Introducing….stem cells!</vt:lpstr>
      <vt:lpstr>PowerPoint Presentation</vt:lpstr>
      <vt:lpstr>PowerPoint Presentation</vt:lpstr>
      <vt:lpstr>PowerPoint Presentation</vt:lpstr>
      <vt:lpstr>The History of Stem Cells  </vt:lpstr>
      <vt:lpstr>PowerPoint Presentation</vt:lpstr>
      <vt:lpstr>PowerPoint Presentation</vt:lpstr>
      <vt:lpstr>PowerPoint Presentation</vt:lpstr>
      <vt:lpstr>Generation of embryonic stem cells</vt:lpstr>
      <vt:lpstr>PowerPoint Presentation</vt:lpstr>
      <vt:lpstr>Challenges with Embryonic Stem Cells</vt:lpstr>
      <vt:lpstr>PowerPoint Presentation</vt:lpstr>
      <vt:lpstr> Use of Pluripotent Stem Cells</vt:lpstr>
      <vt:lpstr>PowerPoint Presentation</vt:lpstr>
      <vt:lpstr>PowerPoint Presentation</vt:lpstr>
      <vt:lpstr>Induced Pluripotent Stem Cell (iPS) cells</vt:lpstr>
      <vt:lpstr>                 iPS</vt:lpstr>
      <vt:lpstr>Goal of Stem Cell Therapies</vt:lpstr>
      <vt:lpstr>The Promise of Stem Cell Technology</vt:lpstr>
      <vt:lpstr>PowerPoint Presentation</vt:lpstr>
      <vt:lpstr>Obstacles of Stem Cell Research</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ANATOMY</dc:creator>
  <cp:lastModifiedBy>Dr. Amer Mahmood</cp:lastModifiedBy>
  <cp:revision>24</cp:revision>
  <dcterms:created xsi:type="dcterms:W3CDTF">2014-11-17T07:23:40Z</dcterms:created>
  <dcterms:modified xsi:type="dcterms:W3CDTF">2014-11-18T06:04:00Z</dcterms:modified>
</cp:coreProperties>
</file>