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74" r:id="rId1"/>
  </p:sldMasterIdLst>
  <p:sldIdLst>
    <p:sldId id="315" r:id="rId2"/>
    <p:sldId id="276" r:id="rId3"/>
    <p:sldId id="269" r:id="rId4"/>
    <p:sldId id="271" r:id="rId5"/>
    <p:sldId id="357" r:id="rId6"/>
    <p:sldId id="358" r:id="rId7"/>
    <p:sldId id="359" r:id="rId8"/>
    <p:sldId id="360" r:id="rId9"/>
    <p:sldId id="344" r:id="rId10"/>
    <p:sldId id="350" r:id="rId11"/>
    <p:sldId id="353" r:id="rId12"/>
    <p:sldId id="355" r:id="rId13"/>
    <p:sldId id="356" r:id="rId14"/>
    <p:sldId id="289" r:id="rId15"/>
    <p:sldId id="345" r:id="rId16"/>
    <p:sldId id="346" r:id="rId17"/>
    <p:sldId id="325" r:id="rId18"/>
    <p:sldId id="348" r:id="rId19"/>
    <p:sldId id="326" r:id="rId20"/>
    <p:sldId id="349" r:id="rId21"/>
    <p:sldId id="327" r:id="rId22"/>
    <p:sldId id="316" r:id="rId23"/>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CC"/>
    <a:srgbClr val="990033"/>
    <a:srgbClr val="BC0000"/>
    <a:srgbClr val="660033"/>
    <a:srgbClr val="FFFFFF"/>
    <a:srgbClr val="FF0000"/>
    <a:srgbClr val="FF3300"/>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815" autoAdjust="0"/>
    <p:restoredTop sz="94709" autoAdjust="0"/>
  </p:normalViewPr>
  <p:slideViewPr>
    <p:cSldViewPr>
      <p:cViewPr varScale="1">
        <p:scale>
          <a:sx n="66" d="100"/>
          <a:sy n="66" d="100"/>
        </p:scale>
        <p:origin x="-546" y="-10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4" name="Date Placeholder 29"/>
          <p:cNvSpPr>
            <a:spLocks noGrp="1"/>
          </p:cNvSpPr>
          <p:nvPr>
            <p:ph type="dt" sz="half" idx="10"/>
          </p:nvPr>
        </p:nvSpPr>
        <p:spPr/>
        <p:txBody>
          <a:bodyPr/>
          <a:lstStyle>
            <a:lvl1pPr>
              <a:defRPr/>
            </a:lvl1pPr>
          </a:lstStyle>
          <a:p>
            <a:pPr>
              <a:defRPr/>
            </a:pPr>
            <a:fld id="{2F6751F6-C270-4C6F-A935-1FCC290CBFF7}" type="datetimeFigureOut">
              <a:rPr lang="en-US"/>
              <a:pPr>
                <a:defRPr/>
              </a:pPr>
              <a:t>12/5/2013</a:t>
            </a:fld>
            <a:endParaRPr lang="en-US"/>
          </a:p>
        </p:txBody>
      </p:sp>
      <p:sp>
        <p:nvSpPr>
          <p:cNvPr id="5" name="Footer Placeholder 18"/>
          <p:cNvSpPr>
            <a:spLocks noGrp="1"/>
          </p:cNvSpPr>
          <p:nvPr>
            <p:ph type="ftr" sz="quarter" idx="11"/>
          </p:nvPr>
        </p:nvSpPr>
        <p:spPr/>
        <p:txBody>
          <a:bodyPr/>
          <a:lstStyle>
            <a:lvl1pPr>
              <a:defRPr/>
            </a:lvl1pPr>
          </a:lstStyle>
          <a:p>
            <a:pPr>
              <a:defRPr/>
            </a:pPr>
            <a:endParaRPr lang="en-US"/>
          </a:p>
        </p:txBody>
      </p:sp>
      <p:sp>
        <p:nvSpPr>
          <p:cNvPr id="6" name="Slide Number Placeholder 26"/>
          <p:cNvSpPr>
            <a:spLocks noGrp="1"/>
          </p:cNvSpPr>
          <p:nvPr>
            <p:ph type="sldNum" sz="quarter" idx="12"/>
          </p:nvPr>
        </p:nvSpPr>
        <p:spPr/>
        <p:txBody>
          <a:bodyPr/>
          <a:lstStyle>
            <a:lvl1pPr>
              <a:defRPr>
                <a:solidFill>
                  <a:srgbClr val="D1EAEE"/>
                </a:solidFill>
              </a:defRPr>
            </a:lvl1pPr>
          </a:lstStyle>
          <a:p>
            <a:pPr>
              <a:defRPr/>
            </a:pPr>
            <a:fld id="{F4B247C6-0109-4148-A816-D3DAF886DDE4}" type="slidenum">
              <a:rPr lang="ar-SA"/>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39597C6A-4D53-47E3-BAA3-AF8BE03E26F7}" type="datetimeFigureOut">
              <a:rPr lang="en-US"/>
              <a:pPr>
                <a:defRPr/>
              </a:pPr>
              <a:t>12/5/2013</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54A5F8B5-1F03-4E2F-A329-B4829C99F478}" type="slidenum">
              <a:rPr lang="ar-SA"/>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0428F570-F375-4589-9E70-DCB1BE35B684}" type="datetimeFigureOut">
              <a:rPr lang="en-US"/>
              <a:pPr>
                <a:defRPr/>
              </a:pPr>
              <a:t>12/5/2013</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104D1E23-F3FC-4A69-A3EF-F039113DEECA}" type="slidenum">
              <a:rPr lang="ar-SA"/>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33F7A848-A832-4D1F-AAD9-0F41CF731E26}" type="datetimeFigureOut">
              <a:rPr lang="en-US"/>
              <a:pPr>
                <a:defRPr/>
              </a:pPr>
              <a:t>12/5/2013</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E107DAA1-EA67-482C-B702-4B9305A10BD3}" type="slidenum">
              <a:rPr lang="ar-SA"/>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B4279130-D572-4C35-939E-877FC94F2E20}" type="datetimeFigureOut">
              <a:rPr lang="en-US"/>
              <a:pPr>
                <a:defRPr/>
              </a:pPr>
              <a:t>12/5/2013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solidFill>
                  <a:srgbClr val="D1EAEE"/>
                </a:solidFill>
              </a:defRPr>
            </a:lvl1pPr>
          </a:lstStyle>
          <a:p>
            <a:pPr>
              <a:defRPr/>
            </a:pPr>
            <a:fld id="{EF27AEE3-646A-43E2-A8C5-CAA8119622A5}" type="slidenum">
              <a:rPr lang="ar-SA"/>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896D32A3-04D5-427B-BBC7-CA3511FB9D12}" type="datetimeFigureOut">
              <a:rPr lang="en-US"/>
              <a:pPr>
                <a:defRPr/>
              </a:pPr>
              <a:t>12/5/2013</a:t>
            </a:fld>
            <a:endParaRPr lang="en-US"/>
          </a:p>
        </p:txBody>
      </p:sp>
      <p:sp>
        <p:nvSpPr>
          <p:cNvPr id="6" name="Footer Placeholder 21"/>
          <p:cNvSpPr>
            <a:spLocks noGrp="1"/>
          </p:cNvSpPr>
          <p:nvPr>
            <p:ph type="ftr" sz="quarter" idx="11"/>
          </p:nvPr>
        </p:nvSpPr>
        <p:spPr/>
        <p:txBody>
          <a:bodyPr/>
          <a:lstStyle>
            <a:lvl1pPr>
              <a:defRPr/>
            </a:lvl1pPr>
          </a:lstStyle>
          <a:p>
            <a:pPr>
              <a:defRPr/>
            </a:pPr>
            <a:endParaRPr lang="en-US"/>
          </a:p>
        </p:txBody>
      </p:sp>
      <p:sp>
        <p:nvSpPr>
          <p:cNvPr id="7" name="Slide Number Placeholder 17"/>
          <p:cNvSpPr>
            <a:spLocks noGrp="1"/>
          </p:cNvSpPr>
          <p:nvPr>
            <p:ph type="sldNum" sz="quarter" idx="12"/>
          </p:nvPr>
        </p:nvSpPr>
        <p:spPr/>
        <p:txBody>
          <a:bodyPr/>
          <a:lstStyle>
            <a:lvl1pPr>
              <a:defRPr/>
            </a:lvl1pPr>
          </a:lstStyle>
          <a:p>
            <a:pPr>
              <a:defRPr/>
            </a:pPr>
            <a:fld id="{536D5B4D-D50A-46AA-B6FA-AB23ED2328C3}" type="slidenum">
              <a:rPr lang="ar-SA"/>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9"/>
          <p:cNvSpPr>
            <a:spLocks noGrp="1"/>
          </p:cNvSpPr>
          <p:nvPr>
            <p:ph type="dt" sz="half" idx="10"/>
          </p:nvPr>
        </p:nvSpPr>
        <p:spPr/>
        <p:txBody>
          <a:bodyPr/>
          <a:lstStyle>
            <a:lvl1pPr>
              <a:defRPr/>
            </a:lvl1pPr>
          </a:lstStyle>
          <a:p>
            <a:pPr>
              <a:defRPr/>
            </a:pPr>
            <a:fld id="{68AA0443-442F-4A2B-8AF8-2865AA39DCBA}" type="datetimeFigureOut">
              <a:rPr lang="en-US"/>
              <a:pPr>
                <a:defRPr/>
              </a:pPr>
              <a:t>12/5/2013</a:t>
            </a:fld>
            <a:endParaRPr lang="en-US"/>
          </a:p>
        </p:txBody>
      </p:sp>
      <p:sp>
        <p:nvSpPr>
          <p:cNvPr id="8" name="Footer Placeholder 21"/>
          <p:cNvSpPr>
            <a:spLocks noGrp="1"/>
          </p:cNvSpPr>
          <p:nvPr>
            <p:ph type="ftr" sz="quarter" idx="11"/>
          </p:nvPr>
        </p:nvSpPr>
        <p:spPr/>
        <p:txBody>
          <a:bodyPr/>
          <a:lstStyle>
            <a:lvl1pPr>
              <a:defRPr/>
            </a:lvl1pPr>
          </a:lstStyle>
          <a:p>
            <a:pPr>
              <a:defRPr/>
            </a:pPr>
            <a:endParaRPr lang="en-US"/>
          </a:p>
        </p:txBody>
      </p:sp>
      <p:sp>
        <p:nvSpPr>
          <p:cNvPr id="9" name="Slide Number Placeholder 17"/>
          <p:cNvSpPr>
            <a:spLocks noGrp="1"/>
          </p:cNvSpPr>
          <p:nvPr>
            <p:ph type="sldNum" sz="quarter" idx="12"/>
          </p:nvPr>
        </p:nvSpPr>
        <p:spPr/>
        <p:txBody>
          <a:bodyPr/>
          <a:lstStyle>
            <a:lvl1pPr>
              <a:defRPr/>
            </a:lvl1pPr>
          </a:lstStyle>
          <a:p>
            <a:pPr>
              <a:defRPr/>
            </a:pPr>
            <a:fld id="{7B9CE03E-AABE-4675-AC64-5DF4E865FDA9}" type="slidenum">
              <a:rPr lang="ar-SA"/>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Date Placeholder 9"/>
          <p:cNvSpPr>
            <a:spLocks noGrp="1"/>
          </p:cNvSpPr>
          <p:nvPr>
            <p:ph type="dt" sz="half" idx="10"/>
          </p:nvPr>
        </p:nvSpPr>
        <p:spPr/>
        <p:txBody>
          <a:bodyPr/>
          <a:lstStyle>
            <a:lvl1pPr>
              <a:defRPr/>
            </a:lvl1pPr>
          </a:lstStyle>
          <a:p>
            <a:pPr>
              <a:defRPr/>
            </a:pPr>
            <a:fld id="{22702609-49C3-4B89-96B5-188110B1DD85}" type="datetimeFigureOut">
              <a:rPr lang="en-US"/>
              <a:pPr>
                <a:defRPr/>
              </a:pPr>
              <a:t>12/5/2013</a:t>
            </a:fld>
            <a:endParaRPr lang="en-US"/>
          </a:p>
        </p:txBody>
      </p:sp>
      <p:sp>
        <p:nvSpPr>
          <p:cNvPr id="4" name="Footer Placeholder 21"/>
          <p:cNvSpPr>
            <a:spLocks noGrp="1"/>
          </p:cNvSpPr>
          <p:nvPr>
            <p:ph type="ftr" sz="quarter" idx="11"/>
          </p:nvPr>
        </p:nvSpPr>
        <p:spPr/>
        <p:txBody>
          <a:bodyPr/>
          <a:lstStyle>
            <a:lvl1pPr>
              <a:defRPr/>
            </a:lvl1pPr>
          </a:lstStyle>
          <a:p>
            <a:pPr>
              <a:defRPr/>
            </a:pPr>
            <a:endParaRPr lang="en-US"/>
          </a:p>
        </p:txBody>
      </p:sp>
      <p:sp>
        <p:nvSpPr>
          <p:cNvPr id="5" name="Slide Number Placeholder 17"/>
          <p:cNvSpPr>
            <a:spLocks noGrp="1"/>
          </p:cNvSpPr>
          <p:nvPr>
            <p:ph type="sldNum" sz="quarter" idx="12"/>
          </p:nvPr>
        </p:nvSpPr>
        <p:spPr/>
        <p:txBody>
          <a:bodyPr/>
          <a:lstStyle>
            <a:lvl1pPr>
              <a:defRPr/>
            </a:lvl1pPr>
          </a:lstStyle>
          <a:p>
            <a:pPr>
              <a:defRPr/>
            </a:pPr>
            <a:fld id="{4BD4E820-F30E-4E33-9183-49B342711522}" type="slidenum">
              <a:rPr lang="ar-SA"/>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fld id="{32D2A66E-8A69-4F38-811F-7EA136816BFB}" type="datetimeFigureOut">
              <a:rPr lang="en-US"/>
              <a:pPr>
                <a:defRPr/>
              </a:pPr>
              <a:t>12/5/2013</a:t>
            </a:fld>
            <a:endParaRPr lang="en-US"/>
          </a:p>
        </p:txBody>
      </p:sp>
      <p:sp>
        <p:nvSpPr>
          <p:cNvPr id="3" name="Footer Placeholder 21"/>
          <p:cNvSpPr>
            <a:spLocks noGrp="1"/>
          </p:cNvSpPr>
          <p:nvPr>
            <p:ph type="ftr" sz="quarter" idx="11"/>
          </p:nvPr>
        </p:nvSpPr>
        <p:spPr/>
        <p:txBody>
          <a:bodyPr/>
          <a:lstStyle>
            <a:lvl1pPr>
              <a:defRPr/>
            </a:lvl1pPr>
          </a:lstStyle>
          <a:p>
            <a:pPr>
              <a:defRPr/>
            </a:pPr>
            <a:endParaRPr lang="en-US"/>
          </a:p>
        </p:txBody>
      </p:sp>
      <p:sp>
        <p:nvSpPr>
          <p:cNvPr id="4" name="Slide Number Placeholder 17"/>
          <p:cNvSpPr>
            <a:spLocks noGrp="1"/>
          </p:cNvSpPr>
          <p:nvPr>
            <p:ph type="sldNum" sz="quarter" idx="12"/>
          </p:nvPr>
        </p:nvSpPr>
        <p:spPr/>
        <p:txBody>
          <a:bodyPr/>
          <a:lstStyle>
            <a:lvl1pPr>
              <a:defRPr/>
            </a:lvl1pPr>
          </a:lstStyle>
          <a:p>
            <a:pPr>
              <a:defRPr/>
            </a:pPr>
            <a:fld id="{F0C60E06-860E-402B-B5A2-1398C08FF3B2}" type="slidenum">
              <a:rPr lang="ar-SA"/>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35FD0193-495C-4706-A420-E1A94168BE02}" type="datetimeFigureOut">
              <a:rPr lang="en-US"/>
              <a:pPr>
                <a:defRPr/>
              </a:pPr>
              <a:t>12/5/2013</a:t>
            </a:fld>
            <a:endParaRPr lang="en-US"/>
          </a:p>
        </p:txBody>
      </p:sp>
      <p:sp>
        <p:nvSpPr>
          <p:cNvPr id="6" name="Footer Placeholder 21"/>
          <p:cNvSpPr>
            <a:spLocks noGrp="1"/>
          </p:cNvSpPr>
          <p:nvPr>
            <p:ph type="ftr" sz="quarter" idx="11"/>
          </p:nvPr>
        </p:nvSpPr>
        <p:spPr/>
        <p:txBody>
          <a:bodyPr/>
          <a:lstStyle>
            <a:lvl1pPr>
              <a:defRPr/>
            </a:lvl1pPr>
          </a:lstStyle>
          <a:p>
            <a:pPr>
              <a:defRPr/>
            </a:pPr>
            <a:endParaRPr lang="en-US"/>
          </a:p>
        </p:txBody>
      </p:sp>
      <p:sp>
        <p:nvSpPr>
          <p:cNvPr id="7" name="Slide Number Placeholder 17"/>
          <p:cNvSpPr>
            <a:spLocks noGrp="1"/>
          </p:cNvSpPr>
          <p:nvPr>
            <p:ph type="sldNum" sz="quarter" idx="12"/>
          </p:nvPr>
        </p:nvSpPr>
        <p:spPr/>
        <p:txBody>
          <a:bodyPr/>
          <a:lstStyle>
            <a:lvl1pPr>
              <a:defRPr/>
            </a:lvl1pPr>
          </a:lstStyle>
          <a:p>
            <a:pPr>
              <a:defRPr/>
            </a:pPr>
            <a:fld id="{74D0D7E3-4277-47E5-8AB4-0A9769148695}" type="slidenum">
              <a:rPr lang="ar-SA"/>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nip and Round Single Corner Rectangle 4"/>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Right Triangle 5"/>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7" name="Freeform 6"/>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cs typeface="+mn-cs"/>
            </a:endParaRPr>
          </a:p>
        </p:txBody>
      </p:sp>
      <p:sp>
        <p:nvSpPr>
          <p:cNvPr id="8" name="Freeform 7"/>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cs typeface="+mn-cs"/>
            </a:endParaRPr>
          </a:p>
        </p:txBody>
      </p:sp>
      <p:sp>
        <p:nvSpPr>
          <p:cNvPr id="2" name="Title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en-US" smtClean="0"/>
              <a:t>Click to edit Master title style</a:t>
            </a:r>
            <a:endParaRPr lang="en-US"/>
          </a:p>
        </p:txBody>
      </p:sp>
      <p:sp>
        <p:nvSpPr>
          <p:cNvPr id="4" name="Text Placeholder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n-US" smtClean="0"/>
              <a:t>Click to edit Master text styles</a:t>
            </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n-US" noProof="0" smtClean="0"/>
              <a:t>Click icon to add picture</a:t>
            </a:r>
            <a:endParaRPr lang="en-US" noProof="0" dirty="0"/>
          </a:p>
        </p:txBody>
      </p:sp>
      <p:sp>
        <p:nvSpPr>
          <p:cNvPr id="9" name="Date Placeholder 4"/>
          <p:cNvSpPr>
            <a:spLocks noGrp="1"/>
          </p:cNvSpPr>
          <p:nvPr>
            <p:ph type="dt" sz="half" idx="10"/>
          </p:nvPr>
        </p:nvSpPr>
        <p:spPr/>
        <p:txBody>
          <a:bodyPr/>
          <a:lstStyle>
            <a:lvl1pPr>
              <a:defRPr/>
            </a:lvl1pPr>
          </a:lstStyle>
          <a:p>
            <a:pPr>
              <a:defRPr/>
            </a:pPr>
            <a:fld id="{CF66471F-675F-4842-ABF6-8071A2073B78}" type="datetimeFigureOut">
              <a:rPr lang="en-US"/>
              <a:pPr>
                <a:defRPr/>
              </a:pPr>
              <a:t>12/5/2013</a:t>
            </a:fld>
            <a:endParaRPr lang="en-US"/>
          </a:p>
        </p:txBody>
      </p:sp>
      <p:sp>
        <p:nvSpPr>
          <p:cNvPr id="10" name="Footer Placeholder 5"/>
          <p:cNvSpPr>
            <a:spLocks noGrp="1"/>
          </p:cNvSpPr>
          <p:nvPr>
            <p:ph type="ftr" sz="quarter" idx="11"/>
          </p:nvPr>
        </p:nvSpPr>
        <p:spPr/>
        <p:txBody>
          <a:bodyPr/>
          <a:lstStyle>
            <a:lvl1pPr>
              <a:defRPr/>
            </a:lvl1pPr>
          </a:lstStyle>
          <a:p>
            <a:pPr>
              <a:defRPr/>
            </a:pPr>
            <a:endParaRPr lang="en-US"/>
          </a:p>
        </p:txBody>
      </p:sp>
      <p:sp>
        <p:nvSpPr>
          <p:cNvPr id="11" name="Slide Number Placeholder 6"/>
          <p:cNvSpPr>
            <a:spLocks noGrp="1"/>
          </p:cNvSpPr>
          <p:nvPr>
            <p:ph type="sldNum" sz="quarter" idx="12"/>
          </p:nvPr>
        </p:nvSpPr>
        <p:spPr>
          <a:xfrm>
            <a:off x="8077200" y="6356350"/>
            <a:ext cx="609600" cy="365125"/>
          </a:xfrm>
        </p:spPr>
        <p:txBody>
          <a:bodyPr/>
          <a:lstStyle>
            <a:lvl1pPr>
              <a:defRPr/>
            </a:lvl1pPr>
          </a:lstStyle>
          <a:p>
            <a:pPr>
              <a:defRPr/>
            </a:pPr>
            <a:fld id="{902D5648-F79D-479E-BA01-D8598C133FE3}" type="slidenum">
              <a:rPr lang="ar-SA"/>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cs typeface="+mn-cs"/>
            </a:endParaRPr>
          </a:p>
        </p:txBody>
      </p:sp>
      <p:sp>
        <p:nvSpPr>
          <p:cNvPr id="8" name="Freeform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cs typeface="+mn-cs"/>
            </a:endParaRPr>
          </a:p>
        </p:txBody>
      </p:sp>
      <p:sp>
        <p:nvSpPr>
          <p:cNvPr id="1028" name="Title Placeholder 8"/>
          <p:cNvSpPr>
            <a:spLocks noGrp="1"/>
          </p:cNvSpPr>
          <p:nvPr>
            <p:ph type="title"/>
          </p:nvPr>
        </p:nvSpPr>
        <p:spPr bwMode="auto">
          <a:xfrm>
            <a:off x="457200" y="704850"/>
            <a:ext cx="8229600" cy="11430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en-US" smtClean="0"/>
              <a:t>Click to edit Master title style</a:t>
            </a:r>
          </a:p>
        </p:txBody>
      </p:sp>
      <p:sp>
        <p:nvSpPr>
          <p:cNvPr id="1029" name="Text Placeholder 29"/>
          <p:cNvSpPr>
            <a:spLocks noGrp="1"/>
          </p:cNvSpPr>
          <p:nvPr>
            <p:ph type="body" idx="1"/>
          </p:nvPr>
        </p:nvSpPr>
        <p:spPr bwMode="auto">
          <a:xfrm>
            <a:off x="457200" y="1935163"/>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fld id="{7172270B-F2A1-4727-A226-A792A85BCA85}" type="datetimeFigureOut">
              <a:rPr lang="en-US"/>
              <a:pPr>
                <a:defRPr/>
              </a:pPr>
              <a:t>12/5/2013</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wrap="square" lIns="0" tIns="0" rIns="0" bIns="0" numCol="1" anchor="b" anchorCtr="0" compatLnSpc="1">
            <a:prstTxWarp prst="textNoShape">
              <a:avLst/>
            </a:prstTxWarp>
          </a:bodyPr>
          <a:lstStyle>
            <a:lvl1pPr algn="r">
              <a:defRPr sz="1200">
                <a:solidFill>
                  <a:srgbClr val="045C75"/>
                </a:solidFill>
              </a:defRPr>
            </a:lvl1pPr>
          </a:lstStyle>
          <a:p>
            <a:pPr>
              <a:defRPr/>
            </a:pPr>
            <a:fld id="{20511142-4F7B-4479-9B2B-1EFF332D8ECA}" type="slidenum">
              <a:rPr lang="ar-SA"/>
              <a:pPr>
                <a:defRPr/>
              </a:pPr>
              <a:t>‹#›</a:t>
            </a:fld>
            <a:endParaRPr lang="en-US"/>
          </a:p>
        </p:txBody>
      </p:sp>
      <p:grpSp>
        <p:nvGrpSpPr>
          <p:cNvPr id="1033" name="Group 1"/>
          <p:cNvGrpSpPr>
            <a:grpSpLocks/>
          </p:cNvGrpSpPr>
          <p:nvPr/>
        </p:nvGrpSpPr>
        <p:grpSpPr bwMode="auto">
          <a:xfrm>
            <a:off x="-19050" y="203200"/>
            <a:ext cx="9180513" cy="647700"/>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a:defRPr/>
              </a:pPr>
              <a:endParaRPr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a:defRPr/>
              </a:pPr>
              <a:endParaRPr lang="en-US"/>
            </a:p>
          </p:txBody>
        </p:sp>
      </p:grpSp>
    </p:spTree>
  </p:cSld>
  <p:clrMap bg1="lt1" tx1="dk1" bg2="lt2" tx2="dk2" accent1="accent1" accent2="accent2" accent3="accent3" accent4="accent4" accent5="accent5" accent6="accent6" hlink="hlink" folHlink="folHlink"/>
  <p:sldLayoutIdLst>
    <p:sldLayoutId id="2147484049" r:id="rId1"/>
    <p:sldLayoutId id="2147484041" r:id="rId2"/>
    <p:sldLayoutId id="2147484050" r:id="rId3"/>
    <p:sldLayoutId id="2147484042" r:id="rId4"/>
    <p:sldLayoutId id="2147484043" r:id="rId5"/>
    <p:sldLayoutId id="2147484044" r:id="rId6"/>
    <p:sldLayoutId id="2147484045" r:id="rId7"/>
    <p:sldLayoutId id="2147484046" r:id="rId8"/>
    <p:sldLayoutId id="2147484051" r:id="rId9"/>
    <p:sldLayoutId id="2147484047" r:id="rId10"/>
    <p:sldLayoutId id="2147484048" r:id="rId11"/>
  </p:sldLayoutIdLst>
  <p:txStyles>
    <p:titleStyle>
      <a:lvl1pPr algn="l" rtl="0" eaLnBrk="0" fontAlgn="base" hangingPunct="0">
        <a:spcBef>
          <a:spcPct val="0"/>
        </a:spcBef>
        <a:spcAft>
          <a:spcPct val="0"/>
        </a:spcAft>
        <a:defRPr sz="5000" kern="12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Calibri" pitchFamily="34" charset="0"/>
        </a:defRPr>
      </a:lvl2pPr>
      <a:lvl3pPr algn="l" rtl="0" eaLnBrk="0" fontAlgn="base" hangingPunct="0">
        <a:spcBef>
          <a:spcPct val="0"/>
        </a:spcBef>
        <a:spcAft>
          <a:spcPct val="0"/>
        </a:spcAft>
        <a:defRPr sz="5000">
          <a:solidFill>
            <a:schemeClr val="tx2"/>
          </a:solidFill>
          <a:latin typeface="Calibri" pitchFamily="34" charset="0"/>
        </a:defRPr>
      </a:lvl3pPr>
      <a:lvl4pPr algn="l" rtl="0" eaLnBrk="0" fontAlgn="base" hangingPunct="0">
        <a:spcBef>
          <a:spcPct val="0"/>
        </a:spcBef>
        <a:spcAft>
          <a:spcPct val="0"/>
        </a:spcAft>
        <a:defRPr sz="5000">
          <a:solidFill>
            <a:schemeClr val="tx2"/>
          </a:solidFill>
          <a:latin typeface="Calibri" pitchFamily="34" charset="0"/>
        </a:defRPr>
      </a:lvl4pPr>
      <a:lvl5pPr algn="l" rtl="0" eaLnBrk="0" fontAlgn="base" hangingPunct="0">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eaLnBrk="0" fontAlgn="base" hangingPunct="0">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WordArt 2"/>
          <p:cNvSpPr>
            <a:spLocks noChangeArrowheads="1" noChangeShapeType="1" noTextEdit="1"/>
          </p:cNvSpPr>
          <p:nvPr/>
        </p:nvSpPr>
        <p:spPr bwMode="auto">
          <a:xfrm>
            <a:off x="609600" y="1066800"/>
            <a:ext cx="7789863" cy="4114800"/>
          </a:xfrm>
          <a:prstGeom prst="rect">
            <a:avLst/>
          </a:prstGeom>
        </p:spPr>
        <p:txBody>
          <a:bodyPr wrap="none" fromWordArt="1">
            <a:prstTxWarp prst="textChevron">
              <a:avLst>
                <a:gd name="adj" fmla="val 25000"/>
              </a:avLst>
            </a:prstTxWarp>
          </a:bodyPr>
          <a:lstStyle/>
          <a:p>
            <a:pPr algn="ctr" rtl="1"/>
            <a:r>
              <a:rPr lang="ar-SA" sz="3600" b="1" kern="10">
                <a:ln w="9525">
                  <a:solidFill>
                    <a:srgbClr val="FF0000"/>
                  </a:solidFill>
                  <a:round/>
                  <a:headEnd/>
                  <a:tailEnd/>
                </a:ln>
                <a:solidFill>
                  <a:srgbClr val="FF0000"/>
                </a:solidFill>
                <a:latin typeface="Arial"/>
                <a:cs typeface="Arial"/>
              </a:rPr>
              <a:t>بسم الله الرحمن الرحيم</a:t>
            </a:r>
            <a:endParaRPr lang="en-US" sz="3600" b="1" kern="10">
              <a:ln w="9525">
                <a:solidFill>
                  <a:srgbClr val="FF0000"/>
                </a:solidFill>
                <a:round/>
                <a:headEnd/>
                <a:tailEnd/>
              </a:ln>
              <a:solidFill>
                <a:srgbClr val="FF0000"/>
              </a:solidFill>
              <a:latin typeface="Arial"/>
              <a:cs typeface="Aria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8370"/>
                                        </p:tgtEl>
                                        <p:attrNameLst>
                                          <p:attrName>style.visibility</p:attrName>
                                        </p:attrNameLst>
                                      </p:cBhvr>
                                      <p:to>
                                        <p:strVal val="visible"/>
                                      </p:to>
                                    </p:set>
                                    <p:animEffect transition="in" filter="dissolve">
                                      <p:cBhvr>
                                        <p:cTn id="7" dur="500"/>
                                        <p:tgtEl>
                                          <p:spTgt spid="5837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370"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Content Placeholder 5" descr="19_018.jpg"/>
          <p:cNvPicPr>
            <a:picLocks noGrp="1" noChangeAspect="1"/>
          </p:cNvPicPr>
          <p:nvPr>
            <p:ph idx="1"/>
          </p:nvPr>
        </p:nvPicPr>
        <p:blipFill>
          <a:blip r:embed="rId2" cstate="print"/>
          <a:srcRect l="9691" t="1450" r="9691" b="17390"/>
          <a:stretch>
            <a:fillRect/>
          </a:stretch>
        </p:blipFill>
        <p:spPr>
          <a:xfrm>
            <a:off x="5562600" y="1905000"/>
            <a:ext cx="3276600" cy="4267200"/>
          </a:xfrm>
        </p:spPr>
      </p:pic>
      <p:sp>
        <p:nvSpPr>
          <p:cNvPr id="4" name="Rectangle 3"/>
          <p:cNvSpPr/>
          <p:nvPr/>
        </p:nvSpPr>
        <p:spPr>
          <a:xfrm>
            <a:off x="295275" y="3600450"/>
            <a:ext cx="5313363" cy="1200150"/>
          </a:xfrm>
          <a:prstGeom prst="rect">
            <a:avLst/>
          </a:prstGeom>
        </p:spPr>
        <p:txBody>
          <a:bodyPr wrap="none">
            <a:spAutoFit/>
          </a:bodyPr>
          <a:lstStyle/>
          <a:p>
            <a:pPr>
              <a:defRPr/>
            </a:pPr>
            <a:r>
              <a:rPr lang="en-US" sz="2400" b="1" dirty="0">
                <a:solidFill>
                  <a:srgbClr val="BC0000"/>
                </a:solidFill>
              </a:rPr>
              <a:t>NH</a:t>
            </a:r>
            <a:r>
              <a:rPr lang="en-US" sz="2400" b="1" baseline="-25000" dirty="0">
                <a:solidFill>
                  <a:srgbClr val="BC0000"/>
                </a:solidFill>
              </a:rPr>
              <a:t>3</a:t>
            </a:r>
            <a:r>
              <a:rPr lang="en-US" sz="2400" b="1" baseline="-25000" dirty="0">
                <a:solidFill>
                  <a:srgbClr val="0000CC"/>
                </a:solidFill>
              </a:rPr>
              <a:t>  </a:t>
            </a:r>
            <a:r>
              <a:rPr lang="en-US" sz="2400" b="1" dirty="0">
                <a:solidFill>
                  <a:srgbClr val="0000CC"/>
                </a:solidFill>
              </a:rPr>
              <a:t>is transported Into </a:t>
            </a:r>
          </a:p>
          <a:p>
            <a:pPr>
              <a:defRPr/>
            </a:pPr>
            <a:r>
              <a:rPr lang="en-US" sz="2400" b="1" dirty="0">
                <a:solidFill>
                  <a:srgbClr val="0000CC"/>
                </a:solidFill>
              </a:rPr>
              <a:t>the liver through forming </a:t>
            </a:r>
          </a:p>
          <a:p>
            <a:pPr>
              <a:defRPr/>
            </a:pPr>
            <a:r>
              <a:rPr lang="en-US" sz="2400" b="1" dirty="0">
                <a:solidFill>
                  <a:srgbClr val="990033"/>
                </a:solidFill>
              </a:rPr>
              <a:t>glutamine </a:t>
            </a:r>
            <a:r>
              <a:rPr lang="en-US" sz="2400" b="1" dirty="0">
                <a:solidFill>
                  <a:srgbClr val="0000CC"/>
                </a:solidFill>
              </a:rPr>
              <a:t>by </a:t>
            </a:r>
            <a:r>
              <a:rPr lang="en-US" sz="2400" b="1" dirty="0">
                <a:solidFill>
                  <a:schemeClr val="accent3">
                    <a:lumMod val="50000"/>
                  </a:schemeClr>
                </a:solidFill>
              </a:rPr>
              <a:t>glutamine </a:t>
            </a:r>
            <a:r>
              <a:rPr lang="en-US" sz="2400" b="1" dirty="0" err="1">
                <a:solidFill>
                  <a:schemeClr val="accent3">
                    <a:lumMod val="50000"/>
                  </a:schemeClr>
                </a:solidFill>
              </a:rPr>
              <a:t>synthetase</a:t>
            </a:r>
            <a:endParaRPr lang="en-US" sz="2400" dirty="0">
              <a:solidFill>
                <a:schemeClr val="accent3">
                  <a:lumMod val="50000"/>
                </a:schemeClr>
              </a:solidFill>
            </a:endParaRPr>
          </a:p>
        </p:txBody>
      </p:sp>
      <p:sp>
        <p:nvSpPr>
          <p:cNvPr id="14340" name="TextBox 4"/>
          <p:cNvSpPr txBox="1">
            <a:spLocks noChangeArrowheads="1"/>
          </p:cNvSpPr>
          <p:nvPr/>
        </p:nvSpPr>
        <p:spPr bwMode="auto">
          <a:xfrm>
            <a:off x="246063" y="2719388"/>
            <a:ext cx="5338762" cy="523875"/>
          </a:xfrm>
          <a:prstGeom prst="rect">
            <a:avLst/>
          </a:prstGeom>
          <a:noFill/>
          <a:ln w="9525">
            <a:noFill/>
            <a:miter lim="800000"/>
            <a:headEnd/>
            <a:tailEnd/>
          </a:ln>
        </p:spPr>
        <p:txBody>
          <a:bodyPr wrap="none">
            <a:spAutoFit/>
          </a:bodyPr>
          <a:lstStyle/>
          <a:p>
            <a:r>
              <a:rPr lang="en-US" sz="2800" b="1" i="1">
                <a:solidFill>
                  <a:srgbClr val="990033"/>
                </a:solidFill>
              </a:rPr>
              <a:t>From most peripheral tissues:</a:t>
            </a:r>
          </a:p>
        </p:txBody>
      </p:sp>
      <p:sp>
        <p:nvSpPr>
          <p:cNvPr id="14341" name="Title 1"/>
          <p:cNvSpPr>
            <a:spLocks noGrp="1"/>
          </p:cNvSpPr>
          <p:nvPr>
            <p:ph type="title"/>
          </p:nvPr>
        </p:nvSpPr>
        <p:spPr>
          <a:xfrm>
            <a:off x="457200" y="533400"/>
            <a:ext cx="8229600" cy="1143000"/>
          </a:xfrm>
        </p:spPr>
        <p:txBody>
          <a:bodyPr/>
          <a:lstStyle/>
          <a:p>
            <a:pPr algn="ctr" eaLnBrk="1" hangingPunct="1"/>
            <a:r>
              <a:rPr lang="en-US" sz="3200" b="1" smtClean="0">
                <a:solidFill>
                  <a:srgbClr val="990033"/>
                </a:solidFill>
                <a:latin typeface="Impact" pitchFamily="34" charset="0"/>
              </a:rPr>
              <a:t>Transport of NH</a:t>
            </a:r>
            <a:r>
              <a:rPr lang="en-US" sz="3200" b="1" baseline="-25000" smtClean="0">
                <a:solidFill>
                  <a:srgbClr val="990033"/>
                </a:solidFill>
                <a:latin typeface="Impact" pitchFamily="34" charset="0"/>
              </a:rPr>
              <a:t>3</a:t>
            </a:r>
            <a:r>
              <a:rPr lang="en-US" sz="3200" b="1" smtClean="0">
                <a:solidFill>
                  <a:srgbClr val="990033"/>
                </a:solidFill>
                <a:latin typeface="Impact" pitchFamily="34" charset="0"/>
              </a:rPr>
              <a:t> from </a:t>
            </a:r>
            <a:br>
              <a:rPr lang="en-US" sz="3200" b="1" smtClean="0">
                <a:solidFill>
                  <a:srgbClr val="990033"/>
                </a:solidFill>
                <a:latin typeface="Impact" pitchFamily="34" charset="0"/>
              </a:rPr>
            </a:br>
            <a:r>
              <a:rPr lang="en-US" sz="3200" b="1" smtClean="0">
                <a:solidFill>
                  <a:srgbClr val="990033"/>
                </a:solidFill>
                <a:latin typeface="Impact" pitchFamily="34" charset="0"/>
              </a:rPr>
              <a:t>peripheral tissues into the liver </a:t>
            </a:r>
          </a:p>
        </p:txBody>
      </p:sp>
      <p:sp>
        <p:nvSpPr>
          <p:cNvPr id="14342" name="TextBox 8"/>
          <p:cNvSpPr txBox="1">
            <a:spLocks noChangeArrowheads="1"/>
          </p:cNvSpPr>
          <p:nvPr/>
        </p:nvSpPr>
        <p:spPr bwMode="auto">
          <a:xfrm>
            <a:off x="7697788" y="1219200"/>
            <a:ext cx="989012" cy="461963"/>
          </a:xfrm>
          <a:prstGeom prst="rect">
            <a:avLst/>
          </a:prstGeom>
          <a:noFill/>
          <a:ln w="9525">
            <a:noFill/>
            <a:miter lim="800000"/>
            <a:headEnd/>
            <a:tailEnd/>
          </a:ln>
        </p:spPr>
        <p:txBody>
          <a:bodyPr wrap="none">
            <a:spAutoFit/>
          </a:bodyPr>
          <a:lstStyle/>
          <a:p>
            <a:r>
              <a:rPr lang="en-US" sz="2400" b="1">
                <a:solidFill>
                  <a:srgbClr val="0000CC"/>
                </a:solidFill>
                <a:latin typeface="Impact" pitchFamily="34" charset="0"/>
              </a:rPr>
              <a:t>Cont’D</a:t>
            </a:r>
            <a:endParaRPr lang="en-US" sz="2400">
              <a:solidFill>
                <a:srgbClr val="0000CC"/>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Content Placeholder 4" descr="19_013.jpg"/>
          <p:cNvPicPr>
            <a:picLocks noGrp="1" noChangeAspect="1"/>
          </p:cNvPicPr>
          <p:nvPr>
            <p:ph idx="1"/>
          </p:nvPr>
        </p:nvPicPr>
        <p:blipFill>
          <a:blip r:embed="rId2" cstate="print"/>
          <a:srcRect l="36526" t="62584" r="34280" b="15623"/>
          <a:stretch>
            <a:fillRect/>
          </a:stretch>
        </p:blipFill>
        <p:spPr>
          <a:xfrm>
            <a:off x="4670425" y="2193925"/>
            <a:ext cx="4244975" cy="2857500"/>
          </a:xfrm>
        </p:spPr>
      </p:pic>
      <p:sp>
        <p:nvSpPr>
          <p:cNvPr id="15363" name="Rectangle 4"/>
          <p:cNvSpPr>
            <a:spLocks noChangeArrowheads="1"/>
          </p:cNvSpPr>
          <p:nvPr/>
        </p:nvSpPr>
        <p:spPr bwMode="auto">
          <a:xfrm>
            <a:off x="152400" y="5200650"/>
            <a:ext cx="4586288" cy="1200150"/>
          </a:xfrm>
          <a:prstGeom prst="rect">
            <a:avLst/>
          </a:prstGeom>
          <a:noFill/>
          <a:ln w="9525">
            <a:noFill/>
            <a:miter lim="800000"/>
            <a:headEnd/>
            <a:tailEnd/>
          </a:ln>
        </p:spPr>
        <p:txBody>
          <a:bodyPr wrap="none">
            <a:spAutoFit/>
          </a:bodyPr>
          <a:lstStyle/>
          <a:p>
            <a:r>
              <a:rPr lang="en-US" sz="2400" b="1">
                <a:solidFill>
                  <a:srgbClr val="0000CC"/>
                </a:solidFill>
              </a:rPr>
              <a:t>Therefore, </a:t>
            </a:r>
            <a:r>
              <a:rPr lang="en-US" sz="2400" b="1">
                <a:solidFill>
                  <a:srgbClr val="BC0000"/>
                </a:solidFill>
              </a:rPr>
              <a:t>NH</a:t>
            </a:r>
            <a:r>
              <a:rPr lang="en-US" sz="2400" b="1" baseline="-25000">
                <a:solidFill>
                  <a:srgbClr val="BC0000"/>
                </a:solidFill>
              </a:rPr>
              <a:t>3</a:t>
            </a:r>
            <a:r>
              <a:rPr lang="en-US" sz="2400" b="1" baseline="-25000">
                <a:solidFill>
                  <a:srgbClr val="0000CC"/>
                </a:solidFill>
              </a:rPr>
              <a:t>  </a:t>
            </a:r>
            <a:r>
              <a:rPr lang="en-US" sz="2400" b="1">
                <a:solidFill>
                  <a:srgbClr val="0000CC"/>
                </a:solidFill>
              </a:rPr>
              <a:t>is transported </a:t>
            </a:r>
          </a:p>
          <a:p>
            <a:r>
              <a:rPr lang="en-US" sz="2400" b="1">
                <a:solidFill>
                  <a:srgbClr val="0000CC"/>
                </a:solidFill>
              </a:rPr>
              <a:t>from muscle into the liver </a:t>
            </a:r>
          </a:p>
          <a:p>
            <a:r>
              <a:rPr lang="en-US" sz="2400" b="1">
                <a:solidFill>
                  <a:srgbClr val="0000CC"/>
                </a:solidFill>
              </a:rPr>
              <a:t>through forming </a:t>
            </a:r>
            <a:r>
              <a:rPr lang="en-US" sz="2400" b="1">
                <a:solidFill>
                  <a:srgbClr val="990033"/>
                </a:solidFill>
              </a:rPr>
              <a:t>alanine</a:t>
            </a:r>
          </a:p>
        </p:txBody>
      </p:sp>
      <p:sp>
        <p:nvSpPr>
          <p:cNvPr id="6" name="TextBox 5"/>
          <p:cNvSpPr txBox="1"/>
          <p:nvPr/>
        </p:nvSpPr>
        <p:spPr>
          <a:xfrm>
            <a:off x="152400" y="2351088"/>
            <a:ext cx="4373563" cy="2676525"/>
          </a:xfrm>
          <a:prstGeom prst="rect">
            <a:avLst/>
          </a:prstGeom>
          <a:noFill/>
        </p:spPr>
        <p:txBody>
          <a:bodyPr wrap="none">
            <a:spAutoFit/>
          </a:bodyPr>
          <a:lstStyle/>
          <a:p>
            <a:pPr>
              <a:defRPr/>
            </a:pPr>
            <a:r>
              <a:rPr lang="en-US" sz="2400" b="1" dirty="0">
                <a:solidFill>
                  <a:srgbClr val="0000CC"/>
                </a:solidFill>
              </a:rPr>
              <a:t>First, </a:t>
            </a:r>
            <a:r>
              <a:rPr lang="en-US" sz="2400" b="1" dirty="0">
                <a:solidFill>
                  <a:srgbClr val="BC0000"/>
                </a:solidFill>
              </a:rPr>
              <a:t>NH</a:t>
            </a:r>
            <a:r>
              <a:rPr lang="en-US" sz="2400" b="1" baseline="-25000" dirty="0">
                <a:solidFill>
                  <a:srgbClr val="BC0000"/>
                </a:solidFill>
              </a:rPr>
              <a:t>3</a:t>
            </a:r>
            <a:r>
              <a:rPr lang="en-US" sz="2400" b="1" baseline="-25000" dirty="0">
                <a:solidFill>
                  <a:srgbClr val="0000CC"/>
                </a:solidFill>
              </a:rPr>
              <a:t> </a:t>
            </a:r>
            <a:r>
              <a:rPr lang="en-US" sz="2400" b="1" dirty="0">
                <a:solidFill>
                  <a:srgbClr val="0000CC"/>
                </a:solidFill>
              </a:rPr>
              <a:t>will be transferred </a:t>
            </a:r>
          </a:p>
          <a:p>
            <a:pPr>
              <a:defRPr/>
            </a:pPr>
            <a:r>
              <a:rPr lang="en-US" sz="2400" b="1" dirty="0">
                <a:solidFill>
                  <a:srgbClr val="0000CC"/>
                </a:solidFill>
              </a:rPr>
              <a:t>into </a:t>
            </a:r>
            <a:r>
              <a:rPr lang="el-GR" sz="2400" b="1" dirty="0">
                <a:solidFill>
                  <a:srgbClr val="0000CC"/>
                </a:solidFill>
              </a:rPr>
              <a:t>α</a:t>
            </a:r>
            <a:r>
              <a:rPr lang="en-US" sz="2400" b="1" dirty="0">
                <a:solidFill>
                  <a:srgbClr val="0000CC"/>
                </a:solidFill>
              </a:rPr>
              <a:t>-</a:t>
            </a:r>
            <a:r>
              <a:rPr lang="en-US" sz="2400" b="1" dirty="0" err="1">
                <a:solidFill>
                  <a:srgbClr val="0000CC"/>
                </a:solidFill>
              </a:rPr>
              <a:t>ketoglutarate</a:t>
            </a:r>
            <a:r>
              <a:rPr lang="en-US" sz="2400" b="1" dirty="0">
                <a:solidFill>
                  <a:srgbClr val="0000CC"/>
                </a:solidFill>
              </a:rPr>
              <a:t> to form </a:t>
            </a:r>
          </a:p>
          <a:p>
            <a:pPr>
              <a:defRPr/>
            </a:pPr>
            <a:r>
              <a:rPr lang="en-US" sz="2400" b="1" dirty="0">
                <a:solidFill>
                  <a:srgbClr val="0000CC"/>
                </a:solidFill>
              </a:rPr>
              <a:t>glutamate</a:t>
            </a:r>
          </a:p>
          <a:p>
            <a:pPr>
              <a:defRPr/>
            </a:pPr>
            <a:endParaRPr lang="en-US" sz="2400" b="1" dirty="0">
              <a:solidFill>
                <a:srgbClr val="0000CC"/>
              </a:solidFill>
            </a:endParaRPr>
          </a:p>
          <a:p>
            <a:pPr>
              <a:defRPr/>
            </a:pPr>
            <a:r>
              <a:rPr lang="en-US" sz="2400" b="1" dirty="0">
                <a:solidFill>
                  <a:srgbClr val="0000CC"/>
                </a:solidFill>
              </a:rPr>
              <a:t>Then, glutamate will give its </a:t>
            </a:r>
          </a:p>
          <a:p>
            <a:pPr>
              <a:defRPr/>
            </a:pPr>
            <a:r>
              <a:rPr lang="en-US" sz="2400" b="1" dirty="0">
                <a:solidFill>
                  <a:srgbClr val="0000CC"/>
                </a:solidFill>
              </a:rPr>
              <a:t>amino group to  </a:t>
            </a:r>
            <a:r>
              <a:rPr lang="en-US" sz="2400" b="1" dirty="0" err="1">
                <a:solidFill>
                  <a:srgbClr val="0000CC"/>
                </a:solidFill>
              </a:rPr>
              <a:t>pyruvate</a:t>
            </a:r>
            <a:r>
              <a:rPr lang="en-US" sz="2400" b="1" dirty="0">
                <a:solidFill>
                  <a:srgbClr val="0000CC"/>
                </a:solidFill>
              </a:rPr>
              <a:t> </a:t>
            </a:r>
          </a:p>
          <a:p>
            <a:pPr>
              <a:defRPr/>
            </a:pPr>
            <a:r>
              <a:rPr lang="en-US" sz="2400" b="1" dirty="0">
                <a:solidFill>
                  <a:srgbClr val="0000CC"/>
                </a:solidFill>
              </a:rPr>
              <a:t>to form </a:t>
            </a:r>
            <a:r>
              <a:rPr lang="en-US" sz="2400" b="1" dirty="0" err="1">
                <a:solidFill>
                  <a:srgbClr val="0000CC"/>
                </a:solidFill>
              </a:rPr>
              <a:t>alanine</a:t>
            </a:r>
            <a:r>
              <a:rPr lang="en-US" sz="2400" b="1" dirty="0">
                <a:solidFill>
                  <a:srgbClr val="0000CC"/>
                </a:solidFill>
              </a:rPr>
              <a:t> by </a:t>
            </a:r>
            <a:r>
              <a:rPr lang="en-US" sz="2400" b="1" dirty="0">
                <a:solidFill>
                  <a:schemeClr val="accent3">
                    <a:lumMod val="50000"/>
                  </a:schemeClr>
                </a:solidFill>
              </a:rPr>
              <a:t>ALT</a:t>
            </a:r>
            <a:endParaRPr lang="en-US" sz="2400" b="1" dirty="0">
              <a:solidFill>
                <a:srgbClr val="0000CC"/>
              </a:solidFill>
            </a:endParaRPr>
          </a:p>
        </p:txBody>
      </p:sp>
      <p:sp>
        <p:nvSpPr>
          <p:cNvPr id="15365" name="TextBox 6"/>
          <p:cNvSpPr txBox="1">
            <a:spLocks noChangeArrowheads="1"/>
          </p:cNvSpPr>
          <p:nvPr/>
        </p:nvSpPr>
        <p:spPr bwMode="auto">
          <a:xfrm>
            <a:off x="152400" y="1752600"/>
            <a:ext cx="3181350" cy="523875"/>
          </a:xfrm>
          <a:prstGeom prst="rect">
            <a:avLst/>
          </a:prstGeom>
          <a:noFill/>
          <a:ln w="9525">
            <a:noFill/>
            <a:miter lim="800000"/>
            <a:headEnd/>
            <a:tailEnd/>
          </a:ln>
        </p:spPr>
        <p:txBody>
          <a:bodyPr wrap="none">
            <a:spAutoFit/>
          </a:bodyPr>
          <a:lstStyle/>
          <a:p>
            <a:r>
              <a:rPr lang="en-US" sz="2800" b="1" i="1">
                <a:solidFill>
                  <a:srgbClr val="990033"/>
                </a:solidFill>
              </a:rPr>
              <a:t>From the muscle:</a:t>
            </a:r>
          </a:p>
        </p:txBody>
      </p:sp>
      <p:sp>
        <p:nvSpPr>
          <p:cNvPr id="15366" name="Title 1"/>
          <p:cNvSpPr>
            <a:spLocks noGrp="1"/>
          </p:cNvSpPr>
          <p:nvPr>
            <p:ph type="title"/>
          </p:nvPr>
        </p:nvSpPr>
        <p:spPr>
          <a:xfrm>
            <a:off x="457200" y="609600"/>
            <a:ext cx="8229600" cy="1143000"/>
          </a:xfrm>
        </p:spPr>
        <p:txBody>
          <a:bodyPr/>
          <a:lstStyle/>
          <a:p>
            <a:pPr algn="ctr" eaLnBrk="1" hangingPunct="1"/>
            <a:r>
              <a:rPr lang="en-US" sz="3200" b="1" smtClean="0">
                <a:solidFill>
                  <a:srgbClr val="990033"/>
                </a:solidFill>
                <a:latin typeface="Impact" pitchFamily="34" charset="0"/>
              </a:rPr>
              <a:t>Transport of NH</a:t>
            </a:r>
            <a:r>
              <a:rPr lang="en-US" sz="3200" b="1" baseline="-25000" smtClean="0">
                <a:solidFill>
                  <a:srgbClr val="990033"/>
                </a:solidFill>
                <a:latin typeface="Impact" pitchFamily="34" charset="0"/>
              </a:rPr>
              <a:t>3</a:t>
            </a:r>
            <a:r>
              <a:rPr lang="en-US" sz="3200" b="1" smtClean="0">
                <a:solidFill>
                  <a:srgbClr val="990033"/>
                </a:solidFill>
                <a:latin typeface="Impact" pitchFamily="34" charset="0"/>
              </a:rPr>
              <a:t> from </a:t>
            </a:r>
            <a:br>
              <a:rPr lang="en-US" sz="3200" b="1" smtClean="0">
                <a:solidFill>
                  <a:srgbClr val="990033"/>
                </a:solidFill>
                <a:latin typeface="Impact" pitchFamily="34" charset="0"/>
              </a:rPr>
            </a:br>
            <a:r>
              <a:rPr lang="en-US" sz="3200" b="1" smtClean="0">
                <a:solidFill>
                  <a:srgbClr val="990033"/>
                </a:solidFill>
                <a:latin typeface="Impact" pitchFamily="34" charset="0"/>
              </a:rPr>
              <a:t>peripheral tissues into the liver</a:t>
            </a:r>
          </a:p>
        </p:txBody>
      </p:sp>
      <p:sp>
        <p:nvSpPr>
          <p:cNvPr id="15367" name="TextBox 9"/>
          <p:cNvSpPr txBox="1">
            <a:spLocks noChangeArrowheads="1"/>
          </p:cNvSpPr>
          <p:nvPr/>
        </p:nvSpPr>
        <p:spPr bwMode="auto">
          <a:xfrm>
            <a:off x="7697788" y="1295400"/>
            <a:ext cx="989012" cy="461963"/>
          </a:xfrm>
          <a:prstGeom prst="rect">
            <a:avLst/>
          </a:prstGeom>
          <a:noFill/>
          <a:ln w="9525">
            <a:noFill/>
            <a:miter lim="800000"/>
            <a:headEnd/>
            <a:tailEnd/>
          </a:ln>
        </p:spPr>
        <p:txBody>
          <a:bodyPr wrap="none">
            <a:spAutoFit/>
          </a:bodyPr>
          <a:lstStyle/>
          <a:p>
            <a:r>
              <a:rPr lang="en-US" sz="2400" b="1">
                <a:solidFill>
                  <a:srgbClr val="0000CC"/>
                </a:solidFill>
                <a:latin typeface="Impact" pitchFamily="34" charset="0"/>
              </a:rPr>
              <a:t>Cont’D</a:t>
            </a:r>
            <a:endParaRPr lang="en-US" sz="2400">
              <a:solidFill>
                <a:srgbClr val="0000CC"/>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457200" y="914400"/>
            <a:ext cx="8229600" cy="838200"/>
          </a:xfrm>
        </p:spPr>
        <p:txBody>
          <a:bodyPr/>
          <a:lstStyle/>
          <a:p>
            <a:pPr algn="ctr" eaLnBrk="1" hangingPunct="1"/>
            <a:r>
              <a:rPr lang="en-US" sz="4000" b="1" smtClean="0">
                <a:solidFill>
                  <a:srgbClr val="990033"/>
                </a:solidFill>
                <a:latin typeface="Impact" pitchFamily="34" charset="0"/>
              </a:rPr>
              <a:t>Fate of glutamine and alanine </a:t>
            </a:r>
            <a:br>
              <a:rPr lang="en-US" sz="4000" b="1" smtClean="0">
                <a:solidFill>
                  <a:srgbClr val="990033"/>
                </a:solidFill>
                <a:latin typeface="Impact" pitchFamily="34" charset="0"/>
              </a:rPr>
            </a:br>
            <a:r>
              <a:rPr lang="en-US" sz="4000" b="1" smtClean="0">
                <a:solidFill>
                  <a:srgbClr val="990033"/>
                </a:solidFill>
                <a:latin typeface="Impact" pitchFamily="34" charset="0"/>
              </a:rPr>
              <a:t>in the liver</a:t>
            </a:r>
            <a:endParaRPr lang="en-US" sz="3200" b="1" smtClean="0">
              <a:solidFill>
                <a:srgbClr val="990033"/>
              </a:solidFill>
              <a:latin typeface="Impact" pitchFamily="34" charset="0"/>
            </a:endParaRPr>
          </a:p>
        </p:txBody>
      </p:sp>
      <p:pic>
        <p:nvPicPr>
          <p:cNvPr id="16387" name="Content Placeholder 4" descr="19_013.jpg"/>
          <p:cNvPicPr>
            <a:picLocks noGrp="1" noChangeAspect="1"/>
          </p:cNvPicPr>
          <p:nvPr>
            <p:ph idx="1"/>
          </p:nvPr>
        </p:nvPicPr>
        <p:blipFill>
          <a:blip r:embed="rId2" cstate="print"/>
          <a:srcRect l="36526" t="14786" r="34280" b="48906"/>
          <a:stretch>
            <a:fillRect/>
          </a:stretch>
        </p:blipFill>
        <p:spPr>
          <a:xfrm>
            <a:off x="5181600" y="1752600"/>
            <a:ext cx="3738563" cy="4191000"/>
          </a:xfrm>
        </p:spPr>
      </p:pic>
      <p:sp>
        <p:nvSpPr>
          <p:cNvPr id="14" name="TextBox 13"/>
          <p:cNvSpPr txBox="1"/>
          <p:nvPr/>
        </p:nvSpPr>
        <p:spPr>
          <a:xfrm>
            <a:off x="152400" y="2035175"/>
            <a:ext cx="4532010" cy="830997"/>
          </a:xfrm>
          <a:prstGeom prst="rect">
            <a:avLst/>
          </a:prstGeom>
          <a:noFill/>
        </p:spPr>
        <p:txBody>
          <a:bodyPr wrap="none">
            <a:spAutoFit/>
          </a:bodyPr>
          <a:lstStyle/>
          <a:p>
            <a:pPr>
              <a:defRPr/>
            </a:pPr>
            <a:r>
              <a:rPr lang="en-US" sz="2800" b="1" dirty="0" smtClean="0">
                <a:solidFill>
                  <a:srgbClr val="BC0000"/>
                </a:solidFill>
              </a:rPr>
              <a:t>1. </a:t>
            </a:r>
            <a:r>
              <a:rPr lang="en-US" sz="2800" b="1" i="1" dirty="0" smtClean="0">
                <a:solidFill>
                  <a:srgbClr val="BC0000"/>
                </a:solidFill>
              </a:rPr>
              <a:t>Glutamine</a:t>
            </a:r>
            <a:r>
              <a:rPr lang="en-US" sz="2000" b="1" dirty="0" smtClean="0"/>
              <a:t> </a:t>
            </a:r>
            <a:r>
              <a:rPr lang="en-US" sz="2000" b="1" dirty="0"/>
              <a:t>is converted into </a:t>
            </a:r>
          </a:p>
          <a:p>
            <a:pPr>
              <a:defRPr/>
            </a:pPr>
            <a:r>
              <a:rPr lang="en-US" sz="2000" b="1" dirty="0"/>
              <a:t>glutamate by </a:t>
            </a:r>
            <a:r>
              <a:rPr lang="en-US" sz="2000" b="1" dirty="0" err="1">
                <a:solidFill>
                  <a:schemeClr val="accent4">
                    <a:lumMod val="50000"/>
                  </a:schemeClr>
                </a:solidFill>
              </a:rPr>
              <a:t>glutaminase</a:t>
            </a:r>
            <a:r>
              <a:rPr lang="en-US" sz="2000" b="1" dirty="0">
                <a:solidFill>
                  <a:schemeClr val="accent4">
                    <a:lumMod val="50000"/>
                  </a:schemeClr>
                </a:solidFill>
              </a:rPr>
              <a:t>.</a:t>
            </a:r>
          </a:p>
        </p:txBody>
      </p:sp>
      <p:sp>
        <p:nvSpPr>
          <p:cNvPr id="16" name="TextBox 15"/>
          <p:cNvSpPr txBox="1"/>
          <p:nvPr/>
        </p:nvSpPr>
        <p:spPr>
          <a:xfrm>
            <a:off x="152400" y="3124200"/>
            <a:ext cx="5009705" cy="1138773"/>
          </a:xfrm>
          <a:prstGeom prst="rect">
            <a:avLst/>
          </a:prstGeom>
          <a:noFill/>
        </p:spPr>
        <p:txBody>
          <a:bodyPr wrap="none">
            <a:spAutoFit/>
          </a:bodyPr>
          <a:lstStyle/>
          <a:p>
            <a:pPr>
              <a:defRPr/>
            </a:pPr>
            <a:r>
              <a:rPr lang="en-US" sz="2800" b="1" dirty="0" smtClean="0">
                <a:solidFill>
                  <a:srgbClr val="BC0000"/>
                </a:solidFill>
              </a:rPr>
              <a:t>2. </a:t>
            </a:r>
            <a:r>
              <a:rPr lang="en-US" sz="2800" b="1" i="1" dirty="0" err="1" smtClean="0">
                <a:solidFill>
                  <a:srgbClr val="BC0000"/>
                </a:solidFill>
              </a:rPr>
              <a:t>Alanine</a:t>
            </a:r>
            <a:r>
              <a:rPr lang="en-US" sz="2000" b="1" dirty="0" smtClean="0"/>
              <a:t> </a:t>
            </a:r>
            <a:r>
              <a:rPr lang="en-US" sz="2000" b="1" dirty="0"/>
              <a:t>will give its amino group </a:t>
            </a:r>
            <a:endParaRPr lang="en-US" sz="2000" b="1" dirty="0" smtClean="0"/>
          </a:p>
          <a:p>
            <a:pPr>
              <a:defRPr/>
            </a:pPr>
            <a:r>
              <a:rPr lang="en-US" sz="2000" b="1" dirty="0" smtClean="0"/>
              <a:t>to </a:t>
            </a:r>
            <a:r>
              <a:rPr lang="el-GR" sz="2000" b="1" dirty="0" smtClean="0">
                <a:latin typeface="Times New Roman"/>
                <a:cs typeface="Times New Roman"/>
              </a:rPr>
              <a:t>α</a:t>
            </a:r>
            <a:r>
              <a:rPr lang="en-US" sz="2000" b="1" dirty="0">
                <a:latin typeface="Times New Roman"/>
                <a:cs typeface="Times New Roman"/>
              </a:rPr>
              <a:t>-</a:t>
            </a:r>
            <a:r>
              <a:rPr lang="en-US" sz="2000" b="1" dirty="0" err="1"/>
              <a:t>ketoglutarate</a:t>
            </a:r>
            <a:r>
              <a:rPr lang="en-US" sz="2000" b="1" dirty="0"/>
              <a:t> to form glutamate by</a:t>
            </a:r>
          </a:p>
          <a:p>
            <a:pPr>
              <a:defRPr/>
            </a:pPr>
            <a:r>
              <a:rPr lang="en-US" sz="2000" b="1" dirty="0"/>
              <a:t> </a:t>
            </a:r>
            <a:r>
              <a:rPr lang="en-US" sz="2000" b="1" dirty="0">
                <a:solidFill>
                  <a:schemeClr val="accent4">
                    <a:lumMod val="50000"/>
                  </a:schemeClr>
                </a:solidFill>
              </a:rPr>
              <a:t>ALT.</a:t>
            </a:r>
          </a:p>
        </p:txBody>
      </p:sp>
      <p:sp>
        <p:nvSpPr>
          <p:cNvPr id="16392" name="TextBox 18"/>
          <p:cNvSpPr txBox="1">
            <a:spLocks noChangeArrowheads="1"/>
          </p:cNvSpPr>
          <p:nvPr/>
        </p:nvSpPr>
        <p:spPr bwMode="auto">
          <a:xfrm>
            <a:off x="163513" y="5943600"/>
            <a:ext cx="8207375" cy="708025"/>
          </a:xfrm>
          <a:prstGeom prst="rect">
            <a:avLst/>
          </a:prstGeom>
          <a:noFill/>
          <a:ln w="9525">
            <a:noFill/>
            <a:miter lim="800000"/>
            <a:headEnd/>
            <a:tailEnd/>
          </a:ln>
        </p:spPr>
        <p:txBody>
          <a:bodyPr wrap="none">
            <a:spAutoFit/>
          </a:bodyPr>
          <a:lstStyle/>
          <a:p>
            <a:r>
              <a:rPr lang="en-US" sz="2000" b="1">
                <a:solidFill>
                  <a:srgbClr val="990033"/>
                </a:solidFill>
              </a:rPr>
              <a:t>NH</a:t>
            </a:r>
            <a:r>
              <a:rPr lang="en-US" sz="2000" b="1" baseline="-25000">
                <a:solidFill>
                  <a:srgbClr val="990033"/>
                </a:solidFill>
              </a:rPr>
              <a:t>3</a:t>
            </a:r>
            <a:r>
              <a:rPr lang="en-US" sz="2000" b="1"/>
              <a:t> </a:t>
            </a:r>
            <a:r>
              <a:rPr lang="en-US" sz="2000" b="1">
                <a:solidFill>
                  <a:srgbClr val="0000CC"/>
                </a:solidFill>
              </a:rPr>
              <a:t>is transported by glutamine and alanine into liver where both </a:t>
            </a:r>
          </a:p>
          <a:p>
            <a:r>
              <a:rPr lang="en-US" sz="2000" b="1">
                <a:solidFill>
                  <a:srgbClr val="0000CC"/>
                </a:solidFill>
              </a:rPr>
              <a:t>will release </a:t>
            </a:r>
            <a:r>
              <a:rPr lang="en-US" sz="2000" b="1">
                <a:solidFill>
                  <a:srgbClr val="990033"/>
                </a:solidFill>
              </a:rPr>
              <a:t>NH</a:t>
            </a:r>
            <a:r>
              <a:rPr lang="en-US" sz="2000" b="1" baseline="-25000">
                <a:solidFill>
                  <a:srgbClr val="990033"/>
                </a:solidFill>
              </a:rPr>
              <a:t>3</a:t>
            </a:r>
            <a:r>
              <a:rPr lang="en-US" sz="2000" b="1"/>
              <a:t> </a:t>
            </a:r>
            <a:r>
              <a:rPr lang="en-US" sz="2000" b="1">
                <a:solidFill>
                  <a:srgbClr val="0000CC"/>
                </a:solidFill>
              </a:rPr>
              <a:t>inside the liver to start urea cycle </a:t>
            </a:r>
          </a:p>
        </p:txBody>
      </p:sp>
      <p:sp>
        <p:nvSpPr>
          <p:cNvPr id="16393" name="TextBox 21"/>
          <p:cNvSpPr txBox="1">
            <a:spLocks noChangeArrowheads="1"/>
          </p:cNvSpPr>
          <p:nvPr/>
        </p:nvSpPr>
        <p:spPr bwMode="auto">
          <a:xfrm>
            <a:off x="152400" y="1447800"/>
            <a:ext cx="2222500" cy="523875"/>
          </a:xfrm>
          <a:prstGeom prst="rect">
            <a:avLst/>
          </a:prstGeom>
          <a:noFill/>
          <a:ln w="9525">
            <a:noFill/>
            <a:miter lim="800000"/>
            <a:headEnd/>
            <a:tailEnd/>
          </a:ln>
        </p:spPr>
        <p:txBody>
          <a:bodyPr wrap="none">
            <a:spAutoFit/>
          </a:bodyPr>
          <a:lstStyle/>
          <a:p>
            <a:r>
              <a:rPr lang="en-US" sz="2800" b="1">
                <a:solidFill>
                  <a:srgbClr val="0000CC"/>
                </a:solidFill>
              </a:rPr>
              <a:t>In the Liver:</a:t>
            </a:r>
          </a:p>
        </p:txBody>
      </p:sp>
      <p:sp>
        <p:nvSpPr>
          <p:cNvPr id="10" name="TextBox 9"/>
          <p:cNvSpPr txBox="1"/>
          <p:nvPr/>
        </p:nvSpPr>
        <p:spPr>
          <a:xfrm>
            <a:off x="7721012" y="3500735"/>
            <a:ext cx="356188" cy="461665"/>
          </a:xfrm>
          <a:prstGeom prst="rect">
            <a:avLst/>
          </a:prstGeom>
          <a:noFill/>
        </p:spPr>
        <p:txBody>
          <a:bodyPr wrap="none" rtlCol="0">
            <a:spAutoFit/>
          </a:bodyPr>
          <a:lstStyle/>
          <a:p>
            <a:r>
              <a:rPr lang="en-US" sz="2400" b="1" dirty="0" smtClean="0">
                <a:solidFill>
                  <a:srgbClr val="C00000"/>
                </a:solidFill>
              </a:rPr>
              <a:t>1</a:t>
            </a:r>
            <a:endParaRPr lang="en-US" sz="2400" b="1" dirty="0">
              <a:solidFill>
                <a:srgbClr val="C00000"/>
              </a:solidFill>
            </a:endParaRPr>
          </a:p>
        </p:txBody>
      </p:sp>
      <p:sp>
        <p:nvSpPr>
          <p:cNvPr id="11" name="TextBox 10"/>
          <p:cNvSpPr txBox="1"/>
          <p:nvPr/>
        </p:nvSpPr>
        <p:spPr>
          <a:xfrm>
            <a:off x="7057572" y="4338935"/>
            <a:ext cx="356188" cy="461665"/>
          </a:xfrm>
          <a:prstGeom prst="rect">
            <a:avLst/>
          </a:prstGeom>
          <a:noFill/>
        </p:spPr>
        <p:txBody>
          <a:bodyPr wrap="none" rtlCol="0">
            <a:spAutoFit/>
          </a:bodyPr>
          <a:lstStyle/>
          <a:p>
            <a:r>
              <a:rPr lang="en-US" sz="2400" b="1" dirty="0" smtClean="0">
                <a:solidFill>
                  <a:srgbClr val="C00000"/>
                </a:solidFill>
              </a:rPr>
              <a:t>2</a:t>
            </a:r>
            <a:endParaRPr lang="en-US" sz="2400" b="1" dirty="0">
              <a:solidFill>
                <a:srgbClr val="C00000"/>
              </a:solidFill>
            </a:endParaRPr>
          </a:p>
        </p:txBody>
      </p:sp>
      <p:sp>
        <p:nvSpPr>
          <p:cNvPr id="12" name="TextBox 11"/>
          <p:cNvSpPr txBox="1"/>
          <p:nvPr/>
        </p:nvSpPr>
        <p:spPr>
          <a:xfrm>
            <a:off x="6901542" y="4034970"/>
            <a:ext cx="356188" cy="461665"/>
          </a:xfrm>
          <a:prstGeom prst="rect">
            <a:avLst/>
          </a:prstGeom>
          <a:noFill/>
        </p:spPr>
        <p:txBody>
          <a:bodyPr wrap="none" rtlCol="0">
            <a:spAutoFit/>
          </a:bodyPr>
          <a:lstStyle/>
          <a:p>
            <a:r>
              <a:rPr lang="en-US" sz="2400" b="1" dirty="0" smtClean="0">
                <a:solidFill>
                  <a:srgbClr val="C00000"/>
                </a:solidFill>
              </a:rPr>
              <a:t>3</a:t>
            </a:r>
            <a:endParaRPr lang="en-US" sz="2400" b="1" dirty="0">
              <a:solidFill>
                <a:srgbClr val="C00000"/>
              </a:solidFill>
            </a:endParaRPr>
          </a:p>
        </p:txBody>
      </p:sp>
      <p:sp>
        <p:nvSpPr>
          <p:cNvPr id="13" name="TextBox 12"/>
          <p:cNvSpPr txBox="1"/>
          <p:nvPr/>
        </p:nvSpPr>
        <p:spPr>
          <a:xfrm>
            <a:off x="152400" y="4419600"/>
            <a:ext cx="4463081" cy="1138773"/>
          </a:xfrm>
          <a:prstGeom prst="rect">
            <a:avLst/>
          </a:prstGeom>
          <a:noFill/>
        </p:spPr>
        <p:txBody>
          <a:bodyPr wrap="none">
            <a:spAutoFit/>
          </a:bodyPr>
          <a:lstStyle/>
          <a:p>
            <a:pPr>
              <a:defRPr/>
            </a:pPr>
            <a:r>
              <a:rPr lang="en-US" sz="2800" b="1" dirty="0" smtClean="0">
                <a:solidFill>
                  <a:srgbClr val="BC0000"/>
                </a:solidFill>
              </a:rPr>
              <a:t>3. </a:t>
            </a:r>
            <a:r>
              <a:rPr lang="en-US" sz="2800" b="1" i="1" dirty="0" smtClean="0">
                <a:solidFill>
                  <a:srgbClr val="BC0000"/>
                </a:solidFill>
              </a:rPr>
              <a:t>Glutamate</a:t>
            </a:r>
            <a:r>
              <a:rPr lang="en-US" sz="2000" b="1" dirty="0" smtClean="0"/>
              <a:t> </a:t>
            </a:r>
            <a:r>
              <a:rPr lang="en-US" sz="2000" b="1" dirty="0"/>
              <a:t>is converted into</a:t>
            </a:r>
          </a:p>
          <a:p>
            <a:pPr>
              <a:defRPr/>
            </a:pPr>
            <a:r>
              <a:rPr lang="el-GR" sz="2000" b="1" dirty="0">
                <a:latin typeface="Times New Roman"/>
                <a:cs typeface="Times New Roman"/>
              </a:rPr>
              <a:t>α</a:t>
            </a:r>
            <a:r>
              <a:rPr lang="en-US" sz="2000" b="1" dirty="0"/>
              <a:t>-</a:t>
            </a:r>
            <a:r>
              <a:rPr lang="en-US" sz="2000" b="1" dirty="0" err="1"/>
              <a:t>ketoglutarate</a:t>
            </a:r>
            <a:r>
              <a:rPr lang="en-US" sz="2000" b="1" dirty="0"/>
              <a:t> and releasing </a:t>
            </a:r>
            <a:r>
              <a:rPr lang="en-US" sz="2000" b="1" dirty="0">
                <a:solidFill>
                  <a:srgbClr val="990033"/>
                </a:solidFill>
              </a:rPr>
              <a:t>NH</a:t>
            </a:r>
            <a:r>
              <a:rPr lang="en-US" sz="2000" b="1" baseline="-25000" dirty="0">
                <a:solidFill>
                  <a:srgbClr val="990033"/>
                </a:solidFill>
              </a:rPr>
              <a:t>3  </a:t>
            </a:r>
          </a:p>
          <a:p>
            <a:pPr>
              <a:defRPr/>
            </a:pPr>
            <a:r>
              <a:rPr lang="en-US" sz="2000" b="1" dirty="0"/>
              <a:t>by </a:t>
            </a:r>
            <a:r>
              <a:rPr lang="en-US" sz="2000" b="1" dirty="0">
                <a:solidFill>
                  <a:schemeClr val="accent4">
                    <a:lumMod val="50000"/>
                  </a:schemeClr>
                </a:solidFill>
              </a:rPr>
              <a:t>glutamate </a:t>
            </a:r>
            <a:r>
              <a:rPr lang="en-US" sz="2000" b="1" dirty="0" err="1">
                <a:solidFill>
                  <a:schemeClr val="accent4">
                    <a:lumMod val="50000"/>
                  </a:schemeClr>
                </a:solidFill>
              </a:rPr>
              <a:t>dehydrogenase</a:t>
            </a:r>
            <a:r>
              <a:rPr lang="en-US" sz="2000" b="1" dirty="0">
                <a:solidFill>
                  <a:schemeClr val="accent4">
                    <a:lumMod val="50000"/>
                  </a:schemeClr>
                </a:solidFill>
              </a:rPr>
              <a:t>.</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Content Placeholder 4" descr="19_013.jpg"/>
          <p:cNvPicPr>
            <a:picLocks noGrp="1" noChangeAspect="1"/>
          </p:cNvPicPr>
          <p:nvPr>
            <p:ph idx="1"/>
          </p:nvPr>
        </p:nvPicPr>
        <p:blipFill>
          <a:blip r:embed="rId2" cstate="print"/>
          <a:srcRect l="36526" t="1048" r="34280" b="15623"/>
          <a:stretch>
            <a:fillRect/>
          </a:stretch>
        </p:blipFill>
        <p:spPr>
          <a:xfrm>
            <a:off x="5943600" y="228600"/>
            <a:ext cx="2514600" cy="6470650"/>
          </a:xfrm>
        </p:spPr>
      </p:pic>
      <p:sp>
        <p:nvSpPr>
          <p:cNvPr id="17411" name="Title 3"/>
          <p:cNvSpPr>
            <a:spLocks noGrp="1"/>
          </p:cNvSpPr>
          <p:nvPr>
            <p:ph type="title"/>
          </p:nvPr>
        </p:nvSpPr>
        <p:spPr>
          <a:xfrm>
            <a:off x="457200" y="1143000"/>
            <a:ext cx="4876800" cy="4953000"/>
          </a:xfrm>
        </p:spPr>
        <p:txBody>
          <a:bodyPr/>
          <a:lstStyle/>
          <a:p>
            <a:pPr algn="ctr"/>
            <a:r>
              <a:rPr lang="en-US" sz="3600" b="1" smtClean="0">
                <a:solidFill>
                  <a:srgbClr val="0000CC"/>
                </a:solidFill>
              </a:rPr>
              <a:t>Summary</a:t>
            </a:r>
            <a:r>
              <a:rPr lang="en-US" sz="3600" b="1" smtClean="0">
                <a:solidFill>
                  <a:srgbClr val="990033"/>
                </a:solidFill>
              </a:rPr>
              <a:t/>
            </a:r>
            <a:br>
              <a:rPr lang="en-US" sz="3600" b="1" smtClean="0">
                <a:solidFill>
                  <a:srgbClr val="990033"/>
                </a:solidFill>
              </a:rPr>
            </a:br>
            <a:r>
              <a:rPr lang="en-US" sz="3600" b="1" smtClean="0">
                <a:solidFill>
                  <a:srgbClr val="990033"/>
                </a:solidFill>
              </a:rPr>
              <a:t>Transport of NH</a:t>
            </a:r>
            <a:r>
              <a:rPr lang="en-US" sz="3600" b="1" baseline="-25000" smtClean="0">
                <a:solidFill>
                  <a:srgbClr val="990033"/>
                </a:solidFill>
              </a:rPr>
              <a:t>3</a:t>
            </a:r>
            <a:r>
              <a:rPr lang="en-US" sz="3600" b="1" smtClean="0">
                <a:solidFill>
                  <a:srgbClr val="990033"/>
                </a:solidFill>
              </a:rPr>
              <a:t> from </a:t>
            </a:r>
            <a:br>
              <a:rPr lang="en-US" sz="3600" b="1" smtClean="0">
                <a:solidFill>
                  <a:srgbClr val="990033"/>
                </a:solidFill>
              </a:rPr>
            </a:br>
            <a:r>
              <a:rPr lang="en-US" sz="3600" b="1" smtClean="0">
                <a:solidFill>
                  <a:srgbClr val="990033"/>
                </a:solidFill>
              </a:rPr>
              <a:t>peripheral tissues </a:t>
            </a:r>
            <a:br>
              <a:rPr lang="en-US" sz="3600" b="1" smtClean="0">
                <a:solidFill>
                  <a:srgbClr val="990033"/>
                </a:solidFill>
              </a:rPr>
            </a:br>
            <a:r>
              <a:rPr lang="en-US" sz="3600" b="1" smtClean="0">
                <a:solidFill>
                  <a:srgbClr val="0000CC"/>
                </a:solidFill>
              </a:rPr>
              <a:t>(in the form of glutamine and alanine) </a:t>
            </a:r>
            <a:r>
              <a:rPr lang="en-US" sz="3600" b="1" smtClean="0">
                <a:solidFill>
                  <a:srgbClr val="990033"/>
                </a:solidFill>
              </a:rPr>
              <a:t/>
            </a:r>
            <a:br>
              <a:rPr lang="en-US" sz="3600" b="1" smtClean="0">
                <a:solidFill>
                  <a:srgbClr val="990033"/>
                </a:solidFill>
              </a:rPr>
            </a:br>
            <a:r>
              <a:rPr lang="en-US" sz="3600" b="1" smtClean="0">
                <a:solidFill>
                  <a:srgbClr val="990033"/>
                </a:solidFill>
              </a:rPr>
              <a:t>into the liver</a:t>
            </a:r>
            <a:br>
              <a:rPr lang="en-US" sz="3600" b="1" smtClean="0">
                <a:solidFill>
                  <a:srgbClr val="990033"/>
                </a:solidFill>
              </a:rPr>
            </a:br>
            <a:r>
              <a:rPr lang="en-US" sz="3600" b="1" smtClean="0">
                <a:solidFill>
                  <a:srgbClr val="990033"/>
                </a:solidFill>
              </a:rPr>
              <a:t>and the release of NH</a:t>
            </a:r>
            <a:r>
              <a:rPr lang="en-US" sz="3600" b="1" baseline="-25000" smtClean="0">
                <a:solidFill>
                  <a:srgbClr val="990033"/>
                </a:solidFill>
              </a:rPr>
              <a:t>3 </a:t>
            </a:r>
            <a:r>
              <a:rPr lang="en-US" sz="3600" b="1" smtClean="0">
                <a:solidFill>
                  <a:srgbClr val="990033"/>
                </a:solidFill>
              </a:rPr>
              <a:t>back in the liver to start</a:t>
            </a:r>
            <a:br>
              <a:rPr lang="en-US" sz="3600" b="1" smtClean="0">
                <a:solidFill>
                  <a:srgbClr val="990033"/>
                </a:solidFill>
              </a:rPr>
            </a:br>
            <a:r>
              <a:rPr lang="en-US" sz="3600" b="1" smtClean="0">
                <a:solidFill>
                  <a:srgbClr val="990033"/>
                </a:solidFill>
              </a:rPr>
              <a:t> </a:t>
            </a:r>
            <a:r>
              <a:rPr lang="en-US" sz="3600" b="1" smtClean="0">
                <a:solidFill>
                  <a:srgbClr val="0000CC"/>
                </a:solidFill>
              </a:rPr>
              <a:t>the urea cycle</a:t>
            </a:r>
            <a:endParaRPr lang="en-US" sz="3600" smtClean="0">
              <a:solidFill>
                <a:srgbClr val="0000CC"/>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495300" y="1047750"/>
            <a:ext cx="2324100" cy="781050"/>
          </a:xfrm>
        </p:spPr>
        <p:txBody>
          <a:bodyPr/>
          <a:lstStyle/>
          <a:p>
            <a:pPr algn="ctr"/>
            <a:r>
              <a:rPr lang="en-US" sz="4000" b="1" smtClean="0">
                <a:solidFill>
                  <a:srgbClr val="BC0000"/>
                </a:solidFill>
                <a:latin typeface="Impact" pitchFamily="34" charset="0"/>
                <a:cs typeface="Times New Roman" pitchFamily="18" charset="0"/>
              </a:rPr>
              <a:t>Urea Cycle</a:t>
            </a:r>
          </a:p>
        </p:txBody>
      </p:sp>
      <p:sp>
        <p:nvSpPr>
          <p:cNvPr id="9219" name="Content Placeholder 2"/>
          <p:cNvSpPr>
            <a:spLocks noGrp="1"/>
          </p:cNvSpPr>
          <p:nvPr>
            <p:ph idx="1"/>
          </p:nvPr>
        </p:nvSpPr>
        <p:spPr>
          <a:xfrm>
            <a:off x="609600" y="2209800"/>
            <a:ext cx="8077200" cy="3886200"/>
          </a:xfrm>
        </p:spPr>
        <p:txBody>
          <a:bodyPr/>
          <a:lstStyle/>
          <a:p>
            <a:pPr eaLnBrk="1" hangingPunct="1">
              <a:spcAft>
                <a:spcPts val="1200"/>
              </a:spcAft>
              <a:buClr>
                <a:srgbClr val="BC0000"/>
              </a:buClr>
              <a:buFont typeface="Wingdings" pitchFamily="2" charset="2"/>
              <a:buChar char="Ø"/>
              <a:defRPr/>
            </a:pPr>
            <a:r>
              <a:rPr lang="en-US" sz="3200" b="1" dirty="0" smtClean="0">
                <a:solidFill>
                  <a:srgbClr val="0000CC"/>
                </a:solidFill>
                <a:latin typeface="Times New Roman" pitchFamily="18" charset="0"/>
                <a:cs typeface="Times New Roman" pitchFamily="18" charset="0"/>
              </a:rPr>
              <a:t> Urea is the major form for disposal of NH</a:t>
            </a:r>
            <a:r>
              <a:rPr lang="en-US" sz="3200" b="1" baseline="-25000" dirty="0" smtClean="0">
                <a:solidFill>
                  <a:srgbClr val="0000CC"/>
                </a:solidFill>
                <a:latin typeface="Times New Roman" pitchFamily="18" charset="0"/>
                <a:cs typeface="Times New Roman" pitchFamily="18" charset="0"/>
              </a:rPr>
              <a:t>3</a:t>
            </a:r>
          </a:p>
          <a:p>
            <a:pPr eaLnBrk="1" hangingPunct="1">
              <a:spcAft>
                <a:spcPts val="1200"/>
              </a:spcAft>
              <a:buClr>
                <a:srgbClr val="BC0000"/>
              </a:buClr>
              <a:buFont typeface="Wingdings" pitchFamily="2" charset="2"/>
              <a:buChar char="Ø"/>
              <a:defRPr/>
            </a:pPr>
            <a:r>
              <a:rPr lang="en-US" sz="3200" b="1" baseline="-25000" dirty="0" smtClean="0">
                <a:solidFill>
                  <a:srgbClr val="0000CC"/>
                </a:solidFill>
                <a:latin typeface="Times New Roman" pitchFamily="18" charset="0"/>
                <a:cs typeface="Times New Roman" pitchFamily="18" charset="0"/>
              </a:rPr>
              <a:t> </a:t>
            </a:r>
            <a:r>
              <a:rPr lang="en-US" sz="3200" b="1" dirty="0" smtClean="0">
                <a:solidFill>
                  <a:srgbClr val="0000CC"/>
                </a:solidFill>
                <a:latin typeface="Times New Roman" pitchFamily="18" charset="0"/>
                <a:cs typeface="Times New Roman" pitchFamily="18" charset="0"/>
              </a:rPr>
              <a:t>Urea cycle occurs in the liver</a:t>
            </a:r>
          </a:p>
          <a:p>
            <a:pPr marL="398463" indent="-398463" eaLnBrk="1" hangingPunct="1">
              <a:spcAft>
                <a:spcPts val="1200"/>
              </a:spcAft>
              <a:buClr>
                <a:srgbClr val="BC0000"/>
              </a:buClr>
              <a:buFont typeface="Wingdings" pitchFamily="2" charset="2"/>
              <a:buChar char="Ø"/>
              <a:defRPr/>
            </a:pPr>
            <a:r>
              <a:rPr lang="en-US" sz="3200" b="1" dirty="0" smtClean="0">
                <a:solidFill>
                  <a:srgbClr val="0000CC"/>
                </a:solidFill>
                <a:latin typeface="Times New Roman" pitchFamily="18" charset="0"/>
                <a:cs typeface="Times New Roman" pitchFamily="18" charset="0"/>
              </a:rPr>
              <a:t>One nitrogen of urea is from NH</a:t>
            </a:r>
            <a:r>
              <a:rPr lang="en-US" sz="3200" b="1" baseline="-25000" dirty="0" smtClean="0">
                <a:solidFill>
                  <a:srgbClr val="0000CC"/>
                </a:solidFill>
                <a:latin typeface="Times New Roman" pitchFamily="18" charset="0"/>
                <a:cs typeface="Times New Roman" pitchFamily="18" charset="0"/>
              </a:rPr>
              <a:t>3</a:t>
            </a:r>
            <a:r>
              <a:rPr lang="en-US" sz="3200" b="1" dirty="0" smtClean="0">
                <a:solidFill>
                  <a:srgbClr val="0000CC"/>
                </a:solidFill>
                <a:latin typeface="Times New Roman" pitchFamily="18" charset="0"/>
                <a:cs typeface="Times New Roman" pitchFamily="18" charset="0"/>
              </a:rPr>
              <a:t>  and the other nitrogen from </a:t>
            </a:r>
            <a:r>
              <a:rPr lang="en-US" sz="3200" b="1" dirty="0" err="1" smtClean="0">
                <a:solidFill>
                  <a:srgbClr val="0000CC"/>
                </a:solidFill>
                <a:latin typeface="Times New Roman" pitchFamily="18" charset="0"/>
                <a:cs typeface="Times New Roman" pitchFamily="18" charset="0"/>
              </a:rPr>
              <a:t>aspartate</a:t>
            </a:r>
            <a:endParaRPr lang="en-US" sz="3200" b="1" dirty="0" smtClean="0">
              <a:solidFill>
                <a:srgbClr val="BC0000"/>
              </a:solidFill>
              <a:latin typeface="Times New Roman" pitchFamily="18" charset="0"/>
              <a:cs typeface="Times New Roman" pitchFamily="18" charset="0"/>
            </a:endParaRPr>
          </a:p>
          <a:p>
            <a:pPr marL="457200" indent="-457200" eaLnBrk="1" hangingPunct="1">
              <a:spcAft>
                <a:spcPts val="1200"/>
              </a:spcAft>
              <a:buClr>
                <a:srgbClr val="BC0000"/>
              </a:buClr>
              <a:buFont typeface="Wingdings" pitchFamily="2" charset="2"/>
              <a:buChar char="Ø"/>
              <a:defRPr/>
            </a:pPr>
            <a:r>
              <a:rPr lang="en-US" sz="3200" b="1" dirty="0" smtClean="0">
                <a:solidFill>
                  <a:srgbClr val="0000CC"/>
                </a:solidFill>
                <a:latin typeface="Times New Roman" pitchFamily="18" charset="0"/>
                <a:cs typeface="Times New Roman" pitchFamily="18" charset="0"/>
              </a:rPr>
              <a:t>Urea is transported in the blood to the kidneys for excretion in urine</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495300" y="762000"/>
            <a:ext cx="2324100" cy="781050"/>
          </a:xfrm>
        </p:spPr>
        <p:txBody>
          <a:bodyPr/>
          <a:lstStyle/>
          <a:p>
            <a:pPr algn="ctr"/>
            <a:r>
              <a:rPr lang="en-US" sz="4000" b="1" smtClean="0">
                <a:solidFill>
                  <a:srgbClr val="BC0000"/>
                </a:solidFill>
                <a:latin typeface="Impact" pitchFamily="34" charset="0"/>
                <a:cs typeface="Times New Roman" pitchFamily="18" charset="0"/>
              </a:rPr>
              <a:t>Urea Cycle</a:t>
            </a:r>
          </a:p>
        </p:txBody>
      </p:sp>
      <p:pic>
        <p:nvPicPr>
          <p:cNvPr id="19459" name="Content Placeholder 3" descr="19_014.jpg"/>
          <p:cNvPicPr>
            <a:picLocks noGrp="1" noChangeAspect="1"/>
          </p:cNvPicPr>
          <p:nvPr>
            <p:ph idx="1"/>
          </p:nvPr>
        </p:nvPicPr>
        <p:blipFill>
          <a:blip r:embed="rId2" cstate="print"/>
          <a:srcRect l="9415" t="1961" r="6879" b="21568"/>
          <a:stretch>
            <a:fillRect/>
          </a:stretch>
        </p:blipFill>
        <p:spPr>
          <a:xfrm>
            <a:off x="4146550" y="838200"/>
            <a:ext cx="4953000" cy="5853113"/>
          </a:xfrm>
        </p:spPr>
      </p:pic>
      <p:sp>
        <p:nvSpPr>
          <p:cNvPr id="19460" name="TextBox 4"/>
          <p:cNvSpPr txBox="1">
            <a:spLocks noChangeArrowheads="1"/>
          </p:cNvSpPr>
          <p:nvPr/>
        </p:nvSpPr>
        <p:spPr bwMode="auto">
          <a:xfrm>
            <a:off x="107950" y="2438400"/>
            <a:ext cx="4083050" cy="3694113"/>
          </a:xfrm>
          <a:prstGeom prst="rect">
            <a:avLst/>
          </a:prstGeom>
          <a:noFill/>
          <a:ln w="9525">
            <a:noFill/>
            <a:miter lim="800000"/>
            <a:headEnd/>
            <a:tailEnd/>
          </a:ln>
        </p:spPr>
        <p:txBody>
          <a:bodyPr wrap="none">
            <a:spAutoFit/>
          </a:bodyPr>
          <a:lstStyle/>
          <a:p>
            <a:r>
              <a:rPr lang="en-US" sz="2000" b="1">
                <a:solidFill>
                  <a:srgbClr val="BC0000"/>
                </a:solidFill>
              </a:rPr>
              <a:t>The five enzymes of urea cycle:</a:t>
            </a:r>
          </a:p>
          <a:p>
            <a:endParaRPr lang="en-US" b="1">
              <a:solidFill>
                <a:srgbClr val="0000CC"/>
              </a:solidFill>
            </a:endParaRPr>
          </a:p>
          <a:p>
            <a:r>
              <a:rPr lang="en-US" b="1">
                <a:solidFill>
                  <a:srgbClr val="0000CC"/>
                </a:solidFill>
              </a:rPr>
              <a:t>Carbamoyl phosphate synthetase I</a:t>
            </a:r>
          </a:p>
          <a:p>
            <a:endParaRPr lang="en-US" b="1">
              <a:solidFill>
                <a:srgbClr val="0000CC"/>
              </a:solidFill>
            </a:endParaRPr>
          </a:p>
          <a:p>
            <a:r>
              <a:rPr lang="en-US" b="1">
                <a:solidFill>
                  <a:srgbClr val="0000CC"/>
                </a:solidFill>
              </a:rPr>
              <a:t>Ornithine transcarbamoylase (OCT)</a:t>
            </a:r>
          </a:p>
          <a:p>
            <a:endParaRPr lang="en-US" b="1">
              <a:solidFill>
                <a:srgbClr val="0000CC"/>
              </a:solidFill>
            </a:endParaRPr>
          </a:p>
          <a:p>
            <a:r>
              <a:rPr lang="en-US" b="1">
                <a:solidFill>
                  <a:srgbClr val="0000CC"/>
                </a:solidFill>
              </a:rPr>
              <a:t>Argininosuccinate synthase</a:t>
            </a:r>
          </a:p>
          <a:p>
            <a:endParaRPr lang="en-US" b="1">
              <a:solidFill>
                <a:srgbClr val="0000CC"/>
              </a:solidFill>
            </a:endParaRPr>
          </a:p>
          <a:p>
            <a:r>
              <a:rPr lang="en-US" b="1">
                <a:solidFill>
                  <a:srgbClr val="0000CC"/>
                </a:solidFill>
              </a:rPr>
              <a:t>Argininosuccinate lyase</a:t>
            </a:r>
          </a:p>
          <a:p>
            <a:endParaRPr lang="en-US" b="1">
              <a:solidFill>
                <a:srgbClr val="0000CC"/>
              </a:solidFill>
            </a:endParaRPr>
          </a:p>
          <a:p>
            <a:r>
              <a:rPr lang="en-US" b="1">
                <a:solidFill>
                  <a:srgbClr val="0000CC"/>
                </a:solidFill>
              </a:rPr>
              <a:t>Arginase</a:t>
            </a:r>
          </a:p>
          <a:p>
            <a:endParaRPr lang="en-US" b="1">
              <a:solidFill>
                <a:srgbClr val="0000CC"/>
              </a:solidFill>
            </a:endParaRPr>
          </a:p>
          <a:p>
            <a:endParaRPr lang="en-US" b="1">
              <a:solidFill>
                <a:srgbClr val="0000CC"/>
              </a:solidFill>
            </a:endParaRPr>
          </a:p>
        </p:txBody>
      </p:sp>
      <p:sp>
        <p:nvSpPr>
          <p:cNvPr id="19461" name="TextBox 5"/>
          <p:cNvSpPr txBox="1">
            <a:spLocks noChangeArrowheads="1"/>
          </p:cNvSpPr>
          <p:nvPr/>
        </p:nvSpPr>
        <p:spPr bwMode="auto">
          <a:xfrm>
            <a:off x="2667000" y="1447800"/>
            <a:ext cx="1069975" cy="369888"/>
          </a:xfrm>
          <a:prstGeom prst="rect">
            <a:avLst/>
          </a:prstGeom>
          <a:noFill/>
          <a:ln w="9525">
            <a:noFill/>
            <a:miter lim="800000"/>
            <a:headEnd/>
            <a:tailEnd/>
          </a:ln>
        </p:spPr>
        <p:txBody>
          <a:bodyPr wrap="none">
            <a:spAutoFit/>
          </a:bodyPr>
          <a:lstStyle/>
          <a:p>
            <a:r>
              <a:rPr lang="en-US" b="1">
                <a:solidFill>
                  <a:srgbClr val="0000CC"/>
                </a:solidFill>
              </a:rPr>
              <a:t>CONT’D</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2857500" y="609600"/>
            <a:ext cx="3238500" cy="781050"/>
          </a:xfrm>
        </p:spPr>
        <p:txBody>
          <a:bodyPr/>
          <a:lstStyle/>
          <a:p>
            <a:pPr algn="ctr"/>
            <a:r>
              <a:rPr lang="en-US" sz="4000" b="1" smtClean="0">
                <a:solidFill>
                  <a:srgbClr val="BC0000"/>
                </a:solidFill>
                <a:latin typeface="Impact" pitchFamily="34" charset="0"/>
                <a:cs typeface="Times New Roman" pitchFamily="18" charset="0"/>
              </a:rPr>
              <a:t>Fate of Urea</a:t>
            </a:r>
          </a:p>
        </p:txBody>
      </p:sp>
      <p:sp>
        <p:nvSpPr>
          <p:cNvPr id="21507" name="TextBox 7"/>
          <p:cNvSpPr txBox="1">
            <a:spLocks noChangeArrowheads="1"/>
          </p:cNvSpPr>
          <p:nvPr/>
        </p:nvSpPr>
        <p:spPr bwMode="auto">
          <a:xfrm>
            <a:off x="381000" y="1600200"/>
            <a:ext cx="8069263" cy="1816100"/>
          </a:xfrm>
          <a:prstGeom prst="rect">
            <a:avLst/>
          </a:prstGeom>
          <a:noFill/>
          <a:ln w="9525">
            <a:noFill/>
            <a:miter lim="800000"/>
            <a:headEnd/>
            <a:tailEnd/>
          </a:ln>
        </p:spPr>
        <p:txBody>
          <a:bodyPr wrap="none">
            <a:spAutoFit/>
          </a:bodyPr>
          <a:lstStyle/>
          <a:p>
            <a:r>
              <a:rPr lang="en-US" sz="2800" b="1">
                <a:solidFill>
                  <a:srgbClr val="0000CC"/>
                </a:solidFill>
              </a:rPr>
              <a:t>Urea                  	Kidneys and excreted in urine</a:t>
            </a:r>
          </a:p>
          <a:p>
            <a:r>
              <a:rPr lang="en-US" sz="2800" b="1">
                <a:solidFill>
                  <a:srgbClr val="0000CC"/>
                </a:solidFill>
              </a:rPr>
              <a:t>                            </a:t>
            </a:r>
          </a:p>
          <a:p>
            <a:endParaRPr lang="en-US" sz="2800" b="1">
              <a:solidFill>
                <a:srgbClr val="0000CC"/>
              </a:solidFill>
            </a:endParaRPr>
          </a:p>
          <a:p>
            <a:r>
              <a:rPr lang="en-US" sz="2800" b="1">
                <a:solidFill>
                  <a:srgbClr val="0000CC"/>
                </a:solidFill>
              </a:rPr>
              <a:t>		 	Intestine                 </a:t>
            </a:r>
            <a:r>
              <a:rPr lang="en-US" sz="2800" b="1">
                <a:solidFill>
                  <a:srgbClr val="BC0000"/>
                </a:solidFill>
                <a:latin typeface="Times New Roman" pitchFamily="18" charset="0"/>
                <a:cs typeface="Times New Roman" pitchFamily="18" charset="0"/>
              </a:rPr>
              <a:t>NH</a:t>
            </a:r>
            <a:r>
              <a:rPr lang="en-US" sz="2800" b="1" baseline="-25000">
                <a:solidFill>
                  <a:srgbClr val="BC0000"/>
                </a:solidFill>
                <a:latin typeface="Times New Roman" pitchFamily="18" charset="0"/>
                <a:cs typeface="Times New Roman" pitchFamily="18" charset="0"/>
              </a:rPr>
              <a:t>3</a:t>
            </a:r>
            <a:r>
              <a:rPr lang="en-US" sz="2800" b="1" baseline="-25000">
                <a:solidFill>
                  <a:srgbClr val="0000CC"/>
                </a:solidFill>
                <a:latin typeface="Times New Roman" pitchFamily="18" charset="0"/>
                <a:cs typeface="Times New Roman" pitchFamily="18" charset="0"/>
              </a:rPr>
              <a:t> </a:t>
            </a:r>
            <a:r>
              <a:rPr lang="en-US" sz="2800" b="1">
                <a:solidFill>
                  <a:srgbClr val="0000CC"/>
                </a:solidFill>
                <a:latin typeface="Times New Roman" pitchFamily="18" charset="0"/>
                <a:cs typeface="Times New Roman" pitchFamily="18" charset="0"/>
              </a:rPr>
              <a:t>+ </a:t>
            </a:r>
            <a:r>
              <a:rPr lang="en-US" sz="2800" b="1">
                <a:solidFill>
                  <a:srgbClr val="0000CC"/>
                </a:solidFill>
              </a:rPr>
              <a:t>CO</a:t>
            </a:r>
            <a:r>
              <a:rPr lang="en-US" sz="2800" b="1" baseline="-25000">
                <a:solidFill>
                  <a:srgbClr val="0000CC"/>
                </a:solidFill>
              </a:rPr>
              <a:t>2</a:t>
            </a:r>
          </a:p>
        </p:txBody>
      </p:sp>
      <p:sp>
        <p:nvSpPr>
          <p:cNvPr id="21508" name="TextBox 8"/>
          <p:cNvSpPr txBox="1">
            <a:spLocks noChangeArrowheads="1"/>
          </p:cNvSpPr>
          <p:nvPr/>
        </p:nvSpPr>
        <p:spPr bwMode="auto">
          <a:xfrm>
            <a:off x="5105400" y="4191000"/>
            <a:ext cx="1676400" cy="338138"/>
          </a:xfrm>
          <a:prstGeom prst="rect">
            <a:avLst/>
          </a:prstGeom>
          <a:noFill/>
          <a:ln w="9525">
            <a:noFill/>
            <a:miter lim="800000"/>
            <a:headEnd/>
            <a:tailEnd/>
          </a:ln>
        </p:spPr>
        <p:txBody>
          <a:bodyPr>
            <a:spAutoFit/>
          </a:bodyPr>
          <a:lstStyle/>
          <a:p>
            <a:r>
              <a:rPr lang="en-US" sz="1600" b="1">
                <a:solidFill>
                  <a:srgbClr val="0000CC"/>
                </a:solidFill>
              </a:rPr>
              <a:t>Lost in feces</a:t>
            </a:r>
          </a:p>
        </p:txBody>
      </p:sp>
      <p:sp>
        <p:nvSpPr>
          <p:cNvPr id="21509" name="TextBox 9"/>
          <p:cNvSpPr txBox="1">
            <a:spLocks noChangeArrowheads="1"/>
          </p:cNvSpPr>
          <p:nvPr/>
        </p:nvSpPr>
        <p:spPr bwMode="auto">
          <a:xfrm>
            <a:off x="6788150" y="4114800"/>
            <a:ext cx="1670050" cy="584200"/>
          </a:xfrm>
          <a:prstGeom prst="rect">
            <a:avLst/>
          </a:prstGeom>
          <a:noFill/>
          <a:ln w="9525">
            <a:noFill/>
            <a:miter lim="800000"/>
            <a:headEnd/>
            <a:tailEnd/>
          </a:ln>
        </p:spPr>
        <p:txBody>
          <a:bodyPr>
            <a:spAutoFit/>
          </a:bodyPr>
          <a:lstStyle/>
          <a:p>
            <a:pPr algn="ctr"/>
            <a:r>
              <a:rPr lang="en-US" sz="1600" b="1">
                <a:solidFill>
                  <a:srgbClr val="0000CC"/>
                </a:solidFill>
              </a:rPr>
              <a:t>Reabsorbed</a:t>
            </a:r>
          </a:p>
          <a:p>
            <a:pPr algn="ctr"/>
            <a:r>
              <a:rPr lang="en-US" sz="1600" b="1">
                <a:solidFill>
                  <a:srgbClr val="0000CC"/>
                </a:solidFill>
              </a:rPr>
              <a:t> into blood</a:t>
            </a:r>
          </a:p>
        </p:txBody>
      </p:sp>
      <p:sp>
        <p:nvSpPr>
          <p:cNvPr id="21510" name="TextBox 10"/>
          <p:cNvSpPr txBox="1">
            <a:spLocks noChangeArrowheads="1"/>
          </p:cNvSpPr>
          <p:nvPr/>
        </p:nvSpPr>
        <p:spPr bwMode="auto">
          <a:xfrm>
            <a:off x="396875" y="4876800"/>
            <a:ext cx="8366125" cy="1508125"/>
          </a:xfrm>
          <a:prstGeom prst="rect">
            <a:avLst/>
          </a:prstGeom>
          <a:noFill/>
          <a:ln w="9525">
            <a:noFill/>
            <a:miter lim="800000"/>
            <a:headEnd/>
            <a:tailEnd/>
          </a:ln>
        </p:spPr>
        <p:txBody>
          <a:bodyPr wrap="none">
            <a:spAutoFit/>
          </a:bodyPr>
          <a:lstStyle/>
          <a:p>
            <a:r>
              <a:rPr lang="en-US" sz="2800" b="1">
                <a:solidFill>
                  <a:srgbClr val="BC0000"/>
                </a:solidFill>
              </a:rPr>
              <a:t>The action of intestinal urease to form NH</a:t>
            </a:r>
            <a:r>
              <a:rPr lang="en-US" sz="2800" b="1" baseline="-25000">
                <a:solidFill>
                  <a:srgbClr val="BC0000"/>
                </a:solidFill>
              </a:rPr>
              <a:t>3</a:t>
            </a:r>
            <a:r>
              <a:rPr lang="en-US" sz="2800" b="1">
                <a:solidFill>
                  <a:srgbClr val="BC0000"/>
                </a:solidFill>
              </a:rPr>
              <a:t>  </a:t>
            </a:r>
          </a:p>
          <a:p>
            <a:r>
              <a:rPr lang="en-US" sz="2800" b="1">
                <a:solidFill>
                  <a:srgbClr val="BC0000"/>
                </a:solidFill>
              </a:rPr>
              <a:t>is clinically significant in renal failure:</a:t>
            </a:r>
          </a:p>
          <a:p>
            <a:endParaRPr lang="en-US" b="1">
              <a:solidFill>
                <a:srgbClr val="0000CC"/>
              </a:solidFill>
              <a:latin typeface="Times New Roman" pitchFamily="18" charset="0"/>
              <a:cs typeface="Times New Roman" pitchFamily="18" charset="0"/>
            </a:endParaRPr>
          </a:p>
          <a:p>
            <a:r>
              <a:rPr lang="en-US" b="1">
                <a:solidFill>
                  <a:srgbClr val="0000CC"/>
                </a:solidFill>
                <a:latin typeface="Times New Roman" pitchFamily="18" charset="0"/>
                <a:cs typeface="Times New Roman" pitchFamily="18" charset="0"/>
              </a:rPr>
              <a:t>Renal failure               Blood urea             Urea to intestine                  NH</a:t>
            </a:r>
            <a:r>
              <a:rPr lang="en-US" b="1" baseline="-25000">
                <a:solidFill>
                  <a:srgbClr val="0000CC"/>
                </a:solidFill>
                <a:latin typeface="Times New Roman" pitchFamily="18" charset="0"/>
                <a:cs typeface="Times New Roman" pitchFamily="18" charset="0"/>
              </a:rPr>
              <a:t>3</a:t>
            </a:r>
            <a:r>
              <a:rPr lang="en-US" b="1">
                <a:solidFill>
                  <a:srgbClr val="0000CC"/>
                </a:solidFill>
                <a:latin typeface="Times New Roman" pitchFamily="18" charset="0"/>
                <a:cs typeface="Times New Roman" pitchFamily="18" charset="0"/>
              </a:rPr>
              <a:t> blood level</a:t>
            </a:r>
            <a:endParaRPr lang="en-US"/>
          </a:p>
        </p:txBody>
      </p:sp>
      <p:cxnSp>
        <p:nvCxnSpPr>
          <p:cNvPr id="13" name="Straight Arrow Connector 12"/>
          <p:cNvCxnSpPr/>
          <p:nvPr/>
        </p:nvCxnSpPr>
        <p:spPr>
          <a:xfrm>
            <a:off x="1951038" y="6200775"/>
            <a:ext cx="457200" cy="1588"/>
          </a:xfrm>
          <a:prstGeom prst="straightConnector1">
            <a:avLst/>
          </a:prstGeom>
          <a:ln w="25400">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a:off x="6127750" y="6216650"/>
            <a:ext cx="762000" cy="1588"/>
          </a:xfrm>
          <a:prstGeom prst="straightConnector1">
            <a:avLst/>
          </a:prstGeom>
          <a:ln w="25400">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a:off x="3795713" y="6202363"/>
            <a:ext cx="457200" cy="1587"/>
          </a:xfrm>
          <a:prstGeom prst="straightConnector1">
            <a:avLst/>
          </a:prstGeom>
          <a:ln w="25400">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rot="5400000" flipH="1" flipV="1">
            <a:off x="2293938" y="6046788"/>
            <a:ext cx="458787" cy="1587"/>
          </a:xfrm>
          <a:prstGeom prst="straightConnector1">
            <a:avLst/>
          </a:prstGeom>
          <a:ln w="25400">
            <a:solidFill>
              <a:srgbClr val="0000CC"/>
            </a:solidFill>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rot="5400000" flipH="1" flipV="1">
            <a:off x="4104482" y="6047581"/>
            <a:ext cx="457200" cy="1587"/>
          </a:xfrm>
          <a:prstGeom prst="straightConnector1">
            <a:avLst/>
          </a:prstGeom>
          <a:ln w="25400">
            <a:solidFill>
              <a:srgbClr val="0000CC"/>
            </a:solidFill>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rot="5400000" flipH="1" flipV="1">
            <a:off x="6757194" y="6045994"/>
            <a:ext cx="457200" cy="1588"/>
          </a:xfrm>
          <a:prstGeom prst="straightConnector1">
            <a:avLst/>
          </a:prstGeom>
          <a:ln w="25400">
            <a:solidFill>
              <a:srgbClr val="0000CC"/>
            </a:solidFill>
            <a:tailEnd type="arrow"/>
          </a:ln>
        </p:spPr>
        <p:style>
          <a:lnRef idx="1">
            <a:schemeClr val="accent1"/>
          </a:lnRef>
          <a:fillRef idx="0">
            <a:schemeClr val="accent1"/>
          </a:fillRef>
          <a:effectRef idx="0">
            <a:schemeClr val="accent1"/>
          </a:effectRef>
          <a:fontRef idx="minor">
            <a:schemeClr val="tx1"/>
          </a:fontRef>
        </p:style>
      </p:cxnSp>
      <p:sp>
        <p:nvSpPr>
          <p:cNvPr id="21517" name="TextBox 23"/>
          <p:cNvSpPr txBox="1">
            <a:spLocks noChangeArrowheads="1"/>
          </p:cNvSpPr>
          <p:nvPr/>
        </p:nvSpPr>
        <p:spPr bwMode="auto">
          <a:xfrm>
            <a:off x="6019800" y="5834063"/>
            <a:ext cx="868363" cy="338137"/>
          </a:xfrm>
          <a:prstGeom prst="rect">
            <a:avLst/>
          </a:prstGeom>
          <a:noFill/>
          <a:ln w="9525">
            <a:noFill/>
            <a:miter lim="800000"/>
            <a:headEnd/>
            <a:tailEnd/>
          </a:ln>
        </p:spPr>
        <p:txBody>
          <a:bodyPr wrap="none">
            <a:spAutoFit/>
          </a:bodyPr>
          <a:lstStyle/>
          <a:p>
            <a:r>
              <a:rPr lang="en-US" sz="1600" b="1">
                <a:solidFill>
                  <a:srgbClr val="0000CC"/>
                </a:solidFill>
              </a:rPr>
              <a:t>Urease</a:t>
            </a:r>
          </a:p>
        </p:txBody>
      </p:sp>
      <p:sp>
        <p:nvSpPr>
          <p:cNvPr id="25" name="Right Arrow 24"/>
          <p:cNvSpPr/>
          <p:nvPr/>
        </p:nvSpPr>
        <p:spPr>
          <a:xfrm>
            <a:off x="1600200" y="1716088"/>
            <a:ext cx="1295400" cy="381000"/>
          </a:xfrm>
          <a:prstGeom prst="rightArrow">
            <a:avLst/>
          </a:prstGeom>
          <a:solidFill>
            <a:srgbClr val="BC0000"/>
          </a:solidFill>
          <a:ln>
            <a:solidFill>
              <a:srgbClr val="BC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cxnSp>
        <p:nvCxnSpPr>
          <p:cNvPr id="26" name="Straight Arrow Connector 25"/>
          <p:cNvCxnSpPr/>
          <p:nvPr/>
        </p:nvCxnSpPr>
        <p:spPr>
          <a:xfrm>
            <a:off x="5105400" y="3203575"/>
            <a:ext cx="990600" cy="1588"/>
          </a:xfrm>
          <a:prstGeom prst="straightConnector1">
            <a:avLst/>
          </a:prstGeom>
          <a:ln w="2540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21520" name="TextBox 28"/>
          <p:cNvSpPr txBox="1">
            <a:spLocks noChangeArrowheads="1"/>
          </p:cNvSpPr>
          <p:nvPr/>
        </p:nvSpPr>
        <p:spPr bwMode="auto">
          <a:xfrm>
            <a:off x="5059363" y="2836863"/>
            <a:ext cx="866775" cy="338137"/>
          </a:xfrm>
          <a:prstGeom prst="rect">
            <a:avLst/>
          </a:prstGeom>
          <a:noFill/>
          <a:ln w="9525">
            <a:noFill/>
            <a:miter lim="800000"/>
            <a:headEnd/>
            <a:tailEnd/>
          </a:ln>
        </p:spPr>
        <p:txBody>
          <a:bodyPr wrap="none">
            <a:spAutoFit/>
          </a:bodyPr>
          <a:lstStyle/>
          <a:p>
            <a:r>
              <a:rPr lang="en-US" sz="1600" b="1">
                <a:solidFill>
                  <a:srgbClr val="0000CC"/>
                </a:solidFill>
              </a:rPr>
              <a:t>Urease</a:t>
            </a:r>
          </a:p>
        </p:txBody>
      </p:sp>
      <p:cxnSp>
        <p:nvCxnSpPr>
          <p:cNvPr id="30" name="Straight Arrow Connector 29"/>
          <p:cNvCxnSpPr/>
          <p:nvPr/>
        </p:nvCxnSpPr>
        <p:spPr>
          <a:xfrm rot="5400000">
            <a:off x="5887244" y="3542506"/>
            <a:ext cx="758825" cy="557213"/>
          </a:xfrm>
          <a:prstGeom prst="straightConnector1">
            <a:avLst/>
          </a:prstGeom>
          <a:ln w="25400">
            <a:solidFill>
              <a:srgbClr val="BC0000"/>
            </a:solidFill>
            <a:tailEnd type="arrow"/>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p:nvPr/>
        </p:nvCxnSpPr>
        <p:spPr>
          <a:xfrm>
            <a:off x="6656388" y="3429000"/>
            <a:ext cx="738187" cy="685800"/>
          </a:xfrm>
          <a:prstGeom prst="straightConnector1">
            <a:avLst/>
          </a:prstGeom>
          <a:ln w="25400">
            <a:solidFill>
              <a:srgbClr val="BC0000"/>
            </a:solidFill>
            <a:tailEnd type="arrow"/>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p:nvPr/>
        </p:nvCxnSpPr>
        <p:spPr>
          <a:xfrm>
            <a:off x="1595438" y="2012950"/>
            <a:ext cx="1498600" cy="1143000"/>
          </a:xfrm>
          <a:prstGeom prst="straightConnector1">
            <a:avLst/>
          </a:prstGeom>
          <a:ln w="25400">
            <a:solidFill>
              <a:srgbClr val="BC0000"/>
            </a:solidFill>
            <a:tailEnd type="arrow"/>
          </a:ln>
        </p:spPr>
        <p:style>
          <a:lnRef idx="1">
            <a:schemeClr val="accent1"/>
          </a:lnRef>
          <a:fillRef idx="0">
            <a:schemeClr val="accent1"/>
          </a:fillRef>
          <a:effectRef idx="0">
            <a:schemeClr val="accent1"/>
          </a:effectRef>
          <a:fontRef idx="minor">
            <a:schemeClr val="tx1"/>
          </a:fontRef>
        </p:style>
      </p:cxnSp>
      <p:sp>
        <p:nvSpPr>
          <p:cNvPr id="21524" name="TextBox 35"/>
          <p:cNvSpPr txBox="1">
            <a:spLocks noChangeArrowheads="1"/>
          </p:cNvSpPr>
          <p:nvPr/>
        </p:nvSpPr>
        <p:spPr bwMode="auto">
          <a:xfrm>
            <a:off x="1846263" y="1981200"/>
            <a:ext cx="838200" cy="369888"/>
          </a:xfrm>
          <a:prstGeom prst="rect">
            <a:avLst/>
          </a:prstGeom>
          <a:noFill/>
          <a:ln w="9525">
            <a:noFill/>
            <a:miter lim="800000"/>
            <a:headEnd/>
            <a:tailEnd/>
          </a:ln>
        </p:spPr>
        <p:txBody>
          <a:bodyPr wrap="none">
            <a:spAutoFit/>
          </a:bodyPr>
          <a:lstStyle/>
          <a:p>
            <a:r>
              <a:rPr lang="en-US" b="1">
                <a:solidFill>
                  <a:srgbClr val="0000CC"/>
                </a:solidFill>
              </a:rPr>
              <a:t>Blood</a:t>
            </a:r>
          </a:p>
        </p:txBody>
      </p:sp>
      <p:sp>
        <p:nvSpPr>
          <p:cNvPr id="21525" name="TextBox 36"/>
          <p:cNvSpPr txBox="1">
            <a:spLocks noChangeArrowheads="1"/>
          </p:cNvSpPr>
          <p:nvPr/>
        </p:nvSpPr>
        <p:spPr bwMode="auto">
          <a:xfrm>
            <a:off x="6126163" y="6291263"/>
            <a:ext cx="3022600" cy="339725"/>
          </a:xfrm>
          <a:prstGeom prst="rect">
            <a:avLst/>
          </a:prstGeom>
          <a:noFill/>
          <a:ln w="9525">
            <a:noFill/>
            <a:miter lim="800000"/>
            <a:headEnd/>
            <a:tailEnd/>
          </a:ln>
        </p:spPr>
        <p:txBody>
          <a:bodyPr wrap="none">
            <a:spAutoFit/>
          </a:bodyPr>
          <a:lstStyle/>
          <a:p>
            <a:r>
              <a:rPr lang="en-US" sz="1600" b="1">
                <a:solidFill>
                  <a:srgbClr val="BC0000"/>
                </a:solidFill>
              </a:rPr>
              <a:t>(Acquired hyperammonemia)</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685800" y="685800"/>
            <a:ext cx="6934200" cy="781050"/>
          </a:xfrm>
        </p:spPr>
        <p:txBody>
          <a:bodyPr/>
          <a:lstStyle/>
          <a:p>
            <a:pPr algn="ctr"/>
            <a:r>
              <a:rPr lang="en-US" sz="4000" b="1" smtClean="0">
                <a:solidFill>
                  <a:srgbClr val="BC0000"/>
                </a:solidFill>
                <a:latin typeface="Impact" pitchFamily="34" charset="0"/>
                <a:cs typeface="Times New Roman" pitchFamily="18" charset="0"/>
              </a:rPr>
              <a:t>Sources of Ammonia</a:t>
            </a:r>
          </a:p>
        </p:txBody>
      </p:sp>
      <p:sp>
        <p:nvSpPr>
          <p:cNvPr id="22531" name="Content Placeholder 8"/>
          <p:cNvSpPr>
            <a:spLocks noGrp="1"/>
          </p:cNvSpPr>
          <p:nvPr>
            <p:ph idx="1"/>
          </p:nvPr>
        </p:nvSpPr>
        <p:spPr>
          <a:xfrm>
            <a:off x="457200" y="2087563"/>
            <a:ext cx="8229600" cy="4008437"/>
          </a:xfrm>
        </p:spPr>
        <p:txBody>
          <a:bodyPr/>
          <a:lstStyle/>
          <a:p>
            <a:r>
              <a:rPr lang="en-US" sz="3200" b="1" dirty="0" smtClean="0">
                <a:solidFill>
                  <a:srgbClr val="0000CC"/>
                </a:solidFill>
              </a:rPr>
              <a:t>Sources:</a:t>
            </a:r>
          </a:p>
          <a:p>
            <a:pPr>
              <a:buFont typeface="Wingdings 2" pitchFamily="18" charset="2"/>
              <a:buNone/>
            </a:pPr>
            <a:r>
              <a:rPr lang="en-US" dirty="0" smtClean="0"/>
              <a:t>		</a:t>
            </a:r>
            <a:r>
              <a:rPr lang="en-US" sz="3200" b="1" dirty="0" smtClean="0">
                <a:solidFill>
                  <a:srgbClr val="0000CC"/>
                </a:solidFill>
              </a:rPr>
              <a:t>Amino acids</a:t>
            </a:r>
          </a:p>
          <a:p>
            <a:pPr>
              <a:buFont typeface="Wingdings 2" pitchFamily="18" charset="2"/>
              <a:buNone/>
            </a:pPr>
            <a:r>
              <a:rPr lang="en-US" sz="3200" b="1" dirty="0" smtClean="0">
                <a:solidFill>
                  <a:srgbClr val="0000CC"/>
                </a:solidFill>
              </a:rPr>
              <a:t>		Glutamine</a:t>
            </a:r>
            <a:endParaRPr lang="en-US" sz="2000" b="1" dirty="0" smtClean="0">
              <a:solidFill>
                <a:srgbClr val="0000CC"/>
              </a:solidFill>
              <a:latin typeface="Times New Roman" pitchFamily="18" charset="0"/>
              <a:cs typeface="Times New Roman" pitchFamily="18" charset="0"/>
            </a:endParaRPr>
          </a:p>
          <a:p>
            <a:pPr>
              <a:buFont typeface="Wingdings 2" pitchFamily="18" charset="2"/>
              <a:buNone/>
            </a:pPr>
            <a:r>
              <a:rPr lang="en-US" sz="3200" b="1" dirty="0" smtClean="0">
                <a:solidFill>
                  <a:srgbClr val="0000CC"/>
                </a:solidFill>
                <a:latin typeface="Times New Roman" pitchFamily="18" charset="0"/>
                <a:cs typeface="Times New Roman" pitchFamily="18" charset="0"/>
              </a:rPr>
              <a:t>		Bacterial </a:t>
            </a:r>
            <a:r>
              <a:rPr lang="en-US" sz="3200" b="1" dirty="0" err="1" smtClean="0">
                <a:solidFill>
                  <a:srgbClr val="0000CC"/>
                </a:solidFill>
                <a:latin typeface="Times New Roman" pitchFamily="18" charset="0"/>
                <a:cs typeface="Times New Roman" pitchFamily="18" charset="0"/>
              </a:rPr>
              <a:t>urease</a:t>
            </a:r>
            <a:r>
              <a:rPr lang="en-US" sz="3200" b="1" dirty="0" smtClean="0">
                <a:solidFill>
                  <a:srgbClr val="0000CC"/>
                </a:solidFill>
                <a:latin typeface="Times New Roman" pitchFamily="18" charset="0"/>
                <a:cs typeface="Times New Roman" pitchFamily="18" charset="0"/>
              </a:rPr>
              <a:t> in intestine</a:t>
            </a:r>
          </a:p>
          <a:p>
            <a:pPr>
              <a:buFont typeface="Wingdings 2" pitchFamily="18" charset="2"/>
              <a:buNone/>
            </a:pPr>
            <a:r>
              <a:rPr lang="en-US" sz="3200" b="1" dirty="0" smtClean="0">
                <a:solidFill>
                  <a:srgbClr val="0000CC"/>
                </a:solidFill>
                <a:latin typeface="Times New Roman" pitchFamily="18" charset="0"/>
                <a:cs typeface="Times New Roman" pitchFamily="18" charset="0"/>
              </a:rPr>
              <a:t>		Amines e.g., </a:t>
            </a:r>
            <a:r>
              <a:rPr lang="en-US" sz="3200" b="1" dirty="0" err="1" smtClean="0">
                <a:solidFill>
                  <a:srgbClr val="0000CC"/>
                </a:solidFill>
                <a:latin typeface="Times New Roman" pitchFamily="18" charset="0"/>
                <a:cs typeface="Times New Roman" pitchFamily="18" charset="0"/>
              </a:rPr>
              <a:t>catecholamines</a:t>
            </a:r>
            <a:endParaRPr lang="en-US" sz="3200" b="1" dirty="0" smtClean="0">
              <a:solidFill>
                <a:srgbClr val="0000CC"/>
              </a:solidFill>
              <a:latin typeface="Times New Roman" pitchFamily="18" charset="0"/>
              <a:cs typeface="Times New Roman" pitchFamily="18" charset="0"/>
            </a:endParaRPr>
          </a:p>
          <a:p>
            <a:pPr>
              <a:buFont typeface="Wingdings 2" pitchFamily="18" charset="2"/>
              <a:buNone/>
            </a:pPr>
            <a:r>
              <a:rPr lang="en-US" sz="3200" b="1" dirty="0" smtClean="0">
                <a:solidFill>
                  <a:srgbClr val="0000CC"/>
                </a:solidFill>
                <a:latin typeface="Times New Roman" pitchFamily="18" charset="0"/>
                <a:cs typeface="Times New Roman" pitchFamily="18" charset="0"/>
              </a:rPr>
              <a:t>		</a:t>
            </a:r>
            <a:r>
              <a:rPr lang="en-US" sz="3200" b="1" dirty="0" err="1" smtClean="0">
                <a:solidFill>
                  <a:srgbClr val="0000CC"/>
                </a:solidFill>
                <a:latin typeface="Times New Roman" pitchFamily="18" charset="0"/>
                <a:cs typeface="Times New Roman" pitchFamily="18" charset="0"/>
              </a:rPr>
              <a:t>Purines</a:t>
            </a:r>
            <a:r>
              <a:rPr lang="en-US" sz="3200" b="1" dirty="0" smtClean="0">
                <a:solidFill>
                  <a:srgbClr val="0000CC"/>
                </a:solidFill>
                <a:latin typeface="Times New Roman" pitchFamily="18" charset="0"/>
                <a:cs typeface="Times New Roman" pitchFamily="18" charset="0"/>
              </a:rPr>
              <a:t> &amp; </a:t>
            </a:r>
            <a:r>
              <a:rPr lang="en-US" sz="3200" b="1" dirty="0" err="1" smtClean="0">
                <a:solidFill>
                  <a:srgbClr val="0000CC"/>
                </a:solidFill>
                <a:latin typeface="Times New Roman" pitchFamily="18" charset="0"/>
                <a:cs typeface="Times New Roman" pitchFamily="18" charset="0"/>
              </a:rPr>
              <a:t>pyrimidines</a:t>
            </a:r>
            <a:endParaRPr lang="en-US" sz="3200" dirty="0" smtClean="0">
              <a:solidFill>
                <a:srgbClr val="0000CC"/>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xfrm>
            <a:off x="1143000" y="685800"/>
            <a:ext cx="6934200" cy="781050"/>
          </a:xfrm>
        </p:spPr>
        <p:txBody>
          <a:bodyPr/>
          <a:lstStyle/>
          <a:p>
            <a:pPr algn="ctr"/>
            <a:r>
              <a:rPr lang="en-US" sz="4000" b="1" smtClean="0">
                <a:solidFill>
                  <a:srgbClr val="BC0000"/>
                </a:solidFill>
                <a:latin typeface="Impact" pitchFamily="34" charset="0"/>
                <a:cs typeface="Times New Roman" pitchFamily="18" charset="0"/>
              </a:rPr>
              <a:t>Sources and Fates of Ammonia</a:t>
            </a:r>
          </a:p>
        </p:txBody>
      </p:sp>
      <p:pic>
        <p:nvPicPr>
          <p:cNvPr id="25603" name="Picture 3" descr="19_019.jpg"/>
          <p:cNvPicPr>
            <a:picLocks noChangeAspect="1"/>
          </p:cNvPicPr>
          <p:nvPr/>
        </p:nvPicPr>
        <p:blipFill>
          <a:blip r:embed="rId2" cstate="print"/>
          <a:srcRect l="5556" t="4248" r="4546" b="22549"/>
          <a:stretch>
            <a:fillRect/>
          </a:stretch>
        </p:blipFill>
        <p:spPr bwMode="auto">
          <a:xfrm>
            <a:off x="990600" y="1600200"/>
            <a:ext cx="7386638" cy="4495800"/>
          </a:xfrm>
          <a:prstGeom prst="rect">
            <a:avLst/>
          </a:prstGeom>
          <a:noFill/>
          <a:ln w="9525">
            <a:noFill/>
            <a:miter lim="800000"/>
            <a:headEnd/>
            <a:tailEnd/>
          </a:ln>
        </p:spPr>
      </p:pic>
      <p:sp>
        <p:nvSpPr>
          <p:cNvPr id="25604" name="TextBox 5"/>
          <p:cNvSpPr txBox="1">
            <a:spLocks noChangeArrowheads="1"/>
          </p:cNvSpPr>
          <p:nvPr/>
        </p:nvSpPr>
        <p:spPr bwMode="auto">
          <a:xfrm>
            <a:off x="715963" y="6172200"/>
            <a:ext cx="7997825" cy="523875"/>
          </a:xfrm>
          <a:prstGeom prst="rect">
            <a:avLst/>
          </a:prstGeom>
          <a:noFill/>
          <a:ln w="9525">
            <a:noFill/>
            <a:miter lim="800000"/>
            <a:headEnd/>
            <a:tailEnd/>
          </a:ln>
        </p:spPr>
        <p:txBody>
          <a:bodyPr wrap="none">
            <a:spAutoFit/>
          </a:bodyPr>
          <a:lstStyle/>
          <a:p>
            <a:r>
              <a:rPr lang="en-US" sz="2800" b="1">
                <a:solidFill>
                  <a:srgbClr val="BC0000"/>
                </a:solidFill>
              </a:rPr>
              <a:t>Normal blood level of ammonia: 5 – 50 µmol/L</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533400" y="609600"/>
            <a:ext cx="8229600" cy="781050"/>
          </a:xfrm>
        </p:spPr>
        <p:txBody>
          <a:bodyPr/>
          <a:lstStyle/>
          <a:p>
            <a:pPr algn="ctr"/>
            <a:r>
              <a:rPr lang="en-US" sz="4000" b="1" smtClean="0">
                <a:solidFill>
                  <a:srgbClr val="BC0000"/>
                </a:solidFill>
                <a:latin typeface="Impact" pitchFamily="34" charset="0"/>
                <a:cs typeface="Times New Roman" pitchFamily="18" charset="0"/>
              </a:rPr>
              <a:t>Hyperammonemia</a:t>
            </a:r>
          </a:p>
        </p:txBody>
      </p:sp>
      <p:sp>
        <p:nvSpPr>
          <p:cNvPr id="11267" name="Content Placeholder 2"/>
          <p:cNvSpPr>
            <a:spLocks noGrp="1"/>
          </p:cNvSpPr>
          <p:nvPr>
            <p:ph idx="1"/>
          </p:nvPr>
        </p:nvSpPr>
        <p:spPr>
          <a:xfrm>
            <a:off x="609600" y="1600200"/>
            <a:ext cx="8153400" cy="4953000"/>
          </a:xfrm>
        </p:spPr>
        <p:txBody>
          <a:bodyPr/>
          <a:lstStyle/>
          <a:p>
            <a:pPr eaLnBrk="1" hangingPunct="1">
              <a:spcAft>
                <a:spcPts val="1800"/>
              </a:spcAft>
              <a:buClr>
                <a:srgbClr val="BC0000"/>
              </a:buClr>
              <a:buFont typeface="Wingdings" pitchFamily="2" charset="2"/>
              <a:buChar char="Ø"/>
              <a:defRPr/>
            </a:pPr>
            <a:r>
              <a:rPr lang="en-US" sz="3200" b="1" dirty="0" smtClean="0">
                <a:solidFill>
                  <a:srgbClr val="0000CC"/>
                </a:solidFill>
                <a:latin typeface="Times New Roman" pitchFamily="18" charset="0"/>
                <a:cs typeface="Times New Roman" pitchFamily="18" charset="0"/>
              </a:rPr>
              <a:t> Acquired </a:t>
            </a:r>
            <a:r>
              <a:rPr lang="en-US" sz="3200" b="1" dirty="0" err="1" smtClean="0">
                <a:solidFill>
                  <a:srgbClr val="0000CC"/>
                </a:solidFill>
                <a:latin typeface="Times New Roman" pitchFamily="18" charset="0"/>
                <a:cs typeface="Times New Roman" pitchFamily="18" charset="0"/>
              </a:rPr>
              <a:t>hyperammonemia</a:t>
            </a:r>
            <a:r>
              <a:rPr lang="en-US" sz="3200" b="1" dirty="0" smtClean="0">
                <a:solidFill>
                  <a:srgbClr val="0000CC"/>
                </a:solidFill>
                <a:latin typeface="Times New Roman" pitchFamily="18" charset="0"/>
                <a:cs typeface="Times New Roman" pitchFamily="18" charset="0"/>
              </a:rPr>
              <a:t>:</a:t>
            </a:r>
          </a:p>
          <a:p>
            <a:pPr lvl="1" eaLnBrk="1" hangingPunct="1">
              <a:spcAft>
                <a:spcPts val="1800"/>
              </a:spcAft>
              <a:buClr>
                <a:srgbClr val="BC0000"/>
              </a:buClr>
              <a:buFont typeface="Wingdings 2" pitchFamily="18" charset="2"/>
              <a:buNone/>
              <a:defRPr/>
            </a:pPr>
            <a:r>
              <a:rPr lang="en-US" sz="3000" b="1" dirty="0" smtClean="0">
                <a:solidFill>
                  <a:srgbClr val="BC0000"/>
                </a:solidFill>
                <a:latin typeface="Times New Roman" pitchFamily="18" charset="0"/>
                <a:cs typeface="Times New Roman" pitchFamily="18" charset="0"/>
              </a:rPr>
              <a:t>1. Liver diseases:</a:t>
            </a:r>
            <a:r>
              <a:rPr lang="en-US" sz="3000" b="1" dirty="0" smtClean="0">
                <a:solidFill>
                  <a:srgbClr val="0000CC"/>
                </a:solidFill>
                <a:latin typeface="Times New Roman" pitchFamily="18" charset="0"/>
                <a:cs typeface="Times New Roman" pitchFamily="18" charset="0"/>
              </a:rPr>
              <a:t/>
            </a:r>
            <a:br>
              <a:rPr lang="en-US" sz="3000" b="1" dirty="0" smtClean="0">
                <a:solidFill>
                  <a:srgbClr val="0000CC"/>
                </a:solidFill>
                <a:latin typeface="Times New Roman" pitchFamily="18" charset="0"/>
                <a:cs typeface="Times New Roman" pitchFamily="18" charset="0"/>
              </a:rPr>
            </a:br>
            <a:r>
              <a:rPr lang="en-US" b="1" dirty="0" smtClean="0">
                <a:solidFill>
                  <a:srgbClr val="0000CC"/>
                </a:solidFill>
                <a:latin typeface="Times New Roman" pitchFamily="18" charset="0"/>
                <a:cs typeface="Times New Roman" pitchFamily="18" charset="0"/>
              </a:rPr>
              <a:t>Acute: Viral hepatitis or </a:t>
            </a:r>
            <a:r>
              <a:rPr lang="en-US" b="1" dirty="0" err="1" smtClean="0">
                <a:solidFill>
                  <a:srgbClr val="0000CC"/>
                </a:solidFill>
                <a:latin typeface="Times New Roman" pitchFamily="18" charset="0"/>
                <a:cs typeface="Times New Roman" pitchFamily="18" charset="0"/>
              </a:rPr>
              <a:t>hepatotoxic</a:t>
            </a:r>
            <a:r>
              <a:rPr lang="en-US" b="1" dirty="0" smtClean="0">
                <a:solidFill>
                  <a:srgbClr val="0000CC"/>
                </a:solidFill>
                <a:latin typeface="Times New Roman" pitchFamily="18" charset="0"/>
                <a:cs typeface="Times New Roman" pitchFamily="18" charset="0"/>
              </a:rPr>
              <a:t/>
            </a:r>
            <a:br>
              <a:rPr lang="en-US" b="1" dirty="0" smtClean="0">
                <a:solidFill>
                  <a:srgbClr val="0000CC"/>
                </a:solidFill>
                <a:latin typeface="Times New Roman" pitchFamily="18" charset="0"/>
                <a:cs typeface="Times New Roman" pitchFamily="18" charset="0"/>
              </a:rPr>
            </a:br>
            <a:r>
              <a:rPr lang="en-US" b="1" dirty="0" smtClean="0">
                <a:solidFill>
                  <a:srgbClr val="0000CC"/>
                </a:solidFill>
                <a:latin typeface="Times New Roman" pitchFamily="18" charset="0"/>
                <a:cs typeface="Times New Roman" pitchFamily="18" charset="0"/>
              </a:rPr>
              <a:t>Chronic: Cirrhosis by hepatitis or alcoholism</a:t>
            </a:r>
          </a:p>
          <a:p>
            <a:pPr lvl="1" eaLnBrk="1" hangingPunct="1">
              <a:spcAft>
                <a:spcPts val="1800"/>
              </a:spcAft>
              <a:buClr>
                <a:srgbClr val="BC0000"/>
              </a:buClr>
              <a:buFont typeface="Wingdings 2" pitchFamily="18" charset="2"/>
              <a:buNone/>
              <a:defRPr/>
            </a:pPr>
            <a:r>
              <a:rPr lang="en-US" sz="3000" b="1" dirty="0" smtClean="0">
                <a:solidFill>
                  <a:srgbClr val="BC0000"/>
                </a:solidFill>
                <a:latin typeface="Times New Roman" pitchFamily="18" charset="0"/>
                <a:cs typeface="Times New Roman" pitchFamily="18" charset="0"/>
              </a:rPr>
              <a:t>2. Renal failure</a:t>
            </a:r>
          </a:p>
          <a:p>
            <a:pPr marL="398463" lvl="1" indent="-398463" eaLnBrk="1" hangingPunct="1">
              <a:spcAft>
                <a:spcPts val="1800"/>
              </a:spcAft>
              <a:buClr>
                <a:srgbClr val="BC0000"/>
              </a:buClr>
              <a:buSzPct val="100000"/>
              <a:buFont typeface="Wingdings" pitchFamily="2" charset="2"/>
              <a:buChar char="Ø"/>
              <a:defRPr/>
            </a:pPr>
            <a:r>
              <a:rPr lang="en-US" sz="3000" b="1" dirty="0" smtClean="0">
                <a:solidFill>
                  <a:srgbClr val="0000CC"/>
                </a:solidFill>
                <a:latin typeface="Times New Roman" pitchFamily="18" charset="0"/>
                <a:cs typeface="Times New Roman" pitchFamily="18" charset="0"/>
              </a:rPr>
              <a:t>Inherited </a:t>
            </a:r>
            <a:r>
              <a:rPr lang="en-US" sz="3000" b="1" dirty="0" err="1" smtClean="0">
                <a:solidFill>
                  <a:srgbClr val="0000CC"/>
                </a:solidFill>
                <a:latin typeface="Times New Roman" pitchFamily="18" charset="0"/>
                <a:cs typeface="Times New Roman" pitchFamily="18" charset="0"/>
              </a:rPr>
              <a:t>hyperammonemia</a:t>
            </a:r>
            <a:r>
              <a:rPr lang="en-US" sz="3000" b="1" dirty="0" smtClean="0">
                <a:solidFill>
                  <a:srgbClr val="0000CC"/>
                </a:solidFill>
                <a:latin typeface="Times New Roman" pitchFamily="18" charset="0"/>
                <a:cs typeface="Times New Roman" pitchFamily="18" charset="0"/>
              </a:rPr>
              <a:t>:</a:t>
            </a:r>
          </a:p>
          <a:p>
            <a:pPr lvl="1" indent="-639763" eaLnBrk="1" hangingPunct="1">
              <a:spcAft>
                <a:spcPts val="1800"/>
              </a:spcAft>
              <a:buClr>
                <a:srgbClr val="BC0000"/>
              </a:buClr>
              <a:buFont typeface="Wingdings 2" pitchFamily="18" charset="2"/>
              <a:buNone/>
              <a:defRPr/>
            </a:pPr>
            <a:r>
              <a:rPr lang="en-US" sz="3000" b="1" dirty="0" smtClean="0">
                <a:solidFill>
                  <a:srgbClr val="0000CC"/>
                </a:solidFill>
                <a:latin typeface="Times New Roman" pitchFamily="18" charset="0"/>
                <a:cs typeface="Times New Roman" pitchFamily="18" charset="0"/>
              </a:rPr>
              <a:t>	</a:t>
            </a:r>
            <a:r>
              <a:rPr lang="en-US" sz="3000" b="1" dirty="0" smtClean="0">
                <a:solidFill>
                  <a:srgbClr val="BC0000"/>
                </a:solidFill>
                <a:latin typeface="Times New Roman" pitchFamily="18" charset="0"/>
                <a:cs typeface="Times New Roman" pitchFamily="18" charset="0"/>
              </a:rPr>
              <a:t>Genetic deficiencies of any of the 5 enzymes of urea cycle</a:t>
            </a:r>
          </a:p>
          <a:p>
            <a:pPr lvl="1" indent="-639763" eaLnBrk="1" hangingPunct="1">
              <a:spcAft>
                <a:spcPts val="1800"/>
              </a:spcAft>
              <a:buClr>
                <a:srgbClr val="BC0000"/>
              </a:buClr>
              <a:buFont typeface="Wingdings" pitchFamily="2" charset="2"/>
              <a:buChar char="Ø"/>
              <a:defRPr/>
            </a:pPr>
            <a:endParaRPr lang="en-US" sz="3000" b="1" dirty="0" smtClean="0">
              <a:solidFill>
                <a:srgbClr val="0000CC"/>
              </a:solidFill>
              <a:latin typeface="Times New Roman" pitchFamily="18" charset="0"/>
              <a:cs typeface="Times New Roman" pitchFamily="18" charset="0"/>
            </a:endParaRPr>
          </a:p>
          <a:p>
            <a:pPr eaLnBrk="1" hangingPunct="1">
              <a:spcAft>
                <a:spcPts val="1800"/>
              </a:spcAft>
              <a:buClr>
                <a:srgbClr val="BC0000"/>
              </a:buClr>
              <a:buFont typeface="Wingdings 2" pitchFamily="18" charset="2"/>
              <a:buNone/>
              <a:defRPr/>
            </a:pPr>
            <a:r>
              <a:rPr lang="en-US" sz="3200" b="1" dirty="0" smtClean="0">
                <a:solidFill>
                  <a:srgbClr val="BC0000"/>
                </a:solidFill>
                <a:latin typeface="Times New Roman" pitchFamily="18" charset="0"/>
                <a:cs typeface="Times New Roman" pitchFamily="18" charset="0"/>
              </a:rPr>
              <a:t>		</a:t>
            </a:r>
            <a:endParaRPr lang="en-US" sz="3200" b="1" dirty="0" smtClean="0">
              <a:solidFill>
                <a:srgbClr val="0000CC"/>
              </a:solidFill>
              <a:latin typeface="Times New Roman" pitchFamily="18" charset="0"/>
              <a:cs typeface="Times New Roman" pitchFamily="18" charset="0"/>
            </a:endParaRPr>
          </a:p>
          <a:p>
            <a:pPr eaLnBrk="1" hangingPunct="1">
              <a:spcAft>
                <a:spcPts val="1800"/>
              </a:spcAft>
              <a:buClr>
                <a:srgbClr val="BC0000"/>
              </a:buClr>
              <a:buFont typeface="Wingdings 2" pitchFamily="18" charset="2"/>
              <a:buNone/>
              <a:defRPr/>
            </a:pPr>
            <a:endParaRPr lang="en-US" sz="3200" b="1" dirty="0" smtClean="0">
              <a:solidFill>
                <a:srgbClr val="C0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6146" name="Subtitle 2"/>
          <p:cNvSpPr>
            <a:spLocks noGrp="1"/>
          </p:cNvSpPr>
          <p:nvPr>
            <p:ph type="subTitle" idx="1"/>
          </p:nvPr>
        </p:nvSpPr>
        <p:spPr>
          <a:xfrm>
            <a:off x="133350" y="3276600"/>
            <a:ext cx="8839200" cy="3124200"/>
          </a:xfrm>
        </p:spPr>
        <p:txBody>
          <a:bodyPr/>
          <a:lstStyle/>
          <a:p>
            <a:pPr marR="0" algn="l" eaLnBrk="1" hangingPunct="1">
              <a:lnSpc>
                <a:spcPct val="60000"/>
              </a:lnSpc>
              <a:buFont typeface="Arial" charset="0"/>
              <a:buNone/>
            </a:pPr>
            <a:r>
              <a:rPr lang="en-US" sz="2200" b="1" smtClean="0">
                <a:solidFill>
                  <a:srgbClr val="990033"/>
                </a:solidFill>
                <a:latin typeface="Arial" charset="0"/>
                <a:cs typeface="Arial" charset="0"/>
              </a:rPr>
              <a:t>                                                       </a:t>
            </a:r>
          </a:p>
          <a:p>
            <a:pPr marR="0" algn="ctr" eaLnBrk="1" hangingPunct="1">
              <a:lnSpc>
                <a:spcPct val="60000"/>
              </a:lnSpc>
              <a:buFont typeface="Arial" charset="0"/>
              <a:buNone/>
            </a:pPr>
            <a:r>
              <a:rPr lang="en-US" sz="4000" b="1" smtClean="0">
                <a:solidFill>
                  <a:srgbClr val="BC0000"/>
                </a:solidFill>
                <a:latin typeface="Impact" pitchFamily="34" charset="0"/>
                <a:cs typeface="Arial" charset="0"/>
              </a:rPr>
              <a:t>By</a:t>
            </a:r>
          </a:p>
          <a:p>
            <a:pPr marR="0" algn="ctr" eaLnBrk="1" hangingPunct="1">
              <a:lnSpc>
                <a:spcPct val="60000"/>
              </a:lnSpc>
              <a:buFont typeface="Arial" charset="0"/>
              <a:buNone/>
            </a:pPr>
            <a:r>
              <a:rPr lang="en-US" sz="2200" b="1" smtClean="0">
                <a:solidFill>
                  <a:srgbClr val="990033"/>
                </a:solidFill>
                <a:latin typeface="Arial" charset="0"/>
                <a:cs typeface="Arial" charset="0"/>
              </a:rPr>
              <a:t>      </a:t>
            </a:r>
          </a:p>
          <a:p>
            <a:pPr marR="0" algn="ctr" eaLnBrk="1" hangingPunct="1">
              <a:lnSpc>
                <a:spcPct val="60000"/>
              </a:lnSpc>
              <a:buFont typeface="Arial" charset="0"/>
              <a:buNone/>
            </a:pPr>
            <a:r>
              <a:rPr lang="en-US" sz="3200" b="1" smtClean="0">
                <a:solidFill>
                  <a:srgbClr val="0000CC"/>
                </a:solidFill>
                <a:latin typeface="Arial" charset="0"/>
                <a:cs typeface="Arial" charset="0"/>
              </a:rPr>
              <a:t>Amr S. Moustafa, </a:t>
            </a:r>
            <a:r>
              <a:rPr lang="en-US" sz="3200" b="1" i="1" smtClean="0">
                <a:solidFill>
                  <a:srgbClr val="0000CC"/>
                </a:solidFill>
                <a:latin typeface="Arial" charset="0"/>
                <a:cs typeface="Arial" charset="0"/>
              </a:rPr>
              <a:t>MD, PhD</a:t>
            </a:r>
          </a:p>
          <a:p>
            <a:pPr marR="0" algn="ctr" eaLnBrk="1" hangingPunct="1">
              <a:lnSpc>
                <a:spcPct val="60000"/>
              </a:lnSpc>
              <a:buFont typeface="Arial" charset="0"/>
              <a:buNone/>
            </a:pPr>
            <a:r>
              <a:rPr lang="en-US" sz="2200" b="1" smtClean="0">
                <a:solidFill>
                  <a:srgbClr val="990033"/>
                </a:solidFill>
                <a:latin typeface="Arial" charset="0"/>
                <a:cs typeface="Arial" charset="0"/>
              </a:rPr>
              <a:t>        </a:t>
            </a:r>
            <a:endParaRPr lang="en-US" sz="2800" b="1" smtClean="0">
              <a:solidFill>
                <a:srgbClr val="BC0000"/>
              </a:solidFill>
              <a:latin typeface="Arial" charset="0"/>
              <a:cs typeface="Arial" charset="0"/>
            </a:endParaRPr>
          </a:p>
          <a:p>
            <a:pPr marR="0" algn="ctr" eaLnBrk="1" hangingPunct="1">
              <a:lnSpc>
                <a:spcPct val="60000"/>
              </a:lnSpc>
              <a:buFont typeface="Arial" charset="0"/>
              <a:buNone/>
            </a:pPr>
            <a:r>
              <a:rPr lang="en-US" sz="2800" b="1" smtClean="0">
                <a:solidFill>
                  <a:srgbClr val="BC0000"/>
                </a:solidFill>
                <a:latin typeface="Arial" charset="0"/>
                <a:cs typeface="Arial" charset="0"/>
              </a:rPr>
              <a:t>Medical Biochemistry Unit, Path. Dept.</a:t>
            </a:r>
          </a:p>
          <a:p>
            <a:pPr marR="0" algn="ctr" eaLnBrk="1" hangingPunct="1">
              <a:lnSpc>
                <a:spcPct val="60000"/>
              </a:lnSpc>
              <a:buFont typeface="Arial" charset="0"/>
              <a:buNone/>
            </a:pPr>
            <a:r>
              <a:rPr lang="en-US" sz="2800" b="1" smtClean="0">
                <a:solidFill>
                  <a:srgbClr val="BC0000"/>
                </a:solidFill>
                <a:latin typeface="Arial" charset="0"/>
                <a:cs typeface="Arial" charset="0"/>
              </a:rPr>
              <a:t>College of Medicine, King Saud University</a:t>
            </a:r>
            <a:r>
              <a:rPr lang="en-US" sz="2200" b="1" smtClean="0">
                <a:solidFill>
                  <a:srgbClr val="990033"/>
                </a:solidFill>
                <a:latin typeface="Arial" charset="0"/>
                <a:cs typeface="Arial" charset="0"/>
              </a:rPr>
              <a:t>     </a:t>
            </a:r>
          </a:p>
        </p:txBody>
      </p:sp>
      <p:sp>
        <p:nvSpPr>
          <p:cNvPr id="6147" name="Text Box 5"/>
          <p:cNvSpPr txBox="1">
            <a:spLocks noChangeArrowheads="1"/>
          </p:cNvSpPr>
          <p:nvPr/>
        </p:nvSpPr>
        <p:spPr bwMode="auto">
          <a:xfrm>
            <a:off x="3375025" y="1385888"/>
            <a:ext cx="2525713" cy="708025"/>
          </a:xfrm>
          <a:prstGeom prst="rect">
            <a:avLst/>
          </a:prstGeom>
          <a:noFill/>
          <a:ln w="9525">
            <a:noFill/>
            <a:miter lim="800000"/>
            <a:headEnd/>
            <a:tailEnd/>
          </a:ln>
        </p:spPr>
        <p:txBody>
          <a:bodyPr wrap="none">
            <a:spAutoFit/>
          </a:bodyPr>
          <a:lstStyle/>
          <a:p>
            <a:pPr algn="ctr"/>
            <a:r>
              <a:rPr lang="en-US" sz="4000" b="1">
                <a:solidFill>
                  <a:srgbClr val="BC0000"/>
                </a:solidFill>
                <a:latin typeface="Impact" pitchFamily="34" charset="0"/>
              </a:rPr>
              <a:t>Urea Cycle </a:t>
            </a:r>
          </a:p>
        </p:txBody>
      </p:sp>
    </p:spTree>
  </p:cSld>
  <p:clrMapOvr>
    <a:masterClrMapping/>
  </p:clrMapOvr>
  <p:transition>
    <p:wipe dir="d"/>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533400" y="609600"/>
            <a:ext cx="8229600" cy="781050"/>
          </a:xfrm>
        </p:spPr>
        <p:txBody>
          <a:bodyPr/>
          <a:lstStyle/>
          <a:p>
            <a:pPr algn="ctr"/>
            <a:r>
              <a:rPr lang="en-US" sz="4000" b="1" smtClean="0">
                <a:solidFill>
                  <a:srgbClr val="BC0000"/>
                </a:solidFill>
                <a:latin typeface="Impact" pitchFamily="34" charset="0"/>
                <a:cs typeface="Times New Roman" pitchFamily="18" charset="0"/>
              </a:rPr>
              <a:t>Inherited Hyperammonemia</a:t>
            </a:r>
          </a:p>
        </p:txBody>
      </p:sp>
      <p:sp>
        <p:nvSpPr>
          <p:cNvPr id="27651" name="Content Placeholder 2"/>
          <p:cNvSpPr>
            <a:spLocks noGrp="1"/>
          </p:cNvSpPr>
          <p:nvPr>
            <p:ph idx="1"/>
          </p:nvPr>
        </p:nvSpPr>
        <p:spPr>
          <a:xfrm>
            <a:off x="609600" y="1600200"/>
            <a:ext cx="8153400" cy="4953000"/>
          </a:xfrm>
        </p:spPr>
        <p:txBody>
          <a:bodyPr/>
          <a:lstStyle/>
          <a:p>
            <a:pPr eaLnBrk="1" hangingPunct="1">
              <a:spcAft>
                <a:spcPts val="1800"/>
              </a:spcAft>
              <a:buClr>
                <a:srgbClr val="BC0000"/>
              </a:buClr>
              <a:buFont typeface="Wingdings" pitchFamily="2" charset="2"/>
              <a:buChar char="Ø"/>
            </a:pPr>
            <a:r>
              <a:rPr lang="en-US" sz="3200" b="1" smtClean="0">
                <a:solidFill>
                  <a:srgbClr val="0000CC"/>
                </a:solidFill>
                <a:latin typeface="Times New Roman" pitchFamily="18" charset="0"/>
                <a:cs typeface="Times New Roman" pitchFamily="18" charset="0"/>
              </a:rPr>
              <a:t> Ornithine transcarbamoylase deficency:</a:t>
            </a:r>
            <a:br>
              <a:rPr lang="en-US" sz="3200" b="1" smtClean="0">
                <a:solidFill>
                  <a:srgbClr val="0000CC"/>
                </a:solidFill>
                <a:latin typeface="Times New Roman" pitchFamily="18" charset="0"/>
                <a:cs typeface="Times New Roman" pitchFamily="18" charset="0"/>
              </a:rPr>
            </a:br>
            <a:r>
              <a:rPr lang="en-US" sz="3200" b="1" smtClean="0">
                <a:solidFill>
                  <a:srgbClr val="0000CC"/>
                </a:solidFill>
                <a:latin typeface="Times New Roman" pitchFamily="18" charset="0"/>
                <a:cs typeface="Times New Roman" pitchFamily="18" charset="0"/>
              </a:rPr>
              <a:t>	</a:t>
            </a:r>
            <a:r>
              <a:rPr lang="en-US" sz="2800" b="1" smtClean="0">
                <a:solidFill>
                  <a:srgbClr val="0000CC"/>
                </a:solidFill>
                <a:latin typeface="Times New Roman" pitchFamily="18" charset="0"/>
                <a:cs typeface="Times New Roman" pitchFamily="18" charset="0"/>
              </a:rPr>
              <a:t>X-linked recessive</a:t>
            </a:r>
            <a:br>
              <a:rPr lang="en-US" sz="2800" b="1" smtClean="0">
                <a:solidFill>
                  <a:srgbClr val="0000CC"/>
                </a:solidFill>
                <a:latin typeface="Times New Roman" pitchFamily="18" charset="0"/>
                <a:cs typeface="Times New Roman" pitchFamily="18" charset="0"/>
              </a:rPr>
            </a:br>
            <a:r>
              <a:rPr lang="en-US" sz="2800" b="1" smtClean="0">
                <a:solidFill>
                  <a:srgbClr val="0000CC"/>
                </a:solidFill>
                <a:latin typeface="Times New Roman" pitchFamily="18" charset="0"/>
                <a:cs typeface="Times New Roman" pitchFamily="18" charset="0"/>
              </a:rPr>
              <a:t>	Most common of congenital hyperammonemia</a:t>
            </a:r>
            <a:br>
              <a:rPr lang="en-US" sz="2800" b="1" smtClean="0">
                <a:solidFill>
                  <a:srgbClr val="0000CC"/>
                </a:solidFill>
                <a:latin typeface="Times New Roman" pitchFamily="18" charset="0"/>
                <a:cs typeface="Times New Roman" pitchFamily="18" charset="0"/>
              </a:rPr>
            </a:br>
            <a:r>
              <a:rPr lang="en-US" sz="2800" b="1" smtClean="0">
                <a:solidFill>
                  <a:srgbClr val="0000CC"/>
                </a:solidFill>
                <a:latin typeface="Times New Roman" pitchFamily="18" charset="0"/>
                <a:cs typeface="Times New Roman" pitchFamily="18" charset="0"/>
              </a:rPr>
              <a:t>	Marked decrease of citrulline and arginine</a:t>
            </a:r>
          </a:p>
          <a:p>
            <a:pPr eaLnBrk="1" hangingPunct="1">
              <a:spcAft>
                <a:spcPts val="1800"/>
              </a:spcAft>
              <a:buClr>
                <a:srgbClr val="BC0000"/>
              </a:buClr>
              <a:buFont typeface="Wingdings" pitchFamily="2" charset="2"/>
              <a:buChar char="Ø"/>
            </a:pPr>
            <a:r>
              <a:rPr lang="en-US" sz="3200" b="1" smtClean="0">
                <a:solidFill>
                  <a:srgbClr val="0000CC"/>
                </a:solidFill>
                <a:latin typeface="Times New Roman" pitchFamily="18" charset="0"/>
                <a:cs typeface="Times New Roman" pitchFamily="18" charset="0"/>
              </a:rPr>
              <a:t>Others: Autosomal recessive</a:t>
            </a:r>
            <a:endParaRPr lang="en-US" sz="3000" b="1" smtClean="0">
              <a:solidFill>
                <a:srgbClr val="0000CC"/>
              </a:solidFill>
              <a:latin typeface="Times New Roman" pitchFamily="18" charset="0"/>
              <a:cs typeface="Times New Roman" pitchFamily="18" charset="0"/>
            </a:endParaRPr>
          </a:p>
          <a:p>
            <a:pPr eaLnBrk="1" hangingPunct="1">
              <a:spcAft>
                <a:spcPts val="1800"/>
              </a:spcAft>
              <a:buClr>
                <a:srgbClr val="BC0000"/>
              </a:buClr>
              <a:buFont typeface="Wingdings 2" pitchFamily="18" charset="2"/>
              <a:buNone/>
            </a:pPr>
            <a:r>
              <a:rPr lang="en-US" sz="3200" b="1" smtClean="0">
                <a:solidFill>
                  <a:srgbClr val="BC0000"/>
                </a:solidFill>
                <a:latin typeface="Times New Roman" pitchFamily="18" charset="0"/>
                <a:cs typeface="Times New Roman" pitchFamily="18" charset="0"/>
              </a:rPr>
              <a:t>		</a:t>
            </a:r>
            <a:endParaRPr lang="en-US" sz="3200" b="1" smtClean="0">
              <a:solidFill>
                <a:srgbClr val="0000CC"/>
              </a:solidFill>
              <a:latin typeface="Times New Roman" pitchFamily="18" charset="0"/>
              <a:cs typeface="Times New Roman" pitchFamily="18" charset="0"/>
            </a:endParaRPr>
          </a:p>
          <a:p>
            <a:pPr eaLnBrk="1" hangingPunct="1">
              <a:spcAft>
                <a:spcPts val="1800"/>
              </a:spcAft>
              <a:buClr>
                <a:srgbClr val="BC0000"/>
              </a:buClr>
              <a:buFont typeface="Wingdings 2" pitchFamily="18" charset="2"/>
              <a:buNone/>
            </a:pPr>
            <a:endParaRPr lang="en-US" sz="3200" b="1" smtClean="0">
              <a:solidFill>
                <a:srgbClr val="C0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a:xfrm>
            <a:off x="304800" y="1047750"/>
            <a:ext cx="8610600" cy="781050"/>
          </a:xfrm>
        </p:spPr>
        <p:txBody>
          <a:bodyPr/>
          <a:lstStyle/>
          <a:p>
            <a:pPr algn="ctr"/>
            <a:r>
              <a:rPr lang="en-US" sz="3600" b="1" smtClean="0">
                <a:solidFill>
                  <a:srgbClr val="C00000"/>
                </a:solidFill>
                <a:latin typeface="Impact" pitchFamily="34" charset="0"/>
                <a:cs typeface="Times New Roman" pitchFamily="18" charset="0"/>
              </a:rPr>
              <a:t>Clinical Presentation of Hyperammonemia</a:t>
            </a:r>
          </a:p>
        </p:txBody>
      </p:sp>
      <p:sp>
        <p:nvSpPr>
          <p:cNvPr id="28675" name="Content Placeholder 2"/>
          <p:cNvSpPr>
            <a:spLocks noGrp="1"/>
          </p:cNvSpPr>
          <p:nvPr>
            <p:ph idx="1"/>
          </p:nvPr>
        </p:nvSpPr>
        <p:spPr>
          <a:xfrm>
            <a:off x="457200" y="2209800"/>
            <a:ext cx="8382000" cy="4038600"/>
          </a:xfrm>
        </p:spPr>
        <p:txBody>
          <a:bodyPr/>
          <a:lstStyle/>
          <a:p>
            <a:pPr eaLnBrk="1" hangingPunct="1">
              <a:spcAft>
                <a:spcPts val="1800"/>
              </a:spcAft>
              <a:buClr>
                <a:srgbClr val="BC0000"/>
              </a:buClr>
              <a:buFont typeface="Wingdings" pitchFamily="2" charset="2"/>
              <a:buChar char="Ø"/>
            </a:pPr>
            <a:r>
              <a:rPr lang="en-US" sz="3200" b="1" smtClean="0">
                <a:solidFill>
                  <a:srgbClr val="0000CC"/>
                </a:solidFill>
                <a:latin typeface="Times New Roman" pitchFamily="18" charset="0"/>
                <a:cs typeface="Times New Roman" pitchFamily="18" charset="0"/>
              </a:rPr>
              <a:t> Lethargy and somnolence</a:t>
            </a:r>
          </a:p>
          <a:p>
            <a:pPr eaLnBrk="1" hangingPunct="1">
              <a:spcAft>
                <a:spcPts val="1800"/>
              </a:spcAft>
              <a:buClr>
                <a:srgbClr val="BC0000"/>
              </a:buClr>
              <a:buFont typeface="Wingdings" pitchFamily="2" charset="2"/>
              <a:buChar char="Ø"/>
            </a:pPr>
            <a:r>
              <a:rPr lang="en-US" sz="3200" b="1" smtClean="0">
                <a:solidFill>
                  <a:srgbClr val="0000CC"/>
                </a:solidFill>
                <a:latin typeface="Times New Roman" pitchFamily="18" charset="0"/>
                <a:cs typeface="Times New Roman" pitchFamily="18" charset="0"/>
              </a:rPr>
              <a:t> Tremors</a:t>
            </a:r>
          </a:p>
          <a:p>
            <a:pPr eaLnBrk="1" hangingPunct="1">
              <a:spcAft>
                <a:spcPts val="1800"/>
              </a:spcAft>
              <a:buClr>
                <a:srgbClr val="BC0000"/>
              </a:buClr>
              <a:buFont typeface="Wingdings" pitchFamily="2" charset="2"/>
              <a:buChar char="Ø"/>
            </a:pPr>
            <a:r>
              <a:rPr lang="en-US" sz="3200" b="1" smtClean="0">
                <a:solidFill>
                  <a:srgbClr val="0000CC"/>
                </a:solidFill>
                <a:latin typeface="Times New Roman" pitchFamily="18" charset="0"/>
                <a:cs typeface="Times New Roman" pitchFamily="18" charset="0"/>
              </a:rPr>
              <a:t> Vomiting and cerebral edema</a:t>
            </a:r>
          </a:p>
          <a:p>
            <a:pPr eaLnBrk="1" hangingPunct="1">
              <a:spcAft>
                <a:spcPts val="1800"/>
              </a:spcAft>
              <a:buClr>
                <a:srgbClr val="BC0000"/>
              </a:buClr>
              <a:buFont typeface="Wingdings" pitchFamily="2" charset="2"/>
              <a:buChar char="Ø"/>
            </a:pPr>
            <a:r>
              <a:rPr lang="en-US" sz="3200" b="1" smtClean="0">
                <a:solidFill>
                  <a:srgbClr val="0000CC"/>
                </a:solidFill>
                <a:latin typeface="Times New Roman" pitchFamily="18" charset="0"/>
                <a:cs typeface="Times New Roman" pitchFamily="18" charset="0"/>
              </a:rPr>
              <a:t> Convulsions</a:t>
            </a:r>
          </a:p>
          <a:p>
            <a:pPr eaLnBrk="1" hangingPunct="1">
              <a:spcAft>
                <a:spcPts val="1800"/>
              </a:spcAft>
              <a:buClr>
                <a:srgbClr val="BC0000"/>
              </a:buClr>
              <a:buFont typeface="Wingdings" pitchFamily="2" charset="2"/>
              <a:buChar char="Ø"/>
            </a:pPr>
            <a:r>
              <a:rPr lang="en-US" sz="3200" b="1" smtClean="0">
                <a:solidFill>
                  <a:srgbClr val="0000CC"/>
                </a:solidFill>
                <a:latin typeface="Times New Roman" pitchFamily="18" charset="0"/>
                <a:cs typeface="Times New Roman" pitchFamily="18" charset="0"/>
              </a:rPr>
              <a:t> Coma and death</a:t>
            </a:r>
            <a:endParaRPr lang="en-US" sz="3200" b="1" smtClean="0">
              <a:solidFill>
                <a:srgbClr val="C00000"/>
              </a:solidFill>
              <a:latin typeface="Times New Roman" pitchFamily="18" charset="0"/>
              <a:cs typeface="Times New Roman" pitchFamily="18" charset="0"/>
            </a:endParaRPr>
          </a:p>
          <a:p>
            <a:pPr eaLnBrk="1" hangingPunct="1">
              <a:spcAft>
                <a:spcPts val="1800"/>
              </a:spcAft>
              <a:buClr>
                <a:srgbClr val="BC0000"/>
              </a:buClr>
              <a:buFont typeface="Wingdings 2" pitchFamily="18" charset="2"/>
              <a:buNone/>
            </a:pPr>
            <a:r>
              <a:rPr lang="en-US" sz="3200" b="1" smtClean="0">
                <a:solidFill>
                  <a:srgbClr val="0000CC"/>
                </a:solidFill>
                <a:latin typeface="Times New Roman" pitchFamily="18" charset="0"/>
                <a:cs typeface="Times New Roman" pitchFamily="18" charset="0"/>
              </a:rPr>
              <a:t>		</a:t>
            </a:r>
            <a:r>
              <a:rPr lang="en-US" sz="3200" b="1" smtClean="0">
                <a:solidFill>
                  <a:srgbClr val="BC0000"/>
                </a:solidFill>
                <a:latin typeface="Times New Roman" pitchFamily="18" charset="0"/>
                <a:cs typeface="Times New Roman" pitchFamily="18" charset="0"/>
              </a:rPr>
              <a:t>		</a:t>
            </a:r>
            <a:endParaRPr lang="en-US" sz="3200" b="1" smtClean="0">
              <a:solidFill>
                <a:srgbClr val="0000CC"/>
              </a:solidFill>
              <a:latin typeface="Times New Roman" pitchFamily="18" charset="0"/>
              <a:cs typeface="Times New Roman" pitchFamily="18" charset="0"/>
            </a:endParaRPr>
          </a:p>
          <a:p>
            <a:pPr eaLnBrk="1" hangingPunct="1">
              <a:spcAft>
                <a:spcPts val="1800"/>
              </a:spcAft>
              <a:buClr>
                <a:srgbClr val="BC0000"/>
              </a:buClr>
              <a:buFont typeface="Wingdings 2" pitchFamily="18" charset="2"/>
              <a:buNone/>
            </a:pPr>
            <a:endParaRPr lang="en-US" sz="3200" b="1" smtClean="0">
              <a:solidFill>
                <a:srgbClr val="C0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WordArt 3"/>
          <p:cNvSpPr>
            <a:spLocks noChangeArrowheads="1" noChangeShapeType="1" noTextEdit="1"/>
          </p:cNvSpPr>
          <p:nvPr/>
        </p:nvSpPr>
        <p:spPr bwMode="auto">
          <a:xfrm>
            <a:off x="381000" y="762000"/>
            <a:ext cx="8305800" cy="5257800"/>
          </a:xfrm>
          <a:prstGeom prst="rect">
            <a:avLst/>
          </a:prstGeom>
        </p:spPr>
        <p:txBody>
          <a:bodyPr wrap="none" fromWordArt="1">
            <a:prstTxWarp prst="textSlantUp">
              <a:avLst>
                <a:gd name="adj" fmla="val 55556"/>
              </a:avLst>
            </a:prstTxWarp>
          </a:bodyPr>
          <a:lstStyle/>
          <a:p>
            <a:pPr algn="ctr"/>
            <a:r>
              <a:rPr lang="en-US" sz="4800" b="1" kern="10">
                <a:ln w="38100">
                  <a:solidFill>
                    <a:schemeClr val="accent2"/>
                  </a:solidFill>
                  <a:round/>
                  <a:headEnd/>
                  <a:tailEnd/>
                </a:ln>
                <a:solidFill>
                  <a:srgbClr val="A50021"/>
                </a:solidFill>
                <a:latin typeface="Courier New"/>
                <a:cs typeface="Courier New"/>
              </a:rPr>
              <a:t>Thank You</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0723"/>
                                        </p:tgtEl>
                                        <p:attrNameLst>
                                          <p:attrName>style.visibility</p:attrName>
                                        </p:attrNameLst>
                                      </p:cBhvr>
                                      <p:to>
                                        <p:strVal val="visible"/>
                                      </p:to>
                                    </p:set>
                                    <p:animEffect transition="in" filter="dissolve">
                                      <p:cBhvr>
                                        <p:cTn id="7" dur="500"/>
                                        <p:tgtEl>
                                          <p:spTgt spid="307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3"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457200" y="304800"/>
            <a:ext cx="8229600" cy="1143000"/>
          </a:xfrm>
        </p:spPr>
        <p:txBody>
          <a:bodyPr/>
          <a:lstStyle/>
          <a:p>
            <a:pPr eaLnBrk="1" hangingPunct="1"/>
            <a:r>
              <a:rPr lang="en-US" sz="4000" b="1" smtClean="0">
                <a:solidFill>
                  <a:srgbClr val="990033"/>
                </a:solidFill>
                <a:latin typeface="Impact" pitchFamily="34" charset="0"/>
              </a:rPr>
              <a:t>Objectives:</a:t>
            </a:r>
          </a:p>
        </p:txBody>
      </p:sp>
      <p:sp>
        <p:nvSpPr>
          <p:cNvPr id="7171" name="Content Placeholder 2"/>
          <p:cNvSpPr>
            <a:spLocks noGrp="1"/>
          </p:cNvSpPr>
          <p:nvPr>
            <p:ph idx="1"/>
          </p:nvPr>
        </p:nvSpPr>
        <p:spPr>
          <a:xfrm>
            <a:off x="228600" y="1524000"/>
            <a:ext cx="8686800" cy="5029200"/>
          </a:xfrm>
        </p:spPr>
        <p:txBody>
          <a:bodyPr/>
          <a:lstStyle/>
          <a:p>
            <a:pPr>
              <a:spcAft>
                <a:spcPts val="1800"/>
              </a:spcAft>
            </a:pPr>
            <a:r>
              <a:rPr lang="en-US" sz="3200" b="1" smtClean="0">
                <a:solidFill>
                  <a:srgbClr val="0000CC"/>
                </a:solidFill>
              </a:rPr>
              <a:t>Identify the major form for the disposal of amino groups derived from amino acids</a:t>
            </a:r>
          </a:p>
          <a:p>
            <a:pPr>
              <a:spcAft>
                <a:spcPts val="1800"/>
              </a:spcAft>
            </a:pPr>
            <a:r>
              <a:rPr lang="en-US" sz="3200" b="1" smtClean="0">
                <a:solidFill>
                  <a:srgbClr val="0000CC"/>
                </a:solidFill>
              </a:rPr>
              <a:t>Understand the importance of conversion of ammonia into urea by the liver </a:t>
            </a:r>
          </a:p>
          <a:p>
            <a:pPr>
              <a:spcAft>
                <a:spcPts val="1800"/>
              </a:spcAft>
            </a:pPr>
            <a:r>
              <a:rPr lang="en-US" sz="3200" b="1" smtClean="0">
                <a:solidFill>
                  <a:srgbClr val="0000CC"/>
                </a:solidFill>
              </a:rPr>
              <a:t>Understand the reactions of urea cycle</a:t>
            </a:r>
          </a:p>
          <a:p>
            <a:pPr>
              <a:spcAft>
                <a:spcPts val="1800"/>
              </a:spcAft>
            </a:pPr>
            <a:r>
              <a:rPr lang="en-US" sz="3200" b="1" smtClean="0">
                <a:solidFill>
                  <a:srgbClr val="0000CC"/>
                </a:solidFill>
              </a:rPr>
              <a:t>Identify the causes and manifestations of hyperammonemia, both hereditary and acquired</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457200" y="762000"/>
            <a:ext cx="8229600" cy="838200"/>
          </a:xfrm>
        </p:spPr>
        <p:txBody>
          <a:bodyPr/>
          <a:lstStyle/>
          <a:p>
            <a:pPr eaLnBrk="1" hangingPunct="1"/>
            <a:r>
              <a:rPr lang="en-US" sz="4000" b="1" smtClean="0">
                <a:solidFill>
                  <a:srgbClr val="990033"/>
                </a:solidFill>
                <a:latin typeface="Impact" pitchFamily="34" charset="0"/>
              </a:rPr>
              <a:t>Background:</a:t>
            </a:r>
          </a:p>
        </p:txBody>
      </p:sp>
      <p:sp>
        <p:nvSpPr>
          <p:cNvPr id="8195" name="Content Placeholder 2"/>
          <p:cNvSpPr>
            <a:spLocks noGrp="1"/>
          </p:cNvSpPr>
          <p:nvPr>
            <p:ph idx="1"/>
          </p:nvPr>
        </p:nvSpPr>
        <p:spPr>
          <a:xfrm>
            <a:off x="228600" y="1905000"/>
            <a:ext cx="8610600" cy="4495800"/>
          </a:xfrm>
        </p:spPr>
        <p:txBody>
          <a:bodyPr/>
          <a:lstStyle/>
          <a:p>
            <a:pPr algn="just" eaLnBrk="1" hangingPunct="1">
              <a:spcAft>
                <a:spcPts val="1200"/>
              </a:spcAft>
              <a:buClr>
                <a:srgbClr val="BC0000"/>
              </a:buClr>
              <a:buFont typeface="Wingdings" pitchFamily="2" charset="2"/>
              <a:buChar char="Ø"/>
            </a:pPr>
            <a:r>
              <a:rPr lang="en-US" sz="3200" b="1" smtClean="0">
                <a:solidFill>
                  <a:srgbClr val="0000CC"/>
                </a:solidFill>
                <a:latin typeface="Times New Roman" pitchFamily="18" charset="0"/>
                <a:cs typeface="Times New Roman" pitchFamily="18" charset="0"/>
              </a:rPr>
              <a:t> Unlike glucose and fatty acids, amino acids are not stored by the body.</a:t>
            </a:r>
          </a:p>
          <a:p>
            <a:pPr algn="just" eaLnBrk="1" hangingPunct="1">
              <a:spcAft>
                <a:spcPts val="1200"/>
              </a:spcAft>
              <a:buClr>
                <a:srgbClr val="BC0000"/>
              </a:buClr>
              <a:buFont typeface="Wingdings" pitchFamily="2" charset="2"/>
              <a:buChar char="Ø"/>
            </a:pPr>
            <a:r>
              <a:rPr lang="en-US" sz="3200" b="1" smtClean="0">
                <a:latin typeface="Times New Roman" pitchFamily="18" charset="0"/>
                <a:cs typeface="Times New Roman" pitchFamily="18" charset="0"/>
              </a:rPr>
              <a:t> </a:t>
            </a:r>
            <a:r>
              <a:rPr lang="en-US" sz="3200" b="1" smtClean="0">
                <a:solidFill>
                  <a:srgbClr val="0000CC"/>
                </a:solidFill>
                <a:latin typeface="Times New Roman" pitchFamily="18" charset="0"/>
                <a:cs typeface="Times New Roman" pitchFamily="18" charset="0"/>
              </a:rPr>
              <a:t>Amino acids in excess of biosynthetic needs are degraded.</a:t>
            </a:r>
          </a:p>
          <a:p>
            <a:pPr algn="just" eaLnBrk="1" hangingPunct="1">
              <a:spcAft>
                <a:spcPts val="1200"/>
              </a:spcAft>
              <a:buClr>
                <a:srgbClr val="BC0000"/>
              </a:buClr>
              <a:buFont typeface="Wingdings" pitchFamily="2" charset="2"/>
              <a:buChar char="Ø"/>
            </a:pPr>
            <a:r>
              <a:rPr lang="en-US" sz="3200" b="1" smtClean="0">
                <a:solidFill>
                  <a:srgbClr val="0000CC"/>
                </a:solidFill>
                <a:latin typeface="Times New Roman" pitchFamily="18" charset="0"/>
                <a:cs typeface="Times New Roman" pitchFamily="18" charset="0"/>
              </a:rPr>
              <a:t> Degradation of amino acids involves:</a:t>
            </a:r>
          </a:p>
          <a:p>
            <a:pPr algn="just" eaLnBrk="1" hangingPunct="1">
              <a:spcAft>
                <a:spcPts val="1200"/>
              </a:spcAft>
              <a:buClr>
                <a:srgbClr val="BC0000"/>
              </a:buClr>
              <a:buFont typeface="Wingdings 2" pitchFamily="18" charset="2"/>
              <a:buNone/>
            </a:pPr>
            <a:r>
              <a:rPr lang="en-US" sz="3200" b="1" smtClean="0">
                <a:solidFill>
                  <a:srgbClr val="0000CC"/>
                </a:solidFill>
                <a:latin typeface="Times New Roman" pitchFamily="18" charset="0"/>
                <a:cs typeface="Times New Roman" pitchFamily="18" charset="0"/>
              </a:rPr>
              <a:t>	</a:t>
            </a:r>
            <a:r>
              <a:rPr lang="en-US" sz="2400" b="1" smtClean="0">
                <a:solidFill>
                  <a:srgbClr val="0000CC"/>
                </a:solidFill>
                <a:latin typeface="Times New Roman" pitchFamily="18" charset="0"/>
                <a:cs typeface="Times New Roman" pitchFamily="18" charset="0"/>
              </a:rPr>
              <a:t>Removal of </a:t>
            </a:r>
            <a:r>
              <a:rPr lang="el-GR" sz="2400" b="1" smtClean="0">
                <a:solidFill>
                  <a:srgbClr val="0000CC"/>
                </a:solidFill>
                <a:latin typeface="Times New Roman" pitchFamily="18" charset="0"/>
                <a:cs typeface="Times New Roman" pitchFamily="18" charset="0"/>
              </a:rPr>
              <a:t>α</a:t>
            </a:r>
            <a:r>
              <a:rPr lang="en-US" sz="2400" b="1" smtClean="0">
                <a:solidFill>
                  <a:srgbClr val="0000CC"/>
                </a:solidFill>
                <a:latin typeface="Times New Roman" pitchFamily="18" charset="0"/>
                <a:cs typeface="Times New Roman" pitchFamily="18" charset="0"/>
              </a:rPr>
              <a:t>-amino group                  Ammonia (NH</a:t>
            </a:r>
            <a:r>
              <a:rPr lang="en-US" sz="2400" b="1" baseline="-25000" smtClean="0">
                <a:solidFill>
                  <a:srgbClr val="0000CC"/>
                </a:solidFill>
                <a:latin typeface="Times New Roman" pitchFamily="18" charset="0"/>
                <a:cs typeface="Times New Roman" pitchFamily="18" charset="0"/>
              </a:rPr>
              <a:t>3</a:t>
            </a:r>
            <a:r>
              <a:rPr lang="en-US" sz="2400" b="1" smtClean="0">
                <a:solidFill>
                  <a:srgbClr val="0000CC"/>
                </a:solidFill>
                <a:latin typeface="Times New Roman" pitchFamily="18" charset="0"/>
                <a:cs typeface="Times New Roman" pitchFamily="18" charset="0"/>
              </a:rPr>
              <a:t>)</a:t>
            </a:r>
          </a:p>
          <a:p>
            <a:pPr algn="just" eaLnBrk="1" hangingPunct="1">
              <a:spcAft>
                <a:spcPts val="1200"/>
              </a:spcAft>
              <a:buClr>
                <a:srgbClr val="BC0000"/>
              </a:buClr>
              <a:buFont typeface="Wingdings 2" pitchFamily="18" charset="2"/>
              <a:buNone/>
            </a:pPr>
            <a:r>
              <a:rPr lang="en-US" sz="2400" b="1" smtClean="0">
                <a:solidFill>
                  <a:srgbClr val="0000CC"/>
                </a:solidFill>
                <a:latin typeface="Times New Roman" pitchFamily="18" charset="0"/>
                <a:cs typeface="Times New Roman" pitchFamily="18" charset="0"/>
              </a:rPr>
              <a:t>	Remaining carbon skeleton                 Energy metabolism</a:t>
            </a:r>
          </a:p>
          <a:p>
            <a:pPr algn="just" eaLnBrk="1" hangingPunct="1">
              <a:spcAft>
                <a:spcPts val="1200"/>
              </a:spcAft>
              <a:buClr>
                <a:srgbClr val="BC0000"/>
              </a:buClr>
              <a:buFont typeface="Wingdings 2" pitchFamily="18" charset="2"/>
              <a:buNone/>
            </a:pPr>
            <a:endParaRPr lang="en-US" sz="3200" b="1" smtClean="0">
              <a:solidFill>
                <a:srgbClr val="0000CC"/>
              </a:solidFill>
              <a:latin typeface="Times New Roman" pitchFamily="18" charset="0"/>
              <a:cs typeface="Times New Roman" pitchFamily="18" charset="0"/>
            </a:endParaRPr>
          </a:p>
        </p:txBody>
      </p:sp>
      <p:cxnSp>
        <p:nvCxnSpPr>
          <p:cNvPr id="5" name="Straight Arrow Connector 4"/>
          <p:cNvCxnSpPr/>
          <p:nvPr/>
        </p:nvCxnSpPr>
        <p:spPr>
          <a:xfrm>
            <a:off x="4343400" y="5454650"/>
            <a:ext cx="914400" cy="1588"/>
          </a:xfrm>
          <a:prstGeom prst="straightConnector1">
            <a:avLst/>
          </a:prstGeom>
          <a:ln w="25400">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6" name="Straight Arrow Connector 5"/>
          <p:cNvCxnSpPr/>
          <p:nvPr/>
        </p:nvCxnSpPr>
        <p:spPr>
          <a:xfrm>
            <a:off x="4389438" y="6064250"/>
            <a:ext cx="914400" cy="1588"/>
          </a:xfrm>
          <a:prstGeom prst="straightConnector1">
            <a:avLst/>
          </a:prstGeom>
          <a:ln w="25400">
            <a:solidFill>
              <a:srgbClr val="C000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457200" y="762000"/>
            <a:ext cx="8229600" cy="838200"/>
          </a:xfrm>
        </p:spPr>
        <p:txBody>
          <a:bodyPr/>
          <a:lstStyle/>
          <a:p>
            <a:pPr eaLnBrk="1" hangingPunct="1"/>
            <a:r>
              <a:rPr lang="en-US" sz="4000" b="1" smtClean="0">
                <a:solidFill>
                  <a:srgbClr val="990033"/>
                </a:solidFill>
                <a:latin typeface="Impact" pitchFamily="34" charset="0"/>
              </a:rPr>
              <a:t>Background:</a:t>
            </a:r>
            <a:r>
              <a:rPr lang="en-US" sz="4000" b="1" smtClean="0">
                <a:solidFill>
                  <a:srgbClr val="0000CC"/>
                </a:solidFill>
                <a:latin typeface="Times New Roman" pitchFamily="18" charset="0"/>
                <a:cs typeface="Times New Roman" pitchFamily="18" charset="0"/>
              </a:rPr>
              <a:t> </a:t>
            </a:r>
            <a:r>
              <a:rPr lang="en-US" sz="4000" b="1" smtClean="0">
                <a:solidFill>
                  <a:srgbClr val="990033"/>
                </a:solidFill>
                <a:latin typeface="Impact" pitchFamily="34" charset="0"/>
              </a:rPr>
              <a:t>Removal of </a:t>
            </a:r>
            <a:r>
              <a:rPr lang="el-GR" sz="4000" b="1" smtClean="0">
                <a:solidFill>
                  <a:srgbClr val="990033"/>
                </a:solidFill>
                <a:latin typeface="Impact" pitchFamily="34" charset="0"/>
              </a:rPr>
              <a:t>α</a:t>
            </a:r>
            <a:r>
              <a:rPr lang="en-US" sz="4000" b="1" smtClean="0">
                <a:solidFill>
                  <a:srgbClr val="990033"/>
                </a:solidFill>
                <a:latin typeface="Impact" pitchFamily="34" charset="0"/>
              </a:rPr>
              <a:t>-amino group </a:t>
            </a:r>
          </a:p>
        </p:txBody>
      </p:sp>
      <p:sp>
        <p:nvSpPr>
          <p:cNvPr id="9219" name="Content Placeholder 2"/>
          <p:cNvSpPr>
            <a:spLocks noGrp="1"/>
          </p:cNvSpPr>
          <p:nvPr>
            <p:ph idx="1"/>
          </p:nvPr>
        </p:nvSpPr>
        <p:spPr>
          <a:xfrm>
            <a:off x="228600" y="1905000"/>
            <a:ext cx="8610600" cy="4495800"/>
          </a:xfrm>
        </p:spPr>
        <p:txBody>
          <a:bodyPr/>
          <a:lstStyle/>
          <a:p>
            <a:pPr algn="just" eaLnBrk="1" hangingPunct="1">
              <a:spcAft>
                <a:spcPts val="1200"/>
              </a:spcAft>
              <a:buClr>
                <a:srgbClr val="BC0000"/>
              </a:buClr>
              <a:buFont typeface="Wingdings" pitchFamily="2" charset="2"/>
              <a:buChar char="Ø"/>
            </a:pPr>
            <a:r>
              <a:rPr lang="en-US" sz="3200" b="1" smtClean="0">
                <a:solidFill>
                  <a:srgbClr val="0000CC"/>
                </a:solidFill>
                <a:latin typeface="Times New Roman" pitchFamily="18" charset="0"/>
                <a:cs typeface="Times New Roman" pitchFamily="18" charset="0"/>
              </a:rPr>
              <a:t> Amino groups of amino acids are funneled to glutamate by </a:t>
            </a:r>
            <a:r>
              <a:rPr lang="en-US" sz="3200" b="1" smtClean="0">
                <a:solidFill>
                  <a:srgbClr val="990033"/>
                </a:solidFill>
                <a:latin typeface="Times New Roman" pitchFamily="18" charset="0"/>
                <a:cs typeface="Times New Roman" pitchFamily="18" charset="0"/>
              </a:rPr>
              <a:t>transamination</a:t>
            </a:r>
            <a:r>
              <a:rPr lang="en-US" sz="3200" b="1" smtClean="0">
                <a:solidFill>
                  <a:srgbClr val="0000CC"/>
                </a:solidFill>
                <a:latin typeface="Times New Roman" pitchFamily="18" charset="0"/>
                <a:cs typeface="Times New Roman" pitchFamily="18" charset="0"/>
              </a:rPr>
              <a:t> reactions with </a:t>
            </a:r>
            <a:r>
              <a:rPr lang="el-GR" sz="3200" b="1" smtClean="0">
                <a:solidFill>
                  <a:srgbClr val="0000CC"/>
                </a:solidFill>
                <a:latin typeface="Times New Roman" pitchFamily="18" charset="0"/>
                <a:cs typeface="Times New Roman" pitchFamily="18" charset="0"/>
              </a:rPr>
              <a:t>α</a:t>
            </a:r>
            <a:r>
              <a:rPr lang="en-US" sz="3200" b="1" smtClean="0">
                <a:solidFill>
                  <a:srgbClr val="0000CC"/>
                </a:solidFill>
                <a:latin typeface="Times New Roman" pitchFamily="18" charset="0"/>
                <a:cs typeface="Times New Roman" pitchFamily="18" charset="0"/>
              </a:rPr>
              <a:t>-ketoglutarate </a:t>
            </a:r>
          </a:p>
          <a:p>
            <a:pPr algn="just" eaLnBrk="1" hangingPunct="1">
              <a:spcAft>
                <a:spcPts val="1200"/>
              </a:spcAft>
              <a:buClr>
                <a:srgbClr val="BC0000"/>
              </a:buClr>
              <a:buFont typeface="Wingdings" pitchFamily="2" charset="2"/>
              <a:buChar char="Ø"/>
            </a:pPr>
            <a:r>
              <a:rPr lang="en-US" sz="3200" b="1" smtClean="0">
                <a:solidFill>
                  <a:srgbClr val="0000CC"/>
                </a:solidFill>
                <a:latin typeface="Times New Roman" pitchFamily="18" charset="0"/>
                <a:cs typeface="Times New Roman" pitchFamily="18" charset="0"/>
              </a:rPr>
              <a:t> </a:t>
            </a:r>
            <a:r>
              <a:rPr lang="en-US" sz="3200" b="1" smtClean="0">
                <a:solidFill>
                  <a:srgbClr val="990033"/>
                </a:solidFill>
                <a:latin typeface="Times New Roman" pitchFamily="18" charset="0"/>
                <a:cs typeface="Times New Roman" pitchFamily="18" charset="0"/>
              </a:rPr>
              <a:t>Oxidative deamination </a:t>
            </a:r>
            <a:r>
              <a:rPr lang="en-US" sz="3200" b="1" smtClean="0">
                <a:solidFill>
                  <a:srgbClr val="0000CC"/>
                </a:solidFill>
                <a:latin typeface="Times New Roman" pitchFamily="18" charset="0"/>
                <a:cs typeface="Times New Roman" pitchFamily="18" charset="0"/>
              </a:rPr>
              <a:t>of glutamate will release NH</a:t>
            </a:r>
            <a:r>
              <a:rPr lang="en-US" sz="3200" b="1" baseline="-25000" smtClean="0">
                <a:solidFill>
                  <a:srgbClr val="0000CC"/>
                </a:solidFill>
                <a:latin typeface="Times New Roman" pitchFamily="18" charset="0"/>
                <a:cs typeface="Times New Roman" pitchFamily="18" charset="0"/>
              </a:rPr>
              <a:t>3 </a:t>
            </a:r>
            <a:r>
              <a:rPr lang="en-US" sz="3200" b="1" smtClean="0">
                <a:solidFill>
                  <a:srgbClr val="0000CC"/>
                </a:solidFill>
                <a:latin typeface="Times New Roman" pitchFamily="18" charset="0"/>
                <a:cs typeface="Times New Roman" pitchFamily="18" charset="0"/>
              </a:rPr>
              <a:t>and re-generate </a:t>
            </a:r>
            <a:r>
              <a:rPr lang="el-GR" sz="3200" b="1" smtClean="0">
                <a:solidFill>
                  <a:srgbClr val="0000CC"/>
                </a:solidFill>
                <a:latin typeface="Times New Roman" pitchFamily="18" charset="0"/>
                <a:cs typeface="Times New Roman" pitchFamily="18" charset="0"/>
              </a:rPr>
              <a:t>α</a:t>
            </a:r>
            <a:r>
              <a:rPr lang="en-US" sz="3200" b="1" smtClean="0">
                <a:solidFill>
                  <a:srgbClr val="0000CC"/>
                </a:solidFill>
                <a:latin typeface="Times New Roman" pitchFamily="18" charset="0"/>
                <a:cs typeface="Times New Roman" pitchFamily="18" charset="0"/>
              </a:rPr>
              <a:t>-ketoglutarate</a:t>
            </a:r>
          </a:p>
          <a:p>
            <a:pPr algn="just" eaLnBrk="1" hangingPunct="1">
              <a:spcAft>
                <a:spcPts val="1200"/>
              </a:spcAft>
              <a:buClr>
                <a:srgbClr val="BC0000"/>
              </a:buClr>
              <a:buFont typeface="Wingdings" pitchFamily="2" charset="2"/>
              <a:buChar char="Ø"/>
            </a:pPr>
            <a:r>
              <a:rPr lang="en-US" sz="3200" b="1" smtClean="0">
                <a:solidFill>
                  <a:srgbClr val="0000CC"/>
                </a:solidFill>
                <a:latin typeface="Times New Roman" pitchFamily="18" charset="0"/>
                <a:cs typeface="Times New Roman" pitchFamily="18" charset="0"/>
              </a:rPr>
              <a:t> Glutamate is unique. It is the only amino acid that undergoes rapid oxidative deamination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457200" y="762000"/>
            <a:ext cx="8229600" cy="838200"/>
          </a:xfrm>
        </p:spPr>
        <p:txBody>
          <a:bodyPr/>
          <a:lstStyle/>
          <a:p>
            <a:pPr eaLnBrk="1" hangingPunct="1"/>
            <a:r>
              <a:rPr lang="en-US" sz="4000" b="1" smtClean="0">
                <a:solidFill>
                  <a:srgbClr val="990033"/>
                </a:solidFill>
                <a:latin typeface="Impact" pitchFamily="34" charset="0"/>
              </a:rPr>
              <a:t>Background:</a:t>
            </a:r>
            <a:r>
              <a:rPr lang="en-US" sz="4000" b="1" smtClean="0">
                <a:solidFill>
                  <a:srgbClr val="0000CC"/>
                </a:solidFill>
                <a:latin typeface="Times New Roman" pitchFamily="18" charset="0"/>
                <a:cs typeface="Times New Roman" pitchFamily="18" charset="0"/>
              </a:rPr>
              <a:t> </a:t>
            </a:r>
            <a:r>
              <a:rPr lang="en-US" sz="4000" b="1" smtClean="0">
                <a:solidFill>
                  <a:srgbClr val="990033"/>
                </a:solidFill>
                <a:latin typeface="Impact" pitchFamily="34" charset="0"/>
              </a:rPr>
              <a:t>Transamination</a:t>
            </a:r>
          </a:p>
        </p:txBody>
      </p:sp>
      <p:pic>
        <p:nvPicPr>
          <p:cNvPr id="10243" name="Content Placeholder 4" descr="19_007.jpg"/>
          <p:cNvPicPr>
            <a:picLocks noGrp="1" noChangeAspect="1"/>
          </p:cNvPicPr>
          <p:nvPr>
            <p:ph idx="1"/>
          </p:nvPr>
        </p:nvPicPr>
        <p:blipFill>
          <a:blip r:embed="rId2" cstate="print"/>
          <a:srcRect b="19804"/>
          <a:stretch>
            <a:fillRect/>
          </a:stretch>
        </p:blipFill>
        <p:spPr>
          <a:xfrm>
            <a:off x="2338388" y="1905000"/>
            <a:ext cx="4291012" cy="4451350"/>
          </a:xfr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457200" y="762000"/>
            <a:ext cx="8229600" cy="838200"/>
          </a:xfrm>
        </p:spPr>
        <p:txBody>
          <a:bodyPr/>
          <a:lstStyle/>
          <a:p>
            <a:pPr eaLnBrk="1" hangingPunct="1"/>
            <a:r>
              <a:rPr lang="en-US" sz="4000" b="1" smtClean="0">
                <a:solidFill>
                  <a:srgbClr val="990033"/>
                </a:solidFill>
                <a:latin typeface="Impact" pitchFamily="34" charset="0"/>
              </a:rPr>
              <a:t>Background:</a:t>
            </a:r>
            <a:r>
              <a:rPr lang="en-US" sz="4000" b="1" smtClean="0">
                <a:solidFill>
                  <a:srgbClr val="0000CC"/>
                </a:solidFill>
                <a:latin typeface="Times New Roman" pitchFamily="18" charset="0"/>
                <a:cs typeface="Times New Roman" pitchFamily="18" charset="0"/>
              </a:rPr>
              <a:t> </a:t>
            </a:r>
            <a:r>
              <a:rPr lang="en-US" sz="4000" b="1" smtClean="0">
                <a:solidFill>
                  <a:srgbClr val="990033"/>
                </a:solidFill>
                <a:latin typeface="Impact" pitchFamily="34" charset="0"/>
              </a:rPr>
              <a:t>Transamination by ALT</a:t>
            </a:r>
          </a:p>
        </p:txBody>
      </p:sp>
      <p:pic>
        <p:nvPicPr>
          <p:cNvPr id="11267" name="Content Placeholder 5" descr="19_008.jpg"/>
          <p:cNvPicPr>
            <a:picLocks noGrp="1" noChangeAspect="1"/>
          </p:cNvPicPr>
          <p:nvPr>
            <p:ph idx="1"/>
          </p:nvPr>
        </p:nvPicPr>
        <p:blipFill>
          <a:blip r:embed="rId2" cstate="print"/>
          <a:srcRect b="59024"/>
          <a:stretch>
            <a:fillRect/>
          </a:stretch>
        </p:blipFill>
        <p:spPr>
          <a:xfrm>
            <a:off x="1462088" y="2316163"/>
            <a:ext cx="6843712" cy="3627437"/>
          </a:xfr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457200" y="762000"/>
            <a:ext cx="8229600" cy="838200"/>
          </a:xfrm>
        </p:spPr>
        <p:txBody>
          <a:bodyPr/>
          <a:lstStyle/>
          <a:p>
            <a:pPr eaLnBrk="1" hangingPunct="1"/>
            <a:r>
              <a:rPr lang="en-US" sz="4000" b="1" smtClean="0">
                <a:solidFill>
                  <a:srgbClr val="990033"/>
                </a:solidFill>
                <a:latin typeface="Impact" pitchFamily="34" charset="0"/>
              </a:rPr>
              <a:t>Background:</a:t>
            </a:r>
            <a:r>
              <a:rPr lang="en-US" sz="4000" b="1" smtClean="0">
                <a:solidFill>
                  <a:srgbClr val="0000CC"/>
                </a:solidFill>
                <a:latin typeface="Times New Roman" pitchFamily="18" charset="0"/>
                <a:cs typeface="Times New Roman" pitchFamily="18" charset="0"/>
              </a:rPr>
              <a:t> </a:t>
            </a:r>
            <a:r>
              <a:rPr lang="en-US" sz="4000" b="1" smtClean="0">
                <a:solidFill>
                  <a:srgbClr val="990033"/>
                </a:solidFill>
                <a:latin typeface="Impact" pitchFamily="34" charset="0"/>
              </a:rPr>
              <a:t>Oxidative Deamination</a:t>
            </a:r>
          </a:p>
        </p:txBody>
      </p:sp>
      <p:sp>
        <p:nvSpPr>
          <p:cNvPr id="12291" name="Content Placeholder 3"/>
          <p:cNvSpPr>
            <a:spLocks noGrp="1"/>
          </p:cNvSpPr>
          <p:nvPr>
            <p:ph idx="1"/>
          </p:nvPr>
        </p:nvSpPr>
        <p:spPr/>
        <p:txBody>
          <a:bodyPr/>
          <a:lstStyle/>
          <a:p>
            <a:pPr>
              <a:buFont typeface="Wingdings 2" pitchFamily="18" charset="2"/>
              <a:buNone/>
            </a:pPr>
            <a:r>
              <a:rPr lang="en-US" smtClean="0"/>
              <a:t>				</a:t>
            </a:r>
          </a:p>
          <a:p>
            <a:pPr>
              <a:buFont typeface="Wingdings 2" pitchFamily="18" charset="2"/>
              <a:buNone/>
            </a:pPr>
            <a:r>
              <a:rPr lang="en-US" sz="2800" b="1" smtClean="0">
                <a:solidFill>
                  <a:srgbClr val="0000CC"/>
                </a:solidFill>
                <a:latin typeface="Times New Roman" pitchFamily="18" charset="0"/>
                <a:cs typeface="Times New Roman" pitchFamily="18" charset="0"/>
              </a:rPr>
              <a:t>				Glutamate</a:t>
            </a:r>
          </a:p>
          <a:p>
            <a:pPr>
              <a:buFont typeface="Wingdings 2" pitchFamily="18" charset="2"/>
              <a:buNone/>
            </a:pPr>
            <a:endParaRPr lang="en-US" smtClean="0"/>
          </a:p>
          <a:p>
            <a:pPr lvl="4">
              <a:buFont typeface="Wingdings 2" pitchFamily="18" charset="2"/>
              <a:buNone/>
            </a:pPr>
            <a:r>
              <a:rPr lang="en-US" b="1" smtClean="0">
                <a:solidFill>
                  <a:srgbClr val="0000CC"/>
                </a:solidFill>
              </a:rPr>
              <a:t>Glutamate </a:t>
            </a:r>
          </a:p>
          <a:p>
            <a:pPr lvl="4">
              <a:buFont typeface="Wingdings 2" pitchFamily="18" charset="2"/>
              <a:buNone/>
            </a:pPr>
            <a:r>
              <a:rPr lang="en-US" b="1" smtClean="0">
                <a:solidFill>
                  <a:srgbClr val="0000CC"/>
                </a:solidFill>
              </a:rPr>
              <a:t>Dehydrogenase</a:t>
            </a:r>
            <a:r>
              <a:rPr lang="en-US" smtClean="0"/>
              <a:t>	     </a:t>
            </a:r>
            <a:r>
              <a:rPr lang="en-US" b="1" smtClean="0">
                <a:solidFill>
                  <a:srgbClr val="990033"/>
                </a:solidFill>
              </a:rPr>
              <a:t>NH</a:t>
            </a:r>
            <a:r>
              <a:rPr lang="en-US" b="1" baseline="-25000" smtClean="0">
                <a:solidFill>
                  <a:srgbClr val="990033"/>
                </a:solidFill>
              </a:rPr>
              <a:t>3</a:t>
            </a:r>
          </a:p>
          <a:p>
            <a:pPr>
              <a:buFont typeface="Wingdings 2" pitchFamily="18" charset="2"/>
              <a:buNone/>
            </a:pPr>
            <a:endParaRPr lang="en-US" smtClean="0"/>
          </a:p>
          <a:p>
            <a:pPr>
              <a:buFont typeface="Wingdings 2" pitchFamily="18" charset="2"/>
              <a:buNone/>
            </a:pPr>
            <a:r>
              <a:rPr lang="en-US" sz="2800" b="1" smtClean="0">
                <a:solidFill>
                  <a:srgbClr val="0000CC"/>
                </a:solidFill>
                <a:latin typeface="Times New Roman" pitchFamily="18" charset="0"/>
                <a:cs typeface="Times New Roman" pitchFamily="18" charset="0"/>
              </a:rPr>
              <a:t>				</a:t>
            </a:r>
            <a:r>
              <a:rPr lang="el-GR" sz="2800" b="1" smtClean="0">
                <a:solidFill>
                  <a:srgbClr val="0000CC"/>
                </a:solidFill>
                <a:latin typeface="Times New Roman" pitchFamily="18" charset="0"/>
                <a:cs typeface="Times New Roman" pitchFamily="18" charset="0"/>
              </a:rPr>
              <a:t>α</a:t>
            </a:r>
            <a:r>
              <a:rPr lang="en-US" sz="2800" b="1" smtClean="0">
                <a:solidFill>
                  <a:srgbClr val="0000CC"/>
                </a:solidFill>
                <a:latin typeface="Times New Roman" pitchFamily="18" charset="0"/>
                <a:cs typeface="Times New Roman" pitchFamily="18" charset="0"/>
              </a:rPr>
              <a:t>-ketoglutarate</a:t>
            </a:r>
            <a:endParaRPr lang="en-US" smtClean="0"/>
          </a:p>
        </p:txBody>
      </p:sp>
      <p:cxnSp>
        <p:nvCxnSpPr>
          <p:cNvPr id="7" name="Straight Arrow Connector 6"/>
          <p:cNvCxnSpPr/>
          <p:nvPr/>
        </p:nvCxnSpPr>
        <p:spPr>
          <a:xfrm rot="5400000">
            <a:off x="3201194" y="3734594"/>
            <a:ext cx="1524000" cy="1588"/>
          </a:xfrm>
          <a:prstGeom prst="straightConnector1">
            <a:avLst/>
          </a:prstGeom>
          <a:ln w="25400">
            <a:solidFill>
              <a:srgbClr val="0000CC"/>
            </a:solidFill>
            <a:tailEnd type="arrow"/>
          </a:ln>
        </p:spPr>
        <p:style>
          <a:lnRef idx="1">
            <a:schemeClr val="accent1"/>
          </a:lnRef>
          <a:fillRef idx="0">
            <a:schemeClr val="accent1"/>
          </a:fillRef>
          <a:effectRef idx="0">
            <a:schemeClr val="accent1"/>
          </a:effectRef>
          <a:fontRef idx="minor">
            <a:schemeClr val="tx1"/>
          </a:fontRef>
        </p:style>
      </p:cxnSp>
      <p:sp>
        <p:nvSpPr>
          <p:cNvPr id="8" name="Curved Right Arrow 7"/>
          <p:cNvSpPr/>
          <p:nvPr/>
        </p:nvSpPr>
        <p:spPr>
          <a:xfrm>
            <a:off x="3963988" y="3175000"/>
            <a:ext cx="457200" cy="914400"/>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chemeClr val="tx1"/>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457200" y="609600"/>
            <a:ext cx="8229600" cy="990600"/>
          </a:xfrm>
        </p:spPr>
        <p:txBody>
          <a:bodyPr/>
          <a:lstStyle/>
          <a:p>
            <a:pPr algn="ctr" eaLnBrk="1" hangingPunct="1"/>
            <a:r>
              <a:rPr lang="en-US" sz="3200" b="1" smtClean="0">
                <a:solidFill>
                  <a:srgbClr val="990033"/>
                </a:solidFill>
                <a:latin typeface="Impact" pitchFamily="34" charset="0"/>
              </a:rPr>
              <a:t>Transport of NH</a:t>
            </a:r>
            <a:r>
              <a:rPr lang="en-US" sz="3200" b="1" baseline="-25000" smtClean="0">
                <a:solidFill>
                  <a:srgbClr val="990033"/>
                </a:solidFill>
                <a:latin typeface="Impact" pitchFamily="34" charset="0"/>
              </a:rPr>
              <a:t>3</a:t>
            </a:r>
            <a:r>
              <a:rPr lang="en-US" sz="3200" b="1" smtClean="0">
                <a:solidFill>
                  <a:srgbClr val="990033"/>
                </a:solidFill>
                <a:latin typeface="Impact" pitchFamily="34" charset="0"/>
              </a:rPr>
              <a:t> from </a:t>
            </a:r>
            <a:br>
              <a:rPr lang="en-US" sz="3200" b="1" smtClean="0">
                <a:solidFill>
                  <a:srgbClr val="990033"/>
                </a:solidFill>
                <a:latin typeface="Impact" pitchFamily="34" charset="0"/>
              </a:rPr>
            </a:br>
            <a:r>
              <a:rPr lang="en-US" sz="3200" b="1" smtClean="0">
                <a:solidFill>
                  <a:srgbClr val="990033"/>
                </a:solidFill>
                <a:latin typeface="Impact" pitchFamily="34" charset="0"/>
              </a:rPr>
              <a:t>peripheral tissues into the liver </a:t>
            </a:r>
          </a:p>
        </p:txBody>
      </p:sp>
      <p:sp>
        <p:nvSpPr>
          <p:cNvPr id="13315" name="Content Placeholder 2"/>
          <p:cNvSpPr>
            <a:spLocks noGrp="1"/>
          </p:cNvSpPr>
          <p:nvPr>
            <p:ph idx="1"/>
          </p:nvPr>
        </p:nvSpPr>
        <p:spPr>
          <a:xfrm>
            <a:off x="152400" y="1524000"/>
            <a:ext cx="8763000" cy="5257800"/>
          </a:xfrm>
        </p:spPr>
        <p:txBody>
          <a:bodyPr/>
          <a:lstStyle/>
          <a:p>
            <a:pPr algn="just" eaLnBrk="1" hangingPunct="1">
              <a:spcAft>
                <a:spcPts val="1200"/>
              </a:spcAft>
              <a:buClr>
                <a:srgbClr val="BC0000"/>
              </a:buClr>
              <a:buFont typeface="Wingdings" pitchFamily="2" charset="2"/>
              <a:buChar char="Ø"/>
            </a:pPr>
            <a:r>
              <a:rPr lang="en-US" sz="3200" b="1" smtClean="0">
                <a:solidFill>
                  <a:srgbClr val="0000CC"/>
                </a:solidFill>
                <a:latin typeface="Times New Roman" pitchFamily="18" charset="0"/>
                <a:cs typeface="Times New Roman" pitchFamily="18" charset="0"/>
              </a:rPr>
              <a:t> Ammonia is produced by all tissues and the main disposal is via formation of urea in liver</a:t>
            </a:r>
          </a:p>
          <a:p>
            <a:pPr algn="just" eaLnBrk="1" hangingPunct="1">
              <a:spcAft>
                <a:spcPts val="1200"/>
              </a:spcAft>
              <a:buClr>
                <a:srgbClr val="BC0000"/>
              </a:buClr>
              <a:buFont typeface="Wingdings" pitchFamily="2" charset="2"/>
              <a:buChar char="Ø"/>
            </a:pPr>
            <a:r>
              <a:rPr lang="en-US" sz="3200" b="1" smtClean="0">
                <a:latin typeface="Times New Roman" pitchFamily="18" charset="0"/>
                <a:cs typeface="Times New Roman" pitchFamily="18" charset="0"/>
              </a:rPr>
              <a:t> </a:t>
            </a:r>
            <a:r>
              <a:rPr lang="en-US" sz="3200" b="1" smtClean="0">
                <a:solidFill>
                  <a:srgbClr val="0000CC"/>
                </a:solidFill>
                <a:latin typeface="Times New Roman" pitchFamily="18" charset="0"/>
                <a:cs typeface="Times New Roman" pitchFamily="18" charset="0"/>
              </a:rPr>
              <a:t>Blood level of NH</a:t>
            </a:r>
            <a:r>
              <a:rPr lang="en-US" sz="3200" b="1" baseline="-25000" smtClean="0">
                <a:solidFill>
                  <a:srgbClr val="0000CC"/>
                </a:solidFill>
                <a:latin typeface="Times New Roman" pitchFamily="18" charset="0"/>
                <a:cs typeface="Times New Roman" pitchFamily="18" charset="0"/>
              </a:rPr>
              <a:t>3 </a:t>
            </a:r>
            <a:r>
              <a:rPr lang="en-US" sz="3200" b="1" smtClean="0">
                <a:solidFill>
                  <a:srgbClr val="0000CC"/>
                </a:solidFill>
                <a:latin typeface="Times New Roman" pitchFamily="18" charset="0"/>
                <a:cs typeface="Times New Roman" pitchFamily="18" charset="0"/>
              </a:rPr>
              <a:t>must be kept very low, otherwise, hyperammonemia and CNS toxicity will occur </a:t>
            </a:r>
            <a:r>
              <a:rPr lang="en-US" sz="3200" b="1" smtClean="0">
                <a:solidFill>
                  <a:srgbClr val="BC0000"/>
                </a:solidFill>
                <a:latin typeface="Times New Roman" pitchFamily="18" charset="0"/>
                <a:cs typeface="Times New Roman" pitchFamily="18" charset="0"/>
              </a:rPr>
              <a:t>(NH</a:t>
            </a:r>
            <a:r>
              <a:rPr lang="en-US" sz="3200" b="1" baseline="-25000" smtClean="0">
                <a:solidFill>
                  <a:srgbClr val="BC0000"/>
                </a:solidFill>
                <a:latin typeface="Times New Roman" pitchFamily="18" charset="0"/>
                <a:cs typeface="Times New Roman" pitchFamily="18" charset="0"/>
              </a:rPr>
              <a:t>3 </a:t>
            </a:r>
            <a:r>
              <a:rPr lang="en-US" sz="3200" b="1" smtClean="0">
                <a:solidFill>
                  <a:srgbClr val="BC0000"/>
                </a:solidFill>
                <a:latin typeface="Times New Roman" pitchFamily="18" charset="0"/>
                <a:cs typeface="Times New Roman" pitchFamily="18" charset="0"/>
              </a:rPr>
              <a:t>is toxic to CNS)</a:t>
            </a:r>
          </a:p>
          <a:p>
            <a:pPr algn="just" eaLnBrk="1" hangingPunct="1">
              <a:spcAft>
                <a:spcPts val="1200"/>
              </a:spcAft>
              <a:buClr>
                <a:srgbClr val="BC0000"/>
              </a:buClr>
              <a:buFont typeface="Wingdings" pitchFamily="2" charset="2"/>
              <a:buChar char="Ø"/>
            </a:pPr>
            <a:r>
              <a:rPr lang="en-US" sz="3200" b="1" smtClean="0">
                <a:solidFill>
                  <a:srgbClr val="0000CC"/>
                </a:solidFill>
                <a:latin typeface="Times New Roman" pitchFamily="18" charset="0"/>
                <a:cs typeface="Times New Roman" pitchFamily="18" charset="0"/>
              </a:rPr>
              <a:t> To solve this problem, NH</a:t>
            </a:r>
            <a:r>
              <a:rPr lang="en-US" sz="3200" b="1" baseline="-25000" smtClean="0">
                <a:solidFill>
                  <a:srgbClr val="0000CC"/>
                </a:solidFill>
                <a:latin typeface="Times New Roman" pitchFamily="18" charset="0"/>
                <a:cs typeface="Times New Roman" pitchFamily="18" charset="0"/>
              </a:rPr>
              <a:t>3</a:t>
            </a:r>
            <a:r>
              <a:rPr lang="en-US" sz="3200" b="1" smtClean="0">
                <a:solidFill>
                  <a:srgbClr val="0000CC"/>
                </a:solidFill>
                <a:latin typeface="Times New Roman" pitchFamily="18" charset="0"/>
                <a:cs typeface="Times New Roman" pitchFamily="18" charset="0"/>
              </a:rPr>
              <a:t> is transported from peripheral tissues to liver via formation of:</a:t>
            </a:r>
          </a:p>
          <a:p>
            <a:pPr lvl="1" algn="just" eaLnBrk="1" hangingPunct="1">
              <a:spcBef>
                <a:spcPts val="600"/>
              </a:spcBef>
              <a:spcAft>
                <a:spcPts val="600"/>
              </a:spcAft>
              <a:buClr>
                <a:srgbClr val="BC0000"/>
              </a:buClr>
              <a:buFont typeface="Wingdings 2" pitchFamily="18" charset="2"/>
              <a:buNone/>
            </a:pPr>
            <a:r>
              <a:rPr lang="en-US" sz="3000" b="1" smtClean="0">
                <a:solidFill>
                  <a:srgbClr val="BC0000"/>
                </a:solidFill>
                <a:latin typeface="Times New Roman" pitchFamily="18" charset="0"/>
                <a:cs typeface="Times New Roman" pitchFamily="18" charset="0"/>
              </a:rPr>
              <a:t>Glutamine (most tissues)</a:t>
            </a:r>
          </a:p>
          <a:p>
            <a:pPr lvl="1" algn="just" eaLnBrk="1" hangingPunct="1">
              <a:spcBef>
                <a:spcPts val="600"/>
              </a:spcBef>
              <a:spcAft>
                <a:spcPts val="600"/>
              </a:spcAft>
              <a:buClr>
                <a:srgbClr val="BC0000"/>
              </a:buClr>
              <a:buFont typeface="Wingdings 2" pitchFamily="18" charset="2"/>
              <a:buNone/>
            </a:pPr>
            <a:r>
              <a:rPr lang="en-US" sz="3000" b="1" smtClean="0">
                <a:solidFill>
                  <a:srgbClr val="BC0000"/>
                </a:solidFill>
                <a:latin typeface="Times New Roman" pitchFamily="18" charset="0"/>
                <a:cs typeface="Times New Roman" pitchFamily="18" charset="0"/>
              </a:rPr>
              <a:t>Alanine (muscle)</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Override1.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2.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Flow</Template>
  <TotalTime>1944</TotalTime>
  <Words>573</Words>
  <Application>Microsoft Office PowerPoint</Application>
  <PresentationFormat>On-screen Show (4:3)</PresentationFormat>
  <Paragraphs>138</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Flow</vt:lpstr>
      <vt:lpstr>Slide 1</vt:lpstr>
      <vt:lpstr>Slide 2</vt:lpstr>
      <vt:lpstr>Objectives:</vt:lpstr>
      <vt:lpstr>Background:</vt:lpstr>
      <vt:lpstr>Background: Removal of α-amino group </vt:lpstr>
      <vt:lpstr>Background: Transamination</vt:lpstr>
      <vt:lpstr>Background: Transamination by ALT</vt:lpstr>
      <vt:lpstr>Background: Oxidative Deamination</vt:lpstr>
      <vt:lpstr>Transport of NH3 from  peripheral tissues into the liver </vt:lpstr>
      <vt:lpstr>Transport of NH3 from  peripheral tissues into the liver </vt:lpstr>
      <vt:lpstr>Transport of NH3 from  peripheral tissues into the liver</vt:lpstr>
      <vt:lpstr>Fate of glutamine and alanine  in the liver</vt:lpstr>
      <vt:lpstr>Summary Transport of NH3 from  peripheral tissues  (in the form of glutamine and alanine)  into the liver and the release of NH3 back in the liver to start  the urea cycle</vt:lpstr>
      <vt:lpstr>Urea Cycle</vt:lpstr>
      <vt:lpstr>Urea Cycle</vt:lpstr>
      <vt:lpstr>Fate of Urea</vt:lpstr>
      <vt:lpstr>Sources of Ammonia</vt:lpstr>
      <vt:lpstr>Sources and Fates of Ammonia</vt:lpstr>
      <vt:lpstr>Hyperammonemia</vt:lpstr>
      <vt:lpstr>Inherited Hyperammonemia</vt:lpstr>
      <vt:lpstr>Clinical Presentation of Hyperammonemia</vt:lpstr>
      <vt:lpstr>Slide 22</vt:lpstr>
    </vt:vector>
  </TitlesOfParts>
  <Company>KFSHRC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f92145</dc:creator>
  <cp:lastModifiedBy>Dr.Amr</cp:lastModifiedBy>
  <cp:revision>154</cp:revision>
  <dcterms:created xsi:type="dcterms:W3CDTF">2009-10-13T12:43:02Z</dcterms:created>
  <dcterms:modified xsi:type="dcterms:W3CDTF">2013-12-05T12:30:45Z</dcterms:modified>
</cp:coreProperties>
</file>