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3" r:id="rId2"/>
    <p:sldId id="300" r:id="rId3"/>
    <p:sldId id="304" r:id="rId4"/>
    <p:sldId id="257" r:id="rId5"/>
    <p:sldId id="318" r:id="rId6"/>
    <p:sldId id="256" r:id="rId7"/>
    <p:sldId id="298" r:id="rId8"/>
    <p:sldId id="310" r:id="rId9"/>
    <p:sldId id="317" r:id="rId10"/>
    <p:sldId id="311" r:id="rId11"/>
    <p:sldId id="312" r:id="rId12"/>
    <p:sldId id="313" r:id="rId13"/>
    <p:sldId id="319" r:id="rId14"/>
    <p:sldId id="321" r:id="rId15"/>
    <p:sldId id="314" r:id="rId16"/>
    <p:sldId id="315" r:id="rId17"/>
    <p:sldId id="316" r:id="rId18"/>
    <p:sldId id="32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6155-6E7C-4C78-ADD5-F4FA797FF9D4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4BC39-5757-41EE-BCB4-B26C5A2C214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009D-CBB4-4B41-97B7-A689C3F07D8B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A65FC-9800-4F69-847A-39711C9C482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8C6A-9B24-4681-B400-337EFDD614BA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18818-E627-4050-8BFF-E71D843E2EC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79EF-5CC0-4211-8C16-53A6740D3557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8BD9A-378F-4B37-9288-8C307B12E6B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719A-3469-4DB5-8BB3-FD33A0C55E8D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18CCE-E3C1-4934-A062-B04B3714448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36376-14E3-4EDF-9F86-84E6658EF57E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F1A0A-3ECF-4E68-B9BA-A8E6B6FCB84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688D-2C08-4F5E-BDD7-980350D265FF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A2F1F-5463-493B-8FD8-AFFA309AADA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8BC2-5AED-4EA1-AD00-65F0C8381E5A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65B15-C5F4-4B2F-9641-3FAD3FECB53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568C-633B-46BF-B0B4-5E556AC83209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D5E4C-63FA-499B-8285-5C233053C9A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C77C-7999-45AE-ABB9-EDD970EDD280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03408-97E7-4CE0-9FDB-D3CD2F8A98E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781CB-08BB-4CB7-A720-6FBB0638B9F1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639AB19F-022F-4286-BBE5-C34DC1FA171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E99D4B-18FF-43C3-A6B8-965689083D2B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1EAEE"/>
                </a:solidFill>
                <a:latin typeface="Constantia" pitchFamily="18" charset="0"/>
              </a:defRPr>
            </a:lvl1pPr>
          </a:lstStyle>
          <a:p>
            <a:fld id="{B9552477-D744-41EA-9F16-C57ED1D46926}" type="slidenum">
              <a:rPr lang="ar-SA"/>
              <a:pPr/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7" r:id="rId2"/>
    <p:sldLayoutId id="2147483776" r:id="rId3"/>
    <p:sldLayoutId id="2147483775" r:id="rId4"/>
    <p:sldLayoutId id="2147483774" r:id="rId5"/>
    <p:sldLayoutId id="2147483773" r:id="rId6"/>
    <p:sldLayoutId id="2147483772" r:id="rId7"/>
    <p:sldLayoutId id="2147483771" r:id="rId8"/>
    <p:sldLayoutId id="2147483779" r:id="rId9"/>
    <p:sldLayoutId id="2147483770" r:id="rId10"/>
    <p:sldLayoutId id="2147483769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685800" y="3132138"/>
            <a:ext cx="784860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By</a:t>
            </a:r>
          </a:p>
          <a:p>
            <a:pPr algn="ctr">
              <a:lnSpc>
                <a:spcPct val="200000"/>
              </a:lnSpc>
            </a:pP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Amr S. Moustafa, </a:t>
            </a:r>
            <a:r>
              <a:rPr lang="en-US" sz="2400" b="1" i="1">
                <a:solidFill>
                  <a:srgbClr val="002060"/>
                </a:solidFill>
                <a:cs typeface="Times New Roman" pitchFamily="18" charset="0"/>
              </a:rPr>
              <a:t>MD, PhD</a:t>
            </a:r>
          </a:p>
          <a:p>
            <a:pPr algn="ctr"/>
            <a:r>
              <a:rPr lang="en-US" sz="2000" b="1">
                <a:solidFill>
                  <a:srgbClr val="002060"/>
                </a:solidFill>
                <a:cs typeface="Times New Roman" pitchFamily="18" charset="0"/>
              </a:rPr>
              <a:t>Clinical Chemistry Unit, Pathology Dept.</a:t>
            </a:r>
          </a:p>
          <a:p>
            <a:pPr algn="ctr"/>
            <a:r>
              <a:rPr lang="en-US" sz="2000" b="1">
                <a:solidFill>
                  <a:srgbClr val="002060"/>
                </a:solidFill>
                <a:cs typeface="Times New Roman" pitchFamily="18" charset="0"/>
              </a:rPr>
              <a:t>College of Medicine, King Saud University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33400" y="1349375"/>
            <a:ext cx="81486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Glucose-6-Phosphate Dehydrogenase </a:t>
            </a:r>
          </a:p>
          <a:p>
            <a:pPr algn="ctr"/>
            <a:r>
              <a:rPr lang="en-US" sz="4000" b="1">
                <a:solidFill>
                  <a:srgbClr val="0000FF"/>
                </a:solidFill>
                <a:latin typeface="Impact" pitchFamily="34" charset="0"/>
                <a:cs typeface="Times New Roman" pitchFamily="18" charset="0"/>
              </a:rPr>
              <a:t>(G6PD)</a:t>
            </a:r>
            <a:r>
              <a:rPr lang="en-US"/>
              <a:t> </a:t>
            </a:r>
            <a:r>
              <a:rPr lang="en-US" sz="4000" b="1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Deficiency Anemia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2614613" y="533400"/>
            <a:ext cx="4167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Oxidative Stress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8707438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33"/>
                </a:solidFill>
              </a:rPr>
              <a:t>Oxidative damage to:</a:t>
            </a:r>
            <a:r>
              <a:rPr lang="en-US" sz="2800" b="1">
                <a:solidFill>
                  <a:srgbClr val="0000FF"/>
                </a:solidFill>
              </a:rPr>
              <a:t> </a:t>
            </a:r>
          </a:p>
          <a:p>
            <a:r>
              <a:rPr lang="en-US" sz="2800" b="1">
                <a:solidFill>
                  <a:srgbClr val="0000FF"/>
                </a:solidFill>
              </a:rPr>
              <a:t>DNA </a:t>
            </a:r>
          </a:p>
          <a:p>
            <a:r>
              <a:rPr lang="en-US" sz="2800" b="1">
                <a:solidFill>
                  <a:srgbClr val="0000FF"/>
                </a:solidFill>
              </a:rPr>
              <a:t>Proteins </a:t>
            </a:r>
          </a:p>
          <a:p>
            <a:r>
              <a:rPr lang="en-US" sz="2800" b="1">
                <a:solidFill>
                  <a:srgbClr val="0000FF"/>
                </a:solidFill>
              </a:rPr>
              <a:t>Lipids (unsaturated fatty acids)</a:t>
            </a:r>
          </a:p>
          <a:p>
            <a:r>
              <a:rPr lang="en-US" sz="2800" b="1">
                <a:solidFill>
                  <a:srgbClr val="990033"/>
                </a:solidFill>
              </a:rPr>
              <a:t/>
            </a:r>
            <a:br>
              <a:rPr lang="en-US" sz="2800" b="1">
                <a:solidFill>
                  <a:srgbClr val="990033"/>
                </a:solidFill>
              </a:rPr>
            </a:br>
            <a:r>
              <a:rPr lang="en-US" sz="2800" b="1">
                <a:solidFill>
                  <a:srgbClr val="990033"/>
                </a:solidFill>
              </a:rPr>
              <a:t>Oxidative stress and diseases:</a:t>
            </a:r>
          </a:p>
          <a:p>
            <a:r>
              <a:rPr lang="en-US" sz="2800" b="1">
                <a:solidFill>
                  <a:srgbClr val="0000FF"/>
                </a:solidFill>
              </a:rPr>
              <a:t>Inflammatory conditions e.g., Rheumatoid arthritis</a:t>
            </a:r>
          </a:p>
          <a:p>
            <a:r>
              <a:rPr lang="en-US" sz="2800" b="1">
                <a:solidFill>
                  <a:srgbClr val="0000FF"/>
                </a:solidFill>
              </a:rPr>
              <a:t>Athersclerosis and coronary heart diseases</a:t>
            </a:r>
          </a:p>
          <a:p>
            <a:r>
              <a:rPr lang="en-US" sz="2800" b="1">
                <a:solidFill>
                  <a:srgbClr val="0000FF"/>
                </a:solidFill>
              </a:rPr>
              <a:t>Obesity</a:t>
            </a:r>
          </a:p>
          <a:p>
            <a:r>
              <a:rPr lang="en-US" sz="2800" b="1">
                <a:solidFill>
                  <a:srgbClr val="0000FF"/>
                </a:solidFill>
              </a:rPr>
              <a:t>Cancers</a:t>
            </a:r>
          </a:p>
          <a:p>
            <a:r>
              <a:rPr lang="en-US" sz="2800" b="1">
                <a:solidFill>
                  <a:srgbClr val="0000FF"/>
                </a:solidFill>
              </a:rPr>
              <a:t>G6PD deficiency hemolytic anemia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066800" y="1066800"/>
            <a:ext cx="7239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Imbalance between oxidant production </a:t>
            </a:r>
          </a:p>
          <a:p>
            <a:pPr algn="ctr"/>
            <a:r>
              <a:rPr lang="en-US" sz="2800" b="1">
                <a:solidFill>
                  <a:srgbClr val="0000FF"/>
                </a:solidFill>
              </a:rPr>
              <a:t>and antioxidant mechanisms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152400" y="822325"/>
            <a:ext cx="8796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990033"/>
                </a:solidFill>
              </a:rPr>
              <a:t>G6PD Deficiency Hemolytic Anemia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5550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2900"/>
              </a:spcAft>
            </a:pPr>
            <a:r>
              <a:rPr lang="en-US" sz="2400" b="1">
                <a:solidFill>
                  <a:srgbClr val="0000FF"/>
                </a:solidFill>
              </a:rPr>
              <a:t>Inherited X-linked recessive disease</a:t>
            </a:r>
          </a:p>
          <a:p>
            <a:pPr>
              <a:spcAft>
                <a:spcPts val="2900"/>
              </a:spcAft>
            </a:pPr>
            <a:r>
              <a:rPr lang="en-US" sz="2400" b="1">
                <a:solidFill>
                  <a:srgbClr val="0000FF"/>
                </a:solidFill>
              </a:rPr>
              <a:t>Most common enzyme-related hemolytic anemia</a:t>
            </a:r>
          </a:p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0000FF"/>
                </a:solidFill>
              </a:rPr>
              <a:t>Highest prevalence: Middle East, Tropical Africa</a:t>
            </a:r>
          </a:p>
          <a:p>
            <a:pPr>
              <a:spcAft>
                <a:spcPts val="2900"/>
              </a:spcAft>
            </a:pPr>
            <a:r>
              <a:rPr lang="en-US" sz="2400" b="1">
                <a:solidFill>
                  <a:srgbClr val="0000FF"/>
                </a:solidFill>
              </a:rPr>
              <a:t>Asia and Mediterranean</a:t>
            </a:r>
          </a:p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0000FF"/>
                </a:solidFill>
              </a:rPr>
              <a:t>~400 different mutations affect G6PD gene, but only some</a:t>
            </a:r>
          </a:p>
          <a:p>
            <a:pPr>
              <a:spcAft>
                <a:spcPts val="2900"/>
              </a:spcAft>
            </a:pPr>
            <a:r>
              <a:rPr lang="en-US" sz="2400" b="1">
                <a:solidFill>
                  <a:srgbClr val="0000FF"/>
                </a:solidFill>
              </a:rPr>
              <a:t>Can cause clinical hemolytic anemia</a:t>
            </a:r>
          </a:p>
          <a:p>
            <a:pPr>
              <a:spcAft>
                <a:spcPts val="600"/>
              </a:spcAft>
            </a:pPr>
            <a:r>
              <a:rPr lang="en-US" sz="2400" b="1">
                <a:solidFill>
                  <a:srgbClr val="0000FF"/>
                </a:solidFill>
              </a:rPr>
              <a:t>G6PD deficient patients have increased resistance to </a:t>
            </a:r>
          </a:p>
          <a:p>
            <a:pPr>
              <a:spcAft>
                <a:spcPts val="2900"/>
              </a:spcAft>
            </a:pPr>
            <a:r>
              <a:rPr lang="en-US" sz="2400" b="1">
                <a:solidFill>
                  <a:srgbClr val="0000FF"/>
                </a:solidFill>
              </a:rPr>
              <a:t>Infestation by falciparum malaria</a:t>
            </a:r>
            <a:endParaRPr lang="en-US" sz="24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52400" y="822325"/>
            <a:ext cx="87963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990033"/>
                </a:solidFill>
              </a:rPr>
              <a:t>Biochemical Basis of</a:t>
            </a:r>
          </a:p>
          <a:p>
            <a:pPr algn="ctr"/>
            <a:r>
              <a:rPr lang="en-US" sz="4000" b="1">
                <a:solidFill>
                  <a:srgbClr val="990033"/>
                </a:solidFill>
              </a:rPr>
              <a:t>G6PD Deficiency Hemolytic Anemia</a:t>
            </a:r>
          </a:p>
        </p:txBody>
      </p:sp>
      <p:pic>
        <p:nvPicPr>
          <p:cNvPr id="48132" name="Picture 4" descr="13_010"/>
          <p:cNvPicPr>
            <a:picLocks noChangeAspect="1" noChangeArrowheads="1"/>
          </p:cNvPicPr>
          <p:nvPr/>
        </p:nvPicPr>
        <p:blipFill>
          <a:blip r:embed="rId2" cstate="print"/>
          <a:srcRect l="5612" t="4248" r="3593" b="42157"/>
          <a:stretch>
            <a:fillRect/>
          </a:stretch>
        </p:blipFill>
        <p:spPr bwMode="auto">
          <a:xfrm>
            <a:off x="685800" y="2492375"/>
            <a:ext cx="8077200" cy="36798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152400" y="822325"/>
            <a:ext cx="87963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990033"/>
                </a:solidFill>
              </a:rPr>
              <a:t>Biochemical Basis of</a:t>
            </a:r>
          </a:p>
          <a:p>
            <a:pPr algn="ctr"/>
            <a:r>
              <a:rPr lang="en-US" sz="4000" b="1">
                <a:solidFill>
                  <a:srgbClr val="990033"/>
                </a:solidFill>
              </a:rPr>
              <a:t>G6PD Deficiency Hemolytic Anemia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82534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Oxidation of sulfhydryl groups of proteins inside RBCs </a:t>
            </a:r>
          </a:p>
          <a:p>
            <a:r>
              <a:rPr lang="en-US" sz="2400" b="1">
                <a:solidFill>
                  <a:srgbClr val="0000FF"/>
                </a:solidFill>
              </a:rPr>
              <a:t>causes protein denaturation and formation of insoluble </a:t>
            </a:r>
          </a:p>
          <a:p>
            <a:r>
              <a:rPr lang="en-US" sz="2400" b="1">
                <a:solidFill>
                  <a:srgbClr val="0000FF"/>
                </a:solidFill>
              </a:rPr>
              <a:t>masses </a:t>
            </a:r>
            <a:r>
              <a:rPr lang="en-US" sz="2400" b="1">
                <a:solidFill>
                  <a:srgbClr val="990033"/>
                </a:solidFill>
              </a:rPr>
              <a:t>(Heinz bodies)</a:t>
            </a:r>
            <a:r>
              <a:rPr lang="en-US" sz="2400" b="1">
                <a:solidFill>
                  <a:srgbClr val="0000FF"/>
                </a:solidFill>
              </a:rPr>
              <a:t> that attach to RBCs membranes</a:t>
            </a:r>
          </a:p>
        </p:txBody>
      </p:sp>
      <p:pic>
        <p:nvPicPr>
          <p:cNvPr id="54277" name="Picture 5" descr="13_011"/>
          <p:cNvPicPr>
            <a:picLocks noChangeAspect="1" noChangeArrowheads="1"/>
          </p:cNvPicPr>
          <p:nvPr/>
        </p:nvPicPr>
        <p:blipFill>
          <a:blip r:embed="rId2" cstate="print"/>
          <a:srcRect l="3593" t="1634" r="2585" b="21242"/>
          <a:stretch>
            <a:fillRect/>
          </a:stretch>
        </p:blipFill>
        <p:spPr bwMode="auto">
          <a:xfrm>
            <a:off x="2209800" y="3500438"/>
            <a:ext cx="4572000" cy="290036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2"/>
          <p:cNvSpPr txBox="1">
            <a:spLocks noChangeArrowheads="1"/>
          </p:cNvSpPr>
          <p:nvPr/>
        </p:nvSpPr>
        <p:spPr bwMode="auto">
          <a:xfrm>
            <a:off x="152400" y="822325"/>
            <a:ext cx="87963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990033"/>
                </a:solidFill>
              </a:rPr>
              <a:t>Biochemical Basis of</a:t>
            </a:r>
          </a:p>
          <a:p>
            <a:pPr algn="ctr"/>
            <a:r>
              <a:rPr lang="en-US" sz="4000" b="1">
                <a:solidFill>
                  <a:srgbClr val="990033"/>
                </a:solidFill>
              </a:rPr>
              <a:t>G6PD Deficiency Hemolytic Anemia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52400" y="2822575"/>
            <a:ext cx="88026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Although G6PD deficiency affects all cells,</a:t>
            </a:r>
          </a:p>
          <a:p>
            <a:r>
              <a:rPr lang="en-US" sz="2400" b="1">
                <a:solidFill>
                  <a:srgbClr val="0000FF"/>
                </a:solidFill>
              </a:rPr>
              <a:t> it is most severe in RBCs …… Why?</a:t>
            </a:r>
          </a:p>
          <a:p>
            <a:endParaRPr lang="en-US" sz="2400" b="1">
              <a:solidFill>
                <a:srgbClr val="0000FF"/>
              </a:solidFill>
            </a:endParaRPr>
          </a:p>
          <a:p>
            <a:endParaRPr lang="en-US" sz="2400" b="1">
              <a:solidFill>
                <a:srgbClr val="0000FF"/>
              </a:solidFill>
            </a:endParaRPr>
          </a:p>
          <a:p>
            <a:r>
              <a:rPr lang="en-US" sz="2400" b="1">
                <a:solidFill>
                  <a:srgbClr val="0000FF"/>
                </a:solidFill>
              </a:rPr>
              <a:t>Other cells have other sources for NADPH production:</a:t>
            </a:r>
          </a:p>
          <a:p>
            <a:r>
              <a:rPr lang="en-US" sz="2400" b="1">
                <a:solidFill>
                  <a:srgbClr val="0000FF"/>
                </a:solidFill>
              </a:rPr>
              <a:t>	e.g., Malic enzyme that converts malate into pyruvate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702550" y="209391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CONT’D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152400" y="822325"/>
            <a:ext cx="87963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990033"/>
                </a:solidFill>
              </a:rPr>
              <a:t>Precipitating Factors for</a:t>
            </a:r>
          </a:p>
          <a:p>
            <a:pPr algn="ctr"/>
            <a:r>
              <a:rPr lang="en-US" sz="4000" b="1">
                <a:solidFill>
                  <a:srgbClr val="990033"/>
                </a:solidFill>
              </a:rPr>
              <a:t>G6PD Deficiency Hemolytic Anemia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93700" y="2578100"/>
            <a:ext cx="84455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0000FF"/>
                </a:solidFill>
              </a:rPr>
              <a:t>G6PD deficient patients will develop hemolytic attack upon:</a:t>
            </a:r>
          </a:p>
          <a:p>
            <a:r>
              <a:rPr lang="en-US" sz="2200" b="1">
                <a:solidFill>
                  <a:srgbClr val="990033"/>
                </a:solidFill>
              </a:rPr>
              <a:t>Intake of oxidant drugs (AAA):</a:t>
            </a:r>
          </a:p>
          <a:p>
            <a:r>
              <a:rPr lang="en-US" sz="2200" b="1">
                <a:solidFill>
                  <a:srgbClr val="0000FF"/>
                </a:solidFill>
              </a:rPr>
              <a:t>	Antibiotics e.g., sulfa preparation</a:t>
            </a:r>
          </a:p>
          <a:p>
            <a:r>
              <a:rPr lang="en-US" sz="2200" b="1">
                <a:solidFill>
                  <a:srgbClr val="0000FF"/>
                </a:solidFill>
              </a:rPr>
              <a:t>	Antimalarial: e.g., Primaquine</a:t>
            </a:r>
          </a:p>
          <a:p>
            <a:r>
              <a:rPr lang="en-US" sz="2200" b="1">
                <a:solidFill>
                  <a:srgbClr val="0000FF"/>
                </a:solidFill>
              </a:rPr>
              <a:t>	Antipyretics</a:t>
            </a:r>
          </a:p>
          <a:p>
            <a:r>
              <a:rPr lang="en-US" sz="2200" b="1">
                <a:solidFill>
                  <a:srgbClr val="990033"/>
                </a:solidFill>
              </a:rPr>
              <a:t>Exposure to infection</a:t>
            </a:r>
          </a:p>
          <a:p>
            <a:r>
              <a:rPr lang="en-US" sz="2200" b="1">
                <a:solidFill>
                  <a:srgbClr val="990033"/>
                </a:solidFill>
              </a:rPr>
              <a:t>Ingestion of fava beans</a:t>
            </a:r>
            <a:r>
              <a:rPr lang="en-US" sz="2200" b="1">
                <a:solidFill>
                  <a:srgbClr val="0000FF"/>
                </a:solidFill>
              </a:rPr>
              <a:t> (favism, Mediterranean variant)</a:t>
            </a:r>
          </a:p>
          <a:p>
            <a:endParaRPr lang="en-US" sz="2200" b="1">
              <a:solidFill>
                <a:srgbClr val="0000FF"/>
              </a:solidFill>
            </a:endParaRPr>
          </a:p>
          <a:p>
            <a:r>
              <a:rPr lang="en-US" sz="2200" b="1">
                <a:solidFill>
                  <a:srgbClr val="990033"/>
                </a:solidFill>
              </a:rPr>
              <a:t>Chronic nonspherocytic anemia:</a:t>
            </a:r>
            <a:r>
              <a:rPr lang="en-US" sz="2200" b="1">
                <a:solidFill>
                  <a:srgbClr val="0000FF"/>
                </a:solidFill>
              </a:rPr>
              <a:t> Hemolytic attack </a:t>
            </a:r>
            <a:r>
              <a:rPr lang="en-US" sz="2200" b="1">
                <a:solidFill>
                  <a:srgbClr val="990033"/>
                </a:solidFill>
              </a:rPr>
              <a:t>in absence </a:t>
            </a:r>
          </a:p>
          <a:p>
            <a:r>
              <a:rPr lang="en-US" sz="2200" b="1">
                <a:solidFill>
                  <a:srgbClr val="990033"/>
                </a:solidFill>
              </a:rPr>
              <a:t>of precipitating factors</a:t>
            </a:r>
            <a:r>
              <a:rPr lang="en-US" sz="2200" b="1">
                <a:solidFill>
                  <a:srgbClr val="0000FF"/>
                </a:solidFill>
              </a:rPr>
              <a:t>. Severe form due to class I mutation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152400" y="533400"/>
            <a:ext cx="87963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990033"/>
                </a:solidFill>
              </a:rPr>
              <a:t>Different Classes of</a:t>
            </a:r>
          </a:p>
          <a:p>
            <a:pPr algn="ctr"/>
            <a:r>
              <a:rPr lang="en-US" sz="4000" b="1">
                <a:solidFill>
                  <a:srgbClr val="990033"/>
                </a:solidFill>
              </a:rPr>
              <a:t>G6PD Deficiency Hemolytic Anemia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91000" y="1752600"/>
            <a:ext cx="4800600" cy="4938713"/>
            <a:chOff x="457200" y="1752600"/>
            <a:chExt cx="4800600" cy="4938713"/>
          </a:xfrm>
        </p:grpSpPr>
        <p:pic>
          <p:nvPicPr>
            <p:cNvPr id="50180" name="Picture 4" descr="13_012"/>
            <p:cNvPicPr>
              <a:picLocks noChangeAspect="1" noChangeArrowheads="1"/>
            </p:cNvPicPr>
            <p:nvPr/>
          </p:nvPicPr>
          <p:blipFill>
            <a:blip r:embed="rId2" cstate="print"/>
            <a:srcRect l="6621" t="1634" r="43358" b="31699"/>
            <a:stretch>
              <a:fillRect/>
            </a:stretch>
          </p:blipFill>
          <p:spPr bwMode="auto">
            <a:xfrm>
              <a:off x="457200" y="1752600"/>
              <a:ext cx="4800600" cy="4938713"/>
            </a:xfrm>
            <a:prstGeom prst="rect">
              <a:avLst/>
            </a:prstGeom>
            <a:noFill/>
          </p:spPr>
        </p:pic>
        <p:cxnSp>
          <p:nvCxnSpPr>
            <p:cNvPr id="5" name="Straight Connector 4"/>
            <p:cNvCxnSpPr/>
            <p:nvPr/>
          </p:nvCxnSpPr>
          <p:spPr>
            <a:xfrm>
              <a:off x="5257800" y="1828800"/>
              <a:ext cx="0" cy="4800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41379" y="2590800"/>
            <a:ext cx="41344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The severity of the anemia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depends on the residual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enzymatic activity 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More severe disease is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associated with less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enzymatic activity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52400" y="381000"/>
            <a:ext cx="87963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990033"/>
                </a:solidFill>
              </a:rPr>
              <a:t>Variant Enzymes of</a:t>
            </a:r>
          </a:p>
          <a:p>
            <a:pPr algn="ctr"/>
            <a:r>
              <a:rPr lang="en-US" sz="4000" b="1">
                <a:solidFill>
                  <a:srgbClr val="990033"/>
                </a:solidFill>
              </a:rPr>
              <a:t>G6PD Deficiency Hemolytic Anemia</a:t>
            </a:r>
          </a:p>
        </p:txBody>
      </p:sp>
      <p:pic>
        <p:nvPicPr>
          <p:cNvPr id="51204" name="Picture 4" descr="13_013"/>
          <p:cNvPicPr>
            <a:picLocks noChangeAspect="1" noChangeArrowheads="1"/>
          </p:cNvPicPr>
          <p:nvPr/>
        </p:nvPicPr>
        <p:blipFill>
          <a:blip r:embed="rId2" cstate="print"/>
          <a:srcRect l="23898" t="4602" r="25204" b="17717"/>
          <a:stretch>
            <a:fillRect/>
          </a:stretch>
        </p:blipFill>
        <p:spPr bwMode="auto">
          <a:xfrm>
            <a:off x="3352800" y="1717675"/>
            <a:ext cx="5715000" cy="5064125"/>
          </a:xfrm>
          <a:prstGeom prst="rect">
            <a:avLst/>
          </a:prstGeom>
          <a:noFill/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52400" y="2601913"/>
            <a:ext cx="338455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33"/>
                </a:solidFill>
              </a:rPr>
              <a:t>G6PD A- (class III):</a:t>
            </a:r>
          </a:p>
          <a:p>
            <a:r>
              <a:rPr lang="en-US" b="1">
                <a:solidFill>
                  <a:srgbClr val="0000FF"/>
                </a:solidFill>
              </a:rPr>
              <a:t>Moderate, young RBCs</a:t>
            </a:r>
          </a:p>
          <a:p>
            <a:r>
              <a:rPr lang="en-US" b="1">
                <a:solidFill>
                  <a:srgbClr val="0000FF"/>
                </a:solidFill>
              </a:rPr>
              <a:t>Contain enzymatic activity</a:t>
            </a:r>
          </a:p>
          <a:p>
            <a:r>
              <a:rPr lang="en-US" b="1">
                <a:solidFill>
                  <a:srgbClr val="0000FF"/>
                </a:solidFill>
              </a:rPr>
              <a:t>Unstable enzyme, but</a:t>
            </a:r>
          </a:p>
          <a:p>
            <a:r>
              <a:rPr lang="en-US" b="1">
                <a:solidFill>
                  <a:srgbClr val="0000FF"/>
                </a:solidFill>
              </a:rPr>
              <a:t>Kinetically normal</a:t>
            </a:r>
          </a:p>
          <a:p>
            <a:endParaRPr lang="en-US" b="1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990033"/>
                </a:solidFill>
              </a:rPr>
              <a:t>G6PD Mediterranean (II)</a:t>
            </a:r>
          </a:p>
          <a:p>
            <a:r>
              <a:rPr lang="en-US" b="1">
                <a:solidFill>
                  <a:srgbClr val="0000FF"/>
                </a:solidFill>
              </a:rPr>
              <a:t>Enzyme with normal stability </a:t>
            </a:r>
          </a:p>
          <a:p>
            <a:r>
              <a:rPr lang="en-US" b="1">
                <a:solidFill>
                  <a:srgbClr val="0000FF"/>
                </a:solidFill>
              </a:rPr>
              <a:t>but low activity (severe)</a:t>
            </a:r>
          </a:p>
          <a:p>
            <a:r>
              <a:rPr lang="en-US" b="1">
                <a:solidFill>
                  <a:srgbClr val="0000FF"/>
                </a:solidFill>
              </a:rPr>
              <a:t>Affect all RBCs</a:t>
            </a:r>
          </a:p>
          <a:p>
            <a:r>
              <a:rPr lang="en-US" b="1">
                <a:solidFill>
                  <a:srgbClr val="0000FF"/>
                </a:solidFill>
              </a:rPr>
              <a:t> (both young and old)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152400" y="517525"/>
            <a:ext cx="87963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990033"/>
                </a:solidFill>
              </a:rPr>
              <a:t>Diagnosis of</a:t>
            </a:r>
          </a:p>
          <a:p>
            <a:pPr algn="ctr"/>
            <a:r>
              <a:rPr lang="en-US" sz="4000" b="1">
                <a:solidFill>
                  <a:srgbClr val="990033"/>
                </a:solidFill>
              </a:rPr>
              <a:t>G6PD Deficiency Hemolytic Anemia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30175" y="1981200"/>
            <a:ext cx="89074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Diagnosis of hemolytic anemia</a:t>
            </a:r>
          </a:p>
          <a:p>
            <a:r>
              <a:rPr lang="en-US" sz="2400" b="1">
                <a:solidFill>
                  <a:srgbClr val="0000FF"/>
                </a:solidFill>
              </a:rPr>
              <a:t>	</a:t>
            </a:r>
            <a:r>
              <a:rPr lang="en-US" sz="2400" b="1">
                <a:solidFill>
                  <a:srgbClr val="990033"/>
                </a:solidFill>
              </a:rPr>
              <a:t>CBC and reticulocytic count</a:t>
            </a:r>
          </a:p>
          <a:p>
            <a:endParaRPr lang="en-US" sz="2400" b="1">
              <a:solidFill>
                <a:srgbClr val="990033"/>
              </a:solidFill>
            </a:endParaRPr>
          </a:p>
          <a:p>
            <a:r>
              <a:rPr lang="en-US" sz="2400" b="1">
                <a:solidFill>
                  <a:srgbClr val="0000FF"/>
                </a:solidFill>
              </a:rPr>
              <a:t>Screening: </a:t>
            </a:r>
          </a:p>
          <a:p>
            <a:r>
              <a:rPr lang="en-US" sz="2400" b="1">
                <a:solidFill>
                  <a:srgbClr val="990033"/>
                </a:solidFill>
              </a:rPr>
              <a:t>	Qualitative assessment of G6PD enzymatic activity</a:t>
            </a:r>
          </a:p>
          <a:p>
            <a:r>
              <a:rPr lang="en-US" sz="2400" b="1">
                <a:solidFill>
                  <a:srgbClr val="990033"/>
                </a:solidFill>
              </a:rPr>
              <a:t>	(UV-based test)</a:t>
            </a:r>
          </a:p>
          <a:p>
            <a:endParaRPr lang="en-US" sz="2400" b="1">
              <a:solidFill>
                <a:srgbClr val="990033"/>
              </a:solidFill>
            </a:endParaRPr>
          </a:p>
          <a:p>
            <a:r>
              <a:rPr lang="en-US" sz="2400" b="1">
                <a:solidFill>
                  <a:srgbClr val="0000FF"/>
                </a:solidFill>
              </a:rPr>
              <a:t>Confirmatory test: </a:t>
            </a:r>
          </a:p>
          <a:p>
            <a:r>
              <a:rPr lang="en-US" sz="2400" b="1">
                <a:solidFill>
                  <a:srgbClr val="990033"/>
                </a:solidFill>
              </a:rPr>
              <a:t>	Quantitative measurement of G6PD enzymatic activity</a:t>
            </a:r>
          </a:p>
          <a:p>
            <a:endParaRPr lang="en-US" sz="2400" b="1">
              <a:solidFill>
                <a:srgbClr val="0000FF"/>
              </a:solidFill>
            </a:endParaRPr>
          </a:p>
          <a:p>
            <a:r>
              <a:rPr lang="en-US" sz="2400" b="1">
                <a:solidFill>
                  <a:srgbClr val="0000FF"/>
                </a:solidFill>
              </a:rPr>
              <a:t>Molecular test: </a:t>
            </a:r>
          </a:p>
          <a:p>
            <a:r>
              <a:rPr lang="en-US" sz="2400" b="1">
                <a:solidFill>
                  <a:srgbClr val="990033"/>
                </a:solidFill>
              </a:rPr>
              <a:t>	Detection of G6PD gene mutation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533400" y="2424113"/>
            <a:ext cx="83058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The biochemical basis of G6PD deficiency anemia</a:t>
            </a: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The precipitating factors for </a:t>
            </a:r>
            <a:r>
              <a:rPr lang="en-US" sz="2400" b="1">
                <a:solidFill>
                  <a:srgbClr val="002060"/>
                </a:solidFill>
              </a:rPr>
              <a:t>G6PD deficiency anemia</a:t>
            </a: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002060"/>
                </a:solidFill>
              </a:rPr>
              <a:t>Classes of G6PD deficiency anemia (variant </a:t>
            </a:r>
            <a:r>
              <a:rPr lang="en-US" b="1">
                <a:solidFill>
                  <a:srgbClr val="002060"/>
                </a:solidFill>
              </a:rPr>
              <a:t>enzyme</a:t>
            </a:r>
            <a:r>
              <a:rPr lang="en-US" sz="2400" b="1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002060"/>
                </a:solidFill>
              </a:rPr>
              <a:t>Diagnosis of G6PD deficiency anemia</a:t>
            </a:r>
            <a:r>
              <a:rPr lang="en-US"/>
              <a:t> </a:t>
            </a:r>
            <a:endParaRPr lang="en-US" sz="2400" b="1">
              <a:solidFill>
                <a:srgbClr val="002060"/>
              </a:solidFill>
            </a:endParaRPr>
          </a:p>
          <a:p>
            <a:pPr eaLnBrk="0" hangingPunct="0">
              <a:lnSpc>
                <a:spcPct val="200000"/>
              </a:lnSpc>
            </a:pPr>
            <a:r>
              <a:rPr lang="en-US" sz="2000">
                <a:solidFill>
                  <a:srgbClr val="00206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57200" y="1295400"/>
            <a:ext cx="2951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cs typeface="Times New Roman" pitchFamily="18" charset="0"/>
              </a:rPr>
              <a:t>Objectives:</a:t>
            </a:r>
            <a:endParaRPr lang="en-US" sz="40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533400" y="1693863"/>
            <a:ext cx="83058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Hexose monophosphate pathway (HMP) or Pentose Phosphate Pathway (PPP):</a:t>
            </a: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An alternative oxidative pathway for glucose</a:t>
            </a: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No ATP production</a:t>
            </a: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Major pathway for NADPH production</a:t>
            </a: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Produces ribose-5-phosphate for nucleotide synthesis</a:t>
            </a:r>
            <a:endParaRPr lang="en-US" sz="2400" b="1">
              <a:solidFill>
                <a:srgbClr val="002060"/>
              </a:solidFill>
            </a:endParaRPr>
          </a:p>
          <a:p>
            <a:pPr eaLnBrk="0" hangingPunct="0">
              <a:lnSpc>
                <a:spcPct val="200000"/>
              </a:lnSpc>
            </a:pPr>
            <a:r>
              <a:rPr lang="en-US" sz="2000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533400" y="990600"/>
            <a:ext cx="328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cs typeface="Times New Roman" pitchFamily="18" charset="0"/>
              </a:rPr>
              <a:t>Background </a:t>
            </a:r>
            <a:endParaRPr lang="en-US" sz="40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47650" y="762000"/>
            <a:ext cx="8591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990033"/>
                </a:solidFill>
              </a:rPr>
              <a:t>Pentose Phosphate Pathway (PPP)</a:t>
            </a:r>
          </a:p>
        </p:txBody>
      </p:sp>
      <p:pic>
        <p:nvPicPr>
          <p:cNvPr id="6149" name="Picture 5" descr="13_002"/>
          <p:cNvPicPr>
            <a:picLocks noChangeAspect="1" noChangeArrowheads="1"/>
          </p:cNvPicPr>
          <p:nvPr/>
        </p:nvPicPr>
        <p:blipFill>
          <a:blip r:embed="rId2" cstate="print"/>
          <a:srcRect l="7629" t="2942" r="7629" b="18628"/>
          <a:stretch>
            <a:fillRect/>
          </a:stretch>
        </p:blipFill>
        <p:spPr bwMode="auto">
          <a:xfrm>
            <a:off x="990600" y="1512888"/>
            <a:ext cx="7162800" cy="5116512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60450" y="5903913"/>
            <a:ext cx="427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Glucose-6-phosphate dehydrogenase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1762125" y="5070475"/>
            <a:ext cx="479425" cy="850900"/>
          </a:xfrm>
          <a:prstGeom prst="upArrow">
            <a:avLst>
              <a:gd name="adj1" fmla="val 50000"/>
              <a:gd name="adj2" fmla="val 44371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247650" y="762000"/>
            <a:ext cx="8591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990033"/>
                </a:solidFill>
              </a:rPr>
              <a:t>NADPH</a:t>
            </a:r>
          </a:p>
        </p:txBody>
      </p:sp>
      <p:pic>
        <p:nvPicPr>
          <p:cNvPr id="53254" name="Picture 6" descr="13_004"/>
          <p:cNvPicPr>
            <a:picLocks noChangeAspect="1" noChangeArrowheads="1"/>
          </p:cNvPicPr>
          <p:nvPr/>
        </p:nvPicPr>
        <p:blipFill>
          <a:blip r:embed="rId2" cstate="print"/>
          <a:srcRect l="4323" t="568" r="5627" b="20744"/>
          <a:stretch>
            <a:fillRect/>
          </a:stretch>
        </p:blipFill>
        <p:spPr bwMode="auto">
          <a:xfrm>
            <a:off x="2362200" y="1371600"/>
            <a:ext cx="4448175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85800" y="2003425"/>
            <a:ext cx="8077200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Reductive biosynthesis e.g., fatty acid biosynthesis</a:t>
            </a:r>
          </a:p>
          <a:p>
            <a:pPr>
              <a:lnSpc>
                <a:spcPct val="250000"/>
              </a:lnSpc>
            </a:pPr>
            <a:r>
              <a:rPr lang="en-US" sz="3200" b="1">
                <a:solidFill>
                  <a:srgbClr val="0000FF"/>
                </a:solidFill>
                <a:cs typeface="Times New Roman" pitchFamily="18" charset="0"/>
              </a:rPr>
              <a:t>Antioxidant (part of glutathione system)</a:t>
            </a:r>
          </a:p>
          <a:p>
            <a:pPr>
              <a:lnSpc>
                <a:spcPct val="250000"/>
              </a:lnSpc>
            </a:pP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Oxygen-dependent phagocytosis by WBCs</a:t>
            </a:r>
          </a:p>
          <a:p>
            <a:pPr>
              <a:lnSpc>
                <a:spcPct val="250000"/>
              </a:lnSpc>
            </a:pP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Synthesis of nitric oxide (NO)</a:t>
            </a:r>
            <a:endParaRPr lang="en-US" sz="2400" b="1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990600" y="990600"/>
            <a:ext cx="3965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cs typeface="Times New Roman" pitchFamily="18" charset="0"/>
              </a:rPr>
              <a:t>Uses of NADPH</a:t>
            </a:r>
            <a:endParaRPr lang="en-US" sz="40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09600" y="838200"/>
            <a:ext cx="7920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Reactive Oxygen Species (ROS)</a:t>
            </a:r>
          </a:p>
        </p:txBody>
      </p:sp>
      <p:pic>
        <p:nvPicPr>
          <p:cNvPr id="8197" name="Picture 5" descr="13_005"/>
          <p:cNvPicPr>
            <a:picLocks noChangeAspect="1" noChangeArrowheads="1"/>
          </p:cNvPicPr>
          <p:nvPr/>
        </p:nvPicPr>
        <p:blipFill>
          <a:blip r:embed="rId2" cstate="print"/>
          <a:srcRect l="4602" t="4248" b="77451"/>
          <a:stretch>
            <a:fillRect/>
          </a:stretch>
        </p:blipFill>
        <p:spPr bwMode="auto">
          <a:xfrm>
            <a:off x="719138" y="2133600"/>
            <a:ext cx="7891462" cy="2971800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55650" y="5141913"/>
            <a:ext cx="7702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Oxygen-derived Free radicals</a:t>
            </a:r>
            <a:r>
              <a:rPr lang="ar-SA" b="1">
                <a:solidFill>
                  <a:srgbClr val="0000FF"/>
                </a:solidFill>
              </a:rPr>
              <a:t>: </a:t>
            </a:r>
            <a:r>
              <a:rPr lang="en-US" b="1">
                <a:solidFill>
                  <a:srgbClr val="0000FF"/>
                </a:solidFill>
              </a:rPr>
              <a:t>e.g., Superoxide and hydroxyl radicals</a:t>
            </a:r>
          </a:p>
          <a:p>
            <a:endParaRPr lang="en-US" b="1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Non-free radical: Hydrogen peroxide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1676400" y="838200"/>
            <a:ext cx="616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Antioxidant Mechanisms</a:t>
            </a:r>
          </a:p>
        </p:txBody>
      </p:sp>
      <p:pic>
        <p:nvPicPr>
          <p:cNvPr id="45062" name="Picture 6" descr="13_005"/>
          <p:cNvPicPr>
            <a:picLocks noChangeAspect="1" noChangeArrowheads="1"/>
          </p:cNvPicPr>
          <p:nvPr/>
        </p:nvPicPr>
        <p:blipFill>
          <a:blip r:embed="rId2" cstate="print"/>
          <a:srcRect l="4602" t="22549" r="1576" b="47385"/>
          <a:stretch>
            <a:fillRect/>
          </a:stretch>
        </p:blipFill>
        <p:spPr bwMode="auto">
          <a:xfrm>
            <a:off x="228600" y="1981200"/>
            <a:ext cx="88392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2284413" y="533400"/>
            <a:ext cx="4954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Glutathione System</a:t>
            </a:r>
          </a:p>
        </p:txBody>
      </p:sp>
      <p:pic>
        <p:nvPicPr>
          <p:cNvPr id="52228" name="Picture 4" descr="13_006"/>
          <p:cNvPicPr>
            <a:picLocks noChangeAspect="1" noChangeArrowheads="1"/>
          </p:cNvPicPr>
          <p:nvPr/>
        </p:nvPicPr>
        <p:blipFill>
          <a:blip r:embed="rId2" cstate="print"/>
          <a:srcRect l="25204" r="17374" b="26797"/>
          <a:stretch>
            <a:fillRect/>
          </a:stretch>
        </p:blipFill>
        <p:spPr bwMode="auto">
          <a:xfrm>
            <a:off x="1981200" y="1176338"/>
            <a:ext cx="5562600" cy="5529262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248400" y="5751513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33"/>
                </a:solidFill>
              </a:rPr>
              <a:t>Selinium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412</Words>
  <Application>Microsoft Office PowerPoint</Application>
  <PresentationFormat>On-screen Show (4:3)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Times New Roman</vt:lpstr>
      <vt:lpstr>Impact</vt:lpstr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Dr.Amr</cp:lastModifiedBy>
  <cp:revision>102</cp:revision>
  <dcterms:created xsi:type="dcterms:W3CDTF">2006-08-16T00:00:00Z</dcterms:created>
  <dcterms:modified xsi:type="dcterms:W3CDTF">2014-12-23T09:34:52Z</dcterms:modified>
</cp:coreProperties>
</file>