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95" r:id="rId4"/>
    <p:sldId id="258" r:id="rId5"/>
    <p:sldId id="259" r:id="rId6"/>
    <p:sldId id="261" r:id="rId7"/>
    <p:sldId id="268" r:id="rId8"/>
    <p:sldId id="266" r:id="rId9"/>
    <p:sldId id="263" r:id="rId10"/>
    <p:sldId id="269" r:id="rId11"/>
    <p:sldId id="270" r:id="rId12"/>
    <p:sldId id="296" r:id="rId13"/>
    <p:sldId id="264" r:id="rId14"/>
    <p:sldId id="271" r:id="rId15"/>
    <p:sldId id="273" r:id="rId16"/>
    <p:sldId id="274" r:id="rId17"/>
    <p:sldId id="267" r:id="rId18"/>
    <p:sldId id="272" r:id="rId19"/>
    <p:sldId id="275" r:id="rId20"/>
    <p:sldId id="276" r:id="rId21"/>
    <p:sldId id="277" r:id="rId22"/>
    <p:sldId id="278" r:id="rId23"/>
    <p:sldId id="298" r:id="rId24"/>
    <p:sldId id="280" r:id="rId25"/>
    <p:sldId id="288" r:id="rId26"/>
    <p:sldId id="282" r:id="rId27"/>
    <p:sldId id="284" r:id="rId28"/>
    <p:sldId id="283" r:id="rId29"/>
    <p:sldId id="285" r:id="rId30"/>
    <p:sldId id="286" r:id="rId31"/>
    <p:sldId id="289" r:id="rId32"/>
    <p:sldId id="290" r:id="rId33"/>
    <p:sldId id="293" r:id="rId34"/>
    <p:sldId id="291" r:id="rId35"/>
    <p:sldId id="292" r:id="rId36"/>
    <p:sldId id="294" r:id="rId3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06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2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23/01/1435</a:t>
            </a:fld>
            <a:endParaRPr lang="ar-SA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23/01/1435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23/01/1435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23/01/1435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23/01/1435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23/01/1435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23/01/1435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23/01/1435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23/01/1435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23/01/1435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23/01/1435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10DD20E-5EFD-43E9-B2D1-000A33417255}" type="datetimeFigureOut">
              <a:rPr lang="ar-SA" smtClean="0"/>
              <a:pPr/>
              <a:t>23/01/1435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332656"/>
            <a:ext cx="7406640" cy="2408288"/>
          </a:xfrm>
        </p:spPr>
        <p:txBody>
          <a:bodyPr>
            <a:normAutofit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Biochemical Aspects of Digestion of Proteins &amp; Carbohydrates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7406640" cy="864096"/>
          </a:xfrm>
        </p:spPr>
        <p:txBody>
          <a:bodyPr>
            <a:normAutofit/>
          </a:bodyPr>
          <a:lstStyle/>
          <a:p>
            <a:pPr algn="ctr" rtl="0"/>
            <a:r>
              <a:rPr lang="en-US" sz="3200" b="1" i="1" dirty="0" smtClean="0">
                <a:solidFill>
                  <a:schemeClr val="accent1">
                    <a:lumMod val="50000"/>
                  </a:schemeClr>
                </a:solidFill>
              </a:rPr>
              <a:t>Dr.  </a:t>
            </a:r>
            <a:r>
              <a:rPr lang="en-US" sz="3200" b="1" i="1" dirty="0" err="1" smtClean="0">
                <a:solidFill>
                  <a:schemeClr val="accent1">
                    <a:lumMod val="50000"/>
                  </a:schemeClr>
                </a:solidFill>
              </a:rPr>
              <a:t>Amr</a:t>
            </a:r>
            <a:r>
              <a:rPr lang="en-US" sz="3200" b="1" i="1" dirty="0" smtClean="0">
                <a:solidFill>
                  <a:schemeClr val="accent1">
                    <a:lumMod val="50000"/>
                  </a:schemeClr>
                </a:solidFill>
              </a:rPr>
              <a:t> S. </a:t>
            </a:r>
            <a:r>
              <a:rPr lang="en-US" sz="3200" b="1" i="1" dirty="0" err="1" smtClean="0">
                <a:solidFill>
                  <a:schemeClr val="accent1">
                    <a:lumMod val="50000"/>
                  </a:schemeClr>
                </a:solidFill>
              </a:rPr>
              <a:t>Moustafa</a:t>
            </a:r>
            <a:r>
              <a:rPr lang="en-US" sz="3200" b="1" i="1" dirty="0" smtClean="0">
                <a:solidFill>
                  <a:schemeClr val="accent1">
                    <a:lumMod val="50000"/>
                  </a:schemeClr>
                </a:solidFill>
              </a:rPr>
              <a:t>, MD, PhD</a:t>
            </a:r>
            <a:endParaRPr lang="ar-SA" sz="32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15616" y="1556792"/>
          <a:ext cx="7776864" cy="4110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1"/>
                <a:gridCol w="1368152"/>
                <a:gridCol w="4320481"/>
              </a:tblGrid>
              <a:tr h="1080120"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The gut</a:t>
                      </a:r>
                      <a:r>
                        <a:rPr lang="en-US" sz="2000" baseline="0" dirty="0" smtClean="0"/>
                        <a:t> hormone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Stimulus</a:t>
                      </a:r>
                      <a:r>
                        <a:rPr lang="en-US" sz="2000" baseline="0" dirty="0" smtClean="0"/>
                        <a:t> for</a:t>
                      </a:r>
                    </a:p>
                    <a:p>
                      <a:pPr algn="ctr" rtl="0"/>
                      <a:r>
                        <a:rPr lang="en-US" sz="2000" baseline="0" dirty="0" smtClean="0"/>
                        <a:t>secretion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aseline="0" dirty="0" smtClean="0"/>
                        <a:t>Effects</a:t>
                      </a:r>
                      <a:endParaRPr lang="en-US" sz="2000" dirty="0"/>
                    </a:p>
                  </a:txBody>
                  <a:tcPr/>
                </a:tc>
              </a:tr>
              <a:tr h="3030145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2-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S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ecretin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Low pH of the </a:t>
                      </a:r>
                      <a:r>
                        <a:rPr lang="en-US" dirty="0" err="1" smtClean="0"/>
                        <a:t>chyme</a:t>
                      </a:r>
                      <a:r>
                        <a:rPr lang="en-US" dirty="0" smtClean="0"/>
                        <a:t> entering the intestine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0966" lvl="1" indent="-514350" algn="l" rtl="0">
                        <a:buFont typeface="+mj-lt"/>
                        <a:buNone/>
                      </a:pPr>
                      <a:r>
                        <a:rPr lang="en-US" dirty="0" smtClean="0">
                          <a:sym typeface="Wingdings" pitchFamily="2" charset="2"/>
                        </a:rPr>
                        <a:t>Stimulates the pancreas to release a watery solution rich in bicarbonate to neutralize the pH of the intestinal contents (to reach the optimum pH for digestive activity by pancreatic enzymes)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259632" y="332656"/>
            <a:ext cx="7272808" cy="98072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lvl="0" algn="ctr" rtl="0">
              <a:spcBef>
                <a:spcPct val="0"/>
              </a:spcBef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The gut hormones: </a:t>
            </a:r>
            <a:r>
              <a:rPr lang="en-US" sz="2800" dirty="0" smtClean="0"/>
              <a:t>continued</a:t>
            </a:r>
            <a:r>
              <a:rPr lang="en-US" sz="3600" b="1" dirty="0" smtClean="0"/>
              <a:t>…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 fontAlgn="t"/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The pancreatic secretion contains a group of pancreatic proteases</a:t>
            </a:r>
          </a:p>
          <a:p>
            <a:pPr algn="l" rtl="0"/>
            <a:endParaRPr lang="en-US" sz="1100" dirty="0" smtClean="0"/>
          </a:p>
          <a:p>
            <a:pPr algn="l" rtl="0"/>
            <a:r>
              <a:rPr lang="en-US" dirty="0" smtClean="0"/>
              <a:t>Each of these enzymes has different specificity for the cleavage sites</a:t>
            </a:r>
          </a:p>
          <a:p>
            <a:pPr algn="l" rtl="0"/>
            <a:endParaRPr lang="en-US" sz="1100" dirty="0" smtClean="0"/>
          </a:p>
          <a:p>
            <a:pPr algn="l" rtl="0"/>
            <a:r>
              <a:rPr lang="en-US" dirty="0" smtClean="0"/>
              <a:t>These proteases are synthesized and secreted as inactive zymogens</a:t>
            </a:r>
          </a:p>
          <a:p>
            <a:pPr algn="l" rtl="0"/>
            <a:endParaRPr lang="en-US" sz="11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88008" y="427038"/>
            <a:ext cx="7498080" cy="114300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+mj-lt"/>
                <a:ea typeface="+mj-ea"/>
                <a:cs typeface="+mj-cs"/>
              </a:rPr>
              <a:t>Pancreatic enzymes for Digestion</a:t>
            </a:r>
            <a:r>
              <a:rPr kumimoji="0" lang="en-US" sz="43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+mj-lt"/>
                <a:ea typeface="+mj-ea"/>
                <a:cs typeface="+mj-cs"/>
              </a:rPr>
              <a:t> of Proteins</a:t>
            </a:r>
            <a:endParaRPr kumimoji="0" lang="ar-SA" sz="43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Activation of Pancreatic enzymes</a:t>
            </a:r>
            <a:endParaRPr lang="ar-SA" dirty="0"/>
          </a:p>
        </p:txBody>
      </p:sp>
      <p:sp>
        <p:nvSpPr>
          <p:cNvPr id="5" name="Rectangle 4"/>
          <p:cNvSpPr/>
          <p:nvPr/>
        </p:nvSpPr>
        <p:spPr>
          <a:xfrm>
            <a:off x="1331640" y="1692091"/>
            <a:ext cx="74888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800" b="1" dirty="0" err="1" smtClean="0">
                <a:solidFill>
                  <a:srgbClr val="0033CC"/>
                </a:solidFill>
              </a:rPr>
              <a:t>Enteropeptidase</a:t>
            </a:r>
            <a:r>
              <a:rPr lang="en-US" sz="2800" b="1" dirty="0" smtClean="0"/>
              <a:t> activates </a:t>
            </a:r>
            <a:r>
              <a:rPr lang="en-US" sz="2800" b="1" dirty="0" err="1" smtClean="0"/>
              <a:t>trypsin</a:t>
            </a:r>
            <a:r>
              <a:rPr lang="en-US" sz="2800" b="1" dirty="0" smtClean="0"/>
              <a:t>: </a:t>
            </a:r>
          </a:p>
          <a:p>
            <a:pPr algn="just" rtl="0"/>
            <a:r>
              <a:rPr lang="en-US" sz="2800" b="1" dirty="0" smtClean="0"/>
              <a:t>	It converts </a:t>
            </a:r>
            <a:r>
              <a:rPr lang="en-US" sz="2800" b="1" dirty="0" err="1" smtClean="0"/>
              <a:t>trypsinogen</a:t>
            </a:r>
            <a:r>
              <a:rPr lang="en-US" sz="2800" b="1" dirty="0" smtClean="0"/>
              <a:t> into </a:t>
            </a:r>
            <a:r>
              <a:rPr lang="en-US" sz="2800" b="1" dirty="0" err="1" smtClean="0"/>
              <a:t>trypsin</a:t>
            </a:r>
            <a:endParaRPr lang="en-US" sz="2800" b="1" dirty="0" smtClean="0"/>
          </a:p>
          <a:p>
            <a:pPr algn="just" rtl="0"/>
            <a:endParaRPr lang="en-US" sz="2800" b="1" dirty="0" smtClean="0"/>
          </a:p>
          <a:p>
            <a:pPr algn="just" rtl="0"/>
            <a:r>
              <a:rPr lang="en-US" sz="2800" b="1" dirty="0" err="1" smtClean="0">
                <a:solidFill>
                  <a:srgbClr val="0033CC"/>
                </a:solidFill>
              </a:rPr>
              <a:t>Trypsin</a:t>
            </a:r>
            <a:r>
              <a:rPr lang="en-US" sz="2800" b="1" dirty="0" smtClean="0">
                <a:solidFill>
                  <a:srgbClr val="0033CC"/>
                </a:solidFill>
              </a:rPr>
              <a:t> then activates all the other pancreatic zymogens (including itself)</a:t>
            </a:r>
          </a:p>
          <a:p>
            <a:pPr algn="just" rtl="0"/>
            <a:endParaRPr lang="en-US" sz="2800" b="1" dirty="0" smtClean="0"/>
          </a:p>
          <a:p>
            <a:pPr algn="just" rtl="0"/>
            <a:r>
              <a:rPr lang="en-US" sz="2800" b="1" dirty="0" err="1" smtClean="0">
                <a:solidFill>
                  <a:srgbClr val="0033CC"/>
                </a:solidFill>
              </a:rPr>
              <a:t>Enteropeptidase</a:t>
            </a:r>
            <a:r>
              <a:rPr lang="en-US" sz="2800" b="1" dirty="0" smtClean="0"/>
              <a:t> is an enzyme synthesized by, and present on the luminal surface of intestinal mucosal cells (the brush border membrane)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Pancreatic enzymes, continued…</a:t>
            </a:r>
            <a:endParaRPr lang="ar-S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3528" y="1762472"/>
          <a:ext cx="8640960" cy="44805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862036"/>
                <a:gridCol w="3232969"/>
                <a:gridCol w="2545955"/>
              </a:tblGrid>
              <a:tr h="283056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Activating enzyme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Active enzyme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err="1" smtClean="0"/>
                        <a:t>Zymogen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1- </a:t>
                      </a:r>
                      <a:r>
                        <a:rPr lang="en-US" sz="2400" dirty="0" err="1" smtClean="0"/>
                        <a:t>Enteropeptidase</a:t>
                      </a:r>
                      <a:endParaRPr lang="en-US" sz="2400" baseline="0" dirty="0" smtClean="0"/>
                    </a:p>
                    <a:p>
                      <a:pPr marL="280988" indent="-280988" algn="l" rtl="0"/>
                      <a:r>
                        <a:rPr lang="en-US" sz="2400" baseline="0" dirty="0" smtClean="0"/>
                        <a:t>2- </a:t>
                      </a:r>
                      <a:r>
                        <a:rPr lang="en-US" sz="2400" baseline="0" dirty="0" err="1" smtClean="0"/>
                        <a:t>Trypsin</a:t>
                      </a:r>
                      <a:r>
                        <a:rPr lang="en-US" sz="2400" baseline="0" dirty="0" smtClean="0"/>
                        <a:t>   </a:t>
                      </a:r>
                      <a:r>
                        <a:rPr lang="en-US" sz="2400" baseline="0" dirty="0" smtClean="0">
                          <a:solidFill>
                            <a:srgbClr val="0033CC"/>
                          </a:solidFill>
                        </a:rPr>
                        <a:t>(autocatalysis)</a:t>
                      </a:r>
                      <a:endParaRPr lang="ar-SA" sz="2400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err="1" smtClean="0">
                          <a:sym typeface="Wingdings" pitchFamily="2" charset="2"/>
                        </a:rPr>
                        <a:t>Trypsin</a:t>
                      </a:r>
                      <a:r>
                        <a:rPr lang="en-US" sz="2400" dirty="0" smtClean="0">
                          <a:sym typeface="Wingdings" pitchFamily="2" charset="2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0033CC"/>
                          </a:solidFill>
                          <a:sym typeface="Wingdings" pitchFamily="2" charset="2"/>
                        </a:rPr>
                        <a:t>(</a:t>
                      </a:r>
                      <a:r>
                        <a:rPr lang="en-US" sz="2400" dirty="0" err="1" smtClean="0">
                          <a:solidFill>
                            <a:srgbClr val="0033CC"/>
                          </a:solidFill>
                          <a:sym typeface="Wingdings" pitchFamily="2" charset="2"/>
                        </a:rPr>
                        <a:t>endopeptidase</a:t>
                      </a:r>
                      <a:r>
                        <a:rPr lang="en-US" sz="2400" dirty="0" smtClean="0">
                          <a:solidFill>
                            <a:srgbClr val="0033CC"/>
                          </a:solidFill>
                          <a:sym typeface="Wingdings" pitchFamily="2" charset="2"/>
                        </a:rPr>
                        <a:t>)</a:t>
                      </a:r>
                      <a:endParaRPr lang="ar-SA" sz="2400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err="1" smtClean="0"/>
                        <a:t>Trypsinogen</a:t>
                      </a:r>
                      <a:r>
                        <a:rPr lang="en-US" sz="2400" dirty="0" smtClean="0"/>
                        <a:t> 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err="1" smtClean="0"/>
                        <a:t>Trypsin</a:t>
                      </a:r>
                      <a:r>
                        <a:rPr lang="en-US" sz="2400" dirty="0" smtClean="0"/>
                        <a:t> 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sym typeface="Wingdings" pitchFamily="2" charset="2"/>
                        </a:rPr>
                        <a:t>Chymotrypsin</a:t>
                      </a:r>
                      <a:r>
                        <a:rPr lang="en-US" sz="2400" dirty="0" smtClean="0">
                          <a:sym typeface="Wingdings" pitchFamily="2" charset="2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0033CC"/>
                          </a:solidFill>
                          <a:sym typeface="Wingdings" pitchFamily="2" charset="2"/>
                        </a:rPr>
                        <a:t>(</a:t>
                      </a:r>
                      <a:r>
                        <a:rPr lang="en-US" sz="2400" dirty="0" err="1" smtClean="0">
                          <a:solidFill>
                            <a:srgbClr val="0033CC"/>
                          </a:solidFill>
                          <a:sym typeface="Wingdings" pitchFamily="2" charset="2"/>
                        </a:rPr>
                        <a:t>endopeptidase</a:t>
                      </a:r>
                      <a:r>
                        <a:rPr lang="en-US" sz="2400" dirty="0" smtClean="0">
                          <a:solidFill>
                            <a:srgbClr val="0033CC"/>
                          </a:solidFill>
                          <a:sym typeface="Wingdings" pitchFamily="2" charset="2"/>
                        </a:rPr>
                        <a:t>)</a:t>
                      </a:r>
                      <a:endParaRPr lang="ar-SA" sz="2400" dirty="0" smtClean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err="1" smtClean="0"/>
                        <a:t>Chymotrypsinogen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err="1" smtClean="0"/>
                        <a:t>Trypsin</a:t>
                      </a:r>
                      <a:endParaRPr lang="en-US" sz="2400" dirty="0" smtClean="0"/>
                    </a:p>
                    <a:p>
                      <a:pPr algn="l" rtl="0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sym typeface="Wingdings" pitchFamily="2" charset="2"/>
                        </a:rPr>
                        <a:t>Elastase</a:t>
                      </a:r>
                      <a:r>
                        <a:rPr lang="en-US" sz="2400" dirty="0" smtClean="0">
                          <a:sym typeface="Wingdings" pitchFamily="2" charset="2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0033CC"/>
                          </a:solidFill>
                          <a:sym typeface="Wingdings" pitchFamily="2" charset="2"/>
                        </a:rPr>
                        <a:t>(</a:t>
                      </a:r>
                      <a:r>
                        <a:rPr lang="en-US" sz="2400" dirty="0" err="1" smtClean="0">
                          <a:solidFill>
                            <a:srgbClr val="0033CC"/>
                          </a:solidFill>
                          <a:sym typeface="Wingdings" pitchFamily="2" charset="2"/>
                        </a:rPr>
                        <a:t>endopeptidase</a:t>
                      </a:r>
                      <a:r>
                        <a:rPr lang="en-US" sz="2400" dirty="0" smtClean="0">
                          <a:solidFill>
                            <a:srgbClr val="0033CC"/>
                          </a:solidFill>
                          <a:sym typeface="Wingdings" pitchFamily="2" charset="2"/>
                        </a:rPr>
                        <a:t>)</a:t>
                      </a:r>
                      <a:endParaRPr lang="ar-SA" sz="2400" dirty="0" smtClean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err="1" smtClean="0"/>
                        <a:t>Proelastase</a:t>
                      </a:r>
                      <a:r>
                        <a:rPr lang="en-US" sz="2400" baseline="0" dirty="0" smtClean="0"/>
                        <a:t> 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err="1" smtClean="0"/>
                        <a:t>Trypsin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sym typeface="Wingdings" pitchFamily="2" charset="2"/>
                        </a:rPr>
                        <a:t>Carboxypeptidases</a:t>
                      </a:r>
                      <a:r>
                        <a:rPr lang="en-US" sz="2400" dirty="0" smtClean="0">
                          <a:sym typeface="Wingdings" pitchFamily="2" charset="2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sym typeface="Wingdings" pitchFamily="2" charset="2"/>
                        </a:rPr>
                        <a:t>(</a:t>
                      </a:r>
                      <a:r>
                        <a:rPr lang="en-US" sz="2400" dirty="0" err="1" smtClean="0">
                          <a:solidFill>
                            <a:srgbClr val="C00000"/>
                          </a:solidFill>
                          <a:sym typeface="Wingdings" pitchFamily="2" charset="2"/>
                        </a:rPr>
                        <a:t>exopeptidases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sym typeface="Wingdings" pitchFamily="2" charset="2"/>
                        </a:rPr>
                        <a:t>)</a:t>
                      </a:r>
                    </a:p>
                    <a:p>
                      <a:pPr algn="l" rtl="0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smtClean="0"/>
                        <a:t>Pro</a:t>
                      </a:r>
                      <a:r>
                        <a:rPr lang="en-US" sz="2400" dirty="0" err="1" smtClean="0">
                          <a:sym typeface="Wingdings" pitchFamily="2" charset="2"/>
                        </a:rPr>
                        <a:t>c</a:t>
                      </a:r>
                      <a:r>
                        <a:rPr lang="en-US" sz="2400" smtClean="0">
                          <a:sym typeface="Wingdings" pitchFamily="2" charset="2"/>
                        </a:rPr>
                        <a:t>arboxypeptid-ases</a:t>
                      </a:r>
                      <a:endParaRPr lang="ar-SA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dirty="0" smtClean="0"/>
              <a:t>Activation of Pancreatic enzymes</a:t>
            </a:r>
            <a:br>
              <a:rPr lang="en-US" dirty="0" smtClean="0"/>
            </a:br>
            <a:r>
              <a:rPr lang="en-US" dirty="0" smtClean="0"/>
              <a:t>CONT’D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6110" y="1943100"/>
            <a:ext cx="8131750" cy="3646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effectLst/>
              </a:rPr>
              <a:t>3- Digestion of proteins in small intestine</a:t>
            </a:r>
            <a:endParaRPr lang="en-US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2095872"/>
            <a:ext cx="7498080" cy="3349352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 err="1" smtClean="0"/>
              <a:t>Oligopeptides</a:t>
            </a:r>
            <a:r>
              <a:rPr lang="en-US" dirty="0" smtClean="0"/>
              <a:t> that result from the action of pancreatic proteases are cleaved into free amino acids and smaller peptides (</a:t>
            </a:r>
            <a:r>
              <a:rPr lang="en-US" dirty="0" err="1" smtClean="0"/>
              <a:t>di</a:t>
            </a:r>
            <a:r>
              <a:rPr lang="en-US" dirty="0" smtClean="0"/>
              <a:t>- &amp; tri-peptides) by </a:t>
            </a:r>
          </a:p>
          <a:p>
            <a:pPr algn="ctr" rtl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intestinal </a:t>
            </a:r>
            <a:r>
              <a:rPr lang="en-US" b="1" dirty="0" err="1" smtClean="0">
                <a:solidFill>
                  <a:srgbClr val="0070C0"/>
                </a:solidFill>
              </a:rPr>
              <a:t>aminopeptidase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pPr algn="l" rtl="0">
              <a:buNone/>
            </a:pPr>
            <a:r>
              <a:rPr lang="en-US" dirty="0" smtClean="0"/>
              <a:t>(an </a:t>
            </a:r>
            <a:r>
              <a:rPr lang="en-US" dirty="0" err="1" smtClean="0"/>
              <a:t>exopeptidase</a:t>
            </a:r>
            <a:r>
              <a:rPr lang="en-US" dirty="0" smtClean="0"/>
              <a:t> on the luminal surface of the intestine)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Absorption of digested proteins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 rot="16200000">
            <a:off x="3851920" y="1196752"/>
            <a:ext cx="2592288" cy="5760640"/>
          </a:xfrm>
          <a:prstGeom prst="round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11760" y="1412776"/>
            <a:ext cx="5472608" cy="13681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ysClr val="windowText" lastClr="000000"/>
                </a:solidFill>
              </a:rPr>
              <a:t>Intestinal lumen</a:t>
            </a:r>
            <a:endParaRPr lang="en-US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85272" y="2276872"/>
            <a:ext cx="1586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Amino Acids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822254" y="2276872"/>
            <a:ext cx="1342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Dipeptides</a:t>
            </a:r>
            <a:endParaRPr lang="en-US" b="1" dirty="0"/>
          </a:p>
        </p:txBody>
      </p:sp>
      <p:sp>
        <p:nvSpPr>
          <p:cNvPr id="8" name="Down Arrow 7"/>
          <p:cNvSpPr/>
          <p:nvPr/>
        </p:nvSpPr>
        <p:spPr>
          <a:xfrm>
            <a:off x="3203848" y="2636912"/>
            <a:ext cx="360040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6300192" y="2636912"/>
            <a:ext cx="360040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399579" y="3573016"/>
            <a:ext cx="1742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Amino Acids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796136" y="3573016"/>
            <a:ext cx="1470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Dipeptides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436096" y="4465578"/>
            <a:ext cx="1742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Amino Acids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480153" y="5805264"/>
            <a:ext cx="5690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n-US" sz="2400" b="1" dirty="0" smtClean="0"/>
              <a:t>Amino Acids in portal vein to the liver</a:t>
            </a:r>
            <a:endParaRPr lang="en-US" sz="2400" b="1" dirty="0"/>
          </a:p>
        </p:txBody>
      </p:sp>
      <p:cxnSp>
        <p:nvCxnSpPr>
          <p:cNvPr id="15" name="Straight Arrow Connector 14"/>
          <p:cNvCxnSpPr>
            <a:stCxn id="11" idx="2"/>
          </p:cNvCxnSpPr>
          <p:nvPr/>
        </p:nvCxnSpPr>
        <p:spPr>
          <a:xfrm flipH="1">
            <a:off x="6250938" y="3973126"/>
            <a:ext cx="280335" cy="4924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788024" y="3933056"/>
            <a:ext cx="1561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Dipeptidases</a:t>
            </a:r>
            <a:endParaRPr lang="en-US" b="1" dirty="0"/>
          </a:p>
        </p:txBody>
      </p:sp>
      <p:sp>
        <p:nvSpPr>
          <p:cNvPr id="22" name="Down Arrow Callout 21"/>
          <p:cNvSpPr/>
          <p:nvPr/>
        </p:nvSpPr>
        <p:spPr>
          <a:xfrm>
            <a:off x="3995936" y="5013176"/>
            <a:ext cx="2664296" cy="792088"/>
          </a:xfrm>
          <a:prstGeom prst="downArrow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Amino acids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419872" y="4005064"/>
            <a:ext cx="1152128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5880325" y="4869160"/>
            <a:ext cx="21602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16200000">
            <a:off x="546781" y="3750103"/>
            <a:ext cx="1776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Enterocyte</a:t>
            </a:r>
            <a:endParaRPr lang="en-US" sz="2400" b="1" dirty="0"/>
          </a:p>
        </p:txBody>
      </p:sp>
      <p:cxnSp>
        <p:nvCxnSpPr>
          <p:cNvPr id="30" name="Elbow Connector 29"/>
          <p:cNvCxnSpPr/>
          <p:nvPr/>
        </p:nvCxnSpPr>
        <p:spPr>
          <a:xfrm>
            <a:off x="1691680" y="4003984"/>
            <a:ext cx="504056" cy="43204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effectLst/>
              </a:rPr>
              <a:t>Abnormalities in protein digestion</a:t>
            </a:r>
            <a:endParaRPr lang="ar-SA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879848"/>
            <a:ext cx="7498080" cy="3853408"/>
          </a:xfrm>
        </p:spPr>
        <p:txBody>
          <a:bodyPr/>
          <a:lstStyle/>
          <a:p>
            <a:pPr algn="just" rtl="0"/>
            <a:r>
              <a:rPr lang="en-US" b="1" dirty="0" smtClean="0"/>
              <a:t>Pancreatic insufficiency, e.g., chronic pancreatitis, cystic fibrosis, surgical removal of the pancreas </a:t>
            </a:r>
            <a:r>
              <a:rPr lang="en-US" b="1" dirty="0" smtClean="0">
                <a:sym typeface="Wingdings" pitchFamily="2" charset="2"/>
              </a:rPr>
              <a:t> incomplete digestion &amp; absorption of lipids &amp; proteins  abnormal appearance of lipids (steatorrhea) &amp; undigested proteins in the feces </a:t>
            </a:r>
            <a:endParaRPr lang="ar-SA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8080" cy="1143000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effectLst/>
              </a:rPr>
              <a:t>Celiac Disease (Celiac </a:t>
            </a:r>
            <a:r>
              <a:rPr lang="en-US" b="1" dirty="0" err="1" smtClean="0">
                <a:solidFill>
                  <a:srgbClr val="FF0000"/>
                </a:solidFill>
                <a:effectLst/>
              </a:rPr>
              <a:t>sprue</a:t>
            </a:r>
            <a:r>
              <a:rPr lang="en-US" b="1" dirty="0" smtClean="0">
                <a:solidFill>
                  <a:srgbClr val="FF0000"/>
                </a:solidFill>
                <a:effectLst/>
              </a:rPr>
              <a:t>)</a:t>
            </a:r>
            <a:endParaRPr lang="en-US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447800"/>
            <a:ext cx="7498080" cy="4800600"/>
          </a:xfrm>
        </p:spPr>
        <p:txBody>
          <a:bodyPr/>
          <a:lstStyle/>
          <a:p>
            <a:pPr algn="just" rtl="0"/>
            <a:r>
              <a:rPr lang="en-US" b="1" dirty="0" smtClean="0"/>
              <a:t>It is a disease of malabsorption resulting from immune-mediated damage to the </a:t>
            </a:r>
            <a:r>
              <a:rPr lang="en-US" b="1" dirty="0" err="1" smtClean="0"/>
              <a:t>villi</a:t>
            </a:r>
            <a:r>
              <a:rPr lang="en-US" b="1" dirty="0" smtClean="0"/>
              <a:t> of the small </a:t>
            </a:r>
            <a:r>
              <a:rPr lang="en-US" b="1" dirty="0" smtClean="0"/>
              <a:t>intestine in response to ingestion of gluten</a:t>
            </a:r>
          </a:p>
          <a:p>
            <a:pPr algn="just" rtl="0">
              <a:buNone/>
            </a:pPr>
            <a:endParaRPr lang="en-US" b="1" dirty="0" smtClean="0"/>
          </a:p>
          <a:p>
            <a:pPr algn="just" rtl="0"/>
            <a:r>
              <a:rPr lang="en-US" b="1" dirty="0" smtClean="0"/>
              <a:t>Gluten is a protein found in wheat, rye, and barley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87624" y="764704"/>
            <a:ext cx="7694672" cy="3024336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Biochemical Aspects of Digestion of Dietary Carbohydrates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OBJECTIVES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dirty="0" smtClean="0"/>
              <a:t>By the end of this lecture, the student should be able to: </a:t>
            </a:r>
          </a:p>
          <a:p>
            <a:pPr lvl="1" algn="l" rtl="0"/>
            <a:r>
              <a:rPr lang="en-US" dirty="0" smtClean="0"/>
              <a:t>Understand the overall process of dietary protein and carbohydrates digestion, the organs involved, the enzymes required, and the end products.</a:t>
            </a:r>
          </a:p>
          <a:p>
            <a:pPr lvl="1" algn="l" rtl="0"/>
            <a:endParaRPr lang="en-US" sz="900" dirty="0" smtClean="0"/>
          </a:p>
          <a:p>
            <a:pPr lvl="1" algn="l" rtl="0"/>
            <a:r>
              <a:rPr lang="en-US" dirty="0" smtClean="0"/>
              <a:t>Implement the basic science knowledge of the process of protein &amp; carbohydrates digestion to understand the clinical manifestations of  diseases that involve defective protein or carbohydrates digestion &amp;/or absorption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Carbohydrates Digestion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79848"/>
            <a:ext cx="8604448" cy="4069432"/>
          </a:xfrm>
        </p:spPr>
        <p:txBody>
          <a:bodyPr/>
          <a:lstStyle/>
          <a:p>
            <a:pPr lvl="1" algn="l" rtl="0"/>
            <a:r>
              <a:rPr lang="en-US" b="1" dirty="0" smtClean="0"/>
              <a:t>Carbohydrates digestion is rapid: </a:t>
            </a:r>
          </a:p>
          <a:p>
            <a:pPr marL="639763" lvl="1" indent="-6350" algn="just" rtl="0">
              <a:buNone/>
            </a:pPr>
            <a:r>
              <a:rPr lang="en-US" b="1" dirty="0" smtClean="0"/>
              <a:t>Generally completed by the time the gastric contents reach the junction of the duodenum &amp; jejunum.</a:t>
            </a:r>
          </a:p>
          <a:p>
            <a:pPr lvl="1" algn="l" rtl="0"/>
            <a:endParaRPr lang="en-US" sz="800" b="1" dirty="0" smtClean="0"/>
          </a:p>
          <a:p>
            <a:pPr lvl="1" algn="l" rtl="0"/>
            <a:r>
              <a:rPr lang="en-US" b="1" dirty="0" smtClean="0"/>
              <a:t>Sites for digestion of dietary carbohydrates:</a:t>
            </a:r>
          </a:p>
          <a:p>
            <a:pPr lvl="2" algn="l" rtl="0"/>
            <a:r>
              <a:rPr lang="en-US" sz="2800" b="1" dirty="0" smtClean="0"/>
              <a:t>The mouth</a:t>
            </a:r>
          </a:p>
          <a:p>
            <a:pPr lvl="2" algn="l" rtl="0"/>
            <a:r>
              <a:rPr lang="en-US" sz="2800" b="1" dirty="0" smtClean="0"/>
              <a:t>The intestinal lumen</a:t>
            </a:r>
          </a:p>
          <a:p>
            <a:pPr lvl="1" algn="l" rtl="0"/>
            <a:endParaRPr lang="en-US" b="1" dirty="0" smtClean="0"/>
          </a:p>
          <a:p>
            <a:pPr lvl="1" algn="l" rtl="0">
              <a:buNone/>
            </a:pPr>
            <a:endParaRPr lang="en-US" sz="3200" b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smtClean="0"/>
              <a:t>Dietary carbohydrates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6736792" cy="4800600"/>
          </a:xfrm>
        </p:spPr>
        <p:txBody>
          <a:bodyPr>
            <a:noAutofit/>
          </a:bodyPr>
          <a:lstStyle/>
          <a:p>
            <a:pPr algn="l" rtl="0"/>
            <a:r>
              <a:rPr lang="en-US" sz="2400" dirty="0" smtClean="0"/>
              <a:t>Mainly:</a:t>
            </a:r>
          </a:p>
          <a:p>
            <a:pPr lvl="1" algn="l" rtl="0"/>
            <a:r>
              <a:rPr lang="en-US" sz="2400" b="1" dirty="0" smtClean="0">
                <a:solidFill>
                  <a:srgbClr val="FF0000"/>
                </a:solidFill>
              </a:rPr>
              <a:t>Polysaccharides</a:t>
            </a:r>
            <a:r>
              <a:rPr lang="en-US" sz="2400" dirty="0" smtClean="0"/>
              <a:t>:</a:t>
            </a:r>
          </a:p>
          <a:p>
            <a:pPr lvl="2" algn="l" rtl="0"/>
            <a:r>
              <a:rPr lang="en-US" dirty="0" smtClean="0"/>
              <a:t>Starch from plant origin</a:t>
            </a:r>
          </a:p>
          <a:p>
            <a:pPr lvl="2" algn="l" rtl="0"/>
            <a:r>
              <a:rPr lang="en-US" dirty="0" smtClean="0"/>
              <a:t>Glycogen from animal origin</a:t>
            </a:r>
          </a:p>
          <a:p>
            <a:pPr lvl="2" algn="l" rtl="0"/>
            <a:r>
              <a:rPr lang="en-US" dirty="0" smtClean="0"/>
              <a:t>Cellulose from plant origin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 algn="l" rtl="0"/>
            <a:r>
              <a:rPr lang="en-US" sz="2400" b="1" dirty="0" smtClean="0">
                <a:solidFill>
                  <a:srgbClr val="FF0000"/>
                </a:solidFill>
              </a:rPr>
              <a:t>Oligosaccharides</a:t>
            </a:r>
          </a:p>
          <a:p>
            <a:pPr lvl="1" algn="l" rtl="0"/>
            <a:r>
              <a:rPr lang="en-US" sz="2400" b="1" dirty="0" smtClean="0">
                <a:solidFill>
                  <a:srgbClr val="FF0000"/>
                </a:solidFill>
              </a:rPr>
              <a:t>Disaccharides:</a:t>
            </a:r>
          </a:p>
          <a:p>
            <a:pPr lvl="2" algn="l" rtl="0"/>
            <a:r>
              <a:rPr lang="en-US" dirty="0" smtClean="0"/>
              <a:t>Sucrose</a:t>
            </a:r>
          </a:p>
          <a:p>
            <a:pPr lvl="2" algn="l" rtl="0"/>
            <a:r>
              <a:rPr lang="en-US" dirty="0" smtClean="0"/>
              <a:t>Lactose</a:t>
            </a:r>
          </a:p>
          <a:p>
            <a:pPr lvl="2" algn="l" rtl="0"/>
            <a:r>
              <a:rPr lang="en-US" dirty="0" smtClean="0"/>
              <a:t>Maltose</a:t>
            </a:r>
          </a:p>
          <a:p>
            <a:pPr marL="695325" lvl="2" indent="-296863" algn="l" rtl="0">
              <a:buClr>
                <a:schemeClr val="accent1"/>
              </a:buClr>
              <a:buSzPct val="68000"/>
              <a:buFont typeface="Courier New" pitchFamily="49" charset="0"/>
              <a:buChar char="o"/>
            </a:pPr>
            <a:r>
              <a:rPr lang="en-US" b="1" dirty="0" err="1" smtClean="0">
                <a:solidFill>
                  <a:srgbClr val="FF0000"/>
                </a:solidFill>
              </a:rPr>
              <a:t>Monosaccharides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lang="en-US" dirty="0" smtClean="0"/>
              <a:t>Little amounts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06480" y="2363628"/>
            <a:ext cx="2286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en-US" sz="2000" dirty="0" smtClean="0">
                <a:solidFill>
                  <a:prstClr val="black"/>
                </a:solidFill>
                <a:sym typeface="Symbol"/>
              </a:rPr>
              <a:t>Contain  (1</a:t>
            </a:r>
            <a:r>
              <a:rPr lang="en-US" sz="2000" dirty="0" smtClean="0">
                <a:solidFill>
                  <a:prstClr val="black"/>
                </a:solidFill>
                <a:sym typeface="Wingdings" pitchFamily="2" charset="2"/>
              </a:rPr>
              <a:t>4) &amp; </a:t>
            </a:r>
            <a:r>
              <a:rPr lang="en-US" sz="2000" dirty="0" smtClean="0">
                <a:solidFill>
                  <a:prstClr val="black"/>
                </a:solidFill>
                <a:sym typeface="Symbol"/>
              </a:rPr>
              <a:t> (1</a:t>
            </a:r>
            <a:r>
              <a:rPr lang="en-US" sz="2000" dirty="0" smtClean="0">
                <a:solidFill>
                  <a:prstClr val="black"/>
                </a:solidFill>
                <a:sym typeface="Wingdings" pitchFamily="2" charset="2"/>
              </a:rPr>
              <a:t>6) bonds</a:t>
            </a:r>
            <a:r>
              <a:rPr lang="en-US" sz="3200" dirty="0" smtClean="0">
                <a:solidFill>
                  <a:prstClr val="black"/>
                </a:solidFill>
                <a:sym typeface="Wingdings" pitchFamily="2" charset="2"/>
              </a:rPr>
              <a:t> </a:t>
            </a:r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>
            <a:off x="5652120" y="2392432"/>
            <a:ext cx="1008112" cy="864096"/>
          </a:xfrm>
          <a:prstGeom prst="rightBrace">
            <a:avLst>
              <a:gd name="adj1" fmla="val 2369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290684" y="3132257"/>
            <a:ext cx="28178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prstClr val="black"/>
                </a:solidFill>
                <a:sym typeface="Symbol"/>
              </a:rPr>
              <a:t>Contains  (1</a:t>
            </a:r>
            <a:r>
              <a:rPr lang="en-US" sz="2000" dirty="0" smtClean="0">
                <a:solidFill>
                  <a:prstClr val="black"/>
                </a:solidFill>
                <a:sym typeface="Wingdings" pitchFamily="2" charset="2"/>
              </a:rPr>
              <a:t>4) bonds</a:t>
            </a:r>
            <a:r>
              <a:rPr lang="en-US" sz="3200" dirty="0" smtClean="0">
                <a:solidFill>
                  <a:prstClr val="black"/>
                </a:solidFill>
                <a:sym typeface="Wingdings" pitchFamily="2" charset="2"/>
              </a:rPr>
              <a:t> 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796136" y="3471511"/>
            <a:ext cx="57606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530040" cy="1642194"/>
          </a:xfrm>
        </p:spPr>
        <p:txBody>
          <a:bodyPr>
            <a:normAutofit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effectLst/>
              </a:rPr>
              <a:t>Enzymes for Digestion of Dietary Carbohydrates</a:t>
            </a:r>
            <a:endParaRPr lang="en-US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564904"/>
            <a:ext cx="8172400" cy="3960440"/>
          </a:xfrm>
        </p:spPr>
        <p:txBody>
          <a:bodyPr>
            <a:noAutofit/>
          </a:bodyPr>
          <a:lstStyle/>
          <a:p>
            <a:pPr algn="l" rtl="0"/>
            <a:r>
              <a:rPr lang="en-US" dirty="0" smtClean="0">
                <a:sym typeface="Symbol"/>
              </a:rPr>
              <a:t>-amylase (</a:t>
            </a:r>
            <a:r>
              <a:rPr lang="en-US" dirty="0" smtClean="0"/>
              <a:t>Both salivary &amp; pancreatic): </a:t>
            </a:r>
          </a:p>
          <a:p>
            <a:pPr algn="l" rtl="0">
              <a:buNone/>
            </a:pPr>
            <a:r>
              <a:rPr lang="en-US" dirty="0" smtClean="0"/>
              <a:t>	Substrate: Polysaccharides</a:t>
            </a:r>
          </a:p>
          <a:p>
            <a:pPr algn="l" rtl="0"/>
            <a:r>
              <a:rPr lang="en-US" dirty="0" err="1" smtClean="0"/>
              <a:t>Disaccharidases</a:t>
            </a:r>
            <a:r>
              <a:rPr lang="en-US" dirty="0" smtClean="0"/>
              <a:t> (Intestinal):</a:t>
            </a:r>
          </a:p>
          <a:p>
            <a:pPr algn="l" rtl="0">
              <a:buNone/>
            </a:pPr>
            <a:r>
              <a:rPr lang="en-US" dirty="0" smtClean="0"/>
              <a:t>	Substrate: Disaccharides</a:t>
            </a:r>
          </a:p>
          <a:p>
            <a:pPr algn="l" rtl="0"/>
            <a:r>
              <a:rPr lang="en-US" dirty="0" err="1" smtClean="0">
                <a:sym typeface="Symbol"/>
              </a:rPr>
              <a:t>Isomaltase</a:t>
            </a:r>
            <a:r>
              <a:rPr lang="en-US" dirty="0" smtClean="0">
                <a:sym typeface="Symbol"/>
              </a:rPr>
              <a:t> &amp; </a:t>
            </a:r>
            <a:r>
              <a:rPr lang="en-US" dirty="0" smtClean="0"/>
              <a:t>(1,6) </a:t>
            </a:r>
            <a:r>
              <a:rPr lang="en-US" dirty="0" err="1" smtClean="0"/>
              <a:t>glucosidase</a:t>
            </a:r>
            <a:r>
              <a:rPr lang="en-US" dirty="0" smtClean="0"/>
              <a:t> (Intestinal):</a:t>
            </a:r>
          </a:p>
          <a:p>
            <a:pPr algn="l" rtl="0">
              <a:buNone/>
            </a:pPr>
            <a:r>
              <a:rPr lang="en-US" dirty="0" smtClean="0"/>
              <a:t>	</a:t>
            </a:r>
            <a:r>
              <a:rPr lang="en-US" sz="2800" dirty="0" smtClean="0"/>
              <a:t>Substrate: Branch points of </a:t>
            </a:r>
            <a:r>
              <a:rPr lang="en-US" sz="2800" dirty="0" err="1" smtClean="0"/>
              <a:t>oligo</a:t>
            </a:r>
            <a:r>
              <a:rPr lang="en-US" sz="2800" dirty="0" smtClean="0"/>
              <a:t>- and </a:t>
            </a:r>
            <a:r>
              <a:rPr lang="en-US" sz="2800" dirty="0" err="1" smtClean="0"/>
              <a:t>di-saccharides</a:t>
            </a:r>
            <a:endParaRPr lang="en-US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316360" y="476672"/>
            <a:ext cx="3327648" cy="1905000"/>
          </a:xfrm>
        </p:spPr>
        <p:txBody>
          <a:bodyPr>
            <a:noAutofit/>
          </a:bodyPr>
          <a:lstStyle/>
          <a:p>
            <a:pPr algn="ctr" rtl="0"/>
            <a:r>
              <a:rPr lang="en-US" sz="4000" b="1" dirty="0" smtClean="0">
                <a:solidFill>
                  <a:srgbClr val="FF0000"/>
                </a:solidFill>
                <a:effectLst/>
              </a:rPr>
              <a:t>Effect of </a:t>
            </a:r>
            <a:br>
              <a:rPr lang="en-US" sz="4000" b="1" dirty="0" smtClean="0">
                <a:solidFill>
                  <a:srgbClr val="FF0000"/>
                </a:solidFill>
                <a:effectLst/>
              </a:rPr>
            </a:br>
            <a:r>
              <a:rPr lang="en-US" sz="4000" b="1" dirty="0" smtClean="0">
                <a:solidFill>
                  <a:srgbClr val="FF0000"/>
                </a:solidFill>
                <a:effectLst/>
              </a:rPr>
              <a:t>α-Amylase on Glycogen</a:t>
            </a:r>
          </a:p>
        </p:txBody>
      </p:sp>
      <p:pic>
        <p:nvPicPr>
          <p:cNvPr id="14339" name="Content Placeholder 5" descr="07_0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3051" t="2785" r="27544" b="13889"/>
          <a:stretch>
            <a:fillRect/>
          </a:stretch>
        </p:blipFill>
        <p:spPr>
          <a:xfrm>
            <a:off x="4798910" y="692696"/>
            <a:ext cx="4345090" cy="5715000"/>
          </a:xfrm>
        </p:spPr>
      </p:pic>
      <p:sp>
        <p:nvSpPr>
          <p:cNvPr id="7" name="Rectangle 6"/>
          <p:cNvSpPr/>
          <p:nvPr/>
        </p:nvSpPr>
        <p:spPr>
          <a:xfrm>
            <a:off x="93408" y="2534072"/>
            <a:ext cx="52578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spcAft>
                <a:spcPts val="1800"/>
              </a:spcAft>
              <a:buClr>
                <a:srgbClr val="BC0000"/>
              </a:buClr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Hydrolysis of: </a:t>
            </a:r>
          </a:p>
          <a:p>
            <a:pPr algn="l" rtl="0">
              <a:spcAft>
                <a:spcPts val="3000"/>
              </a:spcAft>
              <a:buClr>
                <a:srgbClr val="BC0000"/>
              </a:buClr>
              <a:defRPr/>
            </a:pP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α(1,4)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glycosidic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bonds</a:t>
            </a:r>
          </a:p>
          <a:p>
            <a:pPr marL="236538" indent="-236538" algn="l" rtl="0">
              <a:spcAft>
                <a:spcPts val="1800"/>
              </a:spcAft>
              <a:buClr>
                <a:srgbClr val="BC0000"/>
              </a:buClr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Products: </a:t>
            </a:r>
            <a:endParaRPr lang="en-US" sz="24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236538" indent="-236538" algn="l" rtl="0">
              <a:spcAft>
                <a:spcPts val="1800"/>
              </a:spcAft>
              <a:buClr>
                <a:srgbClr val="BC0000"/>
              </a:buClr>
              <a:defRPr/>
            </a:pP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Mixture of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short oligosaccharides 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(both branched &amp;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unbranched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236538" indent="-236538" algn="l" rtl="0">
              <a:spcAft>
                <a:spcPts val="600"/>
              </a:spcAft>
              <a:buClr>
                <a:srgbClr val="BC0000"/>
              </a:buClr>
              <a:defRPr/>
            </a:pP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Disaccharides: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Maltose and 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isomaltose</a:t>
            </a:r>
            <a:endParaRPr lang="en-US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413792"/>
            <a:ext cx="7746064" cy="1431032"/>
          </a:xfrm>
        </p:spPr>
        <p:txBody>
          <a:bodyPr>
            <a:normAutofit fontScale="90000"/>
          </a:bodyPr>
          <a:lstStyle/>
          <a:p>
            <a:pPr rtl="0"/>
            <a:r>
              <a:rPr lang="en-US" b="1" dirty="0" smtClean="0">
                <a:solidFill>
                  <a:srgbClr val="FF0000"/>
                </a:solidFill>
                <a:effectLst/>
              </a:rPr>
              <a:t>Enzymes for Digestion of Dietary Carbohydrates 									</a:t>
            </a:r>
            <a:r>
              <a:rPr lang="en-US" sz="3600" b="1" dirty="0" smtClean="0">
                <a:solidFill>
                  <a:srgbClr val="FF0000"/>
                </a:solidFill>
                <a:effectLst/>
              </a:rPr>
              <a:t>CONT’D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868760"/>
            <a:ext cx="7498080" cy="4800600"/>
          </a:xfrm>
        </p:spPr>
        <p:txBody>
          <a:bodyPr/>
          <a:lstStyle/>
          <a:p>
            <a:pPr algn="l" rtl="0"/>
            <a:r>
              <a:rPr lang="en-US" dirty="0" smtClean="0"/>
              <a:t>No dietary carbohydrate digestion occurs in the stomach (the high acidity of the stomach inactivates the salivary </a:t>
            </a:r>
            <a:r>
              <a:rPr lang="en-US" dirty="0" smtClean="0">
                <a:sym typeface="Symbol"/>
              </a:rPr>
              <a:t></a:t>
            </a:r>
            <a:r>
              <a:rPr lang="en-US" dirty="0" smtClean="0"/>
              <a:t>–amylase).</a:t>
            </a:r>
          </a:p>
          <a:p>
            <a:pPr algn="l" rtl="0"/>
            <a:r>
              <a:rPr lang="en-US" dirty="0" smtClean="0"/>
              <a:t>Pancreatic </a:t>
            </a:r>
            <a:r>
              <a:rPr lang="en-US" dirty="0" smtClean="0">
                <a:sym typeface="Symbol"/>
              </a:rPr>
              <a:t></a:t>
            </a:r>
            <a:r>
              <a:rPr lang="en-US" dirty="0" smtClean="0"/>
              <a:t>–amylase continues the process of starch &amp; glycogen digestion in the small intestine</a:t>
            </a:r>
          </a:p>
          <a:p>
            <a:pPr algn="l" rtl="0">
              <a:buNone/>
            </a:pPr>
            <a:r>
              <a:rPr lang="en-US" dirty="0" smtClean="0"/>
              <a:t>	</a:t>
            </a:r>
            <a:r>
              <a:rPr lang="en-US" sz="2400" dirty="0" smtClean="0"/>
              <a:t>(Secreted by pancreas and worked in small intestine)</a:t>
            </a:r>
          </a:p>
          <a:p>
            <a:pPr algn="l" rt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effectLst/>
                <a:sym typeface="Symbol"/>
              </a:rPr>
              <a:t>Serum level of -</a:t>
            </a:r>
            <a:r>
              <a:rPr lang="en-US" b="1" dirty="0" smtClean="0">
                <a:solidFill>
                  <a:srgbClr val="FF0000"/>
                </a:solidFill>
                <a:effectLst/>
              </a:rPr>
              <a:t>Amylases</a:t>
            </a:r>
            <a:endParaRPr lang="en-US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916832"/>
            <a:ext cx="7674056" cy="4214936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>
                <a:sym typeface="Symbol"/>
              </a:rPr>
              <a:t>Normal level in serum:</a:t>
            </a:r>
          </a:p>
          <a:p>
            <a:pPr lvl="1" algn="l" rtl="0"/>
            <a:r>
              <a:rPr lang="en-US" dirty="0" smtClean="0">
                <a:sym typeface="Symbol"/>
              </a:rPr>
              <a:t>25 -125 U/L</a:t>
            </a:r>
          </a:p>
          <a:p>
            <a:pPr algn="l" rtl="0"/>
            <a:r>
              <a:rPr lang="en-US" dirty="0" smtClean="0">
                <a:sym typeface="Symbol"/>
              </a:rPr>
              <a:t>The clinical significance of rising circulating levels of -</a:t>
            </a:r>
            <a:r>
              <a:rPr lang="en-US" dirty="0" smtClean="0"/>
              <a:t>amylase activity:</a:t>
            </a:r>
          </a:p>
          <a:p>
            <a:pPr lvl="1" algn="l" rtl="0"/>
            <a:r>
              <a:rPr lang="en-US" dirty="0" smtClean="0"/>
              <a:t>Diagnosis of acute </a:t>
            </a:r>
            <a:r>
              <a:rPr lang="en-US" dirty="0" smtClean="0">
                <a:sym typeface="Symbol"/>
              </a:rPr>
              <a:t>pancreatitis </a:t>
            </a:r>
            <a:r>
              <a:rPr lang="en-US" sz="2200" b="1" i="1" dirty="0" smtClean="0">
                <a:sym typeface="Symbol"/>
              </a:rPr>
              <a:t>(damage of pancreatic cells </a:t>
            </a:r>
            <a:r>
              <a:rPr lang="en-US" sz="2200" b="1" i="1" dirty="0" smtClean="0">
                <a:sym typeface="Wingdings" pitchFamily="2" charset="2"/>
              </a:rPr>
              <a:t> release &amp; activation of the intracellular enzymes into the blood)</a:t>
            </a:r>
            <a:endParaRPr lang="en-US" sz="2200" b="1" i="1" dirty="0" smtClean="0">
              <a:sym typeface="Symbol"/>
            </a:endParaRPr>
          </a:p>
          <a:p>
            <a:pPr lvl="2" algn="l" rtl="0"/>
            <a:r>
              <a:rPr lang="en-US" dirty="0" smtClean="0">
                <a:sym typeface="Symbol"/>
              </a:rPr>
              <a:t>Its level starts to rise within few hours</a:t>
            </a:r>
          </a:p>
          <a:p>
            <a:pPr lvl="2" algn="l" rtl="0"/>
            <a:r>
              <a:rPr lang="en-US" dirty="0" smtClean="0">
                <a:sym typeface="Symbol"/>
              </a:rPr>
              <a:t>Reaches a peak within 12- 72 hours</a:t>
            </a:r>
          </a:p>
          <a:p>
            <a:pPr lvl="2" algn="l" rtl="0"/>
            <a:r>
              <a:rPr lang="en-US" dirty="0" smtClean="0">
                <a:sym typeface="Symbol"/>
              </a:rPr>
              <a:t>Then returns to normal within few days</a:t>
            </a:r>
            <a:endParaRPr lang="en-US" dirty="0" smtClean="0"/>
          </a:p>
          <a:p>
            <a:pPr algn="l" rtl="0"/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530040" cy="1714202"/>
          </a:xfrm>
        </p:spPr>
        <p:txBody>
          <a:bodyPr>
            <a:normAutofit fontScale="90000"/>
          </a:bodyPr>
          <a:lstStyle/>
          <a:p>
            <a:pPr rtl="0"/>
            <a:r>
              <a:rPr lang="en-US" b="1" dirty="0" smtClean="0">
                <a:solidFill>
                  <a:srgbClr val="FF0000"/>
                </a:solidFill>
              </a:rPr>
              <a:t>Final digestion of carbohydrates by intestinal enzymes in the small intestine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060848"/>
            <a:ext cx="7818072" cy="4187552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/>
              <a:t>Enzymes:</a:t>
            </a:r>
          </a:p>
          <a:p>
            <a:pPr lvl="1" algn="l" rtl="0"/>
            <a:r>
              <a:rPr lang="en-US" dirty="0" smtClean="0"/>
              <a:t>Secreted by &amp; remain associated with the luminal side of the brush border membranes of the intestinal mucosal cells</a:t>
            </a:r>
          </a:p>
          <a:p>
            <a:pPr algn="l" rtl="0"/>
            <a:r>
              <a:rPr lang="en-US" dirty="0" smtClean="0"/>
              <a:t>Location of their action:</a:t>
            </a:r>
          </a:p>
          <a:p>
            <a:pPr lvl="1" algn="l" rtl="0"/>
            <a:r>
              <a:rPr lang="en-US" dirty="0" smtClean="0"/>
              <a:t>the mucosal lining of the jejunum</a:t>
            </a:r>
          </a:p>
          <a:p>
            <a:pPr algn="l" rtl="0"/>
            <a:r>
              <a:rPr lang="en-US" dirty="0" smtClean="0"/>
              <a:t>They include:</a:t>
            </a:r>
          </a:p>
          <a:p>
            <a:pPr lvl="1" algn="l" rtl="0"/>
            <a:r>
              <a:rPr lang="en-US" dirty="0" err="1" smtClean="0"/>
              <a:t>Disaccharidases</a:t>
            </a:r>
            <a:endParaRPr lang="en-US" dirty="0" smtClean="0"/>
          </a:p>
          <a:p>
            <a:pPr lvl="1" algn="l" rtl="0"/>
            <a:r>
              <a:rPr lang="en-US" dirty="0" smtClean="0">
                <a:sym typeface="Symbol"/>
              </a:rPr>
              <a:t></a:t>
            </a:r>
            <a:r>
              <a:rPr lang="en-US" dirty="0" smtClean="0"/>
              <a:t>(1,6) </a:t>
            </a:r>
            <a:r>
              <a:rPr lang="en-US" dirty="0" err="1" smtClean="0"/>
              <a:t>Glucosidase</a:t>
            </a:r>
            <a:r>
              <a:rPr lang="en-US" dirty="0" smtClean="0"/>
              <a:t> (for branched oligosaccharides)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260648"/>
            <a:ext cx="7498080" cy="1872208"/>
          </a:xfrm>
        </p:spPr>
        <p:txBody>
          <a:bodyPr>
            <a:noAutofit/>
          </a:bodyPr>
          <a:lstStyle/>
          <a:p>
            <a:pPr rtl="0"/>
            <a:r>
              <a:rPr lang="en-US" sz="3600" b="1" dirty="0" smtClean="0">
                <a:solidFill>
                  <a:srgbClr val="FF0000"/>
                </a:solidFill>
              </a:rPr>
              <a:t>Intestinal disaccharidases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87624" y="1916832"/>
          <a:ext cx="7632848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1918707"/>
                <a:gridCol w="3121853"/>
              </a:tblGrid>
              <a:tr h="511283"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/>
                        <a:t>Enzyme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/>
                        <a:t>Substrate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/>
                        <a:t>Product</a:t>
                      </a:r>
                      <a:endParaRPr lang="en-US" sz="2800" dirty="0"/>
                    </a:p>
                  </a:txBody>
                  <a:tcPr/>
                </a:tc>
              </a:tr>
              <a:tr h="511283"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err="1" smtClean="0"/>
                        <a:t>Isomaltase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err="1" smtClean="0">
                          <a:sym typeface="Wingdings" pitchFamily="2" charset="2"/>
                        </a:rPr>
                        <a:t>isomaltose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>
                          <a:sym typeface="Wingdings" pitchFamily="2" charset="2"/>
                        </a:rPr>
                        <a:t>2 Glucose </a:t>
                      </a:r>
                      <a:endParaRPr lang="en-US" sz="2800" dirty="0"/>
                    </a:p>
                  </a:txBody>
                  <a:tcPr/>
                </a:tc>
              </a:tr>
              <a:tr h="882489"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/>
                        <a:t>Maltase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>
                          <a:sym typeface="Wingdings" pitchFamily="2" charset="2"/>
                        </a:rPr>
                        <a:t>maltose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ym typeface="Wingdings" pitchFamily="2" charset="2"/>
                        </a:rPr>
                        <a:t>2 Glucose </a:t>
                      </a:r>
                      <a:endParaRPr lang="en-US" sz="2800" dirty="0" smtClean="0"/>
                    </a:p>
                    <a:p>
                      <a:pPr algn="l" rtl="0"/>
                      <a:endParaRPr lang="en-US" sz="2800" dirty="0"/>
                    </a:p>
                  </a:txBody>
                  <a:tcPr/>
                </a:tc>
              </a:tr>
              <a:tr h="882489"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err="1" smtClean="0"/>
                        <a:t>Sucrase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>
                          <a:sym typeface="Wingdings" pitchFamily="2" charset="2"/>
                        </a:rPr>
                        <a:t>sucrose</a:t>
                      </a:r>
                      <a:br>
                        <a:rPr lang="en-US" sz="2800" dirty="0" smtClean="0">
                          <a:sym typeface="Wingdings" pitchFamily="2" charset="2"/>
                        </a:rPr>
                      </a:b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>
                          <a:sym typeface="Wingdings" pitchFamily="2" charset="2"/>
                        </a:rPr>
                        <a:t>Glucose &amp; fructose </a:t>
                      </a:r>
                      <a:endParaRPr lang="en-US" sz="2800" dirty="0"/>
                    </a:p>
                  </a:txBody>
                  <a:tcPr/>
                </a:tc>
              </a:tr>
              <a:tr h="882489"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/>
                        <a:t>Lactase</a:t>
                      </a:r>
                    </a:p>
                    <a:p>
                      <a:pPr algn="l" rtl="0"/>
                      <a:r>
                        <a:rPr lang="en-US" sz="2800" dirty="0" smtClean="0"/>
                        <a:t>(</a:t>
                      </a:r>
                      <a:r>
                        <a:rPr lang="en-US" sz="2800" dirty="0" smtClean="0">
                          <a:sym typeface="Symbol"/>
                        </a:rPr>
                        <a:t>-</a:t>
                      </a:r>
                      <a:r>
                        <a:rPr lang="en-US" sz="2800" dirty="0" err="1" smtClean="0">
                          <a:sym typeface="Symbol"/>
                        </a:rPr>
                        <a:t>galactosidase</a:t>
                      </a:r>
                      <a:r>
                        <a:rPr lang="en-US" sz="2800" dirty="0" smtClean="0">
                          <a:sym typeface="Symbol"/>
                        </a:rPr>
                        <a:t>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/>
                        <a:t>lactose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/>
                        <a:t>Glucose &amp; </a:t>
                      </a:r>
                      <a:r>
                        <a:rPr lang="en-US" sz="2800" dirty="0" err="1" smtClean="0">
                          <a:sym typeface="Wingdings" pitchFamily="2" charset="2"/>
                        </a:rPr>
                        <a:t>galactose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708392" cy="634082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Digestion of Carbohydrates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162600"/>
            <a:ext cx="4248472" cy="56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043608" y="4106478"/>
            <a:ext cx="2952328" cy="2490874"/>
          </a:xfrm>
          <a:prstGeom prst="rect">
            <a:avLst/>
          </a:prstGeom>
          <a:ln>
            <a:solidFill>
              <a:schemeClr val="accent1">
                <a:alpha val="75000"/>
              </a:schemeClr>
            </a:solidFill>
          </a:ln>
        </p:spPr>
        <p:txBody>
          <a:bodyPr wrap="square">
            <a:spAutoFit/>
          </a:bodyPr>
          <a:lstStyle/>
          <a:p>
            <a:pPr lvl="0" algn="l" rtl="0">
              <a:lnSpc>
                <a:spcPct val="120000"/>
              </a:lnSpc>
              <a:spcAft>
                <a:spcPts val="600"/>
              </a:spcAft>
            </a:pPr>
            <a:r>
              <a:rPr lang="en-US" dirty="0" smtClean="0"/>
              <a:t>Dietary cellulose cannot be digested due to the absence of enzyme that can cleave </a:t>
            </a:r>
            <a:r>
              <a:rPr lang="en-US" dirty="0" smtClean="0">
                <a:sym typeface="Symbol"/>
              </a:rPr>
              <a:t></a:t>
            </a:r>
            <a:r>
              <a:rPr lang="en-US" dirty="0" smtClean="0"/>
              <a:t> (1-4) bonds. It passes through the GIT largely intact. Despite that, it has several beneficial effects.</a:t>
            </a:r>
          </a:p>
        </p:txBody>
      </p:sp>
      <p:cxnSp>
        <p:nvCxnSpPr>
          <p:cNvPr id="8" name="Shape 7"/>
          <p:cNvCxnSpPr/>
          <p:nvPr/>
        </p:nvCxnSpPr>
        <p:spPr>
          <a:xfrm>
            <a:off x="4025414" y="5695518"/>
            <a:ext cx="1080120" cy="971097"/>
          </a:xfrm>
          <a:prstGeom prst="curvedConnector3">
            <a:avLst>
              <a:gd name="adj1" fmla="val 50000"/>
            </a:avLst>
          </a:prstGeom>
          <a:ln w="19050" cmpd="sng"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354162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Absorption of </a:t>
            </a:r>
            <a:r>
              <a:rPr lang="en-US" b="1" dirty="0" err="1" smtClean="0">
                <a:solidFill>
                  <a:srgbClr val="FF0000"/>
                </a:solidFill>
              </a:rPr>
              <a:t>Monosaccharides</a:t>
            </a:r>
            <a:r>
              <a:rPr lang="en-US" b="1" dirty="0" smtClean="0">
                <a:solidFill>
                  <a:srgbClr val="FF0000"/>
                </a:solidFill>
              </a:rPr>
              <a:t> by Intestinal Mucosal Cells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2204864"/>
            <a:ext cx="7458032" cy="3781400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dirty="0" smtClean="0"/>
              <a:t>Location: </a:t>
            </a:r>
          </a:p>
          <a:p>
            <a:pPr lvl="1" algn="l" rtl="0"/>
            <a:r>
              <a:rPr lang="en-US" dirty="0" smtClean="0"/>
              <a:t>Duodenum &amp; upper jejunum</a:t>
            </a:r>
          </a:p>
          <a:p>
            <a:pPr algn="l" rtl="0"/>
            <a:r>
              <a:rPr lang="en-US" dirty="0" smtClean="0"/>
              <a:t>Insulin is not required for the uptake of glucose by intestinal cells</a:t>
            </a:r>
          </a:p>
          <a:p>
            <a:pPr algn="l" rtl="0"/>
            <a:r>
              <a:rPr lang="en-US" dirty="0" smtClean="0"/>
              <a:t>Different </a:t>
            </a:r>
            <a:r>
              <a:rPr lang="en-US" dirty="0" err="1" smtClean="0"/>
              <a:t>monosaccharides</a:t>
            </a:r>
            <a:r>
              <a:rPr lang="en-US" dirty="0" smtClean="0"/>
              <a:t> have different mechanisms of absorption </a:t>
            </a:r>
          </a:p>
          <a:p>
            <a:pPr marL="595313" indent="98425" algn="l" rtl="0">
              <a:buClr>
                <a:srgbClr val="FF0000"/>
              </a:buClr>
              <a:buFont typeface="+mj-lt"/>
              <a:buAutoNum type="arabicPeriod"/>
            </a:pPr>
            <a:r>
              <a:rPr lang="en-US" dirty="0" smtClean="0"/>
              <a:t> Facilitated diffusion (GLUT-mediated)</a:t>
            </a:r>
          </a:p>
          <a:p>
            <a:pPr marL="595313" indent="38100" algn="l" rtl="0">
              <a:buClr>
                <a:srgbClr val="FF0000"/>
              </a:buClr>
              <a:buFont typeface="+mj-lt"/>
              <a:buAutoNum type="arabicPeriod"/>
            </a:pPr>
            <a:r>
              <a:rPr lang="en-US" dirty="0" smtClean="0"/>
              <a:t>  Active transport (Energy-dependent): 	Co-transport with Na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87624" y="764704"/>
            <a:ext cx="7694672" cy="3024336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Biochemical Aspects of Digestion of Dietary Proteins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Absorption of digested carbohydrates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 rot="16200000">
            <a:off x="3851920" y="1196752"/>
            <a:ext cx="2592288" cy="5760640"/>
          </a:xfrm>
          <a:prstGeom prst="round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11760" y="1412776"/>
            <a:ext cx="5472608" cy="13681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ysClr val="windowText" lastClr="000000"/>
                </a:solidFill>
              </a:rPr>
              <a:t>Intestinal lumen</a:t>
            </a:r>
            <a:endParaRPr lang="en-US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7718" y="2276872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b="1" dirty="0" smtClean="0"/>
              <a:t>Glucose &amp; Galactose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293028" y="2276872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b="1" dirty="0" smtClean="0"/>
              <a:t>Fructose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399579" y="3573016"/>
            <a:ext cx="27478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000" b="1" dirty="0" smtClean="0"/>
              <a:t>Glucose &amp; Galactose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184024" y="3573016"/>
            <a:ext cx="12682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000" b="1" dirty="0" smtClean="0"/>
              <a:t>Fructose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864021" y="5805264"/>
            <a:ext cx="6421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400" b="1" dirty="0" smtClean="0"/>
              <a:t>Monosaccharides in portal vein to the liver</a:t>
            </a:r>
            <a:endParaRPr lang="en-US" sz="2400" b="1" dirty="0"/>
          </a:p>
        </p:txBody>
      </p:sp>
      <p:sp>
        <p:nvSpPr>
          <p:cNvPr id="22" name="Down Arrow Callout 21"/>
          <p:cNvSpPr/>
          <p:nvPr/>
        </p:nvSpPr>
        <p:spPr>
          <a:xfrm>
            <a:off x="3707904" y="5013176"/>
            <a:ext cx="2664296" cy="792088"/>
          </a:xfrm>
          <a:prstGeom prst="downArrow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GLUT-2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419872" y="4005064"/>
            <a:ext cx="100811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5508104" y="4077072"/>
            <a:ext cx="93610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16200000">
            <a:off x="546781" y="3750103"/>
            <a:ext cx="1776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Enterocyte</a:t>
            </a:r>
            <a:endParaRPr lang="en-US" sz="2400" b="1" dirty="0"/>
          </a:p>
        </p:txBody>
      </p:sp>
      <p:cxnSp>
        <p:nvCxnSpPr>
          <p:cNvPr id="30" name="Elbow Connector 29"/>
          <p:cNvCxnSpPr/>
          <p:nvPr/>
        </p:nvCxnSpPr>
        <p:spPr>
          <a:xfrm>
            <a:off x="1691680" y="4003984"/>
            <a:ext cx="504056" cy="43204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own Arrow Callout 22"/>
          <p:cNvSpPr/>
          <p:nvPr/>
        </p:nvSpPr>
        <p:spPr>
          <a:xfrm>
            <a:off x="2483768" y="2708920"/>
            <a:ext cx="2592288" cy="864096"/>
          </a:xfrm>
          <a:prstGeom prst="downArrow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Na</a:t>
            </a:r>
            <a:r>
              <a:rPr lang="en-US" b="1" baseline="30000" dirty="0" smtClean="0">
                <a:solidFill>
                  <a:schemeClr val="accent5">
                    <a:lumMod val="75000"/>
                  </a:schemeClr>
                </a:solidFill>
              </a:rPr>
              <a:t>+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-dependent Active transport 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5" name="Down Arrow Callout 24"/>
          <p:cNvSpPr/>
          <p:nvPr/>
        </p:nvSpPr>
        <p:spPr>
          <a:xfrm>
            <a:off x="6228184" y="2708920"/>
            <a:ext cx="1224136" cy="792088"/>
          </a:xfrm>
          <a:prstGeom prst="downArrow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GLUT-5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Abnormal digestion of disaccharides (e.g. of lactose)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556792"/>
            <a:ext cx="2880320" cy="4612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971600" y="1628800"/>
            <a:ext cx="489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2400" b="1" dirty="0" smtClean="0"/>
              <a:t>Lactose intolerance </a:t>
            </a:r>
          </a:p>
          <a:p>
            <a:pPr algn="ctr" rtl="0"/>
            <a:r>
              <a:rPr lang="en-US" sz="2400" b="1" dirty="0" smtClean="0"/>
              <a:t>(Lactase deficiency)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1187624" y="2766088"/>
            <a:ext cx="4572000" cy="31239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>
              <a:lnSpc>
                <a:spcPct val="120000"/>
              </a:lnSpc>
              <a:spcAft>
                <a:spcPts val="600"/>
              </a:spcAft>
            </a:pPr>
            <a:r>
              <a:rPr lang="en-US" sz="2000" b="1" dirty="0" smtClean="0">
                <a:sym typeface="Symbol"/>
              </a:rPr>
              <a:t>Lactase (-</a:t>
            </a:r>
            <a:r>
              <a:rPr lang="en-US" sz="2000" b="1" dirty="0" err="1" smtClean="0">
                <a:sym typeface="Symbol"/>
              </a:rPr>
              <a:t>galactosidase</a:t>
            </a:r>
            <a:r>
              <a:rPr lang="en-US" sz="2000" b="1" dirty="0" smtClean="0">
                <a:sym typeface="Symbol"/>
              </a:rPr>
              <a:t>) deficiency </a:t>
            </a:r>
            <a:r>
              <a:rPr lang="en-US" sz="2000" b="1" dirty="0" smtClean="0">
                <a:sym typeface="Wingdings" pitchFamily="2" charset="2"/>
              </a:rPr>
              <a:t> Undigested carbohydrate in large intestine  osmotic diarrhea. </a:t>
            </a:r>
          </a:p>
          <a:p>
            <a:pPr algn="l" rtl="0">
              <a:lnSpc>
                <a:spcPct val="120000"/>
              </a:lnSpc>
              <a:spcAft>
                <a:spcPts val="600"/>
              </a:spcAft>
            </a:pPr>
            <a:r>
              <a:rPr lang="en-US" sz="2000" b="1" dirty="0" smtClean="0">
                <a:sym typeface="Wingdings" pitchFamily="2" charset="2"/>
              </a:rPr>
              <a:t>Bacterial fermentation of the undigested  compounds in the large intestine  CO</a:t>
            </a:r>
            <a:r>
              <a:rPr lang="en-US" sz="2000" b="1" baseline="-25000" dirty="0" smtClean="0">
                <a:sym typeface="Wingdings" pitchFamily="2" charset="2"/>
              </a:rPr>
              <a:t>2</a:t>
            </a:r>
            <a:r>
              <a:rPr lang="en-US" sz="2000" b="1" dirty="0" smtClean="0">
                <a:sym typeface="Wingdings" pitchFamily="2" charset="2"/>
              </a:rPr>
              <a:t>, H</a:t>
            </a:r>
            <a:r>
              <a:rPr lang="en-US" sz="2000" b="1" baseline="-25000" dirty="0" smtClean="0">
                <a:sym typeface="Wingdings" pitchFamily="2" charset="2"/>
              </a:rPr>
              <a:t>2</a:t>
            </a:r>
            <a:r>
              <a:rPr lang="en-US" sz="2000" b="1" dirty="0" smtClean="0">
                <a:sym typeface="Wingdings" pitchFamily="2" charset="2"/>
              </a:rPr>
              <a:t> gas  abdominal cramps, diarrhea &amp; distension (flatulence)</a:t>
            </a:r>
            <a:endParaRPr lang="en-US" sz="2000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Take </a:t>
            </a:r>
            <a:r>
              <a:rPr lang="en-US" b="1" smtClean="0">
                <a:solidFill>
                  <a:srgbClr val="FF0000"/>
                </a:solidFill>
              </a:rPr>
              <a:t>home message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Digestion of dietary proteins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916832"/>
            <a:ext cx="7890080" cy="4141440"/>
          </a:xfrm>
        </p:spPr>
        <p:txBody>
          <a:bodyPr>
            <a:noAutofit/>
          </a:bodyPr>
          <a:lstStyle/>
          <a:p>
            <a:pPr algn="l" rtl="0">
              <a:spcAft>
                <a:spcPts val="600"/>
              </a:spcAft>
            </a:pPr>
            <a:r>
              <a:rPr lang="en-US" sz="2800" dirty="0" err="1" smtClean="0"/>
              <a:t>Proteolytic</a:t>
            </a:r>
            <a:r>
              <a:rPr lang="en-US" sz="2800" dirty="0" smtClean="0"/>
              <a:t> enzymes responsible for digestion of dietary proteins are produced by the stomach, the pancreas &amp; the small intestine.</a:t>
            </a:r>
          </a:p>
          <a:p>
            <a:pPr algn="l" rtl="0">
              <a:spcAft>
                <a:spcPts val="600"/>
              </a:spcAft>
            </a:pPr>
            <a:r>
              <a:rPr lang="en-US" sz="2800" dirty="0" smtClean="0"/>
              <a:t>The digestion of proteins in the stomach is the result of the action of </a:t>
            </a:r>
            <a:r>
              <a:rPr lang="en-US" sz="2800" dirty="0" err="1" smtClean="0"/>
              <a:t>HCl</a:t>
            </a:r>
            <a:r>
              <a:rPr lang="en-US" sz="2800" dirty="0" smtClean="0"/>
              <a:t>, pepsin &amp; rennin</a:t>
            </a:r>
          </a:p>
          <a:p>
            <a:pPr algn="l" rtl="0">
              <a:spcAft>
                <a:spcPts val="600"/>
              </a:spcAft>
            </a:pPr>
            <a:r>
              <a:rPr lang="en-US" sz="2800" dirty="0" smtClean="0"/>
              <a:t>Pancreatic proteases are, like pepsin, synthesized and secreted as inactive zymogens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Take home message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Digestion of dietary proteins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916832"/>
            <a:ext cx="7890080" cy="4357464"/>
          </a:xfrm>
        </p:spPr>
        <p:txBody>
          <a:bodyPr>
            <a:noAutofit/>
          </a:bodyPr>
          <a:lstStyle/>
          <a:p>
            <a:pPr algn="just" rtl="0"/>
            <a:r>
              <a:rPr lang="en-US" sz="2800" dirty="0" smtClean="0"/>
              <a:t>The intestinal digestion of proteins occurs in the small intestine’s lumen, on the luminal surface of the small intestine, and is completed </a:t>
            </a:r>
            <a:r>
              <a:rPr lang="en-US" sz="2800" dirty="0" err="1" smtClean="0"/>
              <a:t>intracellularly</a:t>
            </a:r>
            <a:r>
              <a:rPr lang="en-US" sz="2800" dirty="0" smtClean="0"/>
              <a:t> to produce free amino acids</a:t>
            </a:r>
          </a:p>
          <a:p>
            <a:pPr algn="just" rtl="0"/>
            <a:endParaRPr lang="en-US" sz="2800" dirty="0" smtClean="0"/>
          </a:p>
          <a:p>
            <a:pPr algn="just" rtl="0"/>
            <a:r>
              <a:rPr lang="en-US" sz="2800" dirty="0" smtClean="0"/>
              <a:t>In pancreatic insufficiency, the digestion and absorption of fat &amp; protein is incomplete </a:t>
            </a:r>
            <a:r>
              <a:rPr lang="en-US" sz="2800" dirty="0" smtClean="0">
                <a:sym typeface="Wingdings" pitchFamily="2" charset="2"/>
              </a:rPr>
              <a:t> steatorrhea &amp; appearance of undigested proteins in the feces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388424" cy="1143000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Take home message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Digestion of dietary carbohydrates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03176"/>
            <a:ext cx="8028384" cy="5410200"/>
          </a:xfrm>
        </p:spPr>
        <p:txBody>
          <a:bodyPr>
            <a:noAutofit/>
          </a:bodyPr>
          <a:lstStyle/>
          <a:p>
            <a:pPr algn="just" rtl="0">
              <a:lnSpc>
                <a:spcPct val="120000"/>
              </a:lnSpc>
              <a:spcAft>
                <a:spcPts val="600"/>
              </a:spcAft>
            </a:pPr>
            <a:r>
              <a:rPr lang="en-US" sz="2400" dirty="0" smtClean="0"/>
              <a:t>Salivary </a:t>
            </a:r>
            <a:r>
              <a:rPr lang="en-US" sz="2400" dirty="0" smtClean="0">
                <a:sym typeface="Symbol"/>
              </a:rPr>
              <a:t>-amylase acts on dietary glycogen &amp; starch in the mouth</a:t>
            </a:r>
          </a:p>
          <a:p>
            <a:pPr algn="just" rtl="0">
              <a:lnSpc>
                <a:spcPct val="120000"/>
              </a:lnSpc>
              <a:spcAft>
                <a:spcPts val="600"/>
              </a:spcAft>
            </a:pPr>
            <a:r>
              <a:rPr lang="en-US" sz="2400" dirty="0" smtClean="0">
                <a:sym typeface="Symbol"/>
              </a:rPr>
              <a:t>Pancreatic -amylase continues the process of polysaccharide digestion in small intestine</a:t>
            </a:r>
          </a:p>
          <a:p>
            <a:pPr algn="just" rtl="0">
              <a:lnSpc>
                <a:spcPct val="120000"/>
              </a:lnSpc>
              <a:spcAft>
                <a:spcPts val="600"/>
              </a:spcAft>
            </a:pPr>
            <a:r>
              <a:rPr lang="en-US" sz="2400" dirty="0" smtClean="0">
                <a:sym typeface="Symbol"/>
              </a:rPr>
              <a:t>The final digestive processes of carbohydrates into </a:t>
            </a:r>
            <a:r>
              <a:rPr lang="en-US" sz="2400" dirty="0" err="1" smtClean="0">
                <a:sym typeface="Symbol"/>
              </a:rPr>
              <a:t>monosaccharides</a:t>
            </a:r>
            <a:r>
              <a:rPr lang="en-US" sz="2400" dirty="0" smtClean="0">
                <a:sym typeface="Symbol"/>
              </a:rPr>
              <a:t> occur at the mucosal lining of the small intestine by </a:t>
            </a:r>
            <a:r>
              <a:rPr lang="en-US" sz="2400" dirty="0" err="1" smtClean="0">
                <a:sym typeface="Symbol"/>
              </a:rPr>
              <a:t>disaccharidases</a:t>
            </a:r>
            <a:r>
              <a:rPr lang="en-US" sz="2400" dirty="0" smtClean="0">
                <a:sym typeface="Symbol"/>
              </a:rPr>
              <a:t> &amp; </a:t>
            </a:r>
            <a:r>
              <a:rPr lang="en-US" sz="2400" dirty="0" smtClean="0"/>
              <a:t>(1,6) </a:t>
            </a:r>
            <a:r>
              <a:rPr lang="en-US" sz="2400" dirty="0" err="1" smtClean="0"/>
              <a:t>glucosidase</a:t>
            </a:r>
            <a:r>
              <a:rPr lang="en-US" sz="2400" dirty="0" smtClean="0"/>
              <a:t> </a:t>
            </a:r>
            <a:endParaRPr lang="en-US" sz="2400" dirty="0" smtClean="0">
              <a:sym typeface="Symbol"/>
            </a:endParaRPr>
          </a:p>
          <a:p>
            <a:pPr lvl="0" algn="just" rtl="0">
              <a:lnSpc>
                <a:spcPct val="120000"/>
              </a:lnSpc>
              <a:spcAft>
                <a:spcPts val="600"/>
              </a:spcAft>
            </a:pPr>
            <a:r>
              <a:rPr lang="en-US" sz="2400" dirty="0" smtClean="0"/>
              <a:t>Dietary cellulose cannot be digested due to the absence of enzyme that can cleave </a:t>
            </a:r>
            <a:r>
              <a:rPr lang="en-US" sz="2400" dirty="0" smtClean="0">
                <a:sym typeface="Symbol"/>
              </a:rPr>
              <a:t></a:t>
            </a:r>
            <a:r>
              <a:rPr lang="en-US" sz="2400" dirty="0" smtClean="0"/>
              <a:t> (1-4) bonds, so it passes through the GIT largely intact. Despite that, it has several beneficial effects.</a:t>
            </a:r>
          </a:p>
          <a:p>
            <a:pPr algn="just" rtl="0">
              <a:lnSpc>
                <a:spcPct val="120000"/>
              </a:lnSpc>
              <a:spcAft>
                <a:spcPts val="600"/>
              </a:spcAft>
            </a:pPr>
            <a:endParaRPr lang="en-US" sz="240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0"/>
            <a:ext cx="8244408" cy="1700808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Take home message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Digestion of dietary carbohydrates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988840"/>
            <a:ext cx="7498080" cy="3637384"/>
          </a:xfrm>
        </p:spPr>
        <p:txBody>
          <a:bodyPr>
            <a:noAutofit/>
          </a:bodyPr>
          <a:lstStyle/>
          <a:p>
            <a:pPr algn="just" rtl="0">
              <a:lnSpc>
                <a:spcPct val="120000"/>
              </a:lnSpc>
              <a:spcAft>
                <a:spcPts val="600"/>
              </a:spcAft>
            </a:pPr>
            <a:r>
              <a:rPr lang="en-US" sz="2400" dirty="0" smtClean="0">
                <a:sym typeface="Symbol"/>
              </a:rPr>
              <a:t>Absorption of the </a:t>
            </a:r>
            <a:r>
              <a:rPr lang="en-US" sz="2400" dirty="0" err="1" smtClean="0">
                <a:sym typeface="Symbol"/>
              </a:rPr>
              <a:t>monosaccharides</a:t>
            </a:r>
            <a:r>
              <a:rPr lang="en-US" sz="2400" dirty="0" smtClean="0">
                <a:sym typeface="Symbol"/>
              </a:rPr>
              <a:t> requires specific transporters (GLUTs)</a:t>
            </a:r>
          </a:p>
          <a:p>
            <a:pPr algn="just" rtl="0">
              <a:lnSpc>
                <a:spcPct val="120000"/>
              </a:lnSpc>
              <a:spcAft>
                <a:spcPts val="600"/>
              </a:spcAft>
            </a:pPr>
            <a:r>
              <a:rPr lang="en-US" sz="2400" dirty="0" smtClean="0">
                <a:sym typeface="Symbol"/>
              </a:rPr>
              <a:t>Lactose intolerance is due to deficiency of lactase enzyme and causes </a:t>
            </a:r>
            <a:r>
              <a:rPr lang="en-US" sz="2400" dirty="0" smtClean="0">
                <a:sym typeface="Wingdings" pitchFamily="2" charset="2"/>
              </a:rPr>
              <a:t>abdominal cramps, diarrhea &amp; flatulence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>THANK YOU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Protein Digestion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Dietary proteins constitute 70-100 g/day</a:t>
            </a:r>
          </a:p>
          <a:p>
            <a:pPr algn="l" rtl="0"/>
            <a:r>
              <a:rPr lang="en-US" dirty="0" smtClean="0"/>
              <a:t>Proteins are generally too large to be absorbed by the intestine.</a:t>
            </a:r>
          </a:p>
          <a:p>
            <a:pPr algn="l" rtl="0"/>
            <a:r>
              <a:rPr lang="en-US" dirty="0" smtClean="0"/>
              <a:t>They must, therefore, be hydrolyzed to their constituent amino acids, which can be absorbed</a:t>
            </a:r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5928" y="0"/>
            <a:ext cx="7818072" cy="1210146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sz="3200" b="1" dirty="0" smtClean="0">
                <a:solidFill>
                  <a:srgbClr val="FF0000"/>
                </a:solidFill>
                <a:effectLst/>
              </a:rPr>
              <a:t>The source of </a:t>
            </a:r>
            <a:r>
              <a:rPr lang="en-US" sz="3200" b="1" dirty="0" err="1" smtClean="0">
                <a:solidFill>
                  <a:srgbClr val="FF0000"/>
                </a:solidFill>
                <a:effectLst/>
              </a:rPr>
              <a:t>proteolytic</a:t>
            </a:r>
            <a:r>
              <a:rPr lang="en-US" sz="3200" b="1" dirty="0" smtClean="0">
                <a:solidFill>
                  <a:srgbClr val="FF0000"/>
                </a:solidFill>
                <a:effectLst/>
              </a:rPr>
              <a:t> enzymes responsible for degrading dietary proteins</a:t>
            </a:r>
            <a:endParaRPr lang="ar-SA" sz="32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636912"/>
            <a:ext cx="4320480" cy="1837184"/>
          </a:xfrm>
        </p:spPr>
        <p:txBody>
          <a:bodyPr>
            <a:noAutofit/>
          </a:bodyPr>
          <a:lstStyle/>
          <a:p>
            <a:pPr marL="596646" indent="-514350" algn="l" rtl="0">
              <a:buFont typeface="+mj-lt"/>
              <a:buAutoNum type="arabicPeriod"/>
            </a:pPr>
            <a:r>
              <a:rPr lang="en-US" sz="3000" b="1" dirty="0" smtClean="0"/>
              <a:t>The stomach</a:t>
            </a:r>
          </a:p>
          <a:p>
            <a:pPr marL="596646" indent="-514350" algn="l" rtl="0">
              <a:buFont typeface="+mj-lt"/>
              <a:buAutoNum type="arabicPeriod"/>
            </a:pPr>
            <a:r>
              <a:rPr lang="en-US" sz="3000" b="1" dirty="0" smtClean="0"/>
              <a:t>The pancreas</a:t>
            </a:r>
          </a:p>
          <a:p>
            <a:pPr marL="596646" indent="-514350" algn="l" rtl="0">
              <a:buFont typeface="+mj-lt"/>
              <a:buAutoNum type="arabicPeriod"/>
            </a:pPr>
            <a:r>
              <a:rPr lang="en-US" sz="3000" b="1" dirty="0" smtClean="0"/>
              <a:t>The small intestine</a:t>
            </a:r>
            <a:endParaRPr lang="ar-SA" sz="3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224613"/>
            <a:ext cx="3528392" cy="546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229597" y="270892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588224" y="378904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2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660233" y="5013176"/>
            <a:ext cx="4320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9" name="Rectangle 8"/>
          <p:cNvSpPr/>
          <p:nvPr/>
        </p:nvSpPr>
        <p:spPr>
          <a:xfrm>
            <a:off x="7236296" y="3501008"/>
            <a:ext cx="1368152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779802" y="2969188"/>
            <a:ext cx="1040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&amp; Rennin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effectLst/>
              </a:rPr>
              <a:t>1- Digestion of Proteins by Gastric Secretion</a:t>
            </a:r>
            <a:endParaRPr lang="ar-SA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2204864"/>
            <a:ext cx="7498080" cy="2773288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en-US" dirty="0" smtClean="0"/>
              <a:t>The gastric juice contains 3 components important for protein digestion:</a:t>
            </a:r>
          </a:p>
          <a:p>
            <a:pPr marL="916686" lvl="1" indent="-514350" algn="l" rtl="0">
              <a:buFont typeface="+mj-lt"/>
              <a:buAutoNum type="arabicPeriod"/>
            </a:pPr>
            <a:r>
              <a:rPr lang="en-US" dirty="0" smtClean="0"/>
              <a:t>Hydrochloric acid</a:t>
            </a:r>
            <a:endParaRPr lang="en-US" dirty="0" smtClean="0">
              <a:sym typeface="Wingdings" pitchFamily="2" charset="2"/>
            </a:endParaRPr>
          </a:p>
          <a:p>
            <a:pPr marL="916686" lvl="1" indent="-514350" algn="l" rtl="0"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Pepsin</a:t>
            </a:r>
          </a:p>
          <a:p>
            <a:pPr marL="916686" lvl="1" indent="-514350" algn="l" rtl="0"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Rennin (in neonates and infants)</a:t>
            </a:r>
          </a:p>
          <a:p>
            <a:pPr marL="916686" lvl="1" indent="-514350" algn="l" rtl="0">
              <a:buNone/>
            </a:pPr>
            <a:endParaRPr lang="en-US" dirty="0" smtClean="0">
              <a:sym typeface="Wingdings" pitchFamily="2" charset="2"/>
            </a:endParaRPr>
          </a:p>
          <a:p>
            <a:pPr marL="916686" lvl="1" indent="-514350" algn="l" rtl="0">
              <a:buNone/>
            </a:pPr>
            <a:r>
              <a:rPr lang="en-US" dirty="0" smtClean="0">
                <a:sym typeface="Wingdings" pitchFamily="2" charset="2"/>
              </a:rPr>
              <a:t>Protein digestion by stomach             Polypeptides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796136" y="4581128"/>
            <a:ext cx="64807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effectLst/>
              </a:rPr>
              <a:t>2- Digestion of Proteins by Pancreatic enzymes</a:t>
            </a:r>
            <a:endParaRPr lang="ar-SA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916832"/>
            <a:ext cx="7704856" cy="4392488"/>
          </a:xfrm>
        </p:spPr>
        <p:txBody>
          <a:bodyPr>
            <a:noAutofit/>
          </a:bodyPr>
          <a:lstStyle/>
          <a:p>
            <a:pPr algn="just" rtl="0"/>
            <a:r>
              <a:rPr lang="en-US" sz="3600" dirty="0" smtClean="0"/>
              <a:t>The digestion in small intestine is hormonally controlled.</a:t>
            </a:r>
          </a:p>
          <a:p>
            <a:pPr algn="just" rtl="0"/>
            <a:r>
              <a:rPr lang="en-US" sz="3600" dirty="0" smtClean="0"/>
              <a:t>Two  small peptide hormones are released from cells of the upper part of small intestine:</a:t>
            </a:r>
          </a:p>
          <a:p>
            <a:pPr marL="859536" lvl="1" indent="-457200" algn="just" rtl="0">
              <a:buClr>
                <a:srgbClr val="C00000"/>
              </a:buClr>
              <a:buFont typeface="+mj-lt"/>
              <a:buAutoNum type="arabicPeriod"/>
            </a:pPr>
            <a:r>
              <a:rPr lang="en-US" sz="3600" b="1" dirty="0" err="1" smtClean="0">
                <a:solidFill>
                  <a:srgbClr val="0033CC"/>
                </a:solidFill>
              </a:rPr>
              <a:t>Cholecystokinin</a:t>
            </a:r>
            <a:r>
              <a:rPr lang="en-US" sz="3600" b="1" dirty="0" smtClean="0">
                <a:solidFill>
                  <a:srgbClr val="0033CC"/>
                </a:solidFill>
              </a:rPr>
              <a:t> (CCK)</a:t>
            </a:r>
          </a:p>
          <a:p>
            <a:pPr marL="859536" lvl="1" indent="-457200" algn="just" rtl="0">
              <a:buClr>
                <a:srgbClr val="C00000"/>
              </a:buClr>
              <a:buFont typeface="+mj-lt"/>
              <a:buAutoNum type="arabicPeriod"/>
            </a:pPr>
            <a:r>
              <a:rPr lang="en-US" sz="3600" b="1" dirty="0" err="1" smtClean="0">
                <a:solidFill>
                  <a:srgbClr val="0033CC"/>
                </a:solidFill>
              </a:rPr>
              <a:t>Secretin</a:t>
            </a:r>
            <a:endParaRPr lang="en-US" sz="3600" b="1" dirty="0" smtClean="0">
              <a:solidFill>
                <a:srgbClr val="0033CC"/>
              </a:solidFill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Hormonal control of digestion in small intestine:</a:t>
            </a:r>
            <a:endParaRPr lang="ar-S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653540"/>
            <a:ext cx="3744416" cy="6009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115616" y="1628800"/>
            <a:ext cx="352839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err="1" smtClean="0">
                <a:solidFill>
                  <a:srgbClr val="C00000"/>
                </a:solidFill>
              </a:rPr>
              <a:t>Cholecystokinin</a:t>
            </a:r>
            <a:r>
              <a:rPr lang="en-US" sz="2400" b="1" dirty="0" smtClean="0">
                <a:solidFill>
                  <a:srgbClr val="C00000"/>
                </a:solidFill>
              </a:rPr>
              <a:t> (CCK): </a:t>
            </a:r>
          </a:p>
          <a:p>
            <a:pPr algn="l" rtl="0"/>
            <a:endParaRPr lang="en-US" sz="2400" b="1" dirty="0" smtClean="0"/>
          </a:p>
          <a:p>
            <a:pPr marL="457200" indent="-457200" algn="l" rtl="0">
              <a:buAutoNum type="arabicPeriod"/>
            </a:pPr>
            <a:r>
              <a:rPr lang="en-US" sz="2000" b="1" dirty="0" smtClean="0">
                <a:solidFill>
                  <a:srgbClr val="002060"/>
                </a:solidFill>
              </a:rPr>
              <a:t>Secretion of pancreatic enzymes</a:t>
            </a:r>
          </a:p>
          <a:p>
            <a:pPr marL="457200" indent="-457200" algn="l" rtl="0">
              <a:buAutoNum type="arabicPeriod"/>
            </a:pPr>
            <a:r>
              <a:rPr lang="en-US" sz="2000" b="1" dirty="0" smtClean="0">
                <a:solidFill>
                  <a:srgbClr val="002060"/>
                </a:solidFill>
              </a:rPr>
              <a:t>Bile secretion</a:t>
            </a:r>
          </a:p>
          <a:p>
            <a:pPr marL="457200" indent="-457200" algn="l" rtl="0">
              <a:buAutoNum type="arabicPeriod"/>
            </a:pPr>
            <a:r>
              <a:rPr lang="en-US" sz="2000" b="1" dirty="0" smtClean="0">
                <a:solidFill>
                  <a:srgbClr val="002060"/>
                </a:solidFill>
              </a:rPr>
              <a:t>Slow release of gastric contents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0642" y="4502730"/>
            <a:ext cx="390972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400" b="1" dirty="0" err="1" smtClean="0">
                <a:solidFill>
                  <a:srgbClr val="C00000"/>
                </a:solidFill>
              </a:rPr>
              <a:t>Secretin</a:t>
            </a:r>
            <a:r>
              <a:rPr lang="en-US" sz="2400" b="1" dirty="0" smtClean="0">
                <a:solidFill>
                  <a:srgbClr val="C00000"/>
                </a:solidFill>
              </a:rPr>
              <a:t>:</a:t>
            </a:r>
          </a:p>
          <a:p>
            <a:pPr algn="l" rtl="0"/>
            <a:endParaRPr lang="en-US" sz="2400" b="1" dirty="0" smtClean="0">
              <a:solidFill>
                <a:srgbClr val="C00000"/>
              </a:solidFill>
            </a:endParaRPr>
          </a:p>
          <a:p>
            <a:pPr algn="l" rtl="0"/>
            <a:r>
              <a:rPr lang="en-US" sz="2000" b="1" dirty="0" smtClean="0">
                <a:solidFill>
                  <a:srgbClr val="002060"/>
                </a:solidFill>
              </a:rPr>
              <a:t>Release of watery solution </a:t>
            </a:r>
          </a:p>
          <a:p>
            <a:pPr algn="l" rtl="0"/>
            <a:r>
              <a:rPr lang="en-US" sz="2000" b="1" dirty="0" smtClean="0">
                <a:solidFill>
                  <a:srgbClr val="002060"/>
                </a:solidFill>
              </a:rPr>
              <a:t>rich in bicarbonate by pancreas</a:t>
            </a:r>
            <a:endParaRPr lang="en-US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44016"/>
            <a:ext cx="5976664" cy="980728"/>
          </a:xfrm>
        </p:spPr>
        <p:txBody>
          <a:bodyPr>
            <a:noAutofit/>
          </a:bodyPr>
          <a:lstStyle/>
          <a:p>
            <a:pPr algn="ctr" rtl="0"/>
            <a:r>
              <a:rPr lang="en-US" sz="3600" b="1" dirty="0" smtClean="0"/>
              <a:t>The gut hormones:</a:t>
            </a:r>
            <a:endParaRPr lang="ar-SA" sz="36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87624" y="1238984"/>
          <a:ext cx="7776864" cy="5358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1440160"/>
                <a:gridCol w="3240360"/>
              </a:tblGrid>
              <a:tr h="1152128"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The gut</a:t>
                      </a:r>
                      <a:r>
                        <a:rPr lang="en-US" sz="2000" baseline="0" dirty="0" smtClean="0"/>
                        <a:t> hormone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Stimulus</a:t>
                      </a:r>
                      <a:r>
                        <a:rPr lang="en-US" sz="2000" baseline="0" dirty="0" smtClean="0"/>
                        <a:t> for</a:t>
                      </a:r>
                    </a:p>
                    <a:p>
                      <a:pPr algn="ctr" rtl="0"/>
                      <a:r>
                        <a:rPr lang="en-US" sz="2000" baseline="0" dirty="0" smtClean="0"/>
                        <a:t>secretion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aseline="0" dirty="0" smtClean="0"/>
                        <a:t>Effects</a:t>
                      </a:r>
                      <a:endParaRPr lang="en-US" sz="2000" dirty="0"/>
                    </a:p>
                  </a:txBody>
                  <a:tcPr/>
                </a:tc>
              </a:tr>
              <a:tr h="3030145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1- 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</a:rPr>
                        <a:t>Cholecystokinin</a:t>
                      </a:r>
                      <a:endParaRPr lang="en-US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 rtl="0"/>
                      <a:r>
                        <a:rPr lang="en-US" sz="1800" dirty="0" smtClean="0"/>
                        <a:t>(CCK)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The presence of partially digested proteins (&amp; lipids) in the upper small intestine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0966" lvl="1" indent="-514350" algn="l" rtl="0">
                        <a:buFont typeface="+mj-lt"/>
                        <a:buAutoNum type="arabicPeriod"/>
                      </a:pPr>
                      <a:r>
                        <a:rPr lang="en-US" dirty="0" smtClean="0">
                          <a:sym typeface="Wingdings" pitchFamily="2" charset="2"/>
                        </a:rPr>
                        <a:t>Stimulates the release of pancreatic digestive enzymes</a:t>
                      </a:r>
                    </a:p>
                    <a:p>
                      <a:pPr marL="870966" lvl="1" indent="-514350" algn="l" rtl="0">
                        <a:buFont typeface="+mj-lt"/>
                        <a:buAutoNum type="arabicPeriod"/>
                      </a:pPr>
                      <a:endParaRPr lang="en-US" dirty="0" smtClean="0">
                        <a:sym typeface="Wingdings" pitchFamily="2" charset="2"/>
                      </a:endParaRPr>
                    </a:p>
                    <a:p>
                      <a:pPr marL="870966" marR="0" lvl="1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dirty="0" smtClean="0">
                          <a:sym typeface="Wingdings" pitchFamily="2" charset="2"/>
                        </a:rPr>
                        <a:t>Stimulates the contraction of the gall bladder &amp; release of bile</a:t>
                      </a:r>
                    </a:p>
                    <a:p>
                      <a:pPr marL="870966" marR="0" lvl="1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US" dirty="0" smtClean="0">
                        <a:sym typeface="Wingdings" pitchFamily="2" charset="2"/>
                      </a:endParaRPr>
                    </a:p>
                    <a:p>
                      <a:pPr marL="870966" lvl="1" indent="-514350" algn="l" rtl="0">
                        <a:buFont typeface="+mj-lt"/>
                        <a:buAutoNum type="arabicPeriod"/>
                      </a:pPr>
                      <a:r>
                        <a:rPr lang="en-US" dirty="0" smtClean="0">
                          <a:sym typeface="Wingdings" pitchFamily="2" charset="2"/>
                        </a:rPr>
                        <a:t>Decreases gastric motility  slower release of gastric contents into the small intestine </a:t>
                      </a:r>
                    </a:p>
                    <a:p>
                      <a:pPr algn="l" rtl="0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762</TotalTime>
  <Words>1322</Words>
  <Application>Microsoft Office PowerPoint</Application>
  <PresentationFormat>On-screen Show (4:3)</PresentationFormat>
  <Paragraphs>230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Solstice</vt:lpstr>
      <vt:lpstr>Biochemical Aspects of Digestion of Proteins &amp; Carbohydrates</vt:lpstr>
      <vt:lpstr>OBJECTIVES</vt:lpstr>
      <vt:lpstr>   Biochemical Aspects of Digestion of Dietary Proteins </vt:lpstr>
      <vt:lpstr>Protein Digestion</vt:lpstr>
      <vt:lpstr>The source of proteolytic enzymes responsible for degrading dietary proteins</vt:lpstr>
      <vt:lpstr>1- Digestion of Proteins by Gastric Secretion</vt:lpstr>
      <vt:lpstr>2- Digestion of Proteins by Pancreatic enzymes</vt:lpstr>
      <vt:lpstr>Hormonal control of digestion in small intestine:</vt:lpstr>
      <vt:lpstr>The gut hormones:</vt:lpstr>
      <vt:lpstr>Slide 10</vt:lpstr>
      <vt:lpstr>      </vt:lpstr>
      <vt:lpstr>Activation of Pancreatic enzymes</vt:lpstr>
      <vt:lpstr>Pancreatic enzymes, continued…</vt:lpstr>
      <vt:lpstr>Activation of Pancreatic enzymes CONT’D</vt:lpstr>
      <vt:lpstr>3- Digestion of proteins in small intestine</vt:lpstr>
      <vt:lpstr>Absorption of digested proteins</vt:lpstr>
      <vt:lpstr>Abnormalities in protein digestion</vt:lpstr>
      <vt:lpstr>Celiac Disease (Celiac sprue)</vt:lpstr>
      <vt:lpstr>   Biochemical Aspects of Digestion of Dietary Carbohydrates </vt:lpstr>
      <vt:lpstr>Carbohydrates Digestion</vt:lpstr>
      <vt:lpstr>Dietary carbohydrates</vt:lpstr>
      <vt:lpstr>Enzymes for Digestion of Dietary Carbohydrates</vt:lpstr>
      <vt:lpstr>Effect of  α-Amylase on Glycogen</vt:lpstr>
      <vt:lpstr>Enzymes for Digestion of Dietary Carbohydrates          CONT’D</vt:lpstr>
      <vt:lpstr>Serum level of -Amylases</vt:lpstr>
      <vt:lpstr>Final digestion of carbohydrates by intestinal enzymes in the small intestine</vt:lpstr>
      <vt:lpstr>Intestinal disaccharidases</vt:lpstr>
      <vt:lpstr>Digestion of Carbohydrates</vt:lpstr>
      <vt:lpstr>Absorption of Monosaccharides by Intestinal Mucosal Cells</vt:lpstr>
      <vt:lpstr>Absorption of digested carbohydrates</vt:lpstr>
      <vt:lpstr>Abnormal digestion of disaccharides (e.g. of lactose)</vt:lpstr>
      <vt:lpstr>Take home message Digestion of dietary proteins</vt:lpstr>
      <vt:lpstr>Take home message Digestion of dietary proteins</vt:lpstr>
      <vt:lpstr>Take home message Digestion of dietary carbohydrates</vt:lpstr>
      <vt:lpstr>Take home message Digestion of dietary carbohydrates</vt:lpstr>
      <vt:lpstr>THANK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Biochemical Aspects of Digestion of Proteins &amp; Carbohydrates</dc:title>
  <dc:creator>Dr.Reem</dc:creator>
  <cp:lastModifiedBy>Dr.Amr</cp:lastModifiedBy>
  <cp:revision>63</cp:revision>
  <dcterms:created xsi:type="dcterms:W3CDTF">2010-12-14T15:16:39Z</dcterms:created>
  <dcterms:modified xsi:type="dcterms:W3CDTF">2013-11-26T09:30:06Z</dcterms:modified>
</cp:coreProperties>
</file>