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71" r:id="rId4"/>
    <p:sldId id="273" r:id="rId5"/>
    <p:sldId id="300" r:id="rId6"/>
    <p:sldId id="274" r:id="rId7"/>
    <p:sldId id="275" r:id="rId8"/>
    <p:sldId id="301" r:id="rId9"/>
    <p:sldId id="304" r:id="rId10"/>
    <p:sldId id="303" r:id="rId11"/>
    <p:sldId id="276" r:id="rId12"/>
    <p:sldId id="272" r:id="rId13"/>
    <p:sldId id="278" r:id="rId14"/>
    <p:sldId id="279" r:id="rId15"/>
    <p:sldId id="280" r:id="rId16"/>
    <p:sldId id="285" r:id="rId17"/>
    <p:sldId id="287" r:id="rId18"/>
    <p:sldId id="288" r:id="rId19"/>
    <p:sldId id="289" r:id="rId20"/>
    <p:sldId id="286" r:id="rId21"/>
    <p:sldId id="290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281" r:id="rId31"/>
    <p:sldId id="27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D9D9D9"/>
    <a:srgbClr val="006600"/>
    <a:srgbClr val="3366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86323" autoAdjust="0"/>
  </p:normalViewPr>
  <p:slideViewPr>
    <p:cSldViewPr>
      <p:cViewPr>
        <p:scale>
          <a:sx n="78" d="100"/>
          <a:sy n="78" d="100"/>
        </p:scale>
        <p:origin x="-23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C07AA-C42C-4F6C-9A5B-EC4362DCCF02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1AD09-8D87-479A-B360-FF1670060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52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7AD626-8824-4D74-B50D-52A82DBCE8F3}" type="slidenum">
              <a:rPr lang="ar-SA"/>
              <a:pPr/>
              <a:t>26</a:t>
            </a:fld>
            <a:endParaRPr lang="en-CA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108397-2A15-4BBA-BBD2-A874B61051BC}" type="slidenum">
              <a:rPr lang="ar-SA"/>
              <a:pPr/>
              <a:t>28</a:t>
            </a:fld>
            <a:endParaRPr lang="en-CA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3C8-B396-427C-8A90-E521A6C1D6C7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3C8-B396-427C-8A90-E521A6C1D6C7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3C8-B396-427C-8A90-E521A6C1D6C7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EAAEC38-C2E0-49B2-9907-875943D7B12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3C8-B396-427C-8A90-E521A6C1D6C7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3C8-B396-427C-8A90-E521A6C1D6C7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3C8-B396-427C-8A90-E521A6C1D6C7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3C8-B396-427C-8A90-E521A6C1D6C7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3C8-B396-427C-8A90-E521A6C1D6C7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3C8-B396-427C-8A90-E521A6C1D6C7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3C8-B396-427C-8A90-E521A6C1D6C7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3C8-B396-427C-8A90-E521A6C1D6C7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013C8-B396-427C-8A90-E521A6C1D6C7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frm=1&amp;source=images&amp;cd=&amp;cad=rja&amp;uact=8&amp;ved=0CAcQjRw&amp;url=http://www.pathpedia.com/education/eatlas/histopathology/blood_cells/chronic_lymphocytic_leukemia_(cll)_b-cell.aspx&amp;ei=JjWVVOHXCsXiO6u1gYAE&amp;psig=AFQjCNF0TUoQeLMp5ulSwR2491qMk1lRdw&amp;ust=1419150891216351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microsoft.com/office/2007/relationships/hdphoto" Target="../media/hdphoto2.wdp"/><Relationship Id="rId2" Type="http://schemas.openxmlformats.org/officeDocument/2006/relationships/hyperlink" Target="http://www.google.com.sa/url?sa=i&amp;rct=j&amp;q=&amp;esrc=s&amp;frm=1&amp;source=images&amp;cd=&amp;cad=rja&amp;uact=8&amp;ved=0CAcQjRw&amp;url=http://www.pathpedia.com/education/eatlas/histopathology/lymph_node/burkitt_lymphoma.aspx&amp;ei=pSeVVOCyL473O5-dgSA&amp;psig=AFQjCNEq8qysp1XmQk0oAHEFDYGPzNQe_Q&amp;ust=1419147359451746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hyperlink" Target="http://en.wikipedia.org/wiki/File:Burkitt_lymphoma,_touch_prep,_Wright_stain.jpg" TargetMode="Externa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hyperlink" Target="http://www.google.com.sa/url?sa=i&amp;rct=j&amp;q=&amp;esrc=s&amp;frm=1&amp;source=images&amp;cd=&amp;cad=rja&amp;uact=8&amp;ved=0CAcQjRw&amp;url=http://www.pathpedia.com/education/eatlas/histopathology/lymph_node/follicular_lymphoma.aspx&amp;ei=6jmVVKfIEo67Pfb1gYAB&amp;psig=AFQjCNGC78Pya56M68e6A4Iv-4Gh1v24gg&amp;ust=1419152177993453" TargetMode="Externa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2" Type="http://schemas.openxmlformats.org/officeDocument/2006/relationships/hyperlink" Target="http://www.google.com.sa/url?sa=i&amp;rct=j&amp;q=&amp;esrc=s&amp;frm=1&amp;source=images&amp;cd=&amp;cad=rja&amp;uact=8&amp;ved=0CAcQjRw&amp;url=http://www.pathpedia.com/education/eatlas/histopathology/lymph_node/follicular_lymphoma.aspx&amp;ei=91CVVPynNYm1OrnPgLAH&amp;psig=AFQjCNF-gJ6h6XZXCMhJ9fjN-wkhlccWFA&amp;ust=141915788517775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sa/url?sa=i&amp;rct=j&amp;q=&amp;esrc=s&amp;frm=1&amp;source=images&amp;cd=&amp;cad=rja&amp;uact=8&amp;ved=0CAcQjRw&amp;url=http://hematologyoutlines.com/atlas_topics/86.html&amp;ei=IlKVVLXaDMqrPLCHgeAN&amp;psig=AFQjCNHtaqjg_9Q8-1esbITrPGofCpBcgA&amp;ust=1419158381653173" TargetMode="External"/><Relationship Id="rId5" Type="http://schemas.openxmlformats.org/officeDocument/2006/relationships/image" Target="../media/image27.jpeg"/><Relationship Id="rId4" Type="http://schemas.openxmlformats.org/officeDocument/2006/relationships/hyperlink" Target="http://www.google.com.sa/url?sa=i&amp;rct=j&amp;q=&amp;esrc=s&amp;frm=1&amp;source=images&amp;cd=&amp;cad=rja&amp;uact=8&amp;ved=0CAcQjRw&amp;url=http://www.pathpedia.com/education/eatlas/histopathology/lymph_node/follicular_lymphoma.aspx&amp;ei=QVGVVMuGGc32O8vlgdAM&amp;psig=AFQjCNF-gJ6h6XZXCMhJ9fjN-wkhlccWFA&amp;ust=1419157885177756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google.com.sa/url?sa=i&amp;rct=j&amp;q=&amp;esrc=s&amp;frm=1&amp;source=images&amp;cd=&amp;cad=rja&amp;uact=8&amp;ved=0CAcQjRw&amp;url=http://www.fpnotebook.com/legacy/HemeOnc/Lab/RdStrnbrgCl.htm&amp;ei=-ZKVVMXnDonKOYz9gHA&amp;psig=AFQjCNFpPhs73vcQrJFcW2assPcOrurUJA&amp;ust=1419174956372058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google.com.sa/url?sa=i&amp;rct=j&amp;q=&amp;esrc=s&amp;frm=1&amp;source=images&amp;cd=&amp;cad=rja&amp;uact=8&amp;ved=0CAcQjRw&amp;url=http://www.fishersci.com/ecomm/servlet/fsproductdetail_10652_7255559__-1_0&amp;ei=F5WVVPeFBs7MOO75gagG&amp;psig=AFQjCNHonNhKFvycYJH1slZv7B2N1s30Qw&amp;ust=141917540857350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hyperlink" Target="http://www.google.com.sa/url?sa=i&amp;rct=j&amp;q=&amp;esrc=s&amp;frm=1&amp;source=images&amp;cd=&amp;cad=rja&amp;uact=8&amp;ved=0CAcQjRw&amp;url=http://www.bloodjournal.org/content/96/9/3133&amp;ei=lZWVVMfBJsfJOYeZgdAB&amp;psig=AFQjCNHonNhKFvycYJH1slZv7B2N1s30Qw&amp;ust=1419175408573502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://www.google.com.sa/url?sa=i&amp;rct=j&amp;q=&amp;esrc=s&amp;frm=1&amp;source=images&amp;cd=&amp;cad=rja&amp;uact=8&amp;ved=0CAcQjRw&amp;url=http://www.gopixpic.com/664/downey-cells/http:||tulane*edu|som|departments|pathology|images|haycell16a_1*jpg/&amp;ei=3piVVNS7L8S3OOuTgIAP&amp;psig=AFQjCNFHt8ZTrzAKXmMV3iiXu0oayQzMgw&amp;ust=141917651867395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sa/url?sa=i&amp;rct=j&amp;q=&amp;esrc=s&amp;frm=1&amp;source=images&amp;cd=&amp;cad=rja&amp;uact=8&amp;ved=0CAcQjRw&amp;url=http://bioweb.uwlax.edu/bio203/s2009/weisser_mich/diseasepathology.html&amp;ei=2cqVVJSnG8T0POW1gJAI&amp;psig=AFQjCNFhFeYdBrSkbY97hSAOgbbkLgkJnA&amp;ust=1419189149587602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www.google.com.sa/url?sa=i&amp;rct=j&amp;q=&amp;esrc=s&amp;frm=1&amp;source=images&amp;cd=&amp;cad=rja&amp;uact=8&amp;ved=0CAcQjRw&amp;url=http://en.wikipedia.org/wiki/Cervical_lymphadenopathy&amp;ei=fsqVVIm6Ccr3PPiOgOAK&amp;psig=AFQjCNFhFeYdBrSkbY97hSAOgbbkLgkJnA&amp;ust=1419189149587602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latin typeface="Algerian" pitchFamily="82" charset="0"/>
                <a:cs typeface="Aharoni" pitchFamily="2" charset="-79"/>
              </a:rPr>
              <a:t>Lymphoproliferative  disorders</a:t>
            </a:r>
            <a:endParaRPr lang="en-US" sz="4800" b="1" dirty="0">
              <a:latin typeface="Algerian" pitchFamily="82" charset="0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14400"/>
          </a:xfrm>
        </p:spPr>
        <p:txBody>
          <a:bodyPr/>
          <a:lstStyle/>
          <a:p>
            <a:r>
              <a:rPr lang="en-US" dirty="0" smtClean="0">
                <a:solidFill>
                  <a:srgbClr val="003300"/>
                </a:solidFill>
              </a:rPr>
              <a:t>Dr. Mansour  </a:t>
            </a:r>
            <a:r>
              <a:rPr lang="en-US" dirty="0" err="1" smtClean="0">
                <a:solidFill>
                  <a:srgbClr val="003300"/>
                </a:solidFill>
              </a:rPr>
              <a:t>Aljabry</a:t>
            </a:r>
            <a:endParaRPr lang="en-US" dirty="0" smtClean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700338" y="188913"/>
            <a:ext cx="2376487" cy="2376487"/>
            <a:chOff x="1701" y="119"/>
            <a:chExt cx="1497" cy="1497"/>
          </a:xfrm>
        </p:grpSpPr>
        <p:sp>
          <p:nvSpPr>
            <p:cNvPr id="147459" name="Rectangle 3"/>
            <p:cNvSpPr>
              <a:spLocks noChangeArrowheads="1"/>
            </p:cNvSpPr>
            <p:nvPr/>
          </p:nvSpPr>
          <p:spPr bwMode="auto">
            <a:xfrm>
              <a:off x="1701" y="119"/>
              <a:ext cx="1497" cy="1497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460" name="Rectangle 4"/>
            <p:cNvSpPr>
              <a:spLocks noChangeArrowheads="1"/>
            </p:cNvSpPr>
            <p:nvPr/>
          </p:nvSpPr>
          <p:spPr bwMode="auto">
            <a:xfrm>
              <a:off x="1701" y="119"/>
              <a:ext cx="1497" cy="27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ALL</a:t>
              </a:r>
            </a:p>
          </p:txBody>
        </p:sp>
      </p:grpSp>
      <p:grpSp>
        <p:nvGrpSpPr>
          <p:cNvPr id="3" name="Group 205"/>
          <p:cNvGrpSpPr>
            <a:grpSpLocks/>
          </p:cNvGrpSpPr>
          <p:nvPr/>
        </p:nvGrpSpPr>
        <p:grpSpPr bwMode="auto">
          <a:xfrm>
            <a:off x="5148263" y="188913"/>
            <a:ext cx="3671887" cy="2376487"/>
            <a:chOff x="3243" y="119"/>
            <a:chExt cx="2313" cy="1497"/>
          </a:xfrm>
        </p:grpSpPr>
        <p:grpSp>
          <p:nvGrpSpPr>
            <p:cNvPr id="4" name="Group 206"/>
            <p:cNvGrpSpPr>
              <a:grpSpLocks/>
            </p:cNvGrpSpPr>
            <p:nvPr/>
          </p:nvGrpSpPr>
          <p:grpSpPr bwMode="auto">
            <a:xfrm>
              <a:off x="4944" y="119"/>
              <a:ext cx="612" cy="1497"/>
              <a:chOff x="4921" y="119"/>
              <a:chExt cx="635" cy="1497"/>
            </a:xfrm>
          </p:grpSpPr>
          <p:sp>
            <p:nvSpPr>
              <p:cNvPr id="147663" name="Rectangle 207"/>
              <p:cNvSpPr>
                <a:spLocks noChangeArrowheads="1"/>
              </p:cNvSpPr>
              <p:nvPr/>
            </p:nvSpPr>
            <p:spPr bwMode="auto">
              <a:xfrm>
                <a:off x="4921" y="119"/>
                <a:ext cx="635" cy="1497"/>
              </a:xfrm>
              <a:prstGeom prst="rect">
                <a:avLst/>
              </a:prstGeom>
              <a:noFill/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664" name="Rectangle 208"/>
              <p:cNvSpPr>
                <a:spLocks noChangeArrowheads="1"/>
              </p:cNvSpPr>
              <p:nvPr/>
            </p:nvSpPr>
            <p:spPr bwMode="auto">
              <a:xfrm>
                <a:off x="4921" y="119"/>
                <a:ext cx="635" cy="272"/>
              </a:xfrm>
              <a:prstGeom prst="rect">
                <a:avLst/>
              </a:prstGeom>
              <a:solidFill>
                <a:srgbClr val="800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MM </a:t>
                </a:r>
              </a:p>
            </p:txBody>
          </p:sp>
        </p:grpSp>
        <p:grpSp>
          <p:nvGrpSpPr>
            <p:cNvPr id="5" name="Group 209"/>
            <p:cNvGrpSpPr>
              <a:grpSpLocks/>
            </p:cNvGrpSpPr>
            <p:nvPr/>
          </p:nvGrpSpPr>
          <p:grpSpPr bwMode="auto">
            <a:xfrm>
              <a:off x="3243" y="119"/>
              <a:ext cx="544" cy="1497"/>
              <a:chOff x="3243" y="119"/>
              <a:chExt cx="590" cy="1497"/>
            </a:xfrm>
          </p:grpSpPr>
          <p:sp>
            <p:nvSpPr>
              <p:cNvPr id="147666" name="Rectangle 210"/>
              <p:cNvSpPr>
                <a:spLocks noChangeArrowheads="1"/>
              </p:cNvSpPr>
              <p:nvPr/>
            </p:nvSpPr>
            <p:spPr bwMode="auto">
              <a:xfrm>
                <a:off x="3243" y="119"/>
                <a:ext cx="590" cy="1497"/>
              </a:xfrm>
              <a:prstGeom prst="rect">
                <a:avLst/>
              </a:prstGeom>
              <a:noFill/>
              <a:ln w="38100">
                <a:solidFill>
                  <a:srgbClr val="000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667" name="Rectangle 211"/>
              <p:cNvSpPr>
                <a:spLocks noChangeArrowheads="1"/>
              </p:cNvSpPr>
              <p:nvPr/>
            </p:nvSpPr>
            <p:spPr bwMode="auto">
              <a:xfrm>
                <a:off x="3243" y="119"/>
                <a:ext cx="590" cy="272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CLL</a:t>
                </a:r>
              </a:p>
            </p:txBody>
          </p:sp>
        </p:grpSp>
        <p:grpSp>
          <p:nvGrpSpPr>
            <p:cNvPr id="6" name="Group 212"/>
            <p:cNvGrpSpPr>
              <a:grpSpLocks/>
            </p:cNvGrpSpPr>
            <p:nvPr/>
          </p:nvGrpSpPr>
          <p:grpSpPr bwMode="auto">
            <a:xfrm>
              <a:off x="3787" y="119"/>
              <a:ext cx="1157" cy="1497"/>
              <a:chOff x="3878" y="119"/>
              <a:chExt cx="998" cy="1497"/>
            </a:xfrm>
          </p:grpSpPr>
          <p:sp>
            <p:nvSpPr>
              <p:cNvPr id="147669" name="Rectangle 213"/>
              <p:cNvSpPr>
                <a:spLocks noChangeArrowheads="1"/>
              </p:cNvSpPr>
              <p:nvPr/>
            </p:nvSpPr>
            <p:spPr bwMode="auto">
              <a:xfrm>
                <a:off x="3878" y="119"/>
                <a:ext cx="998" cy="27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Lymphomas</a:t>
                </a:r>
              </a:p>
            </p:txBody>
          </p:sp>
          <p:sp>
            <p:nvSpPr>
              <p:cNvPr id="147670" name="Rectangle 214"/>
              <p:cNvSpPr>
                <a:spLocks noChangeArrowheads="1"/>
              </p:cNvSpPr>
              <p:nvPr/>
            </p:nvSpPr>
            <p:spPr bwMode="auto">
              <a:xfrm>
                <a:off x="3878" y="119"/>
                <a:ext cx="997" cy="1497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7671" name="Rectangle 215"/>
            <p:cNvSpPr>
              <a:spLocks noChangeArrowheads="1"/>
            </p:cNvSpPr>
            <p:nvPr/>
          </p:nvSpPr>
          <p:spPr bwMode="auto">
            <a:xfrm>
              <a:off x="4830" y="119"/>
              <a:ext cx="182" cy="272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800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672" name="Rectangle 216"/>
            <p:cNvSpPr>
              <a:spLocks noChangeArrowheads="1"/>
            </p:cNvSpPr>
            <p:nvPr/>
          </p:nvSpPr>
          <p:spPr bwMode="auto">
            <a:xfrm>
              <a:off x="3742" y="119"/>
              <a:ext cx="181" cy="272"/>
            </a:xfrm>
            <a:prstGeom prst="rect">
              <a:avLst/>
            </a:prstGeom>
            <a:gradFill rotWithShape="1">
              <a:gsLst>
                <a:gs pos="0">
                  <a:srgbClr val="000080"/>
                </a:gs>
                <a:gs pos="100000">
                  <a:srgbClr val="0000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395288" y="2349500"/>
            <a:ext cx="1893887" cy="1382713"/>
            <a:chOff x="249" y="1615"/>
            <a:chExt cx="1193" cy="871"/>
          </a:xfrm>
        </p:grpSpPr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385" y="1706"/>
              <a:ext cx="286" cy="270"/>
              <a:chOff x="436" y="1014"/>
              <a:chExt cx="286" cy="270"/>
            </a:xfrm>
          </p:grpSpPr>
          <p:sp>
            <p:nvSpPr>
              <p:cNvPr id="147465" name="Freeform 9" descr="Granite"/>
              <p:cNvSpPr>
                <a:spLocks/>
              </p:cNvSpPr>
              <p:nvPr/>
            </p:nvSpPr>
            <p:spPr bwMode="auto">
              <a:xfrm rot="5124292">
                <a:off x="471" y="1051"/>
                <a:ext cx="231" cy="226"/>
              </a:xfrm>
              <a:custGeom>
                <a:avLst/>
                <a:gdLst/>
                <a:ahLst/>
                <a:cxnLst>
                  <a:cxn ang="0">
                    <a:pos x="215" y="28"/>
                  </a:cxn>
                  <a:cxn ang="0">
                    <a:pos x="79" y="16"/>
                  </a:cxn>
                  <a:cxn ang="0">
                    <a:pos x="0" y="128"/>
                  </a:cxn>
                  <a:cxn ang="0">
                    <a:pos x="81" y="251"/>
                  </a:cxn>
                  <a:cxn ang="0">
                    <a:pos x="247" y="194"/>
                  </a:cxn>
                  <a:cxn ang="0">
                    <a:pos x="215" y="28"/>
                  </a:cxn>
                </a:cxnLst>
                <a:rect l="0" t="0" r="r" b="b"/>
                <a:pathLst>
                  <a:path w="297" h="262">
                    <a:moveTo>
                      <a:pt x="215" y="28"/>
                    </a:moveTo>
                    <a:cubicBezTo>
                      <a:pt x="184" y="5"/>
                      <a:pt x="116" y="0"/>
                      <a:pt x="79" y="16"/>
                    </a:cubicBezTo>
                    <a:cubicBezTo>
                      <a:pt x="43" y="33"/>
                      <a:pt x="0" y="89"/>
                      <a:pt x="0" y="128"/>
                    </a:cubicBezTo>
                    <a:cubicBezTo>
                      <a:pt x="0" y="167"/>
                      <a:pt x="40" y="240"/>
                      <a:pt x="81" y="251"/>
                    </a:cubicBezTo>
                    <a:cubicBezTo>
                      <a:pt x="122" y="262"/>
                      <a:pt x="225" y="231"/>
                      <a:pt x="247" y="194"/>
                    </a:cubicBezTo>
                    <a:cubicBezTo>
                      <a:pt x="297" y="125"/>
                      <a:pt x="248" y="51"/>
                      <a:pt x="215" y="28"/>
                    </a:cubicBezTo>
                    <a:close/>
                  </a:path>
                </a:pathLst>
              </a:cu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3175" cmpd="sng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66" name="Freeform 10"/>
              <p:cNvSpPr>
                <a:spLocks/>
              </p:cNvSpPr>
              <p:nvPr/>
            </p:nvSpPr>
            <p:spPr bwMode="auto">
              <a:xfrm>
                <a:off x="436" y="1014"/>
                <a:ext cx="286" cy="270"/>
              </a:xfrm>
              <a:custGeom>
                <a:avLst/>
                <a:gdLst/>
                <a:ahLst/>
                <a:cxnLst>
                  <a:cxn ang="0">
                    <a:pos x="193" y="108"/>
                  </a:cxn>
                  <a:cxn ang="0">
                    <a:pos x="146" y="19"/>
                  </a:cxn>
                  <a:cxn ang="0">
                    <a:pos x="55" y="19"/>
                  </a:cxn>
                  <a:cxn ang="0">
                    <a:pos x="10" y="132"/>
                  </a:cxn>
                  <a:cxn ang="0">
                    <a:pos x="115" y="201"/>
                  </a:cxn>
                  <a:cxn ang="0">
                    <a:pos x="193" y="108"/>
                  </a:cxn>
                </a:cxnLst>
                <a:rect l="0" t="0" r="r" b="b"/>
                <a:pathLst>
                  <a:path w="193" h="205">
                    <a:moveTo>
                      <a:pt x="193" y="108"/>
                    </a:moveTo>
                    <a:cubicBezTo>
                      <a:pt x="193" y="78"/>
                      <a:pt x="169" y="34"/>
                      <a:pt x="146" y="19"/>
                    </a:cubicBezTo>
                    <a:cubicBezTo>
                      <a:pt x="123" y="4"/>
                      <a:pt x="78" y="0"/>
                      <a:pt x="55" y="19"/>
                    </a:cubicBezTo>
                    <a:cubicBezTo>
                      <a:pt x="32" y="38"/>
                      <a:pt x="0" y="102"/>
                      <a:pt x="10" y="132"/>
                    </a:cubicBezTo>
                    <a:cubicBezTo>
                      <a:pt x="20" y="162"/>
                      <a:pt x="85" y="205"/>
                      <a:pt x="115" y="201"/>
                    </a:cubicBezTo>
                    <a:cubicBezTo>
                      <a:pt x="172" y="201"/>
                      <a:pt x="193" y="138"/>
                      <a:pt x="193" y="108"/>
                    </a:cubicBezTo>
                    <a:close/>
                  </a:path>
                </a:pathLst>
              </a:custGeom>
              <a:solidFill>
                <a:srgbClr val="000080">
                  <a:alpha val="39999"/>
                </a:srgbClr>
              </a:solidFill>
              <a:ln w="3175" cmpd="sng">
                <a:solidFill>
                  <a:srgbClr val="66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1156" y="1706"/>
              <a:ext cx="286" cy="270"/>
              <a:chOff x="1222" y="777"/>
              <a:chExt cx="286" cy="270"/>
            </a:xfrm>
          </p:grpSpPr>
          <p:sp>
            <p:nvSpPr>
              <p:cNvPr id="147468" name="Freeform 12" descr="Granite"/>
              <p:cNvSpPr>
                <a:spLocks/>
              </p:cNvSpPr>
              <p:nvPr/>
            </p:nvSpPr>
            <p:spPr bwMode="auto">
              <a:xfrm rot="3645729">
                <a:off x="1256" y="806"/>
                <a:ext cx="231" cy="226"/>
              </a:xfrm>
              <a:custGeom>
                <a:avLst/>
                <a:gdLst/>
                <a:ahLst/>
                <a:cxnLst>
                  <a:cxn ang="0">
                    <a:pos x="215" y="28"/>
                  </a:cxn>
                  <a:cxn ang="0">
                    <a:pos x="79" y="16"/>
                  </a:cxn>
                  <a:cxn ang="0">
                    <a:pos x="0" y="128"/>
                  </a:cxn>
                  <a:cxn ang="0">
                    <a:pos x="81" y="251"/>
                  </a:cxn>
                  <a:cxn ang="0">
                    <a:pos x="247" y="194"/>
                  </a:cxn>
                  <a:cxn ang="0">
                    <a:pos x="215" y="28"/>
                  </a:cxn>
                </a:cxnLst>
                <a:rect l="0" t="0" r="r" b="b"/>
                <a:pathLst>
                  <a:path w="297" h="262">
                    <a:moveTo>
                      <a:pt x="215" y="28"/>
                    </a:moveTo>
                    <a:cubicBezTo>
                      <a:pt x="184" y="5"/>
                      <a:pt x="116" y="0"/>
                      <a:pt x="79" y="16"/>
                    </a:cubicBezTo>
                    <a:cubicBezTo>
                      <a:pt x="43" y="33"/>
                      <a:pt x="0" y="89"/>
                      <a:pt x="0" y="128"/>
                    </a:cubicBezTo>
                    <a:cubicBezTo>
                      <a:pt x="0" y="167"/>
                      <a:pt x="40" y="240"/>
                      <a:pt x="81" y="251"/>
                    </a:cubicBezTo>
                    <a:cubicBezTo>
                      <a:pt x="122" y="262"/>
                      <a:pt x="225" y="231"/>
                      <a:pt x="247" y="194"/>
                    </a:cubicBezTo>
                    <a:cubicBezTo>
                      <a:pt x="297" y="125"/>
                      <a:pt x="248" y="51"/>
                      <a:pt x="215" y="28"/>
                    </a:cubicBezTo>
                    <a:close/>
                  </a:path>
                </a:pathLst>
              </a:cu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3175" cmpd="sng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69" name="Freeform 13"/>
              <p:cNvSpPr>
                <a:spLocks/>
              </p:cNvSpPr>
              <p:nvPr/>
            </p:nvSpPr>
            <p:spPr bwMode="auto">
              <a:xfrm>
                <a:off x="1222" y="777"/>
                <a:ext cx="286" cy="270"/>
              </a:xfrm>
              <a:custGeom>
                <a:avLst/>
                <a:gdLst/>
                <a:ahLst/>
                <a:cxnLst>
                  <a:cxn ang="0">
                    <a:pos x="193" y="108"/>
                  </a:cxn>
                  <a:cxn ang="0">
                    <a:pos x="146" y="19"/>
                  </a:cxn>
                  <a:cxn ang="0">
                    <a:pos x="55" y="19"/>
                  </a:cxn>
                  <a:cxn ang="0">
                    <a:pos x="10" y="132"/>
                  </a:cxn>
                  <a:cxn ang="0">
                    <a:pos x="115" y="201"/>
                  </a:cxn>
                  <a:cxn ang="0">
                    <a:pos x="193" y="108"/>
                  </a:cxn>
                </a:cxnLst>
                <a:rect l="0" t="0" r="r" b="b"/>
                <a:pathLst>
                  <a:path w="193" h="205">
                    <a:moveTo>
                      <a:pt x="193" y="108"/>
                    </a:moveTo>
                    <a:cubicBezTo>
                      <a:pt x="193" y="78"/>
                      <a:pt x="169" y="34"/>
                      <a:pt x="146" y="19"/>
                    </a:cubicBezTo>
                    <a:cubicBezTo>
                      <a:pt x="123" y="4"/>
                      <a:pt x="78" y="0"/>
                      <a:pt x="55" y="19"/>
                    </a:cubicBezTo>
                    <a:cubicBezTo>
                      <a:pt x="32" y="38"/>
                      <a:pt x="0" y="102"/>
                      <a:pt x="10" y="132"/>
                    </a:cubicBezTo>
                    <a:cubicBezTo>
                      <a:pt x="20" y="162"/>
                      <a:pt x="85" y="205"/>
                      <a:pt x="115" y="201"/>
                    </a:cubicBezTo>
                    <a:cubicBezTo>
                      <a:pt x="172" y="201"/>
                      <a:pt x="193" y="138"/>
                      <a:pt x="193" y="108"/>
                    </a:cubicBezTo>
                    <a:close/>
                  </a:path>
                </a:pathLst>
              </a:custGeom>
              <a:solidFill>
                <a:srgbClr val="000080">
                  <a:alpha val="39999"/>
                </a:srgbClr>
              </a:solidFill>
              <a:ln w="3175" cmpd="sng">
                <a:solidFill>
                  <a:srgbClr val="66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470" name="Text Box 14"/>
            <p:cNvSpPr txBox="1">
              <a:spLocks noChangeArrowheads="1"/>
            </p:cNvSpPr>
            <p:nvPr/>
          </p:nvSpPr>
          <p:spPr bwMode="auto">
            <a:xfrm>
              <a:off x="249" y="2160"/>
              <a:ext cx="83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</a:rPr>
                <a:t>Hematopoietic</a:t>
              </a:r>
            </a:p>
            <a:p>
              <a:r>
                <a:rPr lang="en-US" sz="1400">
                  <a:solidFill>
                    <a:schemeClr val="tx1"/>
                  </a:solidFill>
                </a:rPr>
                <a:t>stem cell</a:t>
              </a:r>
            </a:p>
          </p:txBody>
        </p:sp>
        <p:sp>
          <p:nvSpPr>
            <p:cNvPr id="147471" name="Line 15"/>
            <p:cNvSpPr>
              <a:spLocks noChangeShapeType="1"/>
            </p:cNvSpPr>
            <p:nvPr/>
          </p:nvSpPr>
          <p:spPr bwMode="auto">
            <a:xfrm>
              <a:off x="793" y="1842"/>
              <a:ext cx="2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472" name="AutoShape 16"/>
            <p:cNvSpPr>
              <a:spLocks noChangeArrowheads="1"/>
            </p:cNvSpPr>
            <p:nvPr/>
          </p:nvSpPr>
          <p:spPr bwMode="auto">
            <a:xfrm rot="5400000" flipV="1">
              <a:off x="135" y="1775"/>
              <a:ext cx="545" cy="226"/>
            </a:xfrm>
            <a:prstGeom prst="curvedDownArrow">
              <a:avLst>
                <a:gd name="adj1" fmla="val 21369"/>
                <a:gd name="adj2" fmla="val 69599"/>
                <a:gd name="adj3" fmla="val 33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2339975" y="3068638"/>
            <a:ext cx="4908550" cy="3516312"/>
            <a:chOff x="1474" y="1933"/>
            <a:chExt cx="3092" cy="2215"/>
          </a:xfrm>
        </p:grpSpPr>
        <p:grpSp>
          <p:nvGrpSpPr>
            <p:cNvPr id="11" name="Group 18"/>
            <p:cNvGrpSpPr>
              <a:grpSpLocks/>
            </p:cNvGrpSpPr>
            <p:nvPr/>
          </p:nvGrpSpPr>
          <p:grpSpPr bwMode="auto">
            <a:xfrm>
              <a:off x="1927" y="2478"/>
              <a:ext cx="318" cy="315"/>
              <a:chOff x="436" y="1014"/>
              <a:chExt cx="286" cy="270"/>
            </a:xfrm>
          </p:grpSpPr>
          <p:sp>
            <p:nvSpPr>
              <p:cNvPr id="147475" name="Freeform 19" descr="Granite"/>
              <p:cNvSpPr>
                <a:spLocks/>
              </p:cNvSpPr>
              <p:nvPr/>
            </p:nvSpPr>
            <p:spPr bwMode="auto">
              <a:xfrm rot="5124292">
                <a:off x="471" y="1051"/>
                <a:ext cx="231" cy="226"/>
              </a:xfrm>
              <a:custGeom>
                <a:avLst/>
                <a:gdLst/>
                <a:ahLst/>
                <a:cxnLst>
                  <a:cxn ang="0">
                    <a:pos x="215" y="28"/>
                  </a:cxn>
                  <a:cxn ang="0">
                    <a:pos x="79" y="16"/>
                  </a:cxn>
                  <a:cxn ang="0">
                    <a:pos x="0" y="128"/>
                  </a:cxn>
                  <a:cxn ang="0">
                    <a:pos x="81" y="251"/>
                  </a:cxn>
                  <a:cxn ang="0">
                    <a:pos x="247" y="194"/>
                  </a:cxn>
                  <a:cxn ang="0">
                    <a:pos x="215" y="28"/>
                  </a:cxn>
                </a:cxnLst>
                <a:rect l="0" t="0" r="r" b="b"/>
                <a:pathLst>
                  <a:path w="297" h="262">
                    <a:moveTo>
                      <a:pt x="215" y="28"/>
                    </a:moveTo>
                    <a:cubicBezTo>
                      <a:pt x="184" y="5"/>
                      <a:pt x="116" y="0"/>
                      <a:pt x="79" y="16"/>
                    </a:cubicBezTo>
                    <a:cubicBezTo>
                      <a:pt x="43" y="33"/>
                      <a:pt x="0" y="89"/>
                      <a:pt x="0" y="128"/>
                    </a:cubicBezTo>
                    <a:cubicBezTo>
                      <a:pt x="0" y="167"/>
                      <a:pt x="40" y="240"/>
                      <a:pt x="81" y="251"/>
                    </a:cubicBezTo>
                    <a:cubicBezTo>
                      <a:pt x="122" y="262"/>
                      <a:pt x="225" y="231"/>
                      <a:pt x="247" y="194"/>
                    </a:cubicBezTo>
                    <a:cubicBezTo>
                      <a:pt x="297" y="125"/>
                      <a:pt x="248" y="51"/>
                      <a:pt x="215" y="28"/>
                    </a:cubicBezTo>
                    <a:close/>
                  </a:path>
                </a:pathLst>
              </a:cu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3175" cmpd="sng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76" name="Freeform 20"/>
              <p:cNvSpPr>
                <a:spLocks/>
              </p:cNvSpPr>
              <p:nvPr/>
            </p:nvSpPr>
            <p:spPr bwMode="auto">
              <a:xfrm>
                <a:off x="436" y="1014"/>
                <a:ext cx="286" cy="270"/>
              </a:xfrm>
              <a:custGeom>
                <a:avLst/>
                <a:gdLst/>
                <a:ahLst/>
                <a:cxnLst>
                  <a:cxn ang="0">
                    <a:pos x="193" y="108"/>
                  </a:cxn>
                  <a:cxn ang="0">
                    <a:pos x="146" y="19"/>
                  </a:cxn>
                  <a:cxn ang="0">
                    <a:pos x="55" y="19"/>
                  </a:cxn>
                  <a:cxn ang="0">
                    <a:pos x="10" y="132"/>
                  </a:cxn>
                  <a:cxn ang="0">
                    <a:pos x="115" y="201"/>
                  </a:cxn>
                  <a:cxn ang="0">
                    <a:pos x="193" y="108"/>
                  </a:cxn>
                </a:cxnLst>
                <a:rect l="0" t="0" r="r" b="b"/>
                <a:pathLst>
                  <a:path w="193" h="205">
                    <a:moveTo>
                      <a:pt x="193" y="108"/>
                    </a:moveTo>
                    <a:cubicBezTo>
                      <a:pt x="193" y="78"/>
                      <a:pt x="169" y="34"/>
                      <a:pt x="146" y="19"/>
                    </a:cubicBezTo>
                    <a:cubicBezTo>
                      <a:pt x="123" y="4"/>
                      <a:pt x="78" y="0"/>
                      <a:pt x="55" y="19"/>
                    </a:cubicBezTo>
                    <a:cubicBezTo>
                      <a:pt x="32" y="38"/>
                      <a:pt x="0" y="102"/>
                      <a:pt x="10" y="132"/>
                    </a:cubicBezTo>
                    <a:cubicBezTo>
                      <a:pt x="20" y="162"/>
                      <a:pt x="85" y="205"/>
                      <a:pt x="115" y="201"/>
                    </a:cubicBezTo>
                    <a:cubicBezTo>
                      <a:pt x="172" y="201"/>
                      <a:pt x="193" y="138"/>
                      <a:pt x="193" y="108"/>
                    </a:cubicBezTo>
                    <a:close/>
                  </a:path>
                </a:pathLst>
              </a:custGeom>
              <a:solidFill>
                <a:srgbClr val="000080">
                  <a:alpha val="39999"/>
                </a:srgbClr>
              </a:solidFill>
              <a:ln w="3175" cmpd="sng">
                <a:solidFill>
                  <a:srgbClr val="66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477" name="Line 21"/>
            <p:cNvSpPr>
              <a:spLocks noChangeShapeType="1"/>
            </p:cNvSpPr>
            <p:nvPr/>
          </p:nvSpPr>
          <p:spPr bwMode="auto">
            <a:xfrm flipV="1">
              <a:off x="2290" y="2251"/>
              <a:ext cx="363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478" name="Line 22"/>
            <p:cNvSpPr>
              <a:spLocks noChangeShapeType="1"/>
            </p:cNvSpPr>
            <p:nvPr/>
          </p:nvSpPr>
          <p:spPr bwMode="auto">
            <a:xfrm>
              <a:off x="2290" y="2704"/>
              <a:ext cx="363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479" name="Line 23"/>
            <p:cNvSpPr>
              <a:spLocks noChangeShapeType="1"/>
            </p:cNvSpPr>
            <p:nvPr/>
          </p:nvSpPr>
          <p:spPr bwMode="auto">
            <a:xfrm flipV="1">
              <a:off x="2290" y="2568"/>
              <a:ext cx="363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480" name="Line 24"/>
            <p:cNvSpPr>
              <a:spLocks noChangeShapeType="1"/>
            </p:cNvSpPr>
            <p:nvPr/>
          </p:nvSpPr>
          <p:spPr bwMode="auto">
            <a:xfrm>
              <a:off x="2290" y="2795"/>
              <a:ext cx="363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481" name="Line 25"/>
            <p:cNvSpPr>
              <a:spLocks noChangeShapeType="1"/>
            </p:cNvSpPr>
            <p:nvPr/>
          </p:nvSpPr>
          <p:spPr bwMode="auto">
            <a:xfrm>
              <a:off x="2290" y="2886"/>
              <a:ext cx="363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482" name="Line 26"/>
            <p:cNvSpPr>
              <a:spLocks noChangeShapeType="1"/>
            </p:cNvSpPr>
            <p:nvPr/>
          </p:nvSpPr>
          <p:spPr bwMode="auto">
            <a:xfrm>
              <a:off x="2290" y="2976"/>
              <a:ext cx="363" cy="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27"/>
            <p:cNvGrpSpPr>
              <a:grpSpLocks/>
            </p:cNvGrpSpPr>
            <p:nvPr/>
          </p:nvGrpSpPr>
          <p:grpSpPr bwMode="auto">
            <a:xfrm>
              <a:off x="2699" y="2024"/>
              <a:ext cx="1867" cy="2124"/>
              <a:chOff x="2699" y="2024"/>
              <a:chExt cx="1867" cy="2124"/>
            </a:xfrm>
          </p:grpSpPr>
          <p:grpSp>
            <p:nvGrpSpPr>
              <p:cNvPr id="13" name="Group 28"/>
              <p:cNvGrpSpPr>
                <a:grpSpLocks/>
              </p:cNvGrpSpPr>
              <p:nvPr/>
            </p:nvGrpSpPr>
            <p:grpSpPr bwMode="auto">
              <a:xfrm>
                <a:off x="2699" y="2024"/>
                <a:ext cx="1860" cy="310"/>
                <a:chOff x="2699" y="1570"/>
                <a:chExt cx="1860" cy="310"/>
              </a:xfrm>
            </p:grpSpPr>
            <p:grpSp>
              <p:nvGrpSpPr>
                <p:cNvPr id="14" name="Group 29"/>
                <p:cNvGrpSpPr>
                  <a:grpSpLocks/>
                </p:cNvGrpSpPr>
                <p:nvPr/>
              </p:nvGrpSpPr>
              <p:grpSpPr bwMode="auto">
                <a:xfrm>
                  <a:off x="2699" y="1570"/>
                  <a:ext cx="318" cy="310"/>
                  <a:chOff x="1153" y="432"/>
                  <a:chExt cx="280" cy="265"/>
                </a:xfrm>
              </p:grpSpPr>
              <p:sp>
                <p:nvSpPr>
                  <p:cNvPr id="147486" name="Freeform 30" descr="Granite"/>
                  <p:cNvSpPr>
                    <a:spLocks/>
                  </p:cNvSpPr>
                  <p:nvPr/>
                </p:nvSpPr>
                <p:spPr bwMode="auto">
                  <a:xfrm>
                    <a:off x="1166" y="454"/>
                    <a:ext cx="230" cy="224"/>
                  </a:xfrm>
                  <a:custGeom>
                    <a:avLst/>
                    <a:gdLst/>
                    <a:ahLst/>
                    <a:cxnLst>
                      <a:cxn ang="0">
                        <a:pos x="230" y="114"/>
                      </a:cxn>
                      <a:cxn ang="0">
                        <a:pos x="183" y="16"/>
                      </a:cxn>
                      <a:cxn ang="0">
                        <a:pos x="74" y="16"/>
                      </a:cxn>
                      <a:cxn ang="0">
                        <a:pos x="32" y="81"/>
                      </a:cxn>
                      <a:cxn ang="0">
                        <a:pos x="19" y="152"/>
                      </a:cxn>
                      <a:cxn ang="0">
                        <a:pos x="146" y="234"/>
                      </a:cxn>
                      <a:cxn ang="0">
                        <a:pos x="230" y="114"/>
                      </a:cxn>
                    </a:cxnLst>
                    <a:rect l="0" t="0" r="r" b="b"/>
                    <a:pathLst>
                      <a:path w="230" h="239">
                        <a:moveTo>
                          <a:pt x="230" y="114"/>
                        </a:moveTo>
                        <a:cubicBezTo>
                          <a:pt x="230" y="78"/>
                          <a:pt x="209" y="32"/>
                          <a:pt x="183" y="16"/>
                        </a:cubicBezTo>
                        <a:cubicBezTo>
                          <a:pt x="157" y="0"/>
                          <a:pt x="99" y="5"/>
                          <a:pt x="74" y="16"/>
                        </a:cubicBezTo>
                        <a:cubicBezTo>
                          <a:pt x="22" y="49"/>
                          <a:pt x="41" y="58"/>
                          <a:pt x="32" y="81"/>
                        </a:cubicBezTo>
                        <a:cubicBezTo>
                          <a:pt x="23" y="104"/>
                          <a:pt x="0" y="127"/>
                          <a:pt x="19" y="152"/>
                        </a:cubicBezTo>
                        <a:cubicBezTo>
                          <a:pt x="15" y="191"/>
                          <a:pt x="110" y="239"/>
                          <a:pt x="146" y="234"/>
                        </a:cubicBezTo>
                        <a:cubicBezTo>
                          <a:pt x="214" y="234"/>
                          <a:pt x="230" y="151"/>
                          <a:pt x="230" y="114"/>
                        </a:cubicBezTo>
                        <a:close/>
                      </a:path>
                    </a:pathLst>
                  </a:custGeom>
                  <a:blipFill dpi="0" rotWithShape="1">
                    <a:blip r:embed="rId2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487" name="Freeform 31"/>
                  <p:cNvSpPr>
                    <a:spLocks/>
                  </p:cNvSpPr>
                  <p:nvPr/>
                </p:nvSpPr>
                <p:spPr bwMode="auto">
                  <a:xfrm rot="8588556">
                    <a:off x="1153" y="432"/>
                    <a:ext cx="280" cy="265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80">
                      <a:alpha val="39999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" name="Group 32"/>
                <p:cNvGrpSpPr>
                  <a:grpSpLocks/>
                </p:cNvGrpSpPr>
                <p:nvPr/>
              </p:nvGrpSpPr>
              <p:grpSpPr bwMode="auto">
                <a:xfrm>
                  <a:off x="3470" y="1570"/>
                  <a:ext cx="286" cy="270"/>
                  <a:chOff x="4103" y="1943"/>
                  <a:chExt cx="286" cy="270"/>
                </a:xfrm>
              </p:grpSpPr>
              <p:sp>
                <p:nvSpPr>
                  <p:cNvPr id="147489" name="Freeform 33"/>
                  <p:cNvSpPr>
                    <a:spLocks/>
                  </p:cNvSpPr>
                  <p:nvPr/>
                </p:nvSpPr>
                <p:spPr bwMode="auto">
                  <a:xfrm>
                    <a:off x="4103" y="1943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blipFill dpi="0" rotWithShape="1">
                    <a:blip r:embed="rId3" cstate="print">
                      <a:alphaModFix amt="59000"/>
                    </a:blip>
                    <a:srcRect/>
                    <a:tile tx="0" ty="0" sx="100000" sy="100000" flip="none" algn="tl"/>
                  </a:blip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490" name="Freeform 34"/>
                  <p:cNvSpPr>
                    <a:spLocks/>
                  </p:cNvSpPr>
                  <p:nvPr/>
                </p:nvSpPr>
                <p:spPr bwMode="auto">
                  <a:xfrm>
                    <a:off x="4103" y="1943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FF">
                      <a:alpha val="16000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491" name="Freeform 35" descr="Purple mesh"/>
                  <p:cNvSpPr>
                    <a:spLocks/>
                  </p:cNvSpPr>
                  <p:nvPr/>
                </p:nvSpPr>
                <p:spPr bwMode="auto">
                  <a:xfrm>
                    <a:off x="4150" y="1979"/>
                    <a:ext cx="206" cy="176"/>
                  </a:xfrm>
                  <a:custGeom>
                    <a:avLst/>
                    <a:gdLst/>
                    <a:ahLst/>
                    <a:cxnLst>
                      <a:cxn ang="0">
                        <a:pos x="129" y="78"/>
                      </a:cxn>
                      <a:cxn ang="0">
                        <a:pos x="159" y="99"/>
                      </a:cxn>
                      <a:cxn ang="0">
                        <a:pos x="191" y="95"/>
                      </a:cxn>
                      <a:cxn ang="0">
                        <a:pos x="204" y="60"/>
                      </a:cxn>
                      <a:cxn ang="0">
                        <a:pos x="180" y="23"/>
                      </a:cxn>
                      <a:cxn ang="0">
                        <a:pos x="156" y="17"/>
                      </a:cxn>
                      <a:cxn ang="0">
                        <a:pos x="122" y="38"/>
                      </a:cxn>
                      <a:cxn ang="0">
                        <a:pos x="108" y="72"/>
                      </a:cxn>
                      <a:cxn ang="0">
                        <a:pos x="105" y="18"/>
                      </a:cxn>
                      <a:cxn ang="0">
                        <a:pos x="71" y="11"/>
                      </a:cxn>
                      <a:cxn ang="0">
                        <a:pos x="45" y="24"/>
                      </a:cxn>
                      <a:cxn ang="0">
                        <a:pos x="29" y="44"/>
                      </a:cxn>
                      <a:cxn ang="0">
                        <a:pos x="89" y="77"/>
                      </a:cxn>
                      <a:cxn ang="0">
                        <a:pos x="33" y="87"/>
                      </a:cxn>
                      <a:cxn ang="0">
                        <a:pos x="3" y="110"/>
                      </a:cxn>
                      <a:cxn ang="0">
                        <a:pos x="29" y="158"/>
                      </a:cxn>
                      <a:cxn ang="0">
                        <a:pos x="65" y="174"/>
                      </a:cxn>
                      <a:cxn ang="0">
                        <a:pos x="84" y="156"/>
                      </a:cxn>
                      <a:cxn ang="0">
                        <a:pos x="80" y="123"/>
                      </a:cxn>
                      <a:cxn ang="0">
                        <a:pos x="71" y="95"/>
                      </a:cxn>
                      <a:cxn ang="0">
                        <a:pos x="110" y="126"/>
                      </a:cxn>
                      <a:cxn ang="0">
                        <a:pos x="131" y="123"/>
                      </a:cxn>
                      <a:cxn ang="0">
                        <a:pos x="137" y="102"/>
                      </a:cxn>
                      <a:cxn ang="0">
                        <a:pos x="129" y="78"/>
                      </a:cxn>
                    </a:cxnLst>
                    <a:rect l="0" t="0" r="r" b="b"/>
                    <a:pathLst>
                      <a:path w="206" h="176">
                        <a:moveTo>
                          <a:pt x="129" y="78"/>
                        </a:moveTo>
                        <a:cubicBezTo>
                          <a:pt x="139" y="84"/>
                          <a:pt x="146" y="102"/>
                          <a:pt x="159" y="99"/>
                        </a:cubicBezTo>
                        <a:cubicBezTo>
                          <a:pt x="172" y="96"/>
                          <a:pt x="176" y="107"/>
                          <a:pt x="191" y="95"/>
                        </a:cubicBezTo>
                        <a:cubicBezTo>
                          <a:pt x="206" y="83"/>
                          <a:pt x="202" y="70"/>
                          <a:pt x="204" y="60"/>
                        </a:cubicBezTo>
                        <a:cubicBezTo>
                          <a:pt x="206" y="50"/>
                          <a:pt x="190" y="28"/>
                          <a:pt x="180" y="23"/>
                        </a:cubicBezTo>
                        <a:cubicBezTo>
                          <a:pt x="176" y="15"/>
                          <a:pt x="162" y="24"/>
                          <a:pt x="156" y="17"/>
                        </a:cubicBezTo>
                        <a:cubicBezTo>
                          <a:pt x="141" y="19"/>
                          <a:pt x="133" y="29"/>
                          <a:pt x="122" y="38"/>
                        </a:cubicBezTo>
                        <a:cubicBezTo>
                          <a:pt x="124" y="55"/>
                          <a:pt x="128" y="69"/>
                          <a:pt x="108" y="72"/>
                        </a:cubicBezTo>
                        <a:cubicBezTo>
                          <a:pt x="94" y="65"/>
                          <a:pt x="117" y="36"/>
                          <a:pt x="105" y="18"/>
                        </a:cubicBezTo>
                        <a:cubicBezTo>
                          <a:pt x="93" y="0"/>
                          <a:pt x="80" y="9"/>
                          <a:pt x="71" y="11"/>
                        </a:cubicBezTo>
                        <a:cubicBezTo>
                          <a:pt x="62" y="13"/>
                          <a:pt x="54" y="22"/>
                          <a:pt x="45" y="24"/>
                        </a:cubicBezTo>
                        <a:cubicBezTo>
                          <a:pt x="40" y="27"/>
                          <a:pt x="32" y="39"/>
                          <a:pt x="29" y="44"/>
                        </a:cubicBezTo>
                        <a:cubicBezTo>
                          <a:pt x="32" y="84"/>
                          <a:pt x="44" y="75"/>
                          <a:pt x="89" y="77"/>
                        </a:cubicBezTo>
                        <a:cubicBezTo>
                          <a:pt x="91" y="91"/>
                          <a:pt x="40" y="86"/>
                          <a:pt x="33" y="87"/>
                        </a:cubicBezTo>
                        <a:cubicBezTo>
                          <a:pt x="23" y="89"/>
                          <a:pt x="12" y="87"/>
                          <a:pt x="3" y="110"/>
                        </a:cubicBezTo>
                        <a:cubicBezTo>
                          <a:pt x="0" y="135"/>
                          <a:pt x="6" y="135"/>
                          <a:pt x="29" y="158"/>
                        </a:cubicBezTo>
                        <a:cubicBezTo>
                          <a:pt x="37" y="166"/>
                          <a:pt x="41" y="176"/>
                          <a:pt x="65" y="174"/>
                        </a:cubicBezTo>
                        <a:cubicBezTo>
                          <a:pt x="89" y="172"/>
                          <a:pt x="82" y="164"/>
                          <a:pt x="84" y="156"/>
                        </a:cubicBezTo>
                        <a:cubicBezTo>
                          <a:pt x="86" y="145"/>
                          <a:pt x="82" y="132"/>
                          <a:pt x="80" y="123"/>
                        </a:cubicBezTo>
                        <a:cubicBezTo>
                          <a:pt x="86" y="125"/>
                          <a:pt x="66" y="92"/>
                          <a:pt x="71" y="95"/>
                        </a:cubicBezTo>
                        <a:cubicBezTo>
                          <a:pt x="76" y="102"/>
                          <a:pt x="101" y="124"/>
                          <a:pt x="110" y="126"/>
                        </a:cubicBezTo>
                        <a:cubicBezTo>
                          <a:pt x="119" y="130"/>
                          <a:pt x="123" y="128"/>
                          <a:pt x="131" y="123"/>
                        </a:cubicBezTo>
                        <a:cubicBezTo>
                          <a:pt x="132" y="116"/>
                          <a:pt x="135" y="109"/>
                          <a:pt x="137" y="102"/>
                        </a:cubicBezTo>
                        <a:cubicBezTo>
                          <a:pt x="133" y="83"/>
                          <a:pt x="137" y="91"/>
                          <a:pt x="129" y="78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7492" name="Line 36"/>
                <p:cNvSpPr>
                  <a:spLocks noChangeShapeType="1"/>
                </p:cNvSpPr>
                <p:nvPr/>
              </p:nvSpPr>
              <p:spPr bwMode="auto">
                <a:xfrm>
                  <a:off x="3061" y="1707"/>
                  <a:ext cx="3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493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3878" y="1616"/>
                  <a:ext cx="68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chemeClr val="tx1"/>
                      </a:solidFill>
                    </a:rPr>
                    <a:t>Neutrophils</a:t>
                  </a:r>
                </a:p>
              </p:txBody>
            </p:sp>
          </p:grpSp>
          <p:grpSp>
            <p:nvGrpSpPr>
              <p:cNvPr id="16" name="Group 38"/>
              <p:cNvGrpSpPr>
                <a:grpSpLocks/>
              </p:cNvGrpSpPr>
              <p:nvPr/>
            </p:nvGrpSpPr>
            <p:grpSpPr bwMode="auto">
              <a:xfrm>
                <a:off x="2699" y="2387"/>
                <a:ext cx="1867" cy="316"/>
                <a:chOff x="2699" y="2024"/>
                <a:chExt cx="1867" cy="316"/>
              </a:xfrm>
            </p:grpSpPr>
            <p:grpSp>
              <p:nvGrpSpPr>
                <p:cNvPr id="17" name="Group 39"/>
                <p:cNvGrpSpPr>
                  <a:grpSpLocks/>
                </p:cNvGrpSpPr>
                <p:nvPr/>
              </p:nvGrpSpPr>
              <p:grpSpPr bwMode="auto">
                <a:xfrm>
                  <a:off x="2699" y="2024"/>
                  <a:ext cx="318" cy="316"/>
                  <a:chOff x="1222" y="777"/>
                  <a:chExt cx="286" cy="270"/>
                </a:xfrm>
              </p:grpSpPr>
              <p:sp>
                <p:nvSpPr>
                  <p:cNvPr id="147496" name="Freeform 40" descr="Granite"/>
                  <p:cNvSpPr>
                    <a:spLocks/>
                  </p:cNvSpPr>
                  <p:nvPr/>
                </p:nvSpPr>
                <p:spPr bwMode="auto">
                  <a:xfrm rot="3645729">
                    <a:off x="1256" y="806"/>
                    <a:ext cx="231" cy="226"/>
                  </a:xfrm>
                  <a:custGeom>
                    <a:avLst/>
                    <a:gdLst/>
                    <a:ahLst/>
                    <a:cxnLst>
                      <a:cxn ang="0">
                        <a:pos x="215" y="28"/>
                      </a:cxn>
                      <a:cxn ang="0">
                        <a:pos x="79" y="16"/>
                      </a:cxn>
                      <a:cxn ang="0">
                        <a:pos x="0" y="128"/>
                      </a:cxn>
                      <a:cxn ang="0">
                        <a:pos x="81" y="251"/>
                      </a:cxn>
                      <a:cxn ang="0">
                        <a:pos x="247" y="194"/>
                      </a:cxn>
                      <a:cxn ang="0">
                        <a:pos x="215" y="28"/>
                      </a:cxn>
                    </a:cxnLst>
                    <a:rect l="0" t="0" r="r" b="b"/>
                    <a:pathLst>
                      <a:path w="297" h="262">
                        <a:moveTo>
                          <a:pt x="215" y="28"/>
                        </a:moveTo>
                        <a:cubicBezTo>
                          <a:pt x="184" y="5"/>
                          <a:pt x="116" y="0"/>
                          <a:pt x="79" y="16"/>
                        </a:cubicBezTo>
                        <a:cubicBezTo>
                          <a:pt x="43" y="33"/>
                          <a:pt x="0" y="89"/>
                          <a:pt x="0" y="128"/>
                        </a:cubicBezTo>
                        <a:cubicBezTo>
                          <a:pt x="0" y="167"/>
                          <a:pt x="40" y="240"/>
                          <a:pt x="81" y="251"/>
                        </a:cubicBezTo>
                        <a:cubicBezTo>
                          <a:pt x="122" y="262"/>
                          <a:pt x="225" y="231"/>
                          <a:pt x="247" y="194"/>
                        </a:cubicBezTo>
                        <a:cubicBezTo>
                          <a:pt x="297" y="125"/>
                          <a:pt x="248" y="51"/>
                          <a:pt x="215" y="28"/>
                        </a:cubicBezTo>
                        <a:close/>
                      </a:path>
                    </a:pathLst>
                  </a:custGeom>
                  <a:blipFill dpi="0" rotWithShape="1">
                    <a:blip r:embed="rId2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497" name="Freeform 41"/>
                  <p:cNvSpPr>
                    <a:spLocks/>
                  </p:cNvSpPr>
                  <p:nvPr/>
                </p:nvSpPr>
                <p:spPr bwMode="auto">
                  <a:xfrm>
                    <a:off x="1222" y="777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80">
                      <a:alpha val="39999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" name="Group 42"/>
                <p:cNvGrpSpPr>
                  <a:grpSpLocks/>
                </p:cNvGrpSpPr>
                <p:nvPr/>
              </p:nvGrpSpPr>
              <p:grpSpPr bwMode="auto">
                <a:xfrm>
                  <a:off x="3470" y="2024"/>
                  <a:ext cx="286" cy="270"/>
                  <a:chOff x="2336" y="890"/>
                  <a:chExt cx="286" cy="270"/>
                </a:xfrm>
              </p:grpSpPr>
              <p:sp>
                <p:nvSpPr>
                  <p:cNvPr id="147499" name="Freeform 43"/>
                  <p:cNvSpPr>
                    <a:spLocks/>
                  </p:cNvSpPr>
                  <p:nvPr/>
                </p:nvSpPr>
                <p:spPr bwMode="auto">
                  <a:xfrm>
                    <a:off x="2336" y="890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blipFill dpi="0" rotWithShape="1">
                    <a:blip r:embed="rId3" cstate="print">
                      <a:alphaModFix amt="59000"/>
                    </a:blip>
                    <a:srcRect/>
                    <a:tile tx="0" ty="0" sx="100000" sy="100000" flip="none" algn="tl"/>
                  </a:blip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00" name="Freeform 44"/>
                  <p:cNvSpPr>
                    <a:spLocks/>
                  </p:cNvSpPr>
                  <p:nvPr/>
                </p:nvSpPr>
                <p:spPr bwMode="auto">
                  <a:xfrm>
                    <a:off x="2336" y="890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16000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01" name="Freeform 45"/>
                  <p:cNvSpPr>
                    <a:spLocks/>
                  </p:cNvSpPr>
                  <p:nvPr/>
                </p:nvSpPr>
                <p:spPr bwMode="auto">
                  <a:xfrm>
                    <a:off x="2381" y="935"/>
                    <a:ext cx="202" cy="180"/>
                  </a:xfrm>
                  <a:custGeom>
                    <a:avLst/>
                    <a:gdLst/>
                    <a:ahLst/>
                    <a:cxnLst>
                      <a:cxn ang="0">
                        <a:pos x="110" y="35"/>
                      </a:cxn>
                      <a:cxn ang="0">
                        <a:pos x="121" y="105"/>
                      </a:cxn>
                      <a:cxn ang="0">
                        <a:pos x="146" y="126"/>
                      </a:cxn>
                      <a:cxn ang="0">
                        <a:pos x="185" y="114"/>
                      </a:cxn>
                      <a:cxn ang="0">
                        <a:pos x="188" y="108"/>
                      </a:cxn>
                      <a:cxn ang="0">
                        <a:pos x="193" y="105"/>
                      </a:cxn>
                      <a:cxn ang="0">
                        <a:pos x="202" y="83"/>
                      </a:cxn>
                      <a:cxn ang="0">
                        <a:pos x="173" y="17"/>
                      </a:cxn>
                      <a:cxn ang="0">
                        <a:pos x="134" y="0"/>
                      </a:cxn>
                      <a:cxn ang="0">
                        <a:pos x="107" y="12"/>
                      </a:cxn>
                      <a:cxn ang="0">
                        <a:pos x="55" y="27"/>
                      </a:cxn>
                      <a:cxn ang="0">
                        <a:pos x="32" y="35"/>
                      </a:cxn>
                      <a:cxn ang="0">
                        <a:pos x="20" y="48"/>
                      </a:cxn>
                      <a:cxn ang="0">
                        <a:pos x="10" y="66"/>
                      </a:cxn>
                      <a:cxn ang="0">
                        <a:pos x="19" y="152"/>
                      </a:cxn>
                      <a:cxn ang="0">
                        <a:pos x="34" y="168"/>
                      </a:cxn>
                      <a:cxn ang="0">
                        <a:pos x="64" y="174"/>
                      </a:cxn>
                      <a:cxn ang="0">
                        <a:pos x="112" y="162"/>
                      </a:cxn>
                      <a:cxn ang="0">
                        <a:pos x="101" y="143"/>
                      </a:cxn>
                      <a:cxn ang="0">
                        <a:pos x="89" y="114"/>
                      </a:cxn>
                      <a:cxn ang="0">
                        <a:pos x="94" y="50"/>
                      </a:cxn>
                      <a:cxn ang="0">
                        <a:pos x="104" y="39"/>
                      </a:cxn>
                      <a:cxn ang="0">
                        <a:pos x="110" y="35"/>
                      </a:cxn>
                    </a:cxnLst>
                    <a:rect l="0" t="0" r="r" b="b"/>
                    <a:pathLst>
                      <a:path w="202" h="180">
                        <a:moveTo>
                          <a:pt x="110" y="35"/>
                        </a:moveTo>
                        <a:cubicBezTo>
                          <a:pt x="106" y="59"/>
                          <a:pt x="105" y="84"/>
                          <a:pt x="121" y="105"/>
                        </a:cubicBezTo>
                        <a:cubicBezTo>
                          <a:pt x="124" y="118"/>
                          <a:pt x="134" y="125"/>
                          <a:pt x="146" y="126"/>
                        </a:cubicBezTo>
                        <a:cubicBezTo>
                          <a:pt x="160" y="124"/>
                          <a:pt x="173" y="123"/>
                          <a:pt x="185" y="114"/>
                        </a:cubicBezTo>
                        <a:cubicBezTo>
                          <a:pt x="186" y="112"/>
                          <a:pt x="187" y="110"/>
                          <a:pt x="188" y="108"/>
                        </a:cubicBezTo>
                        <a:cubicBezTo>
                          <a:pt x="189" y="107"/>
                          <a:pt x="192" y="107"/>
                          <a:pt x="193" y="105"/>
                        </a:cubicBezTo>
                        <a:cubicBezTo>
                          <a:pt x="197" y="98"/>
                          <a:pt x="197" y="90"/>
                          <a:pt x="202" y="83"/>
                        </a:cubicBezTo>
                        <a:cubicBezTo>
                          <a:pt x="199" y="64"/>
                          <a:pt x="192" y="28"/>
                          <a:pt x="173" y="17"/>
                        </a:cubicBezTo>
                        <a:cubicBezTo>
                          <a:pt x="165" y="2"/>
                          <a:pt x="150" y="2"/>
                          <a:pt x="134" y="0"/>
                        </a:cubicBezTo>
                        <a:cubicBezTo>
                          <a:pt x="118" y="2"/>
                          <a:pt x="116" y="0"/>
                          <a:pt x="107" y="12"/>
                        </a:cubicBezTo>
                        <a:cubicBezTo>
                          <a:pt x="115" y="31"/>
                          <a:pt x="64" y="26"/>
                          <a:pt x="55" y="27"/>
                        </a:cubicBezTo>
                        <a:cubicBezTo>
                          <a:pt x="47" y="30"/>
                          <a:pt x="40" y="31"/>
                          <a:pt x="32" y="35"/>
                        </a:cubicBezTo>
                        <a:cubicBezTo>
                          <a:pt x="28" y="41"/>
                          <a:pt x="23" y="41"/>
                          <a:pt x="20" y="48"/>
                        </a:cubicBezTo>
                        <a:cubicBezTo>
                          <a:pt x="19" y="55"/>
                          <a:pt x="14" y="60"/>
                          <a:pt x="10" y="66"/>
                        </a:cubicBezTo>
                        <a:cubicBezTo>
                          <a:pt x="0" y="95"/>
                          <a:pt x="8" y="125"/>
                          <a:pt x="19" y="152"/>
                        </a:cubicBezTo>
                        <a:cubicBezTo>
                          <a:pt x="20" y="160"/>
                          <a:pt x="26" y="167"/>
                          <a:pt x="34" y="168"/>
                        </a:cubicBezTo>
                        <a:cubicBezTo>
                          <a:pt x="44" y="173"/>
                          <a:pt x="52" y="173"/>
                          <a:pt x="64" y="174"/>
                        </a:cubicBezTo>
                        <a:cubicBezTo>
                          <a:pt x="86" y="172"/>
                          <a:pt x="103" y="180"/>
                          <a:pt x="112" y="162"/>
                        </a:cubicBezTo>
                        <a:cubicBezTo>
                          <a:pt x="113" y="153"/>
                          <a:pt x="109" y="147"/>
                          <a:pt x="101" y="143"/>
                        </a:cubicBezTo>
                        <a:cubicBezTo>
                          <a:pt x="96" y="133"/>
                          <a:pt x="93" y="124"/>
                          <a:pt x="89" y="114"/>
                        </a:cubicBezTo>
                        <a:cubicBezTo>
                          <a:pt x="86" y="94"/>
                          <a:pt x="81" y="67"/>
                          <a:pt x="94" y="50"/>
                        </a:cubicBezTo>
                        <a:cubicBezTo>
                          <a:pt x="95" y="43"/>
                          <a:pt x="99" y="43"/>
                          <a:pt x="104" y="39"/>
                        </a:cubicBezTo>
                        <a:cubicBezTo>
                          <a:pt x="108" y="31"/>
                          <a:pt x="105" y="30"/>
                          <a:pt x="110" y="35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>
                      <a:alphaModFix amt="61000"/>
                    </a:blip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02" name="Freeform 46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562" y="1071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52000"/>
                    </a:srgbClr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03" name="Freeform 47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517" y="1117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52000"/>
                    </a:srgbClr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04" name="Freeform 48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517" y="1071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21001"/>
                    </a:srgbClr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05" name="Freeform 49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472" y="1026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21001"/>
                    </a:srgbClr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06" name="Freeform 50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426" y="935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52000"/>
                    </a:srgbClr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07" name="Oval 51"/>
                  <p:cNvSpPr>
                    <a:spLocks noChangeArrowheads="1"/>
                  </p:cNvSpPr>
                  <p:nvPr/>
                </p:nvSpPr>
                <p:spPr bwMode="auto">
                  <a:xfrm>
                    <a:off x="2473" y="1121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08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2554" y="1086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09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2572" y="994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10" name="Oval 54"/>
                  <p:cNvSpPr>
                    <a:spLocks noChangeArrowheads="1"/>
                  </p:cNvSpPr>
                  <p:nvPr/>
                </p:nvSpPr>
                <p:spPr bwMode="auto">
                  <a:xfrm>
                    <a:off x="2357" y="1037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11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2444" y="903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12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2493" y="1094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25999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13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2498" y="1062"/>
                    <a:ext cx="27" cy="27"/>
                  </a:xfrm>
                  <a:prstGeom prst="ellipse">
                    <a:avLst/>
                  </a:prstGeom>
                  <a:solidFill>
                    <a:srgbClr val="80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14" name="Freeform 58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531" y="1021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21001"/>
                    </a:srgbClr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15" name="Oval 59"/>
                  <p:cNvSpPr>
                    <a:spLocks noChangeArrowheads="1"/>
                  </p:cNvSpPr>
                  <p:nvPr/>
                </p:nvSpPr>
                <p:spPr bwMode="auto">
                  <a:xfrm>
                    <a:off x="2408" y="986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41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16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2372" y="1069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41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17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2475" y="902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18" name="Freeform 62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510" y="952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21001"/>
                    </a:srgbClr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19" name="Oval 63"/>
                  <p:cNvSpPr>
                    <a:spLocks noChangeArrowheads="1"/>
                  </p:cNvSpPr>
                  <p:nvPr/>
                </p:nvSpPr>
                <p:spPr bwMode="auto">
                  <a:xfrm>
                    <a:off x="2456" y="1110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20" name="Freeform 64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526" y="961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21001"/>
                    </a:srgbClr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21" name="Oval 65"/>
                  <p:cNvSpPr>
                    <a:spLocks noChangeArrowheads="1"/>
                  </p:cNvSpPr>
                  <p:nvPr/>
                </p:nvSpPr>
                <p:spPr bwMode="auto">
                  <a:xfrm>
                    <a:off x="2469" y="1095"/>
                    <a:ext cx="27" cy="27"/>
                  </a:xfrm>
                  <a:prstGeom prst="ellipse">
                    <a:avLst/>
                  </a:prstGeom>
                  <a:solidFill>
                    <a:srgbClr val="80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22" name="Oval 66"/>
                  <p:cNvSpPr>
                    <a:spLocks noChangeArrowheads="1"/>
                  </p:cNvSpPr>
                  <p:nvPr/>
                </p:nvSpPr>
                <p:spPr bwMode="auto">
                  <a:xfrm>
                    <a:off x="2386" y="1064"/>
                    <a:ext cx="27" cy="27"/>
                  </a:xfrm>
                  <a:prstGeom prst="ellipse">
                    <a:avLst/>
                  </a:prstGeom>
                  <a:solidFill>
                    <a:srgbClr val="80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23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2406" y="925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24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2459" y="910"/>
                    <a:ext cx="27" cy="27"/>
                  </a:xfrm>
                  <a:prstGeom prst="ellipse">
                    <a:avLst/>
                  </a:prstGeom>
                  <a:solidFill>
                    <a:srgbClr val="80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25" name="Oval 69"/>
                  <p:cNvSpPr>
                    <a:spLocks noChangeArrowheads="1"/>
                  </p:cNvSpPr>
                  <p:nvPr/>
                </p:nvSpPr>
                <p:spPr bwMode="auto">
                  <a:xfrm>
                    <a:off x="2486" y="1119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26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2358" y="1019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27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2404" y="1033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28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2477" y="998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29" name="Oval 73"/>
                  <p:cNvSpPr>
                    <a:spLocks noChangeArrowheads="1"/>
                  </p:cNvSpPr>
                  <p:nvPr/>
                </p:nvSpPr>
                <p:spPr bwMode="auto">
                  <a:xfrm>
                    <a:off x="2543" y="931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30" name="Freeform 74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562" y="949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21001"/>
                    </a:srgbClr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31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2501" y="1024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32" name="Oval 76"/>
                  <p:cNvSpPr>
                    <a:spLocks noChangeArrowheads="1"/>
                  </p:cNvSpPr>
                  <p:nvPr/>
                </p:nvSpPr>
                <p:spPr bwMode="auto">
                  <a:xfrm>
                    <a:off x="2497" y="1004"/>
                    <a:ext cx="27" cy="27"/>
                  </a:xfrm>
                  <a:prstGeom prst="ellipse">
                    <a:avLst/>
                  </a:prstGeom>
                  <a:solidFill>
                    <a:srgbClr val="80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33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2571" y="1021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34" name="Oval 78"/>
                  <p:cNvSpPr>
                    <a:spLocks noChangeArrowheads="1"/>
                  </p:cNvSpPr>
                  <p:nvPr/>
                </p:nvSpPr>
                <p:spPr bwMode="auto">
                  <a:xfrm>
                    <a:off x="2586" y="1008"/>
                    <a:ext cx="27" cy="27"/>
                  </a:xfrm>
                  <a:prstGeom prst="ellipse">
                    <a:avLst/>
                  </a:prstGeom>
                  <a:solidFill>
                    <a:srgbClr val="80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7535" name="Line 79"/>
                <p:cNvSpPr>
                  <a:spLocks noChangeShapeType="1"/>
                </p:cNvSpPr>
                <p:nvPr/>
              </p:nvSpPr>
              <p:spPr bwMode="auto">
                <a:xfrm>
                  <a:off x="3061" y="2161"/>
                  <a:ext cx="3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536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3878" y="2069"/>
                  <a:ext cx="68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chemeClr val="tx1"/>
                      </a:solidFill>
                    </a:rPr>
                    <a:t>Eosinophils</a:t>
                  </a:r>
                </a:p>
              </p:txBody>
            </p:sp>
          </p:grpSp>
          <p:grpSp>
            <p:nvGrpSpPr>
              <p:cNvPr id="19" name="Group 81"/>
              <p:cNvGrpSpPr>
                <a:grpSpLocks/>
              </p:cNvGrpSpPr>
              <p:nvPr/>
            </p:nvGrpSpPr>
            <p:grpSpPr bwMode="auto">
              <a:xfrm>
                <a:off x="2699" y="2750"/>
                <a:ext cx="1780" cy="323"/>
                <a:chOff x="2699" y="2478"/>
                <a:chExt cx="1780" cy="323"/>
              </a:xfrm>
            </p:grpSpPr>
            <p:grpSp>
              <p:nvGrpSpPr>
                <p:cNvPr id="20" name="Group 82"/>
                <p:cNvGrpSpPr>
                  <a:grpSpLocks/>
                </p:cNvGrpSpPr>
                <p:nvPr/>
              </p:nvGrpSpPr>
              <p:grpSpPr bwMode="auto">
                <a:xfrm rot="5195004">
                  <a:off x="2692" y="2485"/>
                  <a:ext cx="323" cy="310"/>
                  <a:chOff x="1222" y="777"/>
                  <a:chExt cx="286" cy="270"/>
                </a:xfrm>
              </p:grpSpPr>
              <p:sp>
                <p:nvSpPr>
                  <p:cNvPr id="147539" name="Freeform 83" descr="Granite"/>
                  <p:cNvSpPr>
                    <a:spLocks/>
                  </p:cNvSpPr>
                  <p:nvPr/>
                </p:nvSpPr>
                <p:spPr bwMode="auto">
                  <a:xfrm rot="3645729">
                    <a:off x="1256" y="806"/>
                    <a:ext cx="231" cy="226"/>
                  </a:xfrm>
                  <a:custGeom>
                    <a:avLst/>
                    <a:gdLst/>
                    <a:ahLst/>
                    <a:cxnLst>
                      <a:cxn ang="0">
                        <a:pos x="215" y="28"/>
                      </a:cxn>
                      <a:cxn ang="0">
                        <a:pos x="79" y="16"/>
                      </a:cxn>
                      <a:cxn ang="0">
                        <a:pos x="0" y="128"/>
                      </a:cxn>
                      <a:cxn ang="0">
                        <a:pos x="81" y="251"/>
                      </a:cxn>
                      <a:cxn ang="0">
                        <a:pos x="247" y="194"/>
                      </a:cxn>
                      <a:cxn ang="0">
                        <a:pos x="215" y="28"/>
                      </a:cxn>
                    </a:cxnLst>
                    <a:rect l="0" t="0" r="r" b="b"/>
                    <a:pathLst>
                      <a:path w="297" h="262">
                        <a:moveTo>
                          <a:pt x="215" y="28"/>
                        </a:moveTo>
                        <a:cubicBezTo>
                          <a:pt x="184" y="5"/>
                          <a:pt x="116" y="0"/>
                          <a:pt x="79" y="16"/>
                        </a:cubicBezTo>
                        <a:cubicBezTo>
                          <a:pt x="43" y="33"/>
                          <a:pt x="0" y="89"/>
                          <a:pt x="0" y="128"/>
                        </a:cubicBezTo>
                        <a:cubicBezTo>
                          <a:pt x="0" y="167"/>
                          <a:pt x="40" y="240"/>
                          <a:pt x="81" y="251"/>
                        </a:cubicBezTo>
                        <a:cubicBezTo>
                          <a:pt x="122" y="262"/>
                          <a:pt x="225" y="231"/>
                          <a:pt x="247" y="194"/>
                        </a:cubicBezTo>
                        <a:cubicBezTo>
                          <a:pt x="297" y="125"/>
                          <a:pt x="248" y="51"/>
                          <a:pt x="215" y="28"/>
                        </a:cubicBezTo>
                        <a:close/>
                      </a:path>
                    </a:pathLst>
                  </a:custGeom>
                  <a:blipFill dpi="0" rotWithShape="1">
                    <a:blip r:embed="rId2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40" name="Freeform 84"/>
                  <p:cNvSpPr>
                    <a:spLocks/>
                  </p:cNvSpPr>
                  <p:nvPr/>
                </p:nvSpPr>
                <p:spPr bwMode="auto">
                  <a:xfrm>
                    <a:off x="1222" y="777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80">
                      <a:alpha val="39999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" name="Group 85"/>
                <p:cNvGrpSpPr>
                  <a:grpSpLocks/>
                </p:cNvGrpSpPr>
                <p:nvPr/>
              </p:nvGrpSpPr>
              <p:grpSpPr bwMode="auto">
                <a:xfrm>
                  <a:off x="3470" y="2523"/>
                  <a:ext cx="286" cy="270"/>
                  <a:chOff x="3288" y="798"/>
                  <a:chExt cx="286" cy="270"/>
                </a:xfrm>
              </p:grpSpPr>
              <p:sp>
                <p:nvSpPr>
                  <p:cNvPr id="147542" name="Freeform 86" descr="Granite"/>
                  <p:cNvSpPr>
                    <a:spLocks/>
                  </p:cNvSpPr>
                  <p:nvPr/>
                </p:nvSpPr>
                <p:spPr bwMode="auto">
                  <a:xfrm>
                    <a:off x="3288" y="798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blipFill dpi="0" rotWithShape="1">
                    <a:blip r:embed="rId2" cstate="print"/>
                    <a:srcRect/>
                    <a:tile tx="0" ty="0" sx="100000" sy="100000" flip="none" algn="tl"/>
                  </a:blip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43" name="Freeform 87"/>
                  <p:cNvSpPr>
                    <a:spLocks/>
                  </p:cNvSpPr>
                  <p:nvPr/>
                </p:nvSpPr>
                <p:spPr bwMode="auto">
                  <a:xfrm>
                    <a:off x="3288" y="798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333399">
                      <a:alpha val="39999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44" name="Freeform 88" descr="Purple mesh"/>
                  <p:cNvSpPr>
                    <a:spLocks/>
                  </p:cNvSpPr>
                  <p:nvPr/>
                </p:nvSpPr>
                <p:spPr bwMode="auto">
                  <a:xfrm>
                    <a:off x="3334" y="844"/>
                    <a:ext cx="202" cy="180"/>
                  </a:xfrm>
                  <a:custGeom>
                    <a:avLst/>
                    <a:gdLst/>
                    <a:ahLst/>
                    <a:cxnLst>
                      <a:cxn ang="0">
                        <a:pos x="110" y="35"/>
                      </a:cxn>
                      <a:cxn ang="0">
                        <a:pos x="121" y="105"/>
                      </a:cxn>
                      <a:cxn ang="0">
                        <a:pos x="146" y="126"/>
                      </a:cxn>
                      <a:cxn ang="0">
                        <a:pos x="185" y="114"/>
                      </a:cxn>
                      <a:cxn ang="0">
                        <a:pos x="188" y="108"/>
                      </a:cxn>
                      <a:cxn ang="0">
                        <a:pos x="193" y="105"/>
                      </a:cxn>
                      <a:cxn ang="0">
                        <a:pos x="202" y="83"/>
                      </a:cxn>
                      <a:cxn ang="0">
                        <a:pos x="173" y="17"/>
                      </a:cxn>
                      <a:cxn ang="0">
                        <a:pos x="134" y="0"/>
                      </a:cxn>
                      <a:cxn ang="0">
                        <a:pos x="107" y="12"/>
                      </a:cxn>
                      <a:cxn ang="0">
                        <a:pos x="55" y="27"/>
                      </a:cxn>
                      <a:cxn ang="0">
                        <a:pos x="32" y="35"/>
                      </a:cxn>
                      <a:cxn ang="0">
                        <a:pos x="20" y="48"/>
                      </a:cxn>
                      <a:cxn ang="0">
                        <a:pos x="10" y="66"/>
                      </a:cxn>
                      <a:cxn ang="0">
                        <a:pos x="19" y="152"/>
                      </a:cxn>
                      <a:cxn ang="0">
                        <a:pos x="34" y="168"/>
                      </a:cxn>
                      <a:cxn ang="0">
                        <a:pos x="64" y="174"/>
                      </a:cxn>
                      <a:cxn ang="0">
                        <a:pos x="112" y="162"/>
                      </a:cxn>
                      <a:cxn ang="0">
                        <a:pos x="101" y="143"/>
                      </a:cxn>
                      <a:cxn ang="0">
                        <a:pos x="89" y="114"/>
                      </a:cxn>
                      <a:cxn ang="0">
                        <a:pos x="94" y="50"/>
                      </a:cxn>
                      <a:cxn ang="0">
                        <a:pos x="104" y="39"/>
                      </a:cxn>
                      <a:cxn ang="0">
                        <a:pos x="110" y="35"/>
                      </a:cxn>
                    </a:cxnLst>
                    <a:rect l="0" t="0" r="r" b="b"/>
                    <a:pathLst>
                      <a:path w="202" h="180">
                        <a:moveTo>
                          <a:pt x="110" y="35"/>
                        </a:moveTo>
                        <a:cubicBezTo>
                          <a:pt x="106" y="59"/>
                          <a:pt x="105" y="84"/>
                          <a:pt x="121" y="105"/>
                        </a:cubicBezTo>
                        <a:cubicBezTo>
                          <a:pt x="124" y="118"/>
                          <a:pt x="134" y="125"/>
                          <a:pt x="146" y="126"/>
                        </a:cubicBezTo>
                        <a:cubicBezTo>
                          <a:pt x="160" y="124"/>
                          <a:pt x="173" y="123"/>
                          <a:pt x="185" y="114"/>
                        </a:cubicBezTo>
                        <a:cubicBezTo>
                          <a:pt x="186" y="112"/>
                          <a:pt x="187" y="110"/>
                          <a:pt x="188" y="108"/>
                        </a:cubicBezTo>
                        <a:cubicBezTo>
                          <a:pt x="189" y="107"/>
                          <a:pt x="192" y="107"/>
                          <a:pt x="193" y="105"/>
                        </a:cubicBezTo>
                        <a:cubicBezTo>
                          <a:pt x="197" y="98"/>
                          <a:pt x="197" y="90"/>
                          <a:pt x="202" y="83"/>
                        </a:cubicBezTo>
                        <a:cubicBezTo>
                          <a:pt x="199" y="64"/>
                          <a:pt x="192" y="28"/>
                          <a:pt x="173" y="17"/>
                        </a:cubicBezTo>
                        <a:cubicBezTo>
                          <a:pt x="165" y="2"/>
                          <a:pt x="150" y="2"/>
                          <a:pt x="134" y="0"/>
                        </a:cubicBezTo>
                        <a:cubicBezTo>
                          <a:pt x="118" y="2"/>
                          <a:pt x="116" y="0"/>
                          <a:pt x="107" y="12"/>
                        </a:cubicBezTo>
                        <a:cubicBezTo>
                          <a:pt x="115" y="31"/>
                          <a:pt x="64" y="26"/>
                          <a:pt x="55" y="27"/>
                        </a:cubicBezTo>
                        <a:cubicBezTo>
                          <a:pt x="47" y="30"/>
                          <a:pt x="40" y="31"/>
                          <a:pt x="32" y="35"/>
                        </a:cubicBezTo>
                        <a:cubicBezTo>
                          <a:pt x="28" y="41"/>
                          <a:pt x="23" y="41"/>
                          <a:pt x="20" y="48"/>
                        </a:cubicBezTo>
                        <a:cubicBezTo>
                          <a:pt x="19" y="55"/>
                          <a:pt x="14" y="60"/>
                          <a:pt x="10" y="66"/>
                        </a:cubicBezTo>
                        <a:cubicBezTo>
                          <a:pt x="0" y="95"/>
                          <a:pt x="8" y="125"/>
                          <a:pt x="19" y="152"/>
                        </a:cubicBezTo>
                        <a:cubicBezTo>
                          <a:pt x="20" y="160"/>
                          <a:pt x="26" y="167"/>
                          <a:pt x="34" y="168"/>
                        </a:cubicBezTo>
                        <a:cubicBezTo>
                          <a:pt x="44" y="173"/>
                          <a:pt x="52" y="173"/>
                          <a:pt x="64" y="174"/>
                        </a:cubicBezTo>
                        <a:cubicBezTo>
                          <a:pt x="86" y="172"/>
                          <a:pt x="103" y="180"/>
                          <a:pt x="112" y="162"/>
                        </a:cubicBezTo>
                        <a:cubicBezTo>
                          <a:pt x="113" y="153"/>
                          <a:pt x="109" y="147"/>
                          <a:pt x="101" y="143"/>
                        </a:cubicBezTo>
                        <a:cubicBezTo>
                          <a:pt x="96" y="133"/>
                          <a:pt x="93" y="124"/>
                          <a:pt x="89" y="114"/>
                        </a:cubicBezTo>
                        <a:cubicBezTo>
                          <a:pt x="86" y="94"/>
                          <a:pt x="81" y="67"/>
                          <a:pt x="94" y="50"/>
                        </a:cubicBezTo>
                        <a:cubicBezTo>
                          <a:pt x="95" y="43"/>
                          <a:pt x="99" y="43"/>
                          <a:pt x="104" y="39"/>
                        </a:cubicBezTo>
                        <a:cubicBezTo>
                          <a:pt x="108" y="31"/>
                          <a:pt x="105" y="30"/>
                          <a:pt x="110" y="35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45" name="Freeform 89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515" y="980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46" name="Freeform 90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73" y="1018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47" name="Freeform 91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70" y="980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48" name="Freeform 92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369" y="830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49" name="Freeform 93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01" y="827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>
                      <a:alphaModFix amt="71000"/>
                    </a:blip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50" name="Freeform 94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31" y="812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51" name="Freeform 95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37" y="1022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52" name="Freeform 96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527" y="942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53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3311" y="930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54" name="Oval 98"/>
                  <p:cNvSpPr>
                    <a:spLocks noChangeArrowheads="1"/>
                  </p:cNvSpPr>
                  <p:nvPr/>
                </p:nvSpPr>
                <p:spPr bwMode="auto">
                  <a:xfrm>
                    <a:off x="3405" y="1024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55" name="Oval 99"/>
                  <p:cNvSpPr>
                    <a:spLocks noChangeArrowheads="1"/>
                  </p:cNvSpPr>
                  <p:nvPr/>
                </p:nvSpPr>
                <p:spPr bwMode="auto">
                  <a:xfrm>
                    <a:off x="3427" y="1032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56" name="Oval 100"/>
                  <p:cNvSpPr>
                    <a:spLocks noChangeArrowheads="1"/>
                  </p:cNvSpPr>
                  <p:nvPr/>
                </p:nvSpPr>
                <p:spPr bwMode="auto">
                  <a:xfrm>
                    <a:off x="3527" y="969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57" name="Oval 101"/>
                  <p:cNvSpPr>
                    <a:spLocks noChangeArrowheads="1"/>
                  </p:cNvSpPr>
                  <p:nvPr/>
                </p:nvSpPr>
                <p:spPr bwMode="auto">
                  <a:xfrm>
                    <a:off x="3519" y="996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58" name="Oval 102"/>
                  <p:cNvSpPr>
                    <a:spLocks noChangeArrowheads="1"/>
                  </p:cNvSpPr>
                  <p:nvPr/>
                </p:nvSpPr>
                <p:spPr bwMode="auto">
                  <a:xfrm>
                    <a:off x="3494" y="1019"/>
                    <a:ext cx="27" cy="27"/>
                  </a:xfrm>
                  <a:prstGeom prst="ellipse">
                    <a:avLst/>
                  </a:prstGeom>
                  <a:solidFill>
                    <a:srgbClr val="32015B">
                      <a:alpha val="80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59" name="Oval 103"/>
                  <p:cNvSpPr>
                    <a:spLocks noChangeArrowheads="1"/>
                  </p:cNvSpPr>
                  <p:nvPr/>
                </p:nvSpPr>
                <p:spPr bwMode="auto">
                  <a:xfrm>
                    <a:off x="3379" y="820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60" name="Oval 104"/>
                  <p:cNvSpPr>
                    <a:spLocks noChangeArrowheads="1"/>
                  </p:cNvSpPr>
                  <p:nvPr/>
                </p:nvSpPr>
                <p:spPr bwMode="auto">
                  <a:xfrm>
                    <a:off x="3335" y="853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61" name="Oval 105"/>
                  <p:cNvSpPr>
                    <a:spLocks noChangeArrowheads="1"/>
                  </p:cNvSpPr>
                  <p:nvPr/>
                </p:nvSpPr>
                <p:spPr bwMode="auto">
                  <a:xfrm>
                    <a:off x="3325" y="874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62" name="Oval 106"/>
                  <p:cNvSpPr>
                    <a:spLocks noChangeArrowheads="1"/>
                  </p:cNvSpPr>
                  <p:nvPr/>
                </p:nvSpPr>
                <p:spPr bwMode="auto">
                  <a:xfrm>
                    <a:off x="3301" y="947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63" name="Oval 107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813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64" name="Oval 108"/>
                  <p:cNvSpPr>
                    <a:spLocks noChangeArrowheads="1"/>
                  </p:cNvSpPr>
                  <p:nvPr/>
                </p:nvSpPr>
                <p:spPr bwMode="auto">
                  <a:xfrm>
                    <a:off x="3526" y="873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65" name="Oval 109"/>
                  <p:cNvSpPr>
                    <a:spLocks noChangeArrowheads="1"/>
                  </p:cNvSpPr>
                  <p:nvPr/>
                </p:nvSpPr>
                <p:spPr bwMode="auto">
                  <a:xfrm>
                    <a:off x="3451" y="812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66" name="Oval 110"/>
                  <p:cNvSpPr>
                    <a:spLocks noChangeArrowheads="1"/>
                  </p:cNvSpPr>
                  <p:nvPr/>
                </p:nvSpPr>
                <p:spPr bwMode="auto">
                  <a:xfrm>
                    <a:off x="3344" y="988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67" name="Oval 111"/>
                  <p:cNvSpPr>
                    <a:spLocks noChangeArrowheads="1"/>
                  </p:cNvSpPr>
                  <p:nvPr/>
                </p:nvSpPr>
                <p:spPr bwMode="auto">
                  <a:xfrm>
                    <a:off x="3349" y="999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68" name="Oval 112"/>
                  <p:cNvSpPr>
                    <a:spLocks noChangeArrowheads="1"/>
                  </p:cNvSpPr>
                  <p:nvPr/>
                </p:nvSpPr>
                <p:spPr bwMode="auto">
                  <a:xfrm>
                    <a:off x="3501" y="839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69" name="Oval 113"/>
                  <p:cNvSpPr>
                    <a:spLocks noChangeArrowheads="1"/>
                  </p:cNvSpPr>
                  <p:nvPr/>
                </p:nvSpPr>
                <p:spPr bwMode="auto">
                  <a:xfrm>
                    <a:off x="3542" y="942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70" name="Freeform 114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315" y="966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71" name="Freeform 115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47" y="996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>
                      <a:alphaModFix amt="32000"/>
                    </a:blip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72" name="Freeform 116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37" y="961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>
                      <a:alphaModFix amt="32000"/>
                    </a:blip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73" name="Freeform 117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93" y="965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>
                      <a:alphaModFix amt="32000"/>
                    </a:blip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74" name="Oval 118"/>
                  <p:cNvSpPr>
                    <a:spLocks noChangeArrowheads="1"/>
                  </p:cNvSpPr>
                  <p:nvPr/>
                </p:nvSpPr>
                <p:spPr bwMode="auto">
                  <a:xfrm>
                    <a:off x="3314" y="898"/>
                    <a:ext cx="27" cy="27"/>
                  </a:xfrm>
                  <a:prstGeom prst="ellipse">
                    <a:avLst/>
                  </a:prstGeom>
                  <a:solidFill>
                    <a:srgbClr val="32015B">
                      <a:alpha val="64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75" name="Oval 119"/>
                  <p:cNvSpPr>
                    <a:spLocks noChangeArrowheads="1"/>
                  </p:cNvSpPr>
                  <p:nvPr/>
                </p:nvSpPr>
                <p:spPr bwMode="auto">
                  <a:xfrm>
                    <a:off x="3486" y="1004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76" name="Oval 120"/>
                  <p:cNvSpPr>
                    <a:spLocks noChangeArrowheads="1"/>
                  </p:cNvSpPr>
                  <p:nvPr/>
                </p:nvSpPr>
                <p:spPr bwMode="auto">
                  <a:xfrm>
                    <a:off x="3540" y="910"/>
                    <a:ext cx="27" cy="27"/>
                  </a:xfrm>
                  <a:prstGeom prst="ellipse">
                    <a:avLst/>
                  </a:prstGeom>
                  <a:solidFill>
                    <a:srgbClr val="32015B">
                      <a:alpha val="71001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77" name="Freeform 121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307" y="918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78" name="Oval 122"/>
                  <p:cNvSpPr>
                    <a:spLocks noChangeArrowheads="1"/>
                  </p:cNvSpPr>
                  <p:nvPr/>
                </p:nvSpPr>
                <p:spPr bwMode="auto">
                  <a:xfrm>
                    <a:off x="3338" y="956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79" name="Oval 123"/>
                  <p:cNvSpPr>
                    <a:spLocks noChangeArrowheads="1"/>
                  </p:cNvSpPr>
                  <p:nvPr/>
                </p:nvSpPr>
                <p:spPr bwMode="auto">
                  <a:xfrm>
                    <a:off x="3490" y="912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80" name="Oval 124"/>
                  <p:cNvSpPr>
                    <a:spLocks noChangeArrowheads="1"/>
                  </p:cNvSpPr>
                  <p:nvPr/>
                </p:nvSpPr>
                <p:spPr bwMode="auto">
                  <a:xfrm>
                    <a:off x="3387" y="967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81" name="Oval 125"/>
                  <p:cNvSpPr>
                    <a:spLocks noChangeArrowheads="1"/>
                  </p:cNvSpPr>
                  <p:nvPr/>
                </p:nvSpPr>
                <p:spPr bwMode="auto">
                  <a:xfrm>
                    <a:off x="3522" y="887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82" name="Freeform 126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11" y="946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>
                      <a:alphaModFix amt="32000"/>
                    </a:blip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83" name="Oval 127"/>
                  <p:cNvSpPr>
                    <a:spLocks noChangeArrowheads="1"/>
                  </p:cNvSpPr>
                  <p:nvPr/>
                </p:nvSpPr>
                <p:spPr bwMode="auto">
                  <a:xfrm>
                    <a:off x="3448" y="953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84" name="Oval 128"/>
                  <p:cNvSpPr>
                    <a:spLocks noChangeArrowheads="1"/>
                  </p:cNvSpPr>
                  <p:nvPr/>
                </p:nvSpPr>
                <p:spPr bwMode="auto">
                  <a:xfrm>
                    <a:off x="3412" y="917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85" name="Oval 129"/>
                  <p:cNvSpPr>
                    <a:spLocks noChangeArrowheads="1"/>
                  </p:cNvSpPr>
                  <p:nvPr/>
                </p:nvSpPr>
                <p:spPr bwMode="auto">
                  <a:xfrm>
                    <a:off x="3430" y="976"/>
                    <a:ext cx="27" cy="27"/>
                  </a:xfrm>
                  <a:prstGeom prst="ellipse">
                    <a:avLst/>
                  </a:prstGeom>
                  <a:solidFill>
                    <a:srgbClr val="32015B">
                      <a:alpha val="71001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86" name="Oval 130"/>
                  <p:cNvSpPr>
                    <a:spLocks noChangeArrowheads="1"/>
                  </p:cNvSpPr>
                  <p:nvPr/>
                </p:nvSpPr>
                <p:spPr bwMode="auto">
                  <a:xfrm>
                    <a:off x="3387" y="850"/>
                    <a:ext cx="27" cy="27"/>
                  </a:xfrm>
                  <a:prstGeom prst="ellipse">
                    <a:avLst/>
                  </a:prstGeom>
                  <a:solidFill>
                    <a:srgbClr val="32015B">
                      <a:alpha val="71001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87" name="Freeform 131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387" y="1016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>
                      <a:alphaModFix amt="32000"/>
                    </a:blip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88" name="Oval 132"/>
                  <p:cNvSpPr>
                    <a:spLocks noChangeArrowheads="1"/>
                  </p:cNvSpPr>
                  <p:nvPr/>
                </p:nvSpPr>
                <p:spPr bwMode="auto">
                  <a:xfrm>
                    <a:off x="3416" y="834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89" name="Oval 133"/>
                  <p:cNvSpPr>
                    <a:spLocks noChangeArrowheads="1"/>
                  </p:cNvSpPr>
                  <p:nvPr/>
                </p:nvSpPr>
                <p:spPr bwMode="auto">
                  <a:xfrm>
                    <a:off x="3426" y="889"/>
                    <a:ext cx="27" cy="27"/>
                  </a:xfrm>
                  <a:prstGeom prst="ellipse">
                    <a:avLst/>
                  </a:prstGeom>
                  <a:solidFill>
                    <a:srgbClr val="32015B">
                      <a:alpha val="71001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90" name="Oval 134"/>
                  <p:cNvSpPr>
                    <a:spLocks noChangeArrowheads="1"/>
                  </p:cNvSpPr>
                  <p:nvPr/>
                </p:nvSpPr>
                <p:spPr bwMode="auto">
                  <a:xfrm>
                    <a:off x="3328" y="909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91" name="Oval 135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906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92" name="Freeform 136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78" y="959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93" name="Freeform 137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70" y="822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94" name="Oval 138"/>
                  <p:cNvSpPr>
                    <a:spLocks noChangeArrowheads="1"/>
                  </p:cNvSpPr>
                  <p:nvPr/>
                </p:nvSpPr>
                <p:spPr bwMode="auto">
                  <a:xfrm>
                    <a:off x="3452" y="857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7595" name="Line 139"/>
                <p:cNvSpPr>
                  <a:spLocks noChangeShapeType="1"/>
                </p:cNvSpPr>
                <p:nvPr/>
              </p:nvSpPr>
              <p:spPr bwMode="auto">
                <a:xfrm>
                  <a:off x="3061" y="2615"/>
                  <a:ext cx="3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596" name="Text Box 140"/>
                <p:cNvSpPr txBox="1">
                  <a:spLocks noChangeArrowheads="1"/>
                </p:cNvSpPr>
                <p:nvPr/>
              </p:nvSpPr>
              <p:spPr bwMode="auto">
                <a:xfrm>
                  <a:off x="3878" y="2523"/>
                  <a:ext cx="60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chemeClr val="tx1"/>
                      </a:solidFill>
                    </a:rPr>
                    <a:t>Basophils</a:t>
                  </a:r>
                </a:p>
              </p:txBody>
            </p:sp>
          </p:grpSp>
          <p:grpSp>
            <p:nvGrpSpPr>
              <p:cNvPr id="22" name="Group 141"/>
              <p:cNvGrpSpPr>
                <a:grpSpLocks/>
              </p:cNvGrpSpPr>
              <p:nvPr/>
            </p:nvGrpSpPr>
            <p:grpSpPr bwMode="auto">
              <a:xfrm>
                <a:off x="2699" y="3113"/>
                <a:ext cx="1835" cy="315"/>
                <a:chOff x="2699" y="2931"/>
                <a:chExt cx="1835" cy="315"/>
              </a:xfrm>
            </p:grpSpPr>
            <p:grpSp>
              <p:nvGrpSpPr>
                <p:cNvPr id="23" name="Group 142"/>
                <p:cNvGrpSpPr>
                  <a:grpSpLocks/>
                </p:cNvGrpSpPr>
                <p:nvPr/>
              </p:nvGrpSpPr>
              <p:grpSpPr bwMode="auto">
                <a:xfrm rot="8996137">
                  <a:off x="2699" y="2931"/>
                  <a:ext cx="326" cy="310"/>
                  <a:chOff x="1222" y="777"/>
                  <a:chExt cx="286" cy="270"/>
                </a:xfrm>
              </p:grpSpPr>
              <p:sp>
                <p:nvSpPr>
                  <p:cNvPr id="147599" name="Freeform 143" descr="Granite"/>
                  <p:cNvSpPr>
                    <a:spLocks/>
                  </p:cNvSpPr>
                  <p:nvPr/>
                </p:nvSpPr>
                <p:spPr bwMode="auto">
                  <a:xfrm rot="3645729">
                    <a:off x="1256" y="806"/>
                    <a:ext cx="231" cy="226"/>
                  </a:xfrm>
                  <a:custGeom>
                    <a:avLst/>
                    <a:gdLst/>
                    <a:ahLst/>
                    <a:cxnLst>
                      <a:cxn ang="0">
                        <a:pos x="215" y="28"/>
                      </a:cxn>
                      <a:cxn ang="0">
                        <a:pos x="79" y="16"/>
                      </a:cxn>
                      <a:cxn ang="0">
                        <a:pos x="0" y="128"/>
                      </a:cxn>
                      <a:cxn ang="0">
                        <a:pos x="81" y="251"/>
                      </a:cxn>
                      <a:cxn ang="0">
                        <a:pos x="247" y="194"/>
                      </a:cxn>
                      <a:cxn ang="0">
                        <a:pos x="215" y="28"/>
                      </a:cxn>
                    </a:cxnLst>
                    <a:rect l="0" t="0" r="r" b="b"/>
                    <a:pathLst>
                      <a:path w="297" h="262">
                        <a:moveTo>
                          <a:pt x="215" y="28"/>
                        </a:moveTo>
                        <a:cubicBezTo>
                          <a:pt x="184" y="5"/>
                          <a:pt x="116" y="0"/>
                          <a:pt x="79" y="16"/>
                        </a:cubicBezTo>
                        <a:cubicBezTo>
                          <a:pt x="43" y="33"/>
                          <a:pt x="0" y="89"/>
                          <a:pt x="0" y="128"/>
                        </a:cubicBezTo>
                        <a:cubicBezTo>
                          <a:pt x="0" y="167"/>
                          <a:pt x="40" y="240"/>
                          <a:pt x="81" y="251"/>
                        </a:cubicBezTo>
                        <a:cubicBezTo>
                          <a:pt x="122" y="262"/>
                          <a:pt x="225" y="231"/>
                          <a:pt x="247" y="194"/>
                        </a:cubicBezTo>
                        <a:cubicBezTo>
                          <a:pt x="297" y="125"/>
                          <a:pt x="248" y="51"/>
                          <a:pt x="215" y="28"/>
                        </a:cubicBezTo>
                        <a:close/>
                      </a:path>
                    </a:pathLst>
                  </a:custGeom>
                  <a:blipFill dpi="0" rotWithShape="1">
                    <a:blip r:embed="rId2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600" name="Freeform 144"/>
                  <p:cNvSpPr>
                    <a:spLocks/>
                  </p:cNvSpPr>
                  <p:nvPr/>
                </p:nvSpPr>
                <p:spPr bwMode="auto">
                  <a:xfrm>
                    <a:off x="1222" y="777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80">
                      <a:alpha val="39999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" name="Group 145"/>
                <p:cNvGrpSpPr>
                  <a:grpSpLocks/>
                </p:cNvGrpSpPr>
                <p:nvPr/>
              </p:nvGrpSpPr>
              <p:grpSpPr bwMode="auto">
                <a:xfrm>
                  <a:off x="3470" y="2976"/>
                  <a:ext cx="286" cy="270"/>
                  <a:chOff x="1506" y="1121"/>
                  <a:chExt cx="286" cy="270"/>
                </a:xfrm>
              </p:grpSpPr>
              <p:sp>
                <p:nvSpPr>
                  <p:cNvPr id="147602" name="Freeform 146" descr="Purple mesh"/>
                  <p:cNvSpPr>
                    <a:spLocks/>
                  </p:cNvSpPr>
                  <p:nvPr/>
                </p:nvSpPr>
                <p:spPr bwMode="auto">
                  <a:xfrm>
                    <a:off x="1578" y="1144"/>
                    <a:ext cx="203" cy="216"/>
                  </a:xfrm>
                  <a:custGeom>
                    <a:avLst/>
                    <a:gdLst/>
                    <a:ahLst/>
                    <a:cxnLst>
                      <a:cxn ang="0">
                        <a:pos x="183" y="103"/>
                      </a:cxn>
                      <a:cxn ang="0">
                        <a:pos x="140" y="43"/>
                      </a:cxn>
                      <a:cxn ang="0">
                        <a:pos x="111" y="4"/>
                      </a:cxn>
                      <a:cxn ang="0">
                        <a:pos x="30" y="19"/>
                      </a:cxn>
                      <a:cxn ang="0">
                        <a:pos x="6" y="75"/>
                      </a:cxn>
                      <a:cxn ang="0">
                        <a:pos x="39" y="105"/>
                      </a:cxn>
                      <a:cxn ang="0">
                        <a:pos x="44" y="125"/>
                      </a:cxn>
                      <a:cxn ang="0">
                        <a:pos x="29" y="147"/>
                      </a:cxn>
                      <a:cxn ang="0">
                        <a:pos x="8" y="179"/>
                      </a:cxn>
                      <a:cxn ang="0">
                        <a:pos x="75" y="214"/>
                      </a:cxn>
                      <a:cxn ang="0">
                        <a:pos x="185" y="167"/>
                      </a:cxn>
                      <a:cxn ang="0">
                        <a:pos x="183" y="103"/>
                      </a:cxn>
                    </a:cxnLst>
                    <a:rect l="0" t="0" r="r" b="b"/>
                    <a:pathLst>
                      <a:path w="203" h="216">
                        <a:moveTo>
                          <a:pt x="183" y="103"/>
                        </a:moveTo>
                        <a:cubicBezTo>
                          <a:pt x="176" y="74"/>
                          <a:pt x="152" y="60"/>
                          <a:pt x="140" y="43"/>
                        </a:cubicBezTo>
                        <a:cubicBezTo>
                          <a:pt x="128" y="26"/>
                          <a:pt x="129" y="8"/>
                          <a:pt x="111" y="4"/>
                        </a:cubicBezTo>
                        <a:cubicBezTo>
                          <a:pt x="93" y="0"/>
                          <a:pt x="47" y="7"/>
                          <a:pt x="30" y="19"/>
                        </a:cubicBezTo>
                        <a:cubicBezTo>
                          <a:pt x="13" y="31"/>
                          <a:pt x="4" y="61"/>
                          <a:pt x="6" y="75"/>
                        </a:cubicBezTo>
                        <a:cubicBezTo>
                          <a:pt x="8" y="89"/>
                          <a:pt x="33" y="97"/>
                          <a:pt x="39" y="105"/>
                        </a:cubicBezTo>
                        <a:cubicBezTo>
                          <a:pt x="45" y="113"/>
                          <a:pt x="46" y="118"/>
                          <a:pt x="44" y="125"/>
                        </a:cubicBezTo>
                        <a:cubicBezTo>
                          <a:pt x="42" y="132"/>
                          <a:pt x="35" y="138"/>
                          <a:pt x="29" y="147"/>
                        </a:cubicBezTo>
                        <a:cubicBezTo>
                          <a:pt x="23" y="156"/>
                          <a:pt x="0" y="168"/>
                          <a:pt x="8" y="179"/>
                        </a:cubicBezTo>
                        <a:cubicBezTo>
                          <a:pt x="16" y="190"/>
                          <a:pt x="46" y="216"/>
                          <a:pt x="75" y="214"/>
                        </a:cubicBezTo>
                        <a:cubicBezTo>
                          <a:pt x="102" y="210"/>
                          <a:pt x="166" y="182"/>
                          <a:pt x="185" y="167"/>
                        </a:cubicBezTo>
                        <a:cubicBezTo>
                          <a:pt x="203" y="148"/>
                          <a:pt x="190" y="132"/>
                          <a:pt x="183" y="10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603" name="Freeform 147"/>
                  <p:cNvSpPr>
                    <a:spLocks/>
                  </p:cNvSpPr>
                  <p:nvPr/>
                </p:nvSpPr>
                <p:spPr bwMode="auto">
                  <a:xfrm>
                    <a:off x="1506" y="1121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80">
                      <a:alpha val="39999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604" name="Oval 148"/>
                  <p:cNvSpPr>
                    <a:spLocks noChangeArrowheads="1"/>
                  </p:cNvSpPr>
                  <p:nvPr/>
                </p:nvSpPr>
                <p:spPr bwMode="auto">
                  <a:xfrm>
                    <a:off x="1544" y="1278"/>
                    <a:ext cx="27" cy="30"/>
                  </a:xfrm>
                  <a:prstGeom prst="ellipse">
                    <a:avLst/>
                  </a:prstGeom>
                  <a:solidFill>
                    <a:schemeClr val="bg1">
                      <a:alpha val="41000"/>
                    </a:scheme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605" name="Oval 149"/>
                  <p:cNvSpPr>
                    <a:spLocks noChangeArrowheads="1"/>
                  </p:cNvSpPr>
                  <p:nvPr/>
                </p:nvSpPr>
                <p:spPr bwMode="auto">
                  <a:xfrm>
                    <a:off x="1569" y="1239"/>
                    <a:ext cx="27" cy="30"/>
                  </a:xfrm>
                  <a:prstGeom prst="ellipse">
                    <a:avLst/>
                  </a:prstGeom>
                  <a:solidFill>
                    <a:schemeClr val="bg1">
                      <a:alpha val="14999"/>
                    </a:scheme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606" name="Oval 150"/>
                  <p:cNvSpPr>
                    <a:spLocks noChangeArrowheads="1"/>
                  </p:cNvSpPr>
                  <p:nvPr/>
                </p:nvSpPr>
                <p:spPr bwMode="auto">
                  <a:xfrm>
                    <a:off x="1544" y="1207"/>
                    <a:ext cx="27" cy="30"/>
                  </a:xfrm>
                  <a:prstGeom prst="ellipse">
                    <a:avLst/>
                  </a:prstGeom>
                  <a:solidFill>
                    <a:schemeClr val="bg1">
                      <a:alpha val="41000"/>
                    </a:scheme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7607" name="Line 151"/>
                <p:cNvSpPr>
                  <a:spLocks noChangeShapeType="1"/>
                </p:cNvSpPr>
                <p:nvPr/>
              </p:nvSpPr>
              <p:spPr bwMode="auto">
                <a:xfrm>
                  <a:off x="3061" y="3069"/>
                  <a:ext cx="3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608" name="Text Box 152"/>
                <p:cNvSpPr txBox="1">
                  <a:spLocks noChangeArrowheads="1"/>
                </p:cNvSpPr>
                <p:nvPr/>
              </p:nvSpPr>
              <p:spPr bwMode="auto">
                <a:xfrm>
                  <a:off x="3878" y="2976"/>
                  <a:ext cx="65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chemeClr val="tx1"/>
                      </a:solidFill>
                    </a:rPr>
                    <a:t>Monocytes</a:t>
                  </a:r>
                </a:p>
              </p:txBody>
            </p:sp>
          </p:grpSp>
          <p:grpSp>
            <p:nvGrpSpPr>
              <p:cNvPr id="25" name="Group 153"/>
              <p:cNvGrpSpPr>
                <a:grpSpLocks/>
              </p:cNvGrpSpPr>
              <p:nvPr/>
            </p:nvGrpSpPr>
            <p:grpSpPr bwMode="auto">
              <a:xfrm>
                <a:off x="2699" y="3475"/>
                <a:ext cx="1724" cy="316"/>
                <a:chOff x="2699" y="3385"/>
                <a:chExt cx="1724" cy="316"/>
              </a:xfrm>
            </p:grpSpPr>
            <p:grpSp>
              <p:nvGrpSpPr>
                <p:cNvPr id="26" name="Group 154"/>
                <p:cNvGrpSpPr>
                  <a:grpSpLocks/>
                </p:cNvGrpSpPr>
                <p:nvPr/>
              </p:nvGrpSpPr>
              <p:grpSpPr bwMode="auto">
                <a:xfrm>
                  <a:off x="2699" y="3385"/>
                  <a:ext cx="318" cy="316"/>
                  <a:chOff x="1222" y="777"/>
                  <a:chExt cx="286" cy="270"/>
                </a:xfrm>
              </p:grpSpPr>
              <p:sp>
                <p:nvSpPr>
                  <p:cNvPr id="147611" name="Freeform 155" descr="Granite"/>
                  <p:cNvSpPr>
                    <a:spLocks/>
                  </p:cNvSpPr>
                  <p:nvPr/>
                </p:nvSpPr>
                <p:spPr bwMode="auto">
                  <a:xfrm rot="3645729">
                    <a:off x="1256" y="806"/>
                    <a:ext cx="231" cy="226"/>
                  </a:xfrm>
                  <a:custGeom>
                    <a:avLst/>
                    <a:gdLst/>
                    <a:ahLst/>
                    <a:cxnLst>
                      <a:cxn ang="0">
                        <a:pos x="215" y="28"/>
                      </a:cxn>
                      <a:cxn ang="0">
                        <a:pos x="79" y="16"/>
                      </a:cxn>
                      <a:cxn ang="0">
                        <a:pos x="0" y="128"/>
                      </a:cxn>
                      <a:cxn ang="0">
                        <a:pos x="81" y="251"/>
                      </a:cxn>
                      <a:cxn ang="0">
                        <a:pos x="247" y="194"/>
                      </a:cxn>
                      <a:cxn ang="0">
                        <a:pos x="215" y="28"/>
                      </a:cxn>
                    </a:cxnLst>
                    <a:rect l="0" t="0" r="r" b="b"/>
                    <a:pathLst>
                      <a:path w="297" h="262">
                        <a:moveTo>
                          <a:pt x="215" y="28"/>
                        </a:moveTo>
                        <a:cubicBezTo>
                          <a:pt x="184" y="5"/>
                          <a:pt x="116" y="0"/>
                          <a:pt x="79" y="16"/>
                        </a:cubicBezTo>
                        <a:cubicBezTo>
                          <a:pt x="43" y="33"/>
                          <a:pt x="0" y="89"/>
                          <a:pt x="0" y="128"/>
                        </a:cubicBezTo>
                        <a:cubicBezTo>
                          <a:pt x="0" y="167"/>
                          <a:pt x="40" y="240"/>
                          <a:pt x="81" y="251"/>
                        </a:cubicBezTo>
                        <a:cubicBezTo>
                          <a:pt x="122" y="262"/>
                          <a:pt x="225" y="231"/>
                          <a:pt x="247" y="194"/>
                        </a:cubicBezTo>
                        <a:cubicBezTo>
                          <a:pt x="297" y="125"/>
                          <a:pt x="248" y="51"/>
                          <a:pt x="215" y="28"/>
                        </a:cubicBezTo>
                        <a:close/>
                      </a:path>
                    </a:pathLst>
                  </a:custGeom>
                  <a:blipFill dpi="0" rotWithShape="1">
                    <a:blip r:embed="rId2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612" name="Freeform 156"/>
                  <p:cNvSpPr>
                    <a:spLocks/>
                  </p:cNvSpPr>
                  <p:nvPr/>
                </p:nvSpPr>
                <p:spPr bwMode="auto">
                  <a:xfrm>
                    <a:off x="1222" y="777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80">
                      <a:alpha val="39999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" name="Group 157"/>
                <p:cNvGrpSpPr>
                  <a:grpSpLocks/>
                </p:cNvGrpSpPr>
                <p:nvPr/>
              </p:nvGrpSpPr>
              <p:grpSpPr bwMode="auto">
                <a:xfrm>
                  <a:off x="3470" y="3475"/>
                  <a:ext cx="331" cy="184"/>
                  <a:chOff x="3531" y="2976"/>
                  <a:chExt cx="331" cy="184"/>
                </a:xfrm>
              </p:grpSpPr>
              <p:grpSp>
                <p:nvGrpSpPr>
                  <p:cNvPr id="28" name="Group 158"/>
                  <p:cNvGrpSpPr>
                    <a:grpSpLocks/>
                  </p:cNvGrpSpPr>
                  <p:nvPr/>
                </p:nvGrpSpPr>
                <p:grpSpPr bwMode="auto">
                  <a:xfrm>
                    <a:off x="3531" y="3024"/>
                    <a:ext cx="48" cy="45"/>
                    <a:chOff x="4377" y="845"/>
                    <a:chExt cx="154" cy="181"/>
                  </a:xfrm>
                </p:grpSpPr>
                <p:sp>
                  <p:nvSpPr>
                    <p:cNvPr id="147615" name="Freeform 159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377" y="845"/>
                      <a:ext cx="154" cy="181"/>
                    </a:xfrm>
                    <a:custGeom>
                      <a:avLst/>
                      <a:gdLst/>
                      <a:ahLst/>
                      <a:cxnLst>
                        <a:cxn ang="0">
                          <a:pos x="58" y="3"/>
                        </a:cxn>
                        <a:cxn ang="0">
                          <a:pos x="28" y="33"/>
                        </a:cxn>
                        <a:cxn ang="0">
                          <a:pos x="0" y="93"/>
                        </a:cxn>
                        <a:cxn ang="0">
                          <a:pos x="56" y="171"/>
                        </a:cxn>
                        <a:cxn ang="0">
                          <a:pos x="116" y="161"/>
                        </a:cxn>
                        <a:cxn ang="0">
                          <a:pos x="142" y="99"/>
                        </a:cxn>
                        <a:cxn ang="0">
                          <a:pos x="132" y="39"/>
                        </a:cxn>
                        <a:cxn ang="0">
                          <a:pos x="118" y="27"/>
                        </a:cxn>
                        <a:cxn ang="0">
                          <a:pos x="58" y="3"/>
                        </a:cxn>
                      </a:cxnLst>
                      <a:rect l="0" t="0" r="r" b="b"/>
                      <a:pathLst>
                        <a:path w="154" h="179">
                          <a:moveTo>
                            <a:pt x="58" y="3"/>
                          </a:moveTo>
                          <a:cubicBezTo>
                            <a:pt x="45" y="9"/>
                            <a:pt x="37" y="22"/>
                            <a:pt x="28" y="33"/>
                          </a:cubicBezTo>
                          <a:cubicBezTo>
                            <a:pt x="21" y="53"/>
                            <a:pt x="10" y="74"/>
                            <a:pt x="0" y="93"/>
                          </a:cubicBezTo>
                          <a:cubicBezTo>
                            <a:pt x="2" y="152"/>
                            <a:pt x="0" y="163"/>
                            <a:pt x="56" y="171"/>
                          </a:cubicBezTo>
                          <a:cubicBezTo>
                            <a:pt x="81" y="179"/>
                            <a:pt x="97" y="167"/>
                            <a:pt x="116" y="161"/>
                          </a:cubicBezTo>
                          <a:cubicBezTo>
                            <a:pt x="130" y="142"/>
                            <a:pt x="128" y="117"/>
                            <a:pt x="142" y="99"/>
                          </a:cubicBezTo>
                          <a:cubicBezTo>
                            <a:pt x="149" y="79"/>
                            <a:pt x="154" y="50"/>
                            <a:pt x="132" y="39"/>
                          </a:cubicBezTo>
                          <a:cubicBezTo>
                            <a:pt x="129" y="31"/>
                            <a:pt x="126" y="30"/>
                            <a:pt x="118" y="27"/>
                          </a:cubicBezTo>
                          <a:cubicBezTo>
                            <a:pt x="104" y="0"/>
                            <a:pt x="87" y="1"/>
                            <a:pt x="58" y="3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 cstate="print">
                        <a:alphaModFix amt="37000"/>
                      </a:blip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16" name="Freeform 160"/>
                    <p:cNvSpPr>
                      <a:spLocks/>
                    </p:cNvSpPr>
                    <p:nvPr/>
                  </p:nvSpPr>
                  <p:spPr bwMode="auto">
                    <a:xfrm>
                      <a:off x="4377" y="845"/>
                      <a:ext cx="154" cy="179"/>
                    </a:xfrm>
                    <a:custGeom>
                      <a:avLst/>
                      <a:gdLst/>
                      <a:ahLst/>
                      <a:cxnLst>
                        <a:cxn ang="0">
                          <a:pos x="58" y="3"/>
                        </a:cxn>
                        <a:cxn ang="0">
                          <a:pos x="28" y="33"/>
                        </a:cxn>
                        <a:cxn ang="0">
                          <a:pos x="0" y="93"/>
                        </a:cxn>
                        <a:cxn ang="0">
                          <a:pos x="56" y="171"/>
                        </a:cxn>
                        <a:cxn ang="0">
                          <a:pos x="116" y="161"/>
                        </a:cxn>
                        <a:cxn ang="0">
                          <a:pos x="142" y="99"/>
                        </a:cxn>
                        <a:cxn ang="0">
                          <a:pos x="132" y="39"/>
                        </a:cxn>
                        <a:cxn ang="0">
                          <a:pos x="118" y="27"/>
                        </a:cxn>
                        <a:cxn ang="0">
                          <a:pos x="58" y="3"/>
                        </a:cxn>
                      </a:cxnLst>
                      <a:rect l="0" t="0" r="r" b="b"/>
                      <a:pathLst>
                        <a:path w="154" h="179">
                          <a:moveTo>
                            <a:pt x="58" y="3"/>
                          </a:moveTo>
                          <a:cubicBezTo>
                            <a:pt x="45" y="9"/>
                            <a:pt x="37" y="22"/>
                            <a:pt x="28" y="33"/>
                          </a:cubicBezTo>
                          <a:cubicBezTo>
                            <a:pt x="21" y="53"/>
                            <a:pt x="10" y="74"/>
                            <a:pt x="0" y="93"/>
                          </a:cubicBezTo>
                          <a:cubicBezTo>
                            <a:pt x="2" y="152"/>
                            <a:pt x="0" y="163"/>
                            <a:pt x="56" y="171"/>
                          </a:cubicBezTo>
                          <a:cubicBezTo>
                            <a:pt x="81" y="179"/>
                            <a:pt x="97" y="167"/>
                            <a:pt x="116" y="161"/>
                          </a:cubicBezTo>
                          <a:cubicBezTo>
                            <a:pt x="130" y="142"/>
                            <a:pt x="128" y="117"/>
                            <a:pt x="142" y="99"/>
                          </a:cubicBezTo>
                          <a:cubicBezTo>
                            <a:pt x="149" y="79"/>
                            <a:pt x="154" y="50"/>
                            <a:pt x="132" y="39"/>
                          </a:cubicBezTo>
                          <a:cubicBezTo>
                            <a:pt x="129" y="31"/>
                            <a:pt x="126" y="30"/>
                            <a:pt x="118" y="27"/>
                          </a:cubicBezTo>
                          <a:cubicBezTo>
                            <a:pt x="104" y="0"/>
                            <a:pt x="87" y="1"/>
                            <a:pt x="58" y="3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0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9" name="Group 161"/>
                  <p:cNvGrpSpPr>
                    <a:grpSpLocks/>
                  </p:cNvGrpSpPr>
                  <p:nvPr/>
                </p:nvGrpSpPr>
                <p:grpSpPr bwMode="auto">
                  <a:xfrm>
                    <a:off x="3615" y="3028"/>
                    <a:ext cx="74" cy="80"/>
                    <a:chOff x="4604" y="890"/>
                    <a:chExt cx="115" cy="139"/>
                  </a:xfrm>
                </p:grpSpPr>
                <p:sp>
                  <p:nvSpPr>
                    <p:cNvPr id="147618" name="Freeform 162"/>
                    <p:cNvSpPr>
                      <a:spLocks/>
                    </p:cNvSpPr>
                    <p:nvPr/>
                  </p:nvSpPr>
                  <p:spPr bwMode="auto">
                    <a:xfrm>
                      <a:off x="4604" y="890"/>
                      <a:ext cx="115" cy="139"/>
                    </a:xfrm>
                    <a:custGeom>
                      <a:avLst/>
                      <a:gdLst/>
                      <a:ahLst/>
                      <a:cxnLst>
                        <a:cxn ang="0">
                          <a:pos x="78" y="9"/>
                        </a:cxn>
                        <a:cxn ang="0">
                          <a:pos x="0" y="39"/>
                        </a:cxn>
                        <a:cxn ang="0">
                          <a:pos x="18" y="83"/>
                        </a:cxn>
                        <a:cxn ang="0">
                          <a:pos x="24" y="105"/>
                        </a:cxn>
                        <a:cxn ang="0">
                          <a:pos x="26" y="133"/>
                        </a:cxn>
                        <a:cxn ang="0">
                          <a:pos x="52" y="129"/>
                        </a:cxn>
                        <a:cxn ang="0">
                          <a:pos x="96" y="71"/>
                        </a:cxn>
                        <a:cxn ang="0">
                          <a:pos x="112" y="33"/>
                        </a:cxn>
                        <a:cxn ang="0">
                          <a:pos x="102" y="19"/>
                        </a:cxn>
                        <a:cxn ang="0">
                          <a:pos x="90" y="7"/>
                        </a:cxn>
                        <a:cxn ang="0">
                          <a:pos x="78" y="9"/>
                        </a:cxn>
                      </a:cxnLst>
                      <a:rect l="0" t="0" r="r" b="b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2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19" name="Freeform 163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604" y="890"/>
                      <a:ext cx="115" cy="139"/>
                    </a:xfrm>
                    <a:custGeom>
                      <a:avLst/>
                      <a:gdLst/>
                      <a:ahLst/>
                      <a:cxnLst>
                        <a:cxn ang="0">
                          <a:pos x="78" y="9"/>
                        </a:cxn>
                        <a:cxn ang="0">
                          <a:pos x="0" y="39"/>
                        </a:cxn>
                        <a:cxn ang="0">
                          <a:pos x="18" y="83"/>
                        </a:cxn>
                        <a:cxn ang="0">
                          <a:pos x="24" y="105"/>
                        </a:cxn>
                        <a:cxn ang="0">
                          <a:pos x="26" y="133"/>
                        </a:cxn>
                        <a:cxn ang="0">
                          <a:pos x="52" y="129"/>
                        </a:cxn>
                        <a:cxn ang="0">
                          <a:pos x="96" y="71"/>
                        </a:cxn>
                        <a:cxn ang="0">
                          <a:pos x="112" y="33"/>
                        </a:cxn>
                        <a:cxn ang="0">
                          <a:pos x="102" y="19"/>
                        </a:cxn>
                        <a:cxn ang="0">
                          <a:pos x="90" y="7"/>
                        </a:cxn>
                        <a:cxn ang="0">
                          <a:pos x="78" y="9"/>
                        </a:cxn>
                      </a:cxnLst>
                      <a:rect l="0" t="0" r="r" b="b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 cstate="print">
                        <a:alphaModFix amt="39000"/>
                      </a:blip>
                      <a:srcRect/>
                      <a:tile tx="0" ty="0" sx="100000" sy="100000" flip="none" algn="tl"/>
                    </a:blip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" name="Group 164"/>
                  <p:cNvGrpSpPr>
                    <a:grpSpLocks/>
                  </p:cNvGrpSpPr>
                  <p:nvPr/>
                </p:nvGrpSpPr>
                <p:grpSpPr bwMode="auto">
                  <a:xfrm rot="-4287911">
                    <a:off x="3785" y="3008"/>
                    <a:ext cx="73" cy="80"/>
                    <a:chOff x="4921" y="663"/>
                    <a:chExt cx="115" cy="139"/>
                  </a:xfrm>
                </p:grpSpPr>
                <p:sp>
                  <p:nvSpPr>
                    <p:cNvPr id="147621" name="Freeform 165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921" y="663"/>
                      <a:ext cx="115" cy="139"/>
                    </a:xfrm>
                    <a:custGeom>
                      <a:avLst/>
                      <a:gdLst/>
                      <a:ahLst/>
                      <a:cxnLst>
                        <a:cxn ang="0">
                          <a:pos x="78" y="9"/>
                        </a:cxn>
                        <a:cxn ang="0">
                          <a:pos x="0" y="39"/>
                        </a:cxn>
                        <a:cxn ang="0">
                          <a:pos x="18" y="83"/>
                        </a:cxn>
                        <a:cxn ang="0">
                          <a:pos x="24" y="105"/>
                        </a:cxn>
                        <a:cxn ang="0">
                          <a:pos x="26" y="133"/>
                        </a:cxn>
                        <a:cxn ang="0">
                          <a:pos x="52" y="129"/>
                        </a:cxn>
                        <a:cxn ang="0">
                          <a:pos x="96" y="71"/>
                        </a:cxn>
                        <a:cxn ang="0">
                          <a:pos x="112" y="33"/>
                        </a:cxn>
                        <a:cxn ang="0">
                          <a:pos x="102" y="19"/>
                        </a:cxn>
                        <a:cxn ang="0">
                          <a:pos x="90" y="7"/>
                        </a:cxn>
                        <a:cxn ang="0">
                          <a:pos x="78" y="9"/>
                        </a:cxn>
                      </a:cxnLst>
                      <a:rect l="0" t="0" r="r" b="b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 cstate="print">
                        <a:alphaModFix amt="48000"/>
                      </a:blip>
                      <a:srcRect/>
                      <a:tile tx="0" ty="0" sx="100000" sy="100000" flip="none" algn="tl"/>
                    </a:blip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22" name="Freeform 166"/>
                    <p:cNvSpPr>
                      <a:spLocks/>
                    </p:cNvSpPr>
                    <p:nvPr/>
                  </p:nvSpPr>
                  <p:spPr bwMode="auto">
                    <a:xfrm>
                      <a:off x="4921" y="663"/>
                      <a:ext cx="115" cy="139"/>
                    </a:xfrm>
                    <a:custGeom>
                      <a:avLst/>
                      <a:gdLst/>
                      <a:ahLst/>
                      <a:cxnLst>
                        <a:cxn ang="0">
                          <a:pos x="78" y="9"/>
                        </a:cxn>
                        <a:cxn ang="0">
                          <a:pos x="0" y="39"/>
                        </a:cxn>
                        <a:cxn ang="0">
                          <a:pos x="18" y="83"/>
                        </a:cxn>
                        <a:cxn ang="0">
                          <a:pos x="24" y="105"/>
                        </a:cxn>
                        <a:cxn ang="0">
                          <a:pos x="26" y="133"/>
                        </a:cxn>
                        <a:cxn ang="0">
                          <a:pos x="52" y="129"/>
                        </a:cxn>
                        <a:cxn ang="0">
                          <a:pos x="96" y="71"/>
                        </a:cxn>
                        <a:cxn ang="0">
                          <a:pos x="112" y="33"/>
                        </a:cxn>
                        <a:cxn ang="0">
                          <a:pos x="102" y="19"/>
                        </a:cxn>
                        <a:cxn ang="0">
                          <a:pos x="90" y="7"/>
                        </a:cxn>
                        <a:cxn ang="0">
                          <a:pos x="78" y="9"/>
                        </a:cxn>
                      </a:cxnLst>
                      <a:rect l="0" t="0" r="r" b="b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0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" name="Group 167"/>
                  <p:cNvGrpSpPr>
                    <a:grpSpLocks/>
                  </p:cNvGrpSpPr>
                  <p:nvPr/>
                </p:nvGrpSpPr>
                <p:grpSpPr bwMode="auto">
                  <a:xfrm>
                    <a:off x="3557" y="3107"/>
                    <a:ext cx="43" cy="31"/>
                    <a:chOff x="4558" y="1117"/>
                    <a:chExt cx="68" cy="55"/>
                  </a:xfrm>
                </p:grpSpPr>
                <p:sp>
                  <p:nvSpPr>
                    <p:cNvPr id="147624" name="Freeform 168"/>
                    <p:cNvSpPr>
                      <a:spLocks/>
                    </p:cNvSpPr>
                    <p:nvPr/>
                  </p:nvSpPr>
                  <p:spPr bwMode="auto">
                    <a:xfrm>
                      <a:off x="4558" y="1117"/>
                      <a:ext cx="68" cy="5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"/>
                        </a:cxn>
                        <a:cxn ang="0">
                          <a:pos x="2" y="35"/>
                        </a:cxn>
                        <a:cxn ang="0">
                          <a:pos x="22" y="41"/>
                        </a:cxn>
                        <a:cxn ang="0">
                          <a:pos x="38" y="45"/>
                        </a:cxn>
                        <a:cxn ang="0">
                          <a:pos x="64" y="23"/>
                        </a:cxn>
                        <a:cxn ang="0">
                          <a:pos x="68" y="11"/>
                        </a:cxn>
                        <a:cxn ang="0">
                          <a:pos x="64" y="1"/>
                        </a:cxn>
                        <a:cxn ang="0">
                          <a:pos x="46" y="5"/>
                        </a:cxn>
                        <a:cxn ang="0">
                          <a:pos x="0" y="1"/>
                        </a:cxn>
                      </a:cxnLst>
                      <a:rect l="0" t="0" r="r" b="b"/>
                      <a:pathLst>
                        <a:path w="68" h="55">
                          <a:moveTo>
                            <a:pt x="0" y="1"/>
                          </a:moveTo>
                          <a:cubicBezTo>
                            <a:pt x="1" y="12"/>
                            <a:pt x="0" y="24"/>
                            <a:pt x="2" y="35"/>
                          </a:cubicBezTo>
                          <a:cubicBezTo>
                            <a:pt x="3" y="42"/>
                            <a:pt x="15" y="40"/>
                            <a:pt x="22" y="41"/>
                          </a:cubicBezTo>
                          <a:cubicBezTo>
                            <a:pt x="27" y="42"/>
                            <a:pt x="38" y="45"/>
                            <a:pt x="38" y="45"/>
                          </a:cubicBezTo>
                          <a:cubicBezTo>
                            <a:pt x="52" y="55"/>
                            <a:pt x="59" y="34"/>
                            <a:pt x="64" y="23"/>
                          </a:cubicBezTo>
                          <a:cubicBezTo>
                            <a:pt x="66" y="19"/>
                            <a:pt x="68" y="11"/>
                            <a:pt x="68" y="11"/>
                          </a:cubicBezTo>
                          <a:cubicBezTo>
                            <a:pt x="67" y="8"/>
                            <a:pt x="67" y="3"/>
                            <a:pt x="64" y="1"/>
                          </a:cubicBezTo>
                          <a:cubicBezTo>
                            <a:pt x="62" y="0"/>
                            <a:pt x="49" y="5"/>
                            <a:pt x="46" y="5"/>
                          </a:cubicBezTo>
                          <a:cubicBezTo>
                            <a:pt x="31" y="4"/>
                            <a:pt x="15" y="2"/>
                            <a:pt x="0" y="1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3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25" name="Freeform 169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558" y="1117"/>
                      <a:ext cx="68" cy="5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"/>
                        </a:cxn>
                        <a:cxn ang="0">
                          <a:pos x="2" y="35"/>
                        </a:cxn>
                        <a:cxn ang="0">
                          <a:pos x="22" y="41"/>
                        </a:cxn>
                        <a:cxn ang="0">
                          <a:pos x="38" y="45"/>
                        </a:cxn>
                        <a:cxn ang="0">
                          <a:pos x="64" y="23"/>
                        </a:cxn>
                        <a:cxn ang="0">
                          <a:pos x="68" y="11"/>
                        </a:cxn>
                        <a:cxn ang="0">
                          <a:pos x="64" y="1"/>
                        </a:cxn>
                        <a:cxn ang="0">
                          <a:pos x="46" y="5"/>
                        </a:cxn>
                        <a:cxn ang="0">
                          <a:pos x="0" y="1"/>
                        </a:cxn>
                      </a:cxnLst>
                      <a:rect l="0" t="0" r="r" b="b"/>
                      <a:pathLst>
                        <a:path w="68" h="55">
                          <a:moveTo>
                            <a:pt x="0" y="1"/>
                          </a:moveTo>
                          <a:cubicBezTo>
                            <a:pt x="1" y="12"/>
                            <a:pt x="0" y="24"/>
                            <a:pt x="2" y="35"/>
                          </a:cubicBezTo>
                          <a:cubicBezTo>
                            <a:pt x="3" y="42"/>
                            <a:pt x="15" y="40"/>
                            <a:pt x="22" y="41"/>
                          </a:cubicBezTo>
                          <a:cubicBezTo>
                            <a:pt x="27" y="42"/>
                            <a:pt x="38" y="45"/>
                            <a:pt x="38" y="45"/>
                          </a:cubicBezTo>
                          <a:cubicBezTo>
                            <a:pt x="52" y="55"/>
                            <a:pt x="59" y="34"/>
                            <a:pt x="64" y="23"/>
                          </a:cubicBezTo>
                          <a:cubicBezTo>
                            <a:pt x="66" y="19"/>
                            <a:pt x="68" y="11"/>
                            <a:pt x="68" y="11"/>
                          </a:cubicBezTo>
                          <a:cubicBezTo>
                            <a:pt x="67" y="8"/>
                            <a:pt x="67" y="3"/>
                            <a:pt x="64" y="1"/>
                          </a:cubicBezTo>
                          <a:cubicBezTo>
                            <a:pt x="62" y="0"/>
                            <a:pt x="49" y="5"/>
                            <a:pt x="46" y="5"/>
                          </a:cubicBezTo>
                          <a:cubicBezTo>
                            <a:pt x="31" y="4"/>
                            <a:pt x="15" y="2"/>
                            <a:pt x="0" y="1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 cstate="print">
                        <a:alphaModFix amt="39000"/>
                      </a:blip>
                      <a:srcRect/>
                      <a:tile tx="0" ty="0" sx="100000" sy="100000" flip="none" algn="tl"/>
                    </a:blip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7617" name="Group 170"/>
                  <p:cNvGrpSpPr>
                    <a:grpSpLocks/>
                  </p:cNvGrpSpPr>
                  <p:nvPr/>
                </p:nvGrpSpPr>
                <p:grpSpPr bwMode="auto">
                  <a:xfrm>
                    <a:off x="3615" y="2976"/>
                    <a:ext cx="84" cy="51"/>
                    <a:chOff x="4604" y="799"/>
                    <a:chExt cx="132" cy="89"/>
                  </a:xfrm>
                </p:grpSpPr>
                <p:sp>
                  <p:nvSpPr>
                    <p:cNvPr id="147627" name="Freeform 171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604" y="799"/>
                      <a:ext cx="132" cy="89"/>
                    </a:xfrm>
                    <a:custGeom>
                      <a:avLst/>
                      <a:gdLst/>
                      <a:ahLst/>
                      <a:cxnLst>
                        <a:cxn ang="0">
                          <a:pos x="62" y="6"/>
                        </a:cxn>
                        <a:cxn ang="0">
                          <a:pos x="16" y="20"/>
                        </a:cxn>
                        <a:cxn ang="0">
                          <a:pos x="0" y="42"/>
                        </a:cxn>
                        <a:cxn ang="0">
                          <a:pos x="16" y="58"/>
                        </a:cxn>
                        <a:cxn ang="0">
                          <a:pos x="44" y="74"/>
                        </a:cxn>
                        <a:cxn ang="0">
                          <a:pos x="116" y="78"/>
                        </a:cxn>
                        <a:cxn ang="0">
                          <a:pos x="128" y="58"/>
                        </a:cxn>
                        <a:cxn ang="0">
                          <a:pos x="114" y="0"/>
                        </a:cxn>
                        <a:cxn ang="0">
                          <a:pos x="62" y="6"/>
                        </a:cxn>
                      </a:cxnLst>
                      <a:rect l="0" t="0" r="r" b="b"/>
                      <a:pathLst>
                        <a:path w="132" h="89">
                          <a:moveTo>
                            <a:pt x="62" y="6"/>
                          </a:moveTo>
                          <a:cubicBezTo>
                            <a:pt x="46" y="8"/>
                            <a:pt x="31" y="14"/>
                            <a:pt x="16" y="20"/>
                          </a:cubicBezTo>
                          <a:cubicBezTo>
                            <a:pt x="10" y="27"/>
                            <a:pt x="0" y="42"/>
                            <a:pt x="0" y="42"/>
                          </a:cubicBezTo>
                          <a:cubicBezTo>
                            <a:pt x="5" y="49"/>
                            <a:pt x="7" y="55"/>
                            <a:pt x="16" y="58"/>
                          </a:cubicBezTo>
                          <a:cubicBezTo>
                            <a:pt x="25" y="67"/>
                            <a:pt x="32" y="70"/>
                            <a:pt x="44" y="74"/>
                          </a:cubicBezTo>
                          <a:cubicBezTo>
                            <a:pt x="64" y="89"/>
                            <a:pt x="94" y="80"/>
                            <a:pt x="116" y="78"/>
                          </a:cubicBezTo>
                          <a:cubicBezTo>
                            <a:pt x="123" y="71"/>
                            <a:pt x="124" y="66"/>
                            <a:pt x="128" y="58"/>
                          </a:cubicBezTo>
                          <a:cubicBezTo>
                            <a:pt x="132" y="39"/>
                            <a:pt x="121" y="18"/>
                            <a:pt x="114" y="0"/>
                          </a:cubicBezTo>
                          <a:cubicBezTo>
                            <a:pt x="92" y="5"/>
                            <a:pt x="86" y="8"/>
                            <a:pt x="62" y="6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 cstate="print">
                        <a:alphaModFix amt="48000"/>
                      </a:blip>
                      <a:srcRect/>
                      <a:tile tx="0" ty="0" sx="100000" sy="100000" flip="none" algn="tl"/>
                    </a:blip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28" name="Freeform 172"/>
                    <p:cNvSpPr>
                      <a:spLocks/>
                    </p:cNvSpPr>
                    <p:nvPr/>
                  </p:nvSpPr>
                  <p:spPr bwMode="auto">
                    <a:xfrm>
                      <a:off x="4604" y="799"/>
                      <a:ext cx="132" cy="89"/>
                    </a:xfrm>
                    <a:custGeom>
                      <a:avLst/>
                      <a:gdLst/>
                      <a:ahLst/>
                      <a:cxnLst>
                        <a:cxn ang="0">
                          <a:pos x="62" y="6"/>
                        </a:cxn>
                        <a:cxn ang="0">
                          <a:pos x="16" y="20"/>
                        </a:cxn>
                        <a:cxn ang="0">
                          <a:pos x="0" y="42"/>
                        </a:cxn>
                        <a:cxn ang="0">
                          <a:pos x="16" y="58"/>
                        </a:cxn>
                        <a:cxn ang="0">
                          <a:pos x="44" y="74"/>
                        </a:cxn>
                        <a:cxn ang="0">
                          <a:pos x="116" y="78"/>
                        </a:cxn>
                        <a:cxn ang="0">
                          <a:pos x="128" y="58"/>
                        </a:cxn>
                        <a:cxn ang="0">
                          <a:pos x="114" y="0"/>
                        </a:cxn>
                        <a:cxn ang="0">
                          <a:pos x="62" y="6"/>
                        </a:cxn>
                      </a:cxnLst>
                      <a:rect l="0" t="0" r="r" b="b"/>
                      <a:pathLst>
                        <a:path w="132" h="89">
                          <a:moveTo>
                            <a:pt x="62" y="6"/>
                          </a:moveTo>
                          <a:cubicBezTo>
                            <a:pt x="46" y="8"/>
                            <a:pt x="31" y="14"/>
                            <a:pt x="16" y="20"/>
                          </a:cubicBezTo>
                          <a:cubicBezTo>
                            <a:pt x="10" y="27"/>
                            <a:pt x="0" y="42"/>
                            <a:pt x="0" y="42"/>
                          </a:cubicBezTo>
                          <a:cubicBezTo>
                            <a:pt x="5" y="49"/>
                            <a:pt x="7" y="55"/>
                            <a:pt x="16" y="58"/>
                          </a:cubicBezTo>
                          <a:cubicBezTo>
                            <a:pt x="25" y="67"/>
                            <a:pt x="32" y="70"/>
                            <a:pt x="44" y="74"/>
                          </a:cubicBezTo>
                          <a:cubicBezTo>
                            <a:pt x="64" y="89"/>
                            <a:pt x="94" y="80"/>
                            <a:pt x="116" y="78"/>
                          </a:cubicBezTo>
                          <a:cubicBezTo>
                            <a:pt x="123" y="71"/>
                            <a:pt x="124" y="66"/>
                            <a:pt x="128" y="58"/>
                          </a:cubicBezTo>
                          <a:cubicBezTo>
                            <a:pt x="132" y="39"/>
                            <a:pt x="121" y="18"/>
                            <a:pt x="114" y="0"/>
                          </a:cubicBezTo>
                          <a:cubicBezTo>
                            <a:pt x="92" y="5"/>
                            <a:pt x="86" y="8"/>
                            <a:pt x="62" y="6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0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7620" name="Group 173"/>
                  <p:cNvGrpSpPr>
                    <a:grpSpLocks/>
                  </p:cNvGrpSpPr>
                  <p:nvPr/>
                </p:nvGrpSpPr>
                <p:grpSpPr bwMode="auto">
                  <a:xfrm rot="5400000">
                    <a:off x="3708" y="3101"/>
                    <a:ext cx="25" cy="37"/>
                    <a:chOff x="4921" y="663"/>
                    <a:chExt cx="115" cy="139"/>
                  </a:xfrm>
                </p:grpSpPr>
                <p:sp>
                  <p:nvSpPr>
                    <p:cNvPr id="147630" name="Freeform 174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921" y="663"/>
                      <a:ext cx="115" cy="139"/>
                    </a:xfrm>
                    <a:custGeom>
                      <a:avLst/>
                      <a:gdLst/>
                      <a:ahLst/>
                      <a:cxnLst>
                        <a:cxn ang="0">
                          <a:pos x="78" y="9"/>
                        </a:cxn>
                        <a:cxn ang="0">
                          <a:pos x="0" y="39"/>
                        </a:cxn>
                        <a:cxn ang="0">
                          <a:pos x="18" y="83"/>
                        </a:cxn>
                        <a:cxn ang="0">
                          <a:pos x="24" y="105"/>
                        </a:cxn>
                        <a:cxn ang="0">
                          <a:pos x="26" y="133"/>
                        </a:cxn>
                        <a:cxn ang="0">
                          <a:pos x="52" y="129"/>
                        </a:cxn>
                        <a:cxn ang="0">
                          <a:pos x="96" y="71"/>
                        </a:cxn>
                        <a:cxn ang="0">
                          <a:pos x="112" y="33"/>
                        </a:cxn>
                        <a:cxn ang="0">
                          <a:pos x="102" y="19"/>
                        </a:cxn>
                        <a:cxn ang="0">
                          <a:pos x="90" y="7"/>
                        </a:cxn>
                        <a:cxn ang="0">
                          <a:pos x="78" y="9"/>
                        </a:cxn>
                      </a:cxnLst>
                      <a:rect l="0" t="0" r="r" b="b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 cstate="print">
                        <a:alphaModFix amt="48000"/>
                      </a:blip>
                      <a:srcRect/>
                      <a:tile tx="0" ty="0" sx="100000" sy="100000" flip="none" algn="tl"/>
                    </a:blip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31" name="Freeform 175"/>
                    <p:cNvSpPr>
                      <a:spLocks/>
                    </p:cNvSpPr>
                    <p:nvPr/>
                  </p:nvSpPr>
                  <p:spPr bwMode="auto">
                    <a:xfrm>
                      <a:off x="4921" y="663"/>
                      <a:ext cx="115" cy="139"/>
                    </a:xfrm>
                    <a:custGeom>
                      <a:avLst/>
                      <a:gdLst/>
                      <a:ahLst/>
                      <a:cxnLst>
                        <a:cxn ang="0">
                          <a:pos x="78" y="9"/>
                        </a:cxn>
                        <a:cxn ang="0">
                          <a:pos x="0" y="39"/>
                        </a:cxn>
                        <a:cxn ang="0">
                          <a:pos x="18" y="83"/>
                        </a:cxn>
                        <a:cxn ang="0">
                          <a:pos x="24" y="105"/>
                        </a:cxn>
                        <a:cxn ang="0">
                          <a:pos x="26" y="133"/>
                        </a:cxn>
                        <a:cxn ang="0">
                          <a:pos x="52" y="129"/>
                        </a:cxn>
                        <a:cxn ang="0">
                          <a:pos x="96" y="71"/>
                        </a:cxn>
                        <a:cxn ang="0">
                          <a:pos x="112" y="33"/>
                        </a:cxn>
                        <a:cxn ang="0">
                          <a:pos x="102" y="19"/>
                        </a:cxn>
                        <a:cxn ang="0">
                          <a:pos x="90" y="7"/>
                        </a:cxn>
                        <a:cxn ang="0">
                          <a:pos x="78" y="9"/>
                        </a:cxn>
                      </a:cxnLst>
                      <a:rect l="0" t="0" r="r" b="b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0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7623" name="Group 176"/>
                  <p:cNvGrpSpPr>
                    <a:grpSpLocks/>
                  </p:cNvGrpSpPr>
                  <p:nvPr/>
                </p:nvGrpSpPr>
                <p:grpSpPr bwMode="auto">
                  <a:xfrm rot="12597165">
                    <a:off x="3673" y="3132"/>
                    <a:ext cx="28" cy="28"/>
                    <a:chOff x="4604" y="890"/>
                    <a:chExt cx="115" cy="139"/>
                  </a:xfrm>
                </p:grpSpPr>
                <p:sp>
                  <p:nvSpPr>
                    <p:cNvPr id="147633" name="Freeform 177"/>
                    <p:cNvSpPr>
                      <a:spLocks/>
                    </p:cNvSpPr>
                    <p:nvPr/>
                  </p:nvSpPr>
                  <p:spPr bwMode="auto">
                    <a:xfrm>
                      <a:off x="4604" y="890"/>
                      <a:ext cx="115" cy="139"/>
                    </a:xfrm>
                    <a:custGeom>
                      <a:avLst/>
                      <a:gdLst/>
                      <a:ahLst/>
                      <a:cxnLst>
                        <a:cxn ang="0">
                          <a:pos x="78" y="9"/>
                        </a:cxn>
                        <a:cxn ang="0">
                          <a:pos x="0" y="39"/>
                        </a:cxn>
                        <a:cxn ang="0">
                          <a:pos x="18" y="83"/>
                        </a:cxn>
                        <a:cxn ang="0">
                          <a:pos x="24" y="105"/>
                        </a:cxn>
                        <a:cxn ang="0">
                          <a:pos x="26" y="133"/>
                        </a:cxn>
                        <a:cxn ang="0">
                          <a:pos x="52" y="129"/>
                        </a:cxn>
                        <a:cxn ang="0">
                          <a:pos x="96" y="71"/>
                        </a:cxn>
                        <a:cxn ang="0">
                          <a:pos x="112" y="33"/>
                        </a:cxn>
                        <a:cxn ang="0">
                          <a:pos x="102" y="19"/>
                        </a:cxn>
                        <a:cxn ang="0">
                          <a:pos x="90" y="7"/>
                        </a:cxn>
                        <a:cxn ang="0">
                          <a:pos x="78" y="9"/>
                        </a:cxn>
                      </a:cxnLst>
                      <a:rect l="0" t="0" r="r" b="b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2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34" name="Freeform 178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604" y="890"/>
                      <a:ext cx="115" cy="139"/>
                    </a:xfrm>
                    <a:custGeom>
                      <a:avLst/>
                      <a:gdLst/>
                      <a:ahLst/>
                      <a:cxnLst>
                        <a:cxn ang="0">
                          <a:pos x="78" y="9"/>
                        </a:cxn>
                        <a:cxn ang="0">
                          <a:pos x="0" y="39"/>
                        </a:cxn>
                        <a:cxn ang="0">
                          <a:pos x="18" y="83"/>
                        </a:cxn>
                        <a:cxn ang="0">
                          <a:pos x="24" y="105"/>
                        </a:cxn>
                        <a:cxn ang="0">
                          <a:pos x="26" y="133"/>
                        </a:cxn>
                        <a:cxn ang="0">
                          <a:pos x="52" y="129"/>
                        </a:cxn>
                        <a:cxn ang="0">
                          <a:pos x="96" y="71"/>
                        </a:cxn>
                        <a:cxn ang="0">
                          <a:pos x="112" y="33"/>
                        </a:cxn>
                        <a:cxn ang="0">
                          <a:pos x="102" y="19"/>
                        </a:cxn>
                        <a:cxn ang="0">
                          <a:pos x="90" y="7"/>
                        </a:cxn>
                        <a:cxn ang="0">
                          <a:pos x="78" y="9"/>
                        </a:cxn>
                      </a:cxnLst>
                      <a:rect l="0" t="0" r="r" b="b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 cstate="print">
                        <a:alphaModFix amt="39000"/>
                      </a:blip>
                      <a:srcRect/>
                      <a:tile tx="0" ty="0" sx="100000" sy="100000" flip="none" algn="tl"/>
                    </a:blip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7626" name="Group 179"/>
                  <p:cNvGrpSpPr>
                    <a:grpSpLocks/>
                  </p:cNvGrpSpPr>
                  <p:nvPr/>
                </p:nvGrpSpPr>
                <p:grpSpPr bwMode="auto">
                  <a:xfrm rot="3080412">
                    <a:off x="3704" y="3026"/>
                    <a:ext cx="38" cy="42"/>
                    <a:chOff x="4604" y="799"/>
                    <a:chExt cx="132" cy="89"/>
                  </a:xfrm>
                </p:grpSpPr>
                <p:sp>
                  <p:nvSpPr>
                    <p:cNvPr id="147636" name="Freeform 180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604" y="799"/>
                      <a:ext cx="132" cy="89"/>
                    </a:xfrm>
                    <a:custGeom>
                      <a:avLst/>
                      <a:gdLst/>
                      <a:ahLst/>
                      <a:cxnLst>
                        <a:cxn ang="0">
                          <a:pos x="62" y="6"/>
                        </a:cxn>
                        <a:cxn ang="0">
                          <a:pos x="16" y="20"/>
                        </a:cxn>
                        <a:cxn ang="0">
                          <a:pos x="0" y="42"/>
                        </a:cxn>
                        <a:cxn ang="0">
                          <a:pos x="16" y="58"/>
                        </a:cxn>
                        <a:cxn ang="0">
                          <a:pos x="44" y="74"/>
                        </a:cxn>
                        <a:cxn ang="0">
                          <a:pos x="116" y="78"/>
                        </a:cxn>
                        <a:cxn ang="0">
                          <a:pos x="128" y="58"/>
                        </a:cxn>
                        <a:cxn ang="0">
                          <a:pos x="114" y="0"/>
                        </a:cxn>
                        <a:cxn ang="0">
                          <a:pos x="62" y="6"/>
                        </a:cxn>
                      </a:cxnLst>
                      <a:rect l="0" t="0" r="r" b="b"/>
                      <a:pathLst>
                        <a:path w="132" h="89">
                          <a:moveTo>
                            <a:pt x="62" y="6"/>
                          </a:moveTo>
                          <a:cubicBezTo>
                            <a:pt x="46" y="8"/>
                            <a:pt x="31" y="14"/>
                            <a:pt x="16" y="20"/>
                          </a:cubicBezTo>
                          <a:cubicBezTo>
                            <a:pt x="10" y="27"/>
                            <a:pt x="0" y="42"/>
                            <a:pt x="0" y="42"/>
                          </a:cubicBezTo>
                          <a:cubicBezTo>
                            <a:pt x="5" y="49"/>
                            <a:pt x="7" y="55"/>
                            <a:pt x="16" y="58"/>
                          </a:cubicBezTo>
                          <a:cubicBezTo>
                            <a:pt x="25" y="67"/>
                            <a:pt x="32" y="70"/>
                            <a:pt x="44" y="74"/>
                          </a:cubicBezTo>
                          <a:cubicBezTo>
                            <a:pt x="64" y="89"/>
                            <a:pt x="94" y="80"/>
                            <a:pt x="116" y="78"/>
                          </a:cubicBezTo>
                          <a:cubicBezTo>
                            <a:pt x="123" y="71"/>
                            <a:pt x="124" y="66"/>
                            <a:pt x="128" y="58"/>
                          </a:cubicBezTo>
                          <a:cubicBezTo>
                            <a:pt x="132" y="39"/>
                            <a:pt x="121" y="18"/>
                            <a:pt x="114" y="0"/>
                          </a:cubicBezTo>
                          <a:cubicBezTo>
                            <a:pt x="92" y="5"/>
                            <a:pt x="86" y="8"/>
                            <a:pt x="62" y="6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 cstate="print">
                        <a:alphaModFix amt="48000"/>
                      </a:blip>
                      <a:srcRect/>
                      <a:tile tx="0" ty="0" sx="100000" sy="100000" flip="none" algn="tl"/>
                    </a:blip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37" name="Freeform 181"/>
                    <p:cNvSpPr>
                      <a:spLocks/>
                    </p:cNvSpPr>
                    <p:nvPr/>
                  </p:nvSpPr>
                  <p:spPr bwMode="auto">
                    <a:xfrm>
                      <a:off x="4604" y="799"/>
                      <a:ext cx="132" cy="89"/>
                    </a:xfrm>
                    <a:custGeom>
                      <a:avLst/>
                      <a:gdLst/>
                      <a:ahLst/>
                      <a:cxnLst>
                        <a:cxn ang="0">
                          <a:pos x="62" y="6"/>
                        </a:cxn>
                        <a:cxn ang="0">
                          <a:pos x="16" y="20"/>
                        </a:cxn>
                        <a:cxn ang="0">
                          <a:pos x="0" y="42"/>
                        </a:cxn>
                        <a:cxn ang="0">
                          <a:pos x="16" y="58"/>
                        </a:cxn>
                        <a:cxn ang="0">
                          <a:pos x="44" y="74"/>
                        </a:cxn>
                        <a:cxn ang="0">
                          <a:pos x="116" y="78"/>
                        </a:cxn>
                        <a:cxn ang="0">
                          <a:pos x="128" y="58"/>
                        </a:cxn>
                        <a:cxn ang="0">
                          <a:pos x="114" y="0"/>
                        </a:cxn>
                        <a:cxn ang="0">
                          <a:pos x="62" y="6"/>
                        </a:cxn>
                      </a:cxnLst>
                      <a:rect l="0" t="0" r="r" b="b"/>
                      <a:pathLst>
                        <a:path w="132" h="89">
                          <a:moveTo>
                            <a:pt x="62" y="6"/>
                          </a:moveTo>
                          <a:cubicBezTo>
                            <a:pt x="46" y="8"/>
                            <a:pt x="31" y="14"/>
                            <a:pt x="16" y="20"/>
                          </a:cubicBezTo>
                          <a:cubicBezTo>
                            <a:pt x="10" y="27"/>
                            <a:pt x="0" y="42"/>
                            <a:pt x="0" y="42"/>
                          </a:cubicBezTo>
                          <a:cubicBezTo>
                            <a:pt x="5" y="49"/>
                            <a:pt x="7" y="55"/>
                            <a:pt x="16" y="58"/>
                          </a:cubicBezTo>
                          <a:cubicBezTo>
                            <a:pt x="25" y="67"/>
                            <a:pt x="32" y="70"/>
                            <a:pt x="44" y="74"/>
                          </a:cubicBezTo>
                          <a:cubicBezTo>
                            <a:pt x="64" y="89"/>
                            <a:pt x="94" y="80"/>
                            <a:pt x="116" y="78"/>
                          </a:cubicBezTo>
                          <a:cubicBezTo>
                            <a:pt x="123" y="71"/>
                            <a:pt x="124" y="66"/>
                            <a:pt x="128" y="58"/>
                          </a:cubicBezTo>
                          <a:cubicBezTo>
                            <a:pt x="132" y="39"/>
                            <a:pt x="121" y="18"/>
                            <a:pt x="114" y="0"/>
                          </a:cubicBezTo>
                          <a:cubicBezTo>
                            <a:pt x="92" y="5"/>
                            <a:pt x="86" y="8"/>
                            <a:pt x="62" y="6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0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47638" name="Line 182"/>
                <p:cNvSpPr>
                  <a:spLocks noChangeShapeType="1"/>
                </p:cNvSpPr>
                <p:nvPr/>
              </p:nvSpPr>
              <p:spPr bwMode="auto">
                <a:xfrm>
                  <a:off x="3061" y="3523"/>
                  <a:ext cx="3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639" name="Text Box 183"/>
                <p:cNvSpPr txBox="1">
                  <a:spLocks noChangeArrowheads="1"/>
                </p:cNvSpPr>
                <p:nvPr/>
              </p:nvSpPr>
              <p:spPr bwMode="auto">
                <a:xfrm>
                  <a:off x="3878" y="3430"/>
                  <a:ext cx="545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chemeClr val="tx1"/>
                      </a:solidFill>
                    </a:rPr>
                    <a:t>Platelets</a:t>
                  </a:r>
                </a:p>
              </p:txBody>
            </p:sp>
          </p:grpSp>
          <p:grpSp>
            <p:nvGrpSpPr>
              <p:cNvPr id="147629" name="Group 184"/>
              <p:cNvGrpSpPr>
                <a:grpSpLocks/>
              </p:cNvGrpSpPr>
              <p:nvPr/>
            </p:nvGrpSpPr>
            <p:grpSpPr bwMode="auto">
              <a:xfrm>
                <a:off x="2699" y="3793"/>
                <a:ext cx="1755" cy="355"/>
                <a:chOff x="2699" y="3793"/>
                <a:chExt cx="1755" cy="355"/>
              </a:xfrm>
            </p:grpSpPr>
            <p:grpSp>
              <p:nvGrpSpPr>
                <p:cNvPr id="147632" name="Group 185"/>
                <p:cNvGrpSpPr>
                  <a:grpSpLocks/>
                </p:cNvGrpSpPr>
                <p:nvPr/>
              </p:nvGrpSpPr>
              <p:grpSpPr bwMode="auto">
                <a:xfrm>
                  <a:off x="3470" y="3793"/>
                  <a:ext cx="396" cy="319"/>
                  <a:chOff x="3795" y="3067"/>
                  <a:chExt cx="396" cy="319"/>
                </a:xfrm>
              </p:grpSpPr>
              <p:grpSp>
                <p:nvGrpSpPr>
                  <p:cNvPr id="147635" name="Group 18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961" y="3067"/>
                    <a:ext cx="175" cy="175"/>
                    <a:chOff x="3799" y="3158"/>
                    <a:chExt cx="136" cy="136"/>
                  </a:xfrm>
                </p:grpSpPr>
                <p:sp>
                  <p:nvSpPr>
                    <p:cNvPr id="147643" name="Oval 18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99" y="3158"/>
                      <a:ext cx="136" cy="136"/>
                    </a:xfrm>
                    <a:prstGeom prst="ellipse">
                      <a:avLst/>
                    </a:prstGeom>
                    <a:solidFill>
                      <a:srgbClr val="FF0000">
                        <a:alpha val="60001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44" name="Oval 18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21" y="3178"/>
                      <a:ext cx="91" cy="9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70000"/>
                          </a:schemeClr>
                        </a:gs>
                        <a:gs pos="100000">
                          <a:srgbClr val="CC3300"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7640" name="Group 189"/>
                  <p:cNvGrpSpPr>
                    <a:grpSpLocks noChangeAspect="1"/>
                  </p:cNvGrpSpPr>
                  <p:nvPr/>
                </p:nvGrpSpPr>
                <p:grpSpPr bwMode="auto">
                  <a:xfrm rot="6594621">
                    <a:off x="3803" y="3203"/>
                    <a:ext cx="159" cy="175"/>
                    <a:chOff x="3799" y="3158"/>
                    <a:chExt cx="136" cy="136"/>
                  </a:xfrm>
                </p:grpSpPr>
                <p:sp>
                  <p:nvSpPr>
                    <p:cNvPr id="147646" name="Oval 19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99" y="3158"/>
                      <a:ext cx="136" cy="136"/>
                    </a:xfrm>
                    <a:prstGeom prst="ellipse">
                      <a:avLst/>
                    </a:prstGeom>
                    <a:solidFill>
                      <a:srgbClr val="FF0000">
                        <a:alpha val="60001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47" name="Oval 19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21" y="3178"/>
                      <a:ext cx="91" cy="9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70000"/>
                          </a:schemeClr>
                        </a:gs>
                        <a:gs pos="100000">
                          <a:srgbClr val="CC3300"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7641" name="Group 192"/>
                  <p:cNvGrpSpPr>
                    <a:grpSpLocks noChangeAspect="1"/>
                  </p:cNvGrpSpPr>
                  <p:nvPr/>
                </p:nvGrpSpPr>
                <p:grpSpPr bwMode="auto">
                  <a:xfrm rot="-2113055">
                    <a:off x="4013" y="3262"/>
                    <a:ext cx="178" cy="124"/>
                    <a:chOff x="3799" y="3158"/>
                    <a:chExt cx="136" cy="136"/>
                  </a:xfrm>
                </p:grpSpPr>
                <p:sp>
                  <p:nvSpPr>
                    <p:cNvPr id="147649" name="Oval 19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99" y="3158"/>
                      <a:ext cx="136" cy="136"/>
                    </a:xfrm>
                    <a:prstGeom prst="ellipse">
                      <a:avLst/>
                    </a:prstGeom>
                    <a:solidFill>
                      <a:srgbClr val="FF0000">
                        <a:alpha val="60001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50" name="Oval 19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21" y="3178"/>
                      <a:ext cx="91" cy="9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70000"/>
                          </a:schemeClr>
                        </a:gs>
                        <a:gs pos="100000">
                          <a:srgbClr val="CC3300"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47642" name="Group 195"/>
                <p:cNvGrpSpPr>
                  <a:grpSpLocks/>
                </p:cNvGrpSpPr>
                <p:nvPr/>
              </p:nvGrpSpPr>
              <p:grpSpPr bwMode="auto">
                <a:xfrm rot="8996137">
                  <a:off x="2699" y="3838"/>
                  <a:ext cx="326" cy="310"/>
                  <a:chOff x="1222" y="777"/>
                  <a:chExt cx="286" cy="270"/>
                </a:xfrm>
              </p:grpSpPr>
              <p:sp>
                <p:nvSpPr>
                  <p:cNvPr id="147652" name="Freeform 196" descr="Granite"/>
                  <p:cNvSpPr>
                    <a:spLocks/>
                  </p:cNvSpPr>
                  <p:nvPr/>
                </p:nvSpPr>
                <p:spPr bwMode="auto">
                  <a:xfrm rot="3645729">
                    <a:off x="1256" y="806"/>
                    <a:ext cx="231" cy="226"/>
                  </a:xfrm>
                  <a:custGeom>
                    <a:avLst/>
                    <a:gdLst/>
                    <a:ahLst/>
                    <a:cxnLst>
                      <a:cxn ang="0">
                        <a:pos x="215" y="28"/>
                      </a:cxn>
                      <a:cxn ang="0">
                        <a:pos x="79" y="16"/>
                      </a:cxn>
                      <a:cxn ang="0">
                        <a:pos x="0" y="128"/>
                      </a:cxn>
                      <a:cxn ang="0">
                        <a:pos x="81" y="251"/>
                      </a:cxn>
                      <a:cxn ang="0">
                        <a:pos x="247" y="194"/>
                      </a:cxn>
                      <a:cxn ang="0">
                        <a:pos x="215" y="28"/>
                      </a:cxn>
                    </a:cxnLst>
                    <a:rect l="0" t="0" r="r" b="b"/>
                    <a:pathLst>
                      <a:path w="297" h="262">
                        <a:moveTo>
                          <a:pt x="215" y="28"/>
                        </a:moveTo>
                        <a:cubicBezTo>
                          <a:pt x="184" y="5"/>
                          <a:pt x="116" y="0"/>
                          <a:pt x="79" y="16"/>
                        </a:cubicBezTo>
                        <a:cubicBezTo>
                          <a:pt x="43" y="33"/>
                          <a:pt x="0" y="89"/>
                          <a:pt x="0" y="128"/>
                        </a:cubicBezTo>
                        <a:cubicBezTo>
                          <a:pt x="0" y="167"/>
                          <a:pt x="40" y="240"/>
                          <a:pt x="81" y="251"/>
                        </a:cubicBezTo>
                        <a:cubicBezTo>
                          <a:pt x="122" y="262"/>
                          <a:pt x="225" y="231"/>
                          <a:pt x="247" y="194"/>
                        </a:cubicBezTo>
                        <a:cubicBezTo>
                          <a:pt x="297" y="125"/>
                          <a:pt x="248" y="51"/>
                          <a:pt x="215" y="28"/>
                        </a:cubicBezTo>
                        <a:close/>
                      </a:path>
                    </a:pathLst>
                  </a:custGeom>
                  <a:blipFill dpi="0" rotWithShape="1">
                    <a:blip r:embed="rId2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653" name="Freeform 197"/>
                  <p:cNvSpPr>
                    <a:spLocks/>
                  </p:cNvSpPr>
                  <p:nvPr/>
                </p:nvSpPr>
                <p:spPr bwMode="auto">
                  <a:xfrm>
                    <a:off x="1222" y="777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80">
                      <a:alpha val="39999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7654" name="Line 198"/>
                <p:cNvSpPr>
                  <a:spLocks noChangeShapeType="1"/>
                </p:cNvSpPr>
                <p:nvPr/>
              </p:nvSpPr>
              <p:spPr bwMode="auto">
                <a:xfrm>
                  <a:off x="3061" y="3977"/>
                  <a:ext cx="3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655" name="Text Box 199"/>
                <p:cNvSpPr txBox="1">
                  <a:spLocks noChangeArrowheads="1"/>
                </p:cNvSpPr>
                <p:nvPr/>
              </p:nvSpPr>
              <p:spPr bwMode="auto">
                <a:xfrm>
                  <a:off x="3878" y="3884"/>
                  <a:ext cx="57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chemeClr val="tx1"/>
                      </a:solidFill>
                    </a:rPr>
                    <a:t>Red cells</a:t>
                  </a:r>
                </a:p>
              </p:txBody>
            </p:sp>
          </p:grpSp>
        </p:grpSp>
        <p:sp>
          <p:nvSpPr>
            <p:cNvPr id="147656" name="Text Box 200"/>
            <p:cNvSpPr txBox="1">
              <a:spLocks noChangeArrowheads="1"/>
            </p:cNvSpPr>
            <p:nvPr/>
          </p:nvSpPr>
          <p:spPr bwMode="auto">
            <a:xfrm>
              <a:off x="1837" y="2069"/>
              <a:ext cx="61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</a:rPr>
                <a:t>Myeloid</a:t>
              </a:r>
            </a:p>
            <a:p>
              <a:r>
                <a:rPr lang="en-US" sz="1400">
                  <a:solidFill>
                    <a:schemeClr val="tx1"/>
                  </a:solidFill>
                </a:rPr>
                <a:t>progenitor</a:t>
              </a:r>
            </a:p>
          </p:txBody>
        </p:sp>
        <p:sp>
          <p:nvSpPr>
            <p:cNvPr id="147657" name="Line 201"/>
            <p:cNvSpPr>
              <a:spLocks noChangeShapeType="1"/>
            </p:cNvSpPr>
            <p:nvPr/>
          </p:nvSpPr>
          <p:spPr bwMode="auto">
            <a:xfrm>
              <a:off x="1474" y="1933"/>
              <a:ext cx="363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7658" name="Line 202"/>
          <p:cNvSpPr>
            <a:spLocks noChangeShapeType="1"/>
          </p:cNvSpPr>
          <p:nvPr/>
        </p:nvSpPr>
        <p:spPr bwMode="auto">
          <a:xfrm flipV="1">
            <a:off x="2339975" y="1844675"/>
            <a:ext cx="576263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47645" name="Group 281"/>
          <p:cNvGrpSpPr>
            <a:grpSpLocks/>
          </p:cNvGrpSpPr>
          <p:nvPr/>
        </p:nvGrpSpPr>
        <p:grpSpPr bwMode="auto">
          <a:xfrm>
            <a:off x="5148263" y="2708275"/>
            <a:ext cx="3671887" cy="4038600"/>
            <a:chOff x="3243" y="1706"/>
            <a:chExt cx="2313" cy="2544"/>
          </a:xfrm>
        </p:grpSpPr>
        <p:sp>
          <p:nvSpPr>
            <p:cNvPr id="147462" name="Rectangle 6"/>
            <p:cNvSpPr>
              <a:spLocks noChangeArrowheads="1"/>
            </p:cNvSpPr>
            <p:nvPr/>
          </p:nvSpPr>
          <p:spPr bwMode="auto">
            <a:xfrm>
              <a:off x="3243" y="1709"/>
              <a:ext cx="2313" cy="2541"/>
            </a:xfrm>
            <a:prstGeom prst="rect">
              <a:avLst/>
            </a:prstGeom>
            <a:noFill/>
            <a:ln w="38100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659" name="Rectangle 203"/>
            <p:cNvSpPr>
              <a:spLocks noChangeArrowheads="1"/>
            </p:cNvSpPr>
            <p:nvPr/>
          </p:nvSpPr>
          <p:spPr bwMode="auto">
            <a:xfrm>
              <a:off x="3243" y="1706"/>
              <a:ext cx="2313" cy="273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Myeloproliferative disorders</a:t>
              </a:r>
            </a:p>
          </p:txBody>
        </p:sp>
      </p:grpSp>
      <p:grpSp>
        <p:nvGrpSpPr>
          <p:cNvPr id="147648" name="Group 280"/>
          <p:cNvGrpSpPr>
            <a:grpSpLocks/>
          </p:cNvGrpSpPr>
          <p:nvPr/>
        </p:nvGrpSpPr>
        <p:grpSpPr bwMode="auto">
          <a:xfrm>
            <a:off x="2700338" y="2708275"/>
            <a:ext cx="2376487" cy="4033838"/>
            <a:chOff x="1701" y="1706"/>
            <a:chExt cx="1497" cy="2541"/>
          </a:xfrm>
        </p:grpSpPr>
        <p:sp>
          <p:nvSpPr>
            <p:cNvPr id="147461" name="Rectangle 5"/>
            <p:cNvSpPr>
              <a:spLocks noChangeArrowheads="1"/>
            </p:cNvSpPr>
            <p:nvPr/>
          </p:nvSpPr>
          <p:spPr bwMode="auto">
            <a:xfrm>
              <a:off x="1701" y="1706"/>
              <a:ext cx="1497" cy="2541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660" name="Rectangle 204"/>
            <p:cNvSpPr>
              <a:spLocks noChangeArrowheads="1"/>
            </p:cNvSpPr>
            <p:nvPr/>
          </p:nvSpPr>
          <p:spPr bwMode="auto">
            <a:xfrm>
              <a:off x="1701" y="1706"/>
              <a:ext cx="1497" cy="27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AML</a:t>
              </a:r>
            </a:p>
          </p:txBody>
        </p:sp>
      </p:grpSp>
      <p:sp>
        <p:nvSpPr>
          <p:cNvPr id="147674" name="Oval 218"/>
          <p:cNvSpPr>
            <a:spLocks noChangeArrowheads="1"/>
          </p:cNvSpPr>
          <p:nvPr/>
        </p:nvSpPr>
        <p:spPr bwMode="auto">
          <a:xfrm>
            <a:off x="6300788" y="765175"/>
            <a:ext cx="1223962" cy="935038"/>
          </a:xfrm>
          <a:prstGeom prst="ellipse">
            <a:avLst/>
          </a:prstGeom>
          <a:gradFill rotWithShape="1">
            <a:gsLst>
              <a:gs pos="0">
                <a:srgbClr val="99FF66">
                  <a:gamma/>
                  <a:tint val="0"/>
                  <a:invGamma/>
                </a:srgbClr>
              </a:gs>
              <a:gs pos="100000">
                <a:srgbClr val="99FF66">
                  <a:alpha val="60001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7651" name="Group 219"/>
          <p:cNvGrpSpPr>
            <a:grpSpLocks/>
          </p:cNvGrpSpPr>
          <p:nvPr/>
        </p:nvGrpSpPr>
        <p:grpSpPr bwMode="auto">
          <a:xfrm>
            <a:off x="3059113" y="1412875"/>
            <a:ext cx="504825" cy="493713"/>
            <a:chOff x="1153" y="432"/>
            <a:chExt cx="280" cy="265"/>
          </a:xfrm>
        </p:grpSpPr>
        <p:sp>
          <p:nvSpPr>
            <p:cNvPr id="147676" name="Freeform 220" descr="Granite"/>
            <p:cNvSpPr>
              <a:spLocks/>
            </p:cNvSpPr>
            <p:nvPr/>
          </p:nvSpPr>
          <p:spPr bwMode="auto">
            <a:xfrm>
              <a:off x="1166" y="454"/>
              <a:ext cx="230" cy="224"/>
            </a:xfrm>
            <a:custGeom>
              <a:avLst/>
              <a:gdLst/>
              <a:ahLst/>
              <a:cxnLst>
                <a:cxn ang="0">
                  <a:pos x="230" y="114"/>
                </a:cxn>
                <a:cxn ang="0">
                  <a:pos x="183" y="16"/>
                </a:cxn>
                <a:cxn ang="0">
                  <a:pos x="74" y="16"/>
                </a:cxn>
                <a:cxn ang="0">
                  <a:pos x="32" y="81"/>
                </a:cxn>
                <a:cxn ang="0">
                  <a:pos x="19" y="152"/>
                </a:cxn>
                <a:cxn ang="0">
                  <a:pos x="146" y="234"/>
                </a:cxn>
                <a:cxn ang="0">
                  <a:pos x="230" y="114"/>
                </a:cxn>
              </a:cxnLst>
              <a:rect l="0" t="0" r="r" b="b"/>
              <a:pathLst>
                <a:path w="230" h="239">
                  <a:moveTo>
                    <a:pt x="230" y="114"/>
                  </a:moveTo>
                  <a:cubicBezTo>
                    <a:pt x="230" y="78"/>
                    <a:pt x="209" y="32"/>
                    <a:pt x="183" y="16"/>
                  </a:cubicBezTo>
                  <a:cubicBezTo>
                    <a:pt x="157" y="0"/>
                    <a:pt x="99" y="5"/>
                    <a:pt x="74" y="16"/>
                  </a:cubicBezTo>
                  <a:cubicBezTo>
                    <a:pt x="22" y="49"/>
                    <a:pt x="41" y="58"/>
                    <a:pt x="32" y="81"/>
                  </a:cubicBezTo>
                  <a:cubicBezTo>
                    <a:pt x="23" y="104"/>
                    <a:pt x="0" y="127"/>
                    <a:pt x="19" y="152"/>
                  </a:cubicBezTo>
                  <a:cubicBezTo>
                    <a:pt x="15" y="191"/>
                    <a:pt x="110" y="239"/>
                    <a:pt x="146" y="234"/>
                  </a:cubicBezTo>
                  <a:cubicBezTo>
                    <a:pt x="214" y="234"/>
                    <a:pt x="230" y="151"/>
                    <a:pt x="230" y="114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677" name="Freeform 221"/>
            <p:cNvSpPr>
              <a:spLocks/>
            </p:cNvSpPr>
            <p:nvPr/>
          </p:nvSpPr>
          <p:spPr bwMode="auto">
            <a:xfrm rot="8588556">
              <a:off x="1153" y="432"/>
              <a:ext cx="280" cy="265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80">
                <a:alpha val="39999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7678" name="Text Box 222"/>
          <p:cNvSpPr txBox="1">
            <a:spLocks noChangeArrowheads="1"/>
          </p:cNvSpPr>
          <p:nvPr/>
        </p:nvSpPr>
        <p:spPr bwMode="auto">
          <a:xfrm>
            <a:off x="2916238" y="1916113"/>
            <a:ext cx="9810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Lymphoid</a:t>
            </a:r>
          </a:p>
          <a:p>
            <a:r>
              <a:rPr lang="en-US" sz="1400">
                <a:solidFill>
                  <a:schemeClr val="tx1"/>
                </a:solidFill>
              </a:rPr>
              <a:t>progenitor</a:t>
            </a:r>
          </a:p>
        </p:txBody>
      </p:sp>
      <p:grpSp>
        <p:nvGrpSpPr>
          <p:cNvPr id="147661" name="Group 223"/>
          <p:cNvGrpSpPr>
            <a:grpSpLocks/>
          </p:cNvGrpSpPr>
          <p:nvPr/>
        </p:nvGrpSpPr>
        <p:grpSpPr bwMode="auto">
          <a:xfrm>
            <a:off x="5508625" y="981075"/>
            <a:ext cx="298450" cy="315913"/>
            <a:chOff x="2574" y="1487"/>
            <a:chExt cx="188" cy="199"/>
          </a:xfrm>
        </p:grpSpPr>
        <p:sp>
          <p:nvSpPr>
            <p:cNvPr id="147680" name="Freeform 224"/>
            <p:cNvSpPr>
              <a:spLocks noChangeAspect="1"/>
            </p:cNvSpPr>
            <p:nvPr/>
          </p:nvSpPr>
          <p:spPr bwMode="auto">
            <a:xfrm rot="4808420">
              <a:off x="2568" y="1493"/>
              <a:ext cx="199" cy="188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9999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681" name="Freeform 225" descr="Purple mesh"/>
            <p:cNvSpPr>
              <a:spLocks noChangeAspect="1"/>
            </p:cNvSpPr>
            <p:nvPr/>
          </p:nvSpPr>
          <p:spPr bwMode="auto">
            <a:xfrm rot="4808420">
              <a:off x="2585" y="1510"/>
              <a:ext cx="159" cy="157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7662" name="Group 226"/>
          <p:cNvGrpSpPr>
            <a:grpSpLocks/>
          </p:cNvGrpSpPr>
          <p:nvPr/>
        </p:nvGrpSpPr>
        <p:grpSpPr bwMode="auto">
          <a:xfrm>
            <a:off x="4284663" y="1773238"/>
            <a:ext cx="504825" cy="501650"/>
            <a:chOff x="1222" y="777"/>
            <a:chExt cx="286" cy="270"/>
          </a:xfrm>
        </p:grpSpPr>
        <p:sp>
          <p:nvSpPr>
            <p:cNvPr id="147683" name="Freeform 227" descr="Granite"/>
            <p:cNvSpPr>
              <a:spLocks/>
            </p:cNvSpPr>
            <p:nvPr/>
          </p:nvSpPr>
          <p:spPr bwMode="auto">
            <a:xfrm rot="3645729">
              <a:off x="1256" y="806"/>
              <a:ext cx="231" cy="226"/>
            </a:xfrm>
            <a:custGeom>
              <a:avLst/>
              <a:gdLst/>
              <a:ahLst/>
              <a:cxnLst>
                <a:cxn ang="0">
                  <a:pos x="215" y="28"/>
                </a:cxn>
                <a:cxn ang="0">
                  <a:pos x="79" y="16"/>
                </a:cxn>
                <a:cxn ang="0">
                  <a:pos x="0" y="128"/>
                </a:cxn>
                <a:cxn ang="0">
                  <a:pos x="81" y="251"/>
                </a:cxn>
                <a:cxn ang="0">
                  <a:pos x="247" y="194"/>
                </a:cxn>
                <a:cxn ang="0">
                  <a:pos x="215" y="28"/>
                </a:cxn>
              </a:cxnLst>
              <a:rect l="0" t="0" r="r" b="b"/>
              <a:pathLst>
                <a:path w="297" h="262">
                  <a:moveTo>
                    <a:pt x="215" y="28"/>
                  </a:moveTo>
                  <a:cubicBezTo>
                    <a:pt x="184" y="5"/>
                    <a:pt x="116" y="0"/>
                    <a:pt x="79" y="16"/>
                  </a:cubicBezTo>
                  <a:cubicBezTo>
                    <a:pt x="43" y="33"/>
                    <a:pt x="0" y="89"/>
                    <a:pt x="0" y="128"/>
                  </a:cubicBezTo>
                  <a:cubicBezTo>
                    <a:pt x="0" y="167"/>
                    <a:pt x="40" y="240"/>
                    <a:pt x="81" y="251"/>
                  </a:cubicBezTo>
                  <a:cubicBezTo>
                    <a:pt x="122" y="262"/>
                    <a:pt x="225" y="231"/>
                    <a:pt x="247" y="194"/>
                  </a:cubicBezTo>
                  <a:cubicBezTo>
                    <a:pt x="297" y="125"/>
                    <a:pt x="248" y="51"/>
                    <a:pt x="215" y="28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684" name="Freeform 228"/>
            <p:cNvSpPr>
              <a:spLocks/>
            </p:cNvSpPr>
            <p:nvPr/>
          </p:nvSpPr>
          <p:spPr bwMode="auto">
            <a:xfrm>
              <a:off x="1222" y="777"/>
              <a:ext cx="286" cy="270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80">
                <a:alpha val="39999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7665" name="Group 229"/>
          <p:cNvGrpSpPr>
            <a:grpSpLocks/>
          </p:cNvGrpSpPr>
          <p:nvPr/>
        </p:nvGrpSpPr>
        <p:grpSpPr bwMode="auto">
          <a:xfrm>
            <a:off x="7977188" y="890588"/>
            <a:ext cx="727075" cy="703262"/>
            <a:chOff x="5025" y="969"/>
            <a:chExt cx="458" cy="443"/>
          </a:xfrm>
        </p:grpSpPr>
        <p:grpSp>
          <p:nvGrpSpPr>
            <p:cNvPr id="147668" name="Group 230"/>
            <p:cNvGrpSpPr>
              <a:grpSpLocks/>
            </p:cNvGrpSpPr>
            <p:nvPr/>
          </p:nvGrpSpPr>
          <p:grpSpPr bwMode="auto">
            <a:xfrm rot="8055928">
              <a:off x="5115" y="1196"/>
              <a:ext cx="210" cy="222"/>
              <a:chOff x="3300" y="164"/>
              <a:chExt cx="240" cy="234"/>
            </a:xfrm>
          </p:grpSpPr>
          <p:sp>
            <p:nvSpPr>
              <p:cNvPr id="147687" name="Freeform 231"/>
              <p:cNvSpPr>
                <a:spLocks/>
              </p:cNvSpPr>
              <p:nvPr/>
            </p:nvSpPr>
            <p:spPr bwMode="auto">
              <a:xfrm>
                <a:off x="3300" y="164"/>
                <a:ext cx="238" cy="234"/>
              </a:xfrm>
              <a:custGeom>
                <a:avLst/>
                <a:gdLst/>
                <a:ahLst/>
                <a:cxnLst>
                  <a:cxn ang="0">
                    <a:pos x="223" y="82"/>
                  </a:cxn>
                  <a:cxn ang="0">
                    <a:pos x="40" y="26"/>
                  </a:cxn>
                  <a:cxn ang="0">
                    <a:pos x="20" y="170"/>
                  </a:cxn>
                  <a:cxn ang="0">
                    <a:pos x="135" y="231"/>
                  </a:cxn>
                  <a:cxn ang="0">
                    <a:pos x="223" y="82"/>
                  </a:cxn>
                </a:cxnLst>
                <a:rect l="0" t="0" r="r" b="b"/>
                <a:pathLst>
                  <a:path w="238" h="234">
                    <a:moveTo>
                      <a:pt x="223" y="82"/>
                    </a:moveTo>
                    <a:cubicBezTo>
                      <a:pt x="208" y="0"/>
                      <a:pt x="81" y="8"/>
                      <a:pt x="40" y="26"/>
                    </a:cubicBezTo>
                    <a:cubicBezTo>
                      <a:pt x="0" y="44"/>
                      <a:pt x="8" y="118"/>
                      <a:pt x="20" y="170"/>
                    </a:cubicBezTo>
                    <a:cubicBezTo>
                      <a:pt x="31" y="222"/>
                      <a:pt x="78" y="234"/>
                      <a:pt x="135" y="231"/>
                    </a:cubicBezTo>
                    <a:cubicBezTo>
                      <a:pt x="191" y="228"/>
                      <a:pt x="238" y="164"/>
                      <a:pt x="223" y="82"/>
                    </a:cubicBezTo>
                    <a:close/>
                  </a:path>
                </a:pathLst>
              </a:custGeom>
              <a:solidFill>
                <a:srgbClr val="0000FF">
                  <a:alpha val="50000"/>
                </a:srgbClr>
              </a:solidFill>
              <a:ln w="3175" cmpd="sng">
                <a:solidFill>
                  <a:srgbClr val="66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88" name="Oval 232"/>
              <p:cNvSpPr>
                <a:spLocks noChangeArrowheads="1"/>
              </p:cNvSpPr>
              <p:nvPr/>
            </p:nvSpPr>
            <p:spPr bwMode="auto">
              <a:xfrm>
                <a:off x="3300" y="172"/>
                <a:ext cx="240" cy="210"/>
              </a:xfrm>
              <a:prstGeom prst="ellipse">
                <a:avLst/>
              </a:prstGeom>
              <a:gradFill rotWithShape="1">
                <a:gsLst>
                  <a:gs pos="0">
                    <a:srgbClr val="0000FF">
                      <a:gamma/>
                      <a:tint val="0"/>
                      <a:invGamma/>
                    </a:srgbClr>
                  </a:gs>
                  <a:gs pos="100000">
                    <a:srgbClr val="0000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689" name="Freeform 233" descr="Purple mesh"/>
              <p:cNvSpPr>
                <a:spLocks noChangeAspect="1"/>
              </p:cNvSpPr>
              <p:nvPr/>
            </p:nvSpPr>
            <p:spPr bwMode="auto">
              <a:xfrm rot="-4473221">
                <a:off x="3339" y="238"/>
                <a:ext cx="159" cy="152"/>
              </a:xfrm>
              <a:custGeom>
                <a:avLst/>
                <a:gdLst/>
                <a:ahLst/>
                <a:cxnLst>
                  <a:cxn ang="0">
                    <a:pos x="96" y="150"/>
                  </a:cxn>
                  <a:cxn ang="0">
                    <a:pos x="142" y="54"/>
                  </a:cxn>
                  <a:cxn ang="0">
                    <a:pos x="45" y="10"/>
                  </a:cxn>
                  <a:cxn ang="0">
                    <a:pos x="11" y="101"/>
                  </a:cxn>
                  <a:cxn ang="0">
                    <a:pos x="96" y="150"/>
                  </a:cxn>
                </a:cxnLst>
                <a:rect l="0" t="0" r="r" b="b"/>
                <a:pathLst>
                  <a:path w="162" h="155">
                    <a:moveTo>
                      <a:pt x="96" y="150"/>
                    </a:moveTo>
                    <a:cubicBezTo>
                      <a:pt x="121" y="146"/>
                      <a:pt x="162" y="104"/>
                      <a:pt x="142" y="54"/>
                    </a:cubicBezTo>
                    <a:cubicBezTo>
                      <a:pt x="122" y="4"/>
                      <a:pt x="78" y="0"/>
                      <a:pt x="45" y="10"/>
                    </a:cubicBezTo>
                    <a:cubicBezTo>
                      <a:pt x="12" y="20"/>
                      <a:pt x="0" y="64"/>
                      <a:pt x="11" y="101"/>
                    </a:cubicBezTo>
                    <a:cubicBezTo>
                      <a:pt x="22" y="138"/>
                      <a:pt x="70" y="155"/>
                      <a:pt x="96" y="150"/>
                    </a:cubicBezTo>
                    <a:close/>
                  </a:path>
                </a:pathLst>
              </a:cu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3175" cmpd="sng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673" name="Group 234"/>
            <p:cNvGrpSpPr>
              <a:grpSpLocks/>
            </p:cNvGrpSpPr>
            <p:nvPr/>
          </p:nvGrpSpPr>
          <p:grpSpPr bwMode="auto">
            <a:xfrm rot="-2324191">
              <a:off x="5025" y="969"/>
              <a:ext cx="252" cy="232"/>
              <a:chOff x="3586" y="142"/>
              <a:chExt cx="290" cy="258"/>
            </a:xfrm>
          </p:grpSpPr>
          <p:sp>
            <p:nvSpPr>
              <p:cNvPr id="147691" name="Freeform 235"/>
              <p:cNvSpPr>
                <a:spLocks/>
              </p:cNvSpPr>
              <p:nvPr/>
            </p:nvSpPr>
            <p:spPr bwMode="auto">
              <a:xfrm>
                <a:off x="3586" y="142"/>
                <a:ext cx="290" cy="258"/>
              </a:xfrm>
              <a:custGeom>
                <a:avLst/>
                <a:gdLst/>
                <a:ahLst/>
                <a:cxnLst>
                  <a:cxn ang="0">
                    <a:pos x="272" y="106"/>
                  </a:cxn>
                  <a:cxn ang="0">
                    <a:pos x="112" y="18"/>
                  </a:cxn>
                  <a:cxn ang="0">
                    <a:pos x="14" y="142"/>
                  </a:cxn>
                  <a:cxn ang="0">
                    <a:pos x="166" y="255"/>
                  </a:cxn>
                  <a:cxn ang="0">
                    <a:pos x="272" y="106"/>
                  </a:cxn>
                </a:cxnLst>
                <a:rect l="0" t="0" r="r" b="b"/>
                <a:pathLst>
                  <a:path w="290" h="258">
                    <a:moveTo>
                      <a:pt x="272" y="106"/>
                    </a:moveTo>
                    <a:cubicBezTo>
                      <a:pt x="254" y="24"/>
                      <a:pt x="160" y="0"/>
                      <a:pt x="112" y="18"/>
                    </a:cubicBezTo>
                    <a:cubicBezTo>
                      <a:pt x="64" y="36"/>
                      <a:pt x="0" y="90"/>
                      <a:pt x="14" y="142"/>
                    </a:cubicBezTo>
                    <a:cubicBezTo>
                      <a:pt x="28" y="194"/>
                      <a:pt x="98" y="258"/>
                      <a:pt x="166" y="255"/>
                    </a:cubicBezTo>
                    <a:cubicBezTo>
                      <a:pt x="234" y="252"/>
                      <a:pt x="290" y="188"/>
                      <a:pt x="272" y="106"/>
                    </a:cubicBezTo>
                    <a:close/>
                  </a:path>
                </a:pathLst>
              </a:custGeom>
              <a:solidFill>
                <a:srgbClr val="0000FF">
                  <a:alpha val="50000"/>
                </a:srgbClr>
              </a:solidFill>
              <a:ln w="3175" cmpd="sng">
                <a:solidFill>
                  <a:srgbClr val="66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92" name="Oval 236"/>
              <p:cNvSpPr>
                <a:spLocks noChangeArrowheads="1"/>
              </p:cNvSpPr>
              <p:nvPr/>
            </p:nvSpPr>
            <p:spPr bwMode="auto">
              <a:xfrm>
                <a:off x="3614" y="170"/>
                <a:ext cx="240" cy="210"/>
              </a:xfrm>
              <a:prstGeom prst="ellipse">
                <a:avLst/>
              </a:prstGeom>
              <a:gradFill rotWithShape="1">
                <a:gsLst>
                  <a:gs pos="0">
                    <a:srgbClr val="0000FF">
                      <a:gamma/>
                      <a:tint val="0"/>
                      <a:invGamma/>
                    </a:srgbClr>
                  </a:gs>
                  <a:gs pos="100000">
                    <a:srgbClr val="0000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693" name="Freeform 237" descr="Purple mesh"/>
              <p:cNvSpPr>
                <a:spLocks noChangeAspect="1"/>
              </p:cNvSpPr>
              <p:nvPr/>
            </p:nvSpPr>
            <p:spPr bwMode="auto">
              <a:xfrm rot="-4473221">
                <a:off x="3662" y="220"/>
                <a:ext cx="159" cy="184"/>
              </a:xfrm>
              <a:custGeom>
                <a:avLst/>
                <a:gdLst/>
                <a:ahLst/>
                <a:cxnLst>
                  <a:cxn ang="0">
                    <a:pos x="96" y="150"/>
                  </a:cxn>
                  <a:cxn ang="0">
                    <a:pos x="142" y="54"/>
                  </a:cxn>
                  <a:cxn ang="0">
                    <a:pos x="45" y="10"/>
                  </a:cxn>
                  <a:cxn ang="0">
                    <a:pos x="11" y="101"/>
                  </a:cxn>
                  <a:cxn ang="0">
                    <a:pos x="96" y="150"/>
                  </a:cxn>
                </a:cxnLst>
                <a:rect l="0" t="0" r="r" b="b"/>
                <a:pathLst>
                  <a:path w="162" h="155">
                    <a:moveTo>
                      <a:pt x="96" y="150"/>
                    </a:moveTo>
                    <a:cubicBezTo>
                      <a:pt x="121" y="146"/>
                      <a:pt x="162" y="104"/>
                      <a:pt x="142" y="54"/>
                    </a:cubicBezTo>
                    <a:cubicBezTo>
                      <a:pt x="122" y="4"/>
                      <a:pt x="78" y="0"/>
                      <a:pt x="45" y="10"/>
                    </a:cubicBezTo>
                    <a:cubicBezTo>
                      <a:pt x="12" y="20"/>
                      <a:pt x="0" y="64"/>
                      <a:pt x="11" y="101"/>
                    </a:cubicBezTo>
                    <a:cubicBezTo>
                      <a:pt x="22" y="138"/>
                      <a:pt x="70" y="155"/>
                      <a:pt x="96" y="150"/>
                    </a:cubicBezTo>
                    <a:close/>
                  </a:path>
                </a:pathLst>
              </a:cu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3175" cmpd="sng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675" name="Group 238"/>
            <p:cNvGrpSpPr>
              <a:grpSpLocks/>
            </p:cNvGrpSpPr>
            <p:nvPr/>
          </p:nvGrpSpPr>
          <p:grpSpPr bwMode="auto">
            <a:xfrm rot="5191906">
              <a:off x="5251" y="1059"/>
              <a:ext cx="266" cy="199"/>
              <a:chOff x="3778" y="529"/>
              <a:chExt cx="280" cy="209"/>
            </a:xfrm>
          </p:grpSpPr>
          <p:sp>
            <p:nvSpPr>
              <p:cNvPr id="147695" name="Freeform 239"/>
              <p:cNvSpPr>
                <a:spLocks/>
              </p:cNvSpPr>
              <p:nvPr/>
            </p:nvSpPr>
            <p:spPr bwMode="auto">
              <a:xfrm>
                <a:off x="3812" y="529"/>
                <a:ext cx="224" cy="209"/>
              </a:xfrm>
              <a:custGeom>
                <a:avLst/>
                <a:gdLst/>
                <a:ahLst/>
                <a:cxnLst>
                  <a:cxn ang="0">
                    <a:pos x="207" y="73"/>
                  </a:cxn>
                  <a:cxn ang="0">
                    <a:pos x="72" y="9"/>
                  </a:cxn>
                  <a:cxn ang="0">
                    <a:pos x="2" y="105"/>
                  </a:cxn>
                  <a:cxn ang="0">
                    <a:pos x="107" y="206"/>
                  </a:cxn>
                  <a:cxn ang="0">
                    <a:pos x="207" y="73"/>
                  </a:cxn>
                </a:cxnLst>
                <a:rect l="0" t="0" r="r" b="b"/>
                <a:pathLst>
                  <a:path w="224" h="209">
                    <a:moveTo>
                      <a:pt x="207" y="73"/>
                    </a:moveTo>
                    <a:cubicBezTo>
                      <a:pt x="190" y="0"/>
                      <a:pt x="108" y="4"/>
                      <a:pt x="72" y="9"/>
                    </a:cubicBezTo>
                    <a:cubicBezTo>
                      <a:pt x="36" y="14"/>
                      <a:pt x="0" y="61"/>
                      <a:pt x="2" y="105"/>
                    </a:cubicBezTo>
                    <a:cubicBezTo>
                      <a:pt x="4" y="149"/>
                      <a:pt x="43" y="209"/>
                      <a:pt x="107" y="206"/>
                    </a:cubicBezTo>
                    <a:cubicBezTo>
                      <a:pt x="171" y="204"/>
                      <a:pt x="224" y="147"/>
                      <a:pt x="207" y="73"/>
                    </a:cubicBezTo>
                    <a:close/>
                  </a:path>
                </a:pathLst>
              </a:custGeom>
              <a:solidFill>
                <a:srgbClr val="0000FF">
                  <a:alpha val="50000"/>
                </a:srgbClr>
              </a:solidFill>
              <a:ln w="3175" cmpd="sng">
                <a:solidFill>
                  <a:srgbClr val="66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96" name="Oval 240"/>
              <p:cNvSpPr>
                <a:spLocks noChangeArrowheads="1"/>
              </p:cNvSpPr>
              <p:nvPr/>
            </p:nvSpPr>
            <p:spPr bwMode="auto">
              <a:xfrm>
                <a:off x="3778" y="536"/>
                <a:ext cx="280" cy="186"/>
              </a:xfrm>
              <a:prstGeom prst="ellipse">
                <a:avLst/>
              </a:prstGeom>
              <a:gradFill rotWithShape="1">
                <a:gsLst>
                  <a:gs pos="0">
                    <a:srgbClr val="0000FF">
                      <a:gamma/>
                      <a:tint val="0"/>
                      <a:invGamma/>
                    </a:srgbClr>
                  </a:gs>
                  <a:gs pos="100000">
                    <a:srgbClr val="0000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697" name="Freeform 241" descr="Purple mesh"/>
              <p:cNvSpPr>
                <a:spLocks noChangeAspect="1"/>
              </p:cNvSpPr>
              <p:nvPr/>
            </p:nvSpPr>
            <p:spPr bwMode="auto">
              <a:xfrm rot="-4473221">
                <a:off x="3839" y="574"/>
                <a:ext cx="159" cy="166"/>
              </a:xfrm>
              <a:custGeom>
                <a:avLst/>
                <a:gdLst/>
                <a:ahLst/>
                <a:cxnLst>
                  <a:cxn ang="0">
                    <a:pos x="96" y="150"/>
                  </a:cxn>
                  <a:cxn ang="0">
                    <a:pos x="142" y="54"/>
                  </a:cxn>
                  <a:cxn ang="0">
                    <a:pos x="45" y="10"/>
                  </a:cxn>
                  <a:cxn ang="0">
                    <a:pos x="11" y="101"/>
                  </a:cxn>
                  <a:cxn ang="0">
                    <a:pos x="96" y="150"/>
                  </a:cxn>
                </a:cxnLst>
                <a:rect l="0" t="0" r="r" b="b"/>
                <a:pathLst>
                  <a:path w="162" h="155">
                    <a:moveTo>
                      <a:pt x="96" y="150"/>
                    </a:moveTo>
                    <a:cubicBezTo>
                      <a:pt x="121" y="146"/>
                      <a:pt x="162" y="104"/>
                      <a:pt x="142" y="54"/>
                    </a:cubicBezTo>
                    <a:cubicBezTo>
                      <a:pt x="122" y="4"/>
                      <a:pt x="78" y="0"/>
                      <a:pt x="45" y="10"/>
                    </a:cubicBezTo>
                    <a:cubicBezTo>
                      <a:pt x="12" y="20"/>
                      <a:pt x="0" y="64"/>
                      <a:pt x="11" y="101"/>
                    </a:cubicBezTo>
                    <a:cubicBezTo>
                      <a:pt x="22" y="138"/>
                      <a:pt x="70" y="155"/>
                      <a:pt x="96" y="150"/>
                    </a:cubicBezTo>
                    <a:close/>
                  </a:path>
                </a:pathLst>
              </a:cu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3175" cmpd="sng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7679" name="Group 242"/>
          <p:cNvGrpSpPr>
            <a:grpSpLocks/>
          </p:cNvGrpSpPr>
          <p:nvPr/>
        </p:nvGrpSpPr>
        <p:grpSpPr bwMode="auto">
          <a:xfrm rot="5195004">
            <a:off x="4274344" y="918369"/>
            <a:ext cx="512763" cy="492125"/>
            <a:chOff x="1222" y="777"/>
            <a:chExt cx="286" cy="270"/>
          </a:xfrm>
        </p:grpSpPr>
        <p:sp>
          <p:nvSpPr>
            <p:cNvPr id="147699" name="Freeform 243" descr="Granite"/>
            <p:cNvSpPr>
              <a:spLocks/>
            </p:cNvSpPr>
            <p:nvPr/>
          </p:nvSpPr>
          <p:spPr bwMode="auto">
            <a:xfrm rot="3645729">
              <a:off x="1256" y="806"/>
              <a:ext cx="231" cy="226"/>
            </a:xfrm>
            <a:custGeom>
              <a:avLst/>
              <a:gdLst/>
              <a:ahLst/>
              <a:cxnLst>
                <a:cxn ang="0">
                  <a:pos x="215" y="28"/>
                </a:cxn>
                <a:cxn ang="0">
                  <a:pos x="79" y="16"/>
                </a:cxn>
                <a:cxn ang="0">
                  <a:pos x="0" y="128"/>
                </a:cxn>
                <a:cxn ang="0">
                  <a:pos x="81" y="251"/>
                </a:cxn>
                <a:cxn ang="0">
                  <a:pos x="247" y="194"/>
                </a:cxn>
                <a:cxn ang="0">
                  <a:pos x="215" y="28"/>
                </a:cxn>
              </a:cxnLst>
              <a:rect l="0" t="0" r="r" b="b"/>
              <a:pathLst>
                <a:path w="297" h="262">
                  <a:moveTo>
                    <a:pt x="215" y="28"/>
                  </a:moveTo>
                  <a:cubicBezTo>
                    <a:pt x="184" y="5"/>
                    <a:pt x="116" y="0"/>
                    <a:pt x="79" y="16"/>
                  </a:cubicBezTo>
                  <a:cubicBezTo>
                    <a:pt x="43" y="33"/>
                    <a:pt x="0" y="89"/>
                    <a:pt x="0" y="128"/>
                  </a:cubicBezTo>
                  <a:cubicBezTo>
                    <a:pt x="0" y="167"/>
                    <a:pt x="40" y="240"/>
                    <a:pt x="81" y="251"/>
                  </a:cubicBezTo>
                  <a:cubicBezTo>
                    <a:pt x="122" y="262"/>
                    <a:pt x="225" y="231"/>
                    <a:pt x="247" y="194"/>
                  </a:cubicBezTo>
                  <a:cubicBezTo>
                    <a:pt x="297" y="125"/>
                    <a:pt x="248" y="51"/>
                    <a:pt x="215" y="28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00" name="Freeform 244"/>
            <p:cNvSpPr>
              <a:spLocks/>
            </p:cNvSpPr>
            <p:nvPr/>
          </p:nvSpPr>
          <p:spPr bwMode="auto">
            <a:xfrm>
              <a:off x="1222" y="777"/>
              <a:ext cx="286" cy="270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80">
                <a:alpha val="39999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7682" name="Group 245"/>
          <p:cNvGrpSpPr>
            <a:grpSpLocks/>
          </p:cNvGrpSpPr>
          <p:nvPr/>
        </p:nvGrpSpPr>
        <p:grpSpPr bwMode="auto">
          <a:xfrm>
            <a:off x="6588125" y="836613"/>
            <a:ext cx="454025" cy="428625"/>
            <a:chOff x="5113" y="628"/>
            <a:chExt cx="286" cy="270"/>
          </a:xfrm>
        </p:grpSpPr>
        <p:sp>
          <p:nvSpPr>
            <p:cNvPr id="147702" name="Freeform 246"/>
            <p:cNvSpPr>
              <a:spLocks/>
            </p:cNvSpPr>
            <p:nvPr/>
          </p:nvSpPr>
          <p:spPr bwMode="auto">
            <a:xfrm rot="2646009">
              <a:off x="5113" y="628"/>
              <a:ext cx="286" cy="270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5001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03" name="Freeform 247"/>
            <p:cNvSpPr>
              <a:spLocks/>
            </p:cNvSpPr>
            <p:nvPr/>
          </p:nvSpPr>
          <p:spPr bwMode="auto">
            <a:xfrm>
              <a:off x="5148" y="663"/>
              <a:ext cx="229" cy="222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04" name="Freeform 248" descr="Granite"/>
            <p:cNvSpPr>
              <a:spLocks/>
            </p:cNvSpPr>
            <p:nvPr/>
          </p:nvSpPr>
          <p:spPr bwMode="auto">
            <a:xfrm>
              <a:off x="5148" y="663"/>
              <a:ext cx="229" cy="222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blipFill dpi="0" rotWithShape="1">
              <a:blip r:embed="rId2" cstate="print">
                <a:alphaModFix amt="51000"/>
              </a:blip>
              <a:srcRect/>
              <a:tile tx="0" ty="0" sx="100000" sy="100000" flip="none" algn="tl"/>
            </a:blipFill>
            <a:ln w="3175" cmpd="sng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05" name="Freeform 249"/>
            <p:cNvSpPr>
              <a:spLocks noChangeAspect="1"/>
            </p:cNvSpPr>
            <p:nvPr/>
          </p:nvSpPr>
          <p:spPr bwMode="auto">
            <a:xfrm rot="4808420">
              <a:off x="5225" y="677"/>
              <a:ext cx="28" cy="27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06" name="Freeform 250"/>
            <p:cNvSpPr>
              <a:spLocks noChangeAspect="1"/>
            </p:cNvSpPr>
            <p:nvPr/>
          </p:nvSpPr>
          <p:spPr bwMode="auto">
            <a:xfrm rot="4808420">
              <a:off x="5169" y="772"/>
              <a:ext cx="28" cy="27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07" name="Oval 251"/>
            <p:cNvSpPr>
              <a:spLocks noChangeArrowheads="1"/>
            </p:cNvSpPr>
            <p:nvPr/>
          </p:nvSpPr>
          <p:spPr bwMode="auto">
            <a:xfrm>
              <a:off x="5284" y="845"/>
              <a:ext cx="27" cy="27"/>
            </a:xfrm>
            <a:prstGeom prst="ellipse">
              <a:avLst/>
            </a:prstGeom>
            <a:solidFill>
              <a:srgbClr val="32015B">
                <a:alpha val="53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708" name="Freeform 252"/>
            <p:cNvSpPr>
              <a:spLocks noChangeAspect="1"/>
            </p:cNvSpPr>
            <p:nvPr/>
          </p:nvSpPr>
          <p:spPr bwMode="auto">
            <a:xfrm rot="4808420">
              <a:off x="5343" y="744"/>
              <a:ext cx="28" cy="27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09" name="Freeform 253"/>
            <p:cNvSpPr>
              <a:spLocks noChangeAspect="1"/>
            </p:cNvSpPr>
            <p:nvPr/>
          </p:nvSpPr>
          <p:spPr bwMode="auto">
            <a:xfrm rot="4808420">
              <a:off x="5290" y="678"/>
              <a:ext cx="28" cy="27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10" name="Freeform 254"/>
            <p:cNvSpPr>
              <a:spLocks/>
            </p:cNvSpPr>
            <p:nvPr/>
          </p:nvSpPr>
          <p:spPr bwMode="auto">
            <a:xfrm>
              <a:off x="5148" y="663"/>
              <a:ext cx="229" cy="222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80">
                    <a:gamma/>
                    <a:tint val="0"/>
                    <a:invGamma/>
                    <a:alpha val="0"/>
                  </a:srgbClr>
                </a:gs>
                <a:gs pos="100000">
                  <a:srgbClr val="000080">
                    <a:alpha val="50000"/>
                  </a:srgbClr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7685" name="Group 255"/>
          <p:cNvGrpSpPr>
            <a:grpSpLocks/>
          </p:cNvGrpSpPr>
          <p:nvPr/>
        </p:nvGrpSpPr>
        <p:grpSpPr bwMode="auto">
          <a:xfrm rot="3817480">
            <a:off x="6890544" y="1183481"/>
            <a:ext cx="401638" cy="428625"/>
            <a:chOff x="5113" y="628"/>
            <a:chExt cx="286" cy="270"/>
          </a:xfrm>
        </p:grpSpPr>
        <p:sp>
          <p:nvSpPr>
            <p:cNvPr id="147712" name="Freeform 256"/>
            <p:cNvSpPr>
              <a:spLocks/>
            </p:cNvSpPr>
            <p:nvPr/>
          </p:nvSpPr>
          <p:spPr bwMode="auto">
            <a:xfrm rot="2646009">
              <a:off x="5113" y="628"/>
              <a:ext cx="286" cy="270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5001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13" name="Freeform 257"/>
            <p:cNvSpPr>
              <a:spLocks/>
            </p:cNvSpPr>
            <p:nvPr/>
          </p:nvSpPr>
          <p:spPr bwMode="auto">
            <a:xfrm>
              <a:off x="5148" y="663"/>
              <a:ext cx="229" cy="222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14" name="Freeform 258" descr="Granite"/>
            <p:cNvSpPr>
              <a:spLocks/>
            </p:cNvSpPr>
            <p:nvPr/>
          </p:nvSpPr>
          <p:spPr bwMode="auto">
            <a:xfrm>
              <a:off x="5148" y="663"/>
              <a:ext cx="229" cy="222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blipFill dpi="0" rotWithShape="1">
              <a:blip r:embed="rId2" cstate="print">
                <a:alphaModFix amt="51000"/>
              </a:blip>
              <a:srcRect/>
              <a:tile tx="0" ty="0" sx="100000" sy="100000" flip="none" algn="tl"/>
            </a:blipFill>
            <a:ln w="3175" cmpd="sng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15" name="Freeform 259"/>
            <p:cNvSpPr>
              <a:spLocks noChangeAspect="1"/>
            </p:cNvSpPr>
            <p:nvPr/>
          </p:nvSpPr>
          <p:spPr bwMode="auto">
            <a:xfrm rot="4808420">
              <a:off x="5225" y="677"/>
              <a:ext cx="28" cy="27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16" name="Freeform 260"/>
            <p:cNvSpPr>
              <a:spLocks noChangeAspect="1"/>
            </p:cNvSpPr>
            <p:nvPr/>
          </p:nvSpPr>
          <p:spPr bwMode="auto">
            <a:xfrm rot="4808420">
              <a:off x="5169" y="772"/>
              <a:ext cx="28" cy="27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17" name="Oval 261"/>
            <p:cNvSpPr>
              <a:spLocks noChangeArrowheads="1"/>
            </p:cNvSpPr>
            <p:nvPr/>
          </p:nvSpPr>
          <p:spPr bwMode="auto">
            <a:xfrm>
              <a:off x="5284" y="845"/>
              <a:ext cx="27" cy="27"/>
            </a:xfrm>
            <a:prstGeom prst="ellipse">
              <a:avLst/>
            </a:prstGeom>
            <a:solidFill>
              <a:srgbClr val="32015B">
                <a:alpha val="53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718" name="Freeform 262"/>
            <p:cNvSpPr>
              <a:spLocks noChangeAspect="1"/>
            </p:cNvSpPr>
            <p:nvPr/>
          </p:nvSpPr>
          <p:spPr bwMode="auto">
            <a:xfrm rot="4808420">
              <a:off x="5343" y="744"/>
              <a:ext cx="28" cy="27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19" name="Freeform 263"/>
            <p:cNvSpPr>
              <a:spLocks noChangeAspect="1"/>
            </p:cNvSpPr>
            <p:nvPr/>
          </p:nvSpPr>
          <p:spPr bwMode="auto">
            <a:xfrm rot="4808420">
              <a:off x="5290" y="678"/>
              <a:ext cx="28" cy="27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20" name="Freeform 264"/>
            <p:cNvSpPr>
              <a:spLocks/>
            </p:cNvSpPr>
            <p:nvPr/>
          </p:nvSpPr>
          <p:spPr bwMode="auto">
            <a:xfrm>
              <a:off x="5148" y="663"/>
              <a:ext cx="229" cy="222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80">
                    <a:gamma/>
                    <a:tint val="0"/>
                    <a:invGamma/>
                    <a:alpha val="0"/>
                  </a:srgbClr>
                </a:gs>
                <a:gs pos="100000">
                  <a:srgbClr val="000080">
                    <a:alpha val="50000"/>
                  </a:srgbClr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7721" name="Line 265"/>
          <p:cNvSpPr>
            <a:spLocks noChangeShapeType="1"/>
          </p:cNvSpPr>
          <p:nvPr/>
        </p:nvSpPr>
        <p:spPr bwMode="auto">
          <a:xfrm flipV="1">
            <a:off x="3635375" y="1341438"/>
            <a:ext cx="5762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722" name="Line 266"/>
          <p:cNvSpPr>
            <a:spLocks noChangeShapeType="1"/>
          </p:cNvSpPr>
          <p:nvPr/>
        </p:nvSpPr>
        <p:spPr bwMode="auto">
          <a:xfrm>
            <a:off x="3635375" y="1700213"/>
            <a:ext cx="5762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723" name="Line 267"/>
          <p:cNvSpPr>
            <a:spLocks noChangeShapeType="1"/>
          </p:cNvSpPr>
          <p:nvPr/>
        </p:nvSpPr>
        <p:spPr bwMode="auto">
          <a:xfrm>
            <a:off x="4859338" y="1123950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724" name="Line 268"/>
          <p:cNvSpPr>
            <a:spLocks noChangeShapeType="1"/>
          </p:cNvSpPr>
          <p:nvPr/>
        </p:nvSpPr>
        <p:spPr bwMode="auto">
          <a:xfrm>
            <a:off x="4859338" y="1989138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725" name="Line 269"/>
          <p:cNvSpPr>
            <a:spLocks noChangeShapeType="1"/>
          </p:cNvSpPr>
          <p:nvPr/>
        </p:nvSpPr>
        <p:spPr bwMode="auto">
          <a:xfrm>
            <a:off x="5940425" y="112553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726" name="Line 270"/>
          <p:cNvSpPr>
            <a:spLocks noChangeShapeType="1"/>
          </p:cNvSpPr>
          <p:nvPr/>
        </p:nvSpPr>
        <p:spPr bwMode="auto">
          <a:xfrm>
            <a:off x="7308850" y="112553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47686" name="Group 271"/>
          <p:cNvGrpSpPr>
            <a:grpSpLocks noChangeAspect="1"/>
          </p:cNvGrpSpPr>
          <p:nvPr/>
        </p:nvGrpSpPr>
        <p:grpSpPr bwMode="auto">
          <a:xfrm>
            <a:off x="6732588" y="1844675"/>
            <a:ext cx="315912" cy="298450"/>
            <a:chOff x="2854" y="1152"/>
            <a:chExt cx="286" cy="270"/>
          </a:xfrm>
        </p:grpSpPr>
        <p:sp>
          <p:nvSpPr>
            <p:cNvPr id="147728" name="Freeform 272"/>
            <p:cNvSpPr>
              <a:spLocks noChangeAspect="1"/>
            </p:cNvSpPr>
            <p:nvPr/>
          </p:nvSpPr>
          <p:spPr bwMode="auto">
            <a:xfrm>
              <a:off x="2854" y="1152"/>
              <a:ext cx="286" cy="270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9999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29" name="Freeform 273" descr="Purple mesh"/>
            <p:cNvSpPr>
              <a:spLocks noChangeAspect="1"/>
            </p:cNvSpPr>
            <p:nvPr/>
          </p:nvSpPr>
          <p:spPr bwMode="auto">
            <a:xfrm>
              <a:off x="2884" y="1182"/>
              <a:ext cx="229" cy="225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7730" name="Text Box 274"/>
          <p:cNvSpPr txBox="1">
            <a:spLocks noChangeArrowheads="1"/>
          </p:cNvSpPr>
          <p:nvPr/>
        </p:nvSpPr>
        <p:spPr bwMode="auto">
          <a:xfrm>
            <a:off x="6300788" y="2132013"/>
            <a:ext cx="1336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T-lymphocytes</a:t>
            </a:r>
          </a:p>
        </p:txBody>
      </p:sp>
      <p:sp>
        <p:nvSpPr>
          <p:cNvPr id="147731" name="Text Box 275"/>
          <p:cNvSpPr txBox="1">
            <a:spLocks noChangeArrowheads="1"/>
          </p:cNvSpPr>
          <p:nvPr/>
        </p:nvSpPr>
        <p:spPr bwMode="auto">
          <a:xfrm>
            <a:off x="7885113" y="1628775"/>
            <a:ext cx="863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Plasma</a:t>
            </a:r>
          </a:p>
          <a:p>
            <a:pPr algn="ctr"/>
            <a:r>
              <a:rPr lang="en-US" sz="1400">
                <a:solidFill>
                  <a:schemeClr val="tx1"/>
                </a:solidFill>
              </a:rPr>
              <a:t>cells</a:t>
            </a:r>
          </a:p>
        </p:txBody>
      </p:sp>
      <p:sp>
        <p:nvSpPr>
          <p:cNvPr id="147733" name="Rectangle 277"/>
          <p:cNvSpPr>
            <a:spLocks noChangeArrowheads="1"/>
          </p:cNvSpPr>
          <p:nvPr/>
        </p:nvSpPr>
        <p:spPr bwMode="auto">
          <a:xfrm>
            <a:off x="5940425" y="1268413"/>
            <a:ext cx="287338" cy="28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7734" name="Text Box 278"/>
          <p:cNvSpPr txBox="1">
            <a:spLocks noChangeArrowheads="1"/>
          </p:cNvSpPr>
          <p:nvPr/>
        </p:nvSpPr>
        <p:spPr bwMode="auto">
          <a:xfrm>
            <a:off x="5435600" y="1268413"/>
            <a:ext cx="1347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B-lymphocytes</a:t>
            </a:r>
          </a:p>
        </p:txBody>
      </p:sp>
      <p:sp>
        <p:nvSpPr>
          <p:cNvPr id="147738" name="Text Box 282"/>
          <p:cNvSpPr txBox="1">
            <a:spLocks noChangeArrowheads="1"/>
          </p:cNvSpPr>
          <p:nvPr/>
        </p:nvSpPr>
        <p:spPr bwMode="auto">
          <a:xfrm>
            <a:off x="5364163" y="692150"/>
            <a:ext cx="576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na</a:t>
            </a:r>
            <a:r>
              <a:rPr lang="en-US" sz="14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ï</a:t>
            </a:r>
            <a:r>
              <a:rPr lang="en-US" sz="14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ve</a:t>
            </a:r>
          </a:p>
        </p:txBody>
      </p:sp>
      <p:sp>
        <p:nvSpPr>
          <p:cNvPr id="147739" name="WordArt 283"/>
          <p:cNvSpPr>
            <a:spLocks noChangeArrowheads="1" noChangeShapeType="1" noTextEdit="1"/>
          </p:cNvSpPr>
          <p:nvPr/>
        </p:nvSpPr>
        <p:spPr bwMode="auto">
          <a:xfrm>
            <a:off x="6443663" y="692150"/>
            <a:ext cx="936625" cy="2857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154350"/>
              </a:avLst>
            </a:prstTxWarp>
          </a:bodyPr>
          <a:lstStyle/>
          <a:p>
            <a:pPr algn="ctr"/>
            <a:r>
              <a:rPr lang="en-US" sz="800" kern="10">
                <a:ln w="3175">
                  <a:noFill/>
                  <a:round/>
                  <a:headEnd/>
                  <a:tailEnd/>
                </a:ln>
                <a:solidFill>
                  <a:srgbClr val="008000"/>
                </a:solidFill>
                <a:latin typeface="Arial Narrow"/>
              </a:rPr>
              <a:t>germinal center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6610" y="152400"/>
            <a:ext cx="6495789" cy="5427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Malignant </a:t>
            </a:r>
            <a:r>
              <a:rPr lang="en-US" sz="2800" b="1" dirty="0" err="1" smtClean="0">
                <a:solidFill>
                  <a:schemeClr val="tx1"/>
                </a:solidFill>
              </a:rPr>
              <a:t>Lymphoproliferative</a:t>
            </a:r>
            <a:r>
              <a:rPr lang="en-US" sz="2800" b="1" dirty="0" smtClean="0">
                <a:solidFill>
                  <a:schemeClr val="tx1"/>
                </a:solidFill>
              </a:rPr>
              <a:t> disorders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1489814" y="695193"/>
            <a:ext cx="114300" cy="52400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Rounded Rectangle 3"/>
          <p:cNvSpPr/>
          <p:nvPr/>
        </p:nvSpPr>
        <p:spPr>
          <a:xfrm>
            <a:off x="685800" y="1257820"/>
            <a:ext cx="1860898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Immature</a:t>
            </a:r>
            <a:r>
              <a:rPr lang="en-US" sz="2400" b="1" dirty="0" smtClean="0"/>
              <a:t> </a:t>
            </a:r>
            <a:endParaRPr lang="ar-SA" sz="2400" b="1" dirty="0"/>
          </a:p>
        </p:txBody>
      </p:sp>
      <p:sp>
        <p:nvSpPr>
          <p:cNvPr id="5" name="Oval 4"/>
          <p:cNvSpPr/>
          <p:nvPr/>
        </p:nvSpPr>
        <p:spPr>
          <a:xfrm>
            <a:off x="914400" y="1789656"/>
            <a:ext cx="891958" cy="8763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ALL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38600" y="1273480"/>
            <a:ext cx="4648200" cy="5187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M</a:t>
            </a:r>
            <a:r>
              <a:rPr lang="en-US" sz="2800" b="1" dirty="0" smtClean="0">
                <a:solidFill>
                  <a:schemeClr val="tx1"/>
                </a:solidFill>
              </a:rPr>
              <a:t>ature</a:t>
            </a:r>
            <a:r>
              <a:rPr lang="en-US" sz="2400" b="1" dirty="0" smtClean="0"/>
              <a:t> </a:t>
            </a:r>
            <a:endParaRPr lang="ar-SA" sz="2400" b="1" dirty="0"/>
          </a:p>
        </p:txBody>
      </p:sp>
      <p:sp>
        <p:nvSpPr>
          <p:cNvPr id="8" name="Down Arrow 7"/>
          <p:cNvSpPr/>
          <p:nvPr/>
        </p:nvSpPr>
        <p:spPr>
          <a:xfrm>
            <a:off x="4325133" y="1792266"/>
            <a:ext cx="76200" cy="533400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Rounded Rectangle 8"/>
          <p:cNvSpPr/>
          <p:nvPr/>
        </p:nvSpPr>
        <p:spPr>
          <a:xfrm>
            <a:off x="6449598" y="2362200"/>
            <a:ext cx="2465801" cy="47807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Lymphoid leukemia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743200" y="2436312"/>
            <a:ext cx="2943225" cy="495300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Lymphoma  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8039100" y="1792266"/>
            <a:ext cx="76200" cy="533400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Rectangle 12"/>
          <p:cNvSpPr/>
          <p:nvPr/>
        </p:nvSpPr>
        <p:spPr>
          <a:xfrm>
            <a:off x="6640099" y="2819400"/>
            <a:ext cx="2122901" cy="17526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CLL</a:t>
            </a: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Hairy cell leukemia</a:t>
            </a: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T-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prolymphocytic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leukemia </a:t>
            </a: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Leukemic phase of lymphoma </a:t>
            </a:r>
            <a:endParaRPr lang="ar-S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38600" y="3305827"/>
            <a:ext cx="230981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Hodgkin lymphoma 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6449599" y="695193"/>
            <a:ext cx="114300" cy="524007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Rectangle 16"/>
          <p:cNvSpPr/>
          <p:nvPr/>
        </p:nvSpPr>
        <p:spPr>
          <a:xfrm>
            <a:off x="997646" y="3276600"/>
            <a:ext cx="2844452" cy="484862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Non Hodgkin lymphoma </a:t>
            </a:r>
            <a:endParaRPr lang="en-US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203465" y="4193610"/>
            <a:ext cx="2022693" cy="4572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T- cell neoplasm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4210311" y="4650810"/>
            <a:ext cx="76200" cy="304800"/>
          </a:xfrm>
          <a:prstGeom prst="downArrow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Rectangle 21"/>
          <p:cNvSpPr/>
          <p:nvPr/>
        </p:nvSpPr>
        <p:spPr>
          <a:xfrm>
            <a:off x="3717099" y="4994231"/>
            <a:ext cx="3293301" cy="133036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rgbClr val="003300"/>
                </a:solidFill>
              </a:rPr>
              <a:t>Adult T leukemia lymphoma </a:t>
            </a:r>
          </a:p>
          <a:p>
            <a:r>
              <a:rPr lang="en-US" dirty="0" err="1" smtClean="0">
                <a:solidFill>
                  <a:srgbClr val="003300"/>
                </a:solidFill>
              </a:rPr>
              <a:t>Sezary</a:t>
            </a:r>
            <a:r>
              <a:rPr lang="en-US" dirty="0" smtClean="0">
                <a:solidFill>
                  <a:srgbClr val="003300"/>
                </a:solidFill>
              </a:rPr>
              <a:t> syndrome </a:t>
            </a:r>
          </a:p>
          <a:p>
            <a:r>
              <a:rPr lang="en-US" dirty="0" smtClean="0">
                <a:solidFill>
                  <a:srgbClr val="003300"/>
                </a:solidFill>
              </a:rPr>
              <a:t>Large anaplastic T lymphoma </a:t>
            </a:r>
            <a:endParaRPr lang="ar-SA" dirty="0">
              <a:solidFill>
                <a:srgbClr val="0033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16251" y="4170123"/>
            <a:ext cx="2022693" cy="4572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</a:t>
            </a:r>
            <a:r>
              <a:rPr lang="en-US" b="1" dirty="0" smtClean="0">
                <a:solidFill>
                  <a:schemeClr val="bg1"/>
                </a:solidFill>
              </a:rPr>
              <a:t>- cell neoplasm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9915" y="4994231"/>
            <a:ext cx="3293301" cy="133036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err="1" smtClean="0">
                <a:solidFill>
                  <a:srgbClr val="003300"/>
                </a:solidFill>
              </a:rPr>
              <a:t>Burkitt</a:t>
            </a:r>
            <a:r>
              <a:rPr lang="en-US" dirty="0" smtClean="0">
                <a:solidFill>
                  <a:srgbClr val="003300"/>
                </a:solidFill>
              </a:rPr>
              <a:t> lymphoma  </a:t>
            </a:r>
          </a:p>
          <a:p>
            <a:r>
              <a:rPr lang="en-US" dirty="0" smtClean="0">
                <a:solidFill>
                  <a:srgbClr val="003300"/>
                </a:solidFill>
              </a:rPr>
              <a:t>Diffuse large B lymphoma </a:t>
            </a:r>
          </a:p>
          <a:p>
            <a:r>
              <a:rPr lang="en-US" dirty="0" smtClean="0">
                <a:solidFill>
                  <a:srgbClr val="003300"/>
                </a:solidFill>
              </a:rPr>
              <a:t>Follicular lymphoma </a:t>
            </a:r>
          </a:p>
          <a:p>
            <a:r>
              <a:rPr lang="en-US" dirty="0" smtClean="0">
                <a:solidFill>
                  <a:srgbClr val="003300"/>
                </a:solidFill>
              </a:rPr>
              <a:t>Multiple myeloma 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1668048" y="4626279"/>
            <a:ext cx="76200" cy="304800"/>
          </a:xfrm>
          <a:prstGeom prst="downArrow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Oval 26"/>
          <p:cNvSpPr/>
          <p:nvPr/>
        </p:nvSpPr>
        <p:spPr>
          <a:xfrm>
            <a:off x="259915" y="4134763"/>
            <a:ext cx="737731" cy="556494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90%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181371" y="4134763"/>
            <a:ext cx="737731" cy="574893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10%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363749" y="2933178"/>
            <a:ext cx="110516" cy="344987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Down Arrow 11"/>
          <p:cNvSpPr/>
          <p:nvPr/>
        </p:nvSpPr>
        <p:spPr>
          <a:xfrm>
            <a:off x="2938944" y="2933178"/>
            <a:ext cx="109056" cy="344987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Down Arrow 28"/>
          <p:cNvSpPr/>
          <p:nvPr/>
        </p:nvSpPr>
        <p:spPr>
          <a:xfrm>
            <a:off x="3657600" y="3763027"/>
            <a:ext cx="124999" cy="371736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Down Arrow 29"/>
          <p:cNvSpPr/>
          <p:nvPr/>
        </p:nvSpPr>
        <p:spPr>
          <a:xfrm>
            <a:off x="1553749" y="3763027"/>
            <a:ext cx="124999" cy="371736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349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Oval 3"/>
          <p:cNvSpPr>
            <a:spLocks noChangeArrowheads="1"/>
          </p:cNvSpPr>
          <p:nvPr/>
        </p:nvSpPr>
        <p:spPr bwMode="auto">
          <a:xfrm rot="5400000">
            <a:off x="3755745" y="1506197"/>
            <a:ext cx="4763957" cy="4350648"/>
          </a:xfrm>
          <a:prstGeom prst="ellipse">
            <a:avLst/>
          </a:prstGeom>
          <a:gradFill rotWithShape="1">
            <a:gsLst>
              <a:gs pos="0">
                <a:srgbClr val="99CCFF">
                  <a:gamma/>
                  <a:shade val="46275"/>
                  <a:invGamma/>
                </a:srgbClr>
              </a:gs>
              <a:gs pos="100000">
                <a:srgbClr val="99CCFF">
                  <a:alpha val="56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48484" name="Freeform 4"/>
          <p:cNvSpPr>
            <a:spLocks/>
          </p:cNvSpPr>
          <p:nvPr/>
        </p:nvSpPr>
        <p:spPr bwMode="auto">
          <a:xfrm rot="5400000">
            <a:off x="-1119688" y="2886074"/>
            <a:ext cx="5284439" cy="2111376"/>
          </a:xfrm>
          <a:custGeom>
            <a:avLst/>
            <a:gdLst>
              <a:gd name="T0" fmla="*/ 441 w 2781"/>
              <a:gd name="T1" fmla="*/ 210 h 993"/>
              <a:gd name="T2" fmla="*/ 279 w 2781"/>
              <a:gd name="T3" fmla="*/ 120 h 993"/>
              <a:gd name="T4" fmla="*/ 198 w 2781"/>
              <a:gd name="T5" fmla="*/ 102 h 993"/>
              <a:gd name="T6" fmla="*/ 45 w 2781"/>
              <a:gd name="T7" fmla="*/ 156 h 993"/>
              <a:gd name="T8" fmla="*/ 18 w 2781"/>
              <a:gd name="T9" fmla="*/ 210 h 993"/>
              <a:gd name="T10" fmla="*/ 45 w 2781"/>
              <a:gd name="T11" fmla="*/ 372 h 993"/>
              <a:gd name="T12" fmla="*/ 72 w 2781"/>
              <a:gd name="T13" fmla="*/ 453 h 993"/>
              <a:gd name="T14" fmla="*/ 81 w 2781"/>
              <a:gd name="T15" fmla="*/ 480 h 993"/>
              <a:gd name="T16" fmla="*/ 45 w 2781"/>
              <a:gd name="T17" fmla="*/ 633 h 993"/>
              <a:gd name="T18" fmla="*/ 27 w 2781"/>
              <a:gd name="T19" fmla="*/ 660 h 993"/>
              <a:gd name="T20" fmla="*/ 9 w 2781"/>
              <a:gd name="T21" fmla="*/ 714 h 993"/>
              <a:gd name="T22" fmla="*/ 0 w 2781"/>
              <a:gd name="T23" fmla="*/ 741 h 993"/>
              <a:gd name="T24" fmla="*/ 9 w 2781"/>
              <a:gd name="T25" fmla="*/ 858 h 993"/>
              <a:gd name="T26" fmla="*/ 27 w 2781"/>
              <a:gd name="T27" fmla="*/ 912 h 993"/>
              <a:gd name="T28" fmla="*/ 108 w 2781"/>
              <a:gd name="T29" fmla="*/ 975 h 993"/>
              <a:gd name="T30" fmla="*/ 162 w 2781"/>
              <a:gd name="T31" fmla="*/ 993 h 993"/>
              <a:gd name="T32" fmla="*/ 333 w 2781"/>
              <a:gd name="T33" fmla="*/ 984 h 993"/>
              <a:gd name="T34" fmla="*/ 414 w 2781"/>
              <a:gd name="T35" fmla="*/ 939 h 993"/>
              <a:gd name="T36" fmla="*/ 630 w 2781"/>
              <a:gd name="T37" fmla="*/ 786 h 993"/>
              <a:gd name="T38" fmla="*/ 1125 w 2781"/>
              <a:gd name="T39" fmla="*/ 750 h 993"/>
              <a:gd name="T40" fmla="*/ 1890 w 2781"/>
              <a:gd name="T41" fmla="*/ 768 h 993"/>
              <a:gd name="T42" fmla="*/ 2214 w 2781"/>
              <a:gd name="T43" fmla="*/ 840 h 993"/>
              <a:gd name="T44" fmla="*/ 2493 w 2781"/>
              <a:gd name="T45" fmla="*/ 921 h 993"/>
              <a:gd name="T46" fmla="*/ 2682 w 2781"/>
              <a:gd name="T47" fmla="*/ 912 h 993"/>
              <a:gd name="T48" fmla="*/ 2781 w 2781"/>
              <a:gd name="T49" fmla="*/ 786 h 993"/>
              <a:gd name="T50" fmla="*/ 2763 w 2781"/>
              <a:gd name="T51" fmla="*/ 660 h 993"/>
              <a:gd name="T52" fmla="*/ 2655 w 2781"/>
              <a:gd name="T53" fmla="*/ 444 h 993"/>
              <a:gd name="T54" fmla="*/ 2691 w 2781"/>
              <a:gd name="T55" fmla="*/ 282 h 993"/>
              <a:gd name="T56" fmla="*/ 2709 w 2781"/>
              <a:gd name="T57" fmla="*/ 255 h 993"/>
              <a:gd name="T58" fmla="*/ 2736 w 2781"/>
              <a:gd name="T59" fmla="*/ 174 h 993"/>
              <a:gd name="T60" fmla="*/ 2745 w 2781"/>
              <a:gd name="T61" fmla="*/ 147 h 993"/>
              <a:gd name="T62" fmla="*/ 2664 w 2781"/>
              <a:gd name="T63" fmla="*/ 3 h 993"/>
              <a:gd name="T64" fmla="*/ 2439 w 2781"/>
              <a:gd name="T65" fmla="*/ 12 h 993"/>
              <a:gd name="T66" fmla="*/ 2358 w 2781"/>
              <a:gd name="T67" fmla="*/ 57 h 993"/>
              <a:gd name="T68" fmla="*/ 2313 w 2781"/>
              <a:gd name="T69" fmla="*/ 102 h 993"/>
              <a:gd name="T70" fmla="*/ 2178 w 2781"/>
              <a:gd name="T71" fmla="*/ 219 h 993"/>
              <a:gd name="T72" fmla="*/ 1737 w 2781"/>
              <a:gd name="T73" fmla="*/ 282 h 993"/>
              <a:gd name="T74" fmla="*/ 657 w 2781"/>
              <a:gd name="T75" fmla="*/ 237 h 993"/>
              <a:gd name="T76" fmla="*/ 441 w 2781"/>
              <a:gd name="T77" fmla="*/ 210 h 9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781" h="993">
                <a:moveTo>
                  <a:pt x="441" y="210"/>
                </a:moveTo>
                <a:cubicBezTo>
                  <a:pt x="391" y="193"/>
                  <a:pt x="326" y="140"/>
                  <a:pt x="279" y="120"/>
                </a:cubicBezTo>
                <a:cubicBezTo>
                  <a:pt x="268" y="115"/>
                  <a:pt x="206" y="104"/>
                  <a:pt x="198" y="102"/>
                </a:cubicBezTo>
                <a:cubicBezTo>
                  <a:pt x="144" y="116"/>
                  <a:pt x="92" y="125"/>
                  <a:pt x="45" y="156"/>
                </a:cubicBezTo>
                <a:cubicBezTo>
                  <a:pt x="39" y="175"/>
                  <a:pt x="19" y="190"/>
                  <a:pt x="18" y="210"/>
                </a:cubicBezTo>
                <a:cubicBezTo>
                  <a:pt x="13" y="289"/>
                  <a:pt x="24" y="309"/>
                  <a:pt x="45" y="372"/>
                </a:cubicBezTo>
                <a:cubicBezTo>
                  <a:pt x="54" y="399"/>
                  <a:pt x="63" y="426"/>
                  <a:pt x="72" y="453"/>
                </a:cubicBezTo>
                <a:cubicBezTo>
                  <a:pt x="75" y="462"/>
                  <a:pt x="81" y="480"/>
                  <a:pt x="81" y="480"/>
                </a:cubicBezTo>
                <a:cubicBezTo>
                  <a:pt x="74" y="536"/>
                  <a:pt x="63" y="580"/>
                  <a:pt x="45" y="633"/>
                </a:cubicBezTo>
                <a:cubicBezTo>
                  <a:pt x="42" y="643"/>
                  <a:pt x="31" y="650"/>
                  <a:pt x="27" y="660"/>
                </a:cubicBezTo>
                <a:cubicBezTo>
                  <a:pt x="19" y="677"/>
                  <a:pt x="15" y="696"/>
                  <a:pt x="9" y="714"/>
                </a:cubicBezTo>
                <a:cubicBezTo>
                  <a:pt x="6" y="723"/>
                  <a:pt x="0" y="741"/>
                  <a:pt x="0" y="741"/>
                </a:cubicBezTo>
                <a:cubicBezTo>
                  <a:pt x="3" y="780"/>
                  <a:pt x="3" y="819"/>
                  <a:pt x="9" y="858"/>
                </a:cubicBezTo>
                <a:cubicBezTo>
                  <a:pt x="12" y="877"/>
                  <a:pt x="11" y="901"/>
                  <a:pt x="27" y="912"/>
                </a:cubicBezTo>
                <a:cubicBezTo>
                  <a:pt x="55" y="931"/>
                  <a:pt x="77" y="961"/>
                  <a:pt x="108" y="975"/>
                </a:cubicBezTo>
                <a:cubicBezTo>
                  <a:pt x="125" y="983"/>
                  <a:pt x="162" y="993"/>
                  <a:pt x="162" y="993"/>
                </a:cubicBezTo>
                <a:cubicBezTo>
                  <a:pt x="219" y="990"/>
                  <a:pt x="276" y="989"/>
                  <a:pt x="333" y="984"/>
                </a:cubicBezTo>
                <a:cubicBezTo>
                  <a:pt x="361" y="981"/>
                  <a:pt x="398" y="950"/>
                  <a:pt x="414" y="939"/>
                </a:cubicBezTo>
                <a:cubicBezTo>
                  <a:pt x="489" y="889"/>
                  <a:pt x="550" y="826"/>
                  <a:pt x="630" y="786"/>
                </a:cubicBezTo>
                <a:cubicBezTo>
                  <a:pt x="749" y="727"/>
                  <a:pt x="1071" y="751"/>
                  <a:pt x="1125" y="750"/>
                </a:cubicBezTo>
                <a:cubicBezTo>
                  <a:pt x="1371" y="715"/>
                  <a:pt x="1640" y="758"/>
                  <a:pt x="1890" y="768"/>
                </a:cubicBezTo>
                <a:cubicBezTo>
                  <a:pt x="1999" y="786"/>
                  <a:pt x="2108" y="808"/>
                  <a:pt x="2214" y="840"/>
                </a:cubicBezTo>
                <a:cubicBezTo>
                  <a:pt x="2307" y="868"/>
                  <a:pt x="2398" y="902"/>
                  <a:pt x="2493" y="921"/>
                </a:cubicBezTo>
                <a:cubicBezTo>
                  <a:pt x="2556" y="918"/>
                  <a:pt x="2619" y="920"/>
                  <a:pt x="2682" y="912"/>
                </a:cubicBezTo>
                <a:cubicBezTo>
                  <a:pt x="2734" y="905"/>
                  <a:pt x="2757" y="821"/>
                  <a:pt x="2781" y="786"/>
                </a:cubicBezTo>
                <a:cubicBezTo>
                  <a:pt x="2780" y="775"/>
                  <a:pt x="2780" y="690"/>
                  <a:pt x="2763" y="660"/>
                </a:cubicBezTo>
                <a:cubicBezTo>
                  <a:pt x="2711" y="567"/>
                  <a:pt x="2673" y="552"/>
                  <a:pt x="2655" y="444"/>
                </a:cubicBezTo>
                <a:cubicBezTo>
                  <a:pt x="2660" y="397"/>
                  <a:pt x="2662" y="325"/>
                  <a:pt x="2691" y="282"/>
                </a:cubicBezTo>
                <a:cubicBezTo>
                  <a:pt x="2697" y="273"/>
                  <a:pt x="2705" y="265"/>
                  <a:pt x="2709" y="255"/>
                </a:cubicBezTo>
                <a:cubicBezTo>
                  <a:pt x="2709" y="255"/>
                  <a:pt x="2731" y="188"/>
                  <a:pt x="2736" y="174"/>
                </a:cubicBezTo>
                <a:cubicBezTo>
                  <a:pt x="2739" y="165"/>
                  <a:pt x="2745" y="147"/>
                  <a:pt x="2745" y="147"/>
                </a:cubicBezTo>
                <a:cubicBezTo>
                  <a:pt x="2734" y="72"/>
                  <a:pt x="2738" y="28"/>
                  <a:pt x="2664" y="3"/>
                </a:cubicBezTo>
                <a:cubicBezTo>
                  <a:pt x="2589" y="6"/>
                  <a:pt x="2513" y="0"/>
                  <a:pt x="2439" y="12"/>
                </a:cubicBezTo>
                <a:cubicBezTo>
                  <a:pt x="2409" y="17"/>
                  <a:pt x="2387" y="47"/>
                  <a:pt x="2358" y="57"/>
                </a:cubicBezTo>
                <a:cubicBezTo>
                  <a:pt x="2321" y="113"/>
                  <a:pt x="2362" y="58"/>
                  <a:pt x="2313" y="102"/>
                </a:cubicBezTo>
                <a:cubicBezTo>
                  <a:pt x="2274" y="137"/>
                  <a:pt x="2228" y="197"/>
                  <a:pt x="2178" y="219"/>
                </a:cubicBezTo>
                <a:cubicBezTo>
                  <a:pt x="2040" y="280"/>
                  <a:pt x="1884" y="275"/>
                  <a:pt x="1737" y="282"/>
                </a:cubicBezTo>
                <a:cubicBezTo>
                  <a:pt x="1373" y="269"/>
                  <a:pt x="1020" y="264"/>
                  <a:pt x="657" y="237"/>
                </a:cubicBezTo>
                <a:cubicBezTo>
                  <a:pt x="580" y="231"/>
                  <a:pt x="518" y="210"/>
                  <a:pt x="441" y="210"/>
                </a:cubicBezTo>
                <a:close/>
              </a:path>
            </a:pathLst>
          </a:custGeom>
          <a:solidFill>
            <a:srgbClr val="FFFF99"/>
          </a:solidFill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148485" name="Oval 5"/>
          <p:cNvSpPr>
            <a:spLocks noChangeArrowheads="1"/>
          </p:cNvSpPr>
          <p:nvPr/>
        </p:nvSpPr>
        <p:spPr bwMode="auto">
          <a:xfrm>
            <a:off x="1033187" y="1640831"/>
            <a:ext cx="846138" cy="4227784"/>
          </a:xfrm>
          <a:prstGeom prst="ellipse">
            <a:avLst/>
          </a:prstGeom>
          <a:gradFill rotWithShape="1">
            <a:gsLst>
              <a:gs pos="0">
                <a:srgbClr val="800000"/>
              </a:gs>
              <a:gs pos="100000">
                <a:srgbClr val="800000">
                  <a:gamma/>
                  <a:tint val="84314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48487" name="Text Box 7"/>
          <p:cNvSpPr txBox="1">
            <a:spLocks noChangeArrowheads="1"/>
          </p:cNvSpPr>
          <p:nvPr/>
        </p:nvSpPr>
        <p:spPr bwMode="auto">
          <a:xfrm>
            <a:off x="76200" y="2082225"/>
            <a:ext cx="7054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stem</a:t>
            </a:r>
          </a:p>
          <a:p>
            <a:r>
              <a:rPr lang="en-US" sz="1400" dirty="0">
                <a:solidFill>
                  <a:schemeClr val="tx1"/>
                </a:solidFill>
              </a:rPr>
              <a:t>cell</a:t>
            </a:r>
          </a:p>
        </p:txBody>
      </p:sp>
      <p:sp>
        <p:nvSpPr>
          <p:cNvPr id="148488" name="Text Box 8"/>
          <p:cNvSpPr txBox="1">
            <a:spLocks noChangeArrowheads="1"/>
          </p:cNvSpPr>
          <p:nvPr/>
        </p:nvSpPr>
        <p:spPr bwMode="auto">
          <a:xfrm>
            <a:off x="0" y="2844225"/>
            <a:ext cx="9592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lymphoid</a:t>
            </a:r>
          </a:p>
          <a:p>
            <a:r>
              <a:rPr lang="en-US" sz="1400" dirty="0">
                <a:solidFill>
                  <a:schemeClr val="tx1"/>
                </a:solidFill>
              </a:rPr>
              <a:t>progenitor</a:t>
            </a:r>
          </a:p>
        </p:txBody>
      </p:sp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0" y="3911025"/>
            <a:ext cx="126816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progenitor-B</a:t>
            </a:r>
          </a:p>
        </p:txBody>
      </p:sp>
      <p:sp>
        <p:nvSpPr>
          <p:cNvPr id="148490" name="Text Box 10"/>
          <p:cNvSpPr txBox="1">
            <a:spLocks noChangeArrowheads="1"/>
          </p:cNvSpPr>
          <p:nvPr/>
        </p:nvSpPr>
        <p:spPr bwMode="auto">
          <a:xfrm>
            <a:off x="119583" y="4690646"/>
            <a:ext cx="5882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pre-B</a:t>
            </a:r>
          </a:p>
        </p:txBody>
      </p:sp>
      <p:sp>
        <p:nvSpPr>
          <p:cNvPr id="148496" name="Text Box 16"/>
          <p:cNvSpPr txBox="1">
            <a:spLocks noChangeArrowheads="1"/>
          </p:cNvSpPr>
          <p:nvPr/>
        </p:nvSpPr>
        <p:spPr bwMode="auto">
          <a:xfrm>
            <a:off x="8022220" y="5187830"/>
            <a:ext cx="9957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plasma cell</a:t>
            </a:r>
          </a:p>
        </p:txBody>
      </p:sp>
      <p:sp>
        <p:nvSpPr>
          <p:cNvPr id="148498" name="Line 18"/>
          <p:cNvSpPr>
            <a:spLocks noChangeShapeType="1"/>
          </p:cNvSpPr>
          <p:nvPr/>
        </p:nvSpPr>
        <p:spPr bwMode="auto">
          <a:xfrm flipV="1">
            <a:off x="7164388" y="2492375"/>
            <a:ext cx="527050" cy="4397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148499" name="Line 19"/>
          <p:cNvSpPr>
            <a:spLocks noChangeShapeType="1"/>
          </p:cNvSpPr>
          <p:nvPr/>
        </p:nvSpPr>
        <p:spPr bwMode="auto">
          <a:xfrm rot="4773131" flipV="1">
            <a:off x="6969125" y="3687763"/>
            <a:ext cx="739775" cy="508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143000" y="2133600"/>
            <a:ext cx="647700" cy="576263"/>
            <a:chOff x="930" y="1162"/>
            <a:chExt cx="408" cy="363"/>
          </a:xfrm>
        </p:grpSpPr>
        <p:sp>
          <p:nvSpPr>
            <p:cNvPr id="148510" name="Freeform 30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11" name="Freeform 31" descr="Granite"/>
            <p:cNvSpPr>
              <a:spLocks/>
            </p:cNvSpPr>
            <p:nvPr/>
          </p:nvSpPr>
          <p:spPr bwMode="auto">
            <a:xfrm>
              <a:off x="949" y="1192"/>
              <a:ext cx="335" cy="307"/>
            </a:xfrm>
            <a:custGeom>
              <a:avLst/>
              <a:gdLst>
                <a:gd name="T0" fmla="*/ 230 w 230"/>
                <a:gd name="T1" fmla="*/ 114 h 239"/>
                <a:gd name="T2" fmla="*/ 183 w 230"/>
                <a:gd name="T3" fmla="*/ 16 h 239"/>
                <a:gd name="T4" fmla="*/ 74 w 230"/>
                <a:gd name="T5" fmla="*/ 16 h 239"/>
                <a:gd name="T6" fmla="*/ 32 w 230"/>
                <a:gd name="T7" fmla="*/ 81 h 239"/>
                <a:gd name="T8" fmla="*/ 19 w 230"/>
                <a:gd name="T9" fmla="*/ 152 h 239"/>
                <a:gd name="T10" fmla="*/ 146 w 230"/>
                <a:gd name="T11" fmla="*/ 234 h 239"/>
                <a:gd name="T12" fmla="*/ 230 w 230"/>
                <a:gd name="T13" fmla="*/ 11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39">
                  <a:moveTo>
                    <a:pt x="230" y="114"/>
                  </a:moveTo>
                  <a:cubicBezTo>
                    <a:pt x="230" y="78"/>
                    <a:pt x="209" y="32"/>
                    <a:pt x="183" y="16"/>
                  </a:cubicBezTo>
                  <a:cubicBezTo>
                    <a:pt x="157" y="0"/>
                    <a:pt x="99" y="5"/>
                    <a:pt x="74" y="16"/>
                  </a:cubicBezTo>
                  <a:cubicBezTo>
                    <a:pt x="22" y="49"/>
                    <a:pt x="41" y="58"/>
                    <a:pt x="32" y="81"/>
                  </a:cubicBezTo>
                  <a:cubicBezTo>
                    <a:pt x="23" y="104"/>
                    <a:pt x="0" y="127"/>
                    <a:pt x="19" y="152"/>
                  </a:cubicBezTo>
                  <a:cubicBezTo>
                    <a:pt x="15" y="191"/>
                    <a:pt x="110" y="239"/>
                    <a:pt x="146" y="234"/>
                  </a:cubicBezTo>
                  <a:cubicBezTo>
                    <a:pt x="214" y="234"/>
                    <a:pt x="230" y="151"/>
                    <a:pt x="230" y="114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12" name="Freeform 32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0000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8187463" y="4438111"/>
            <a:ext cx="720725" cy="719138"/>
            <a:chOff x="4150" y="1616"/>
            <a:chExt cx="252" cy="232"/>
          </a:xfrm>
        </p:grpSpPr>
        <p:sp>
          <p:nvSpPr>
            <p:cNvPr id="148525" name="Freeform 45"/>
            <p:cNvSpPr>
              <a:spLocks/>
            </p:cNvSpPr>
            <p:nvPr/>
          </p:nvSpPr>
          <p:spPr bwMode="auto">
            <a:xfrm>
              <a:off x="4150" y="1616"/>
              <a:ext cx="252" cy="232"/>
            </a:xfrm>
            <a:custGeom>
              <a:avLst/>
              <a:gdLst>
                <a:gd name="T0" fmla="*/ 272 w 290"/>
                <a:gd name="T1" fmla="*/ 106 h 258"/>
                <a:gd name="T2" fmla="*/ 112 w 290"/>
                <a:gd name="T3" fmla="*/ 18 h 258"/>
                <a:gd name="T4" fmla="*/ 14 w 290"/>
                <a:gd name="T5" fmla="*/ 142 h 258"/>
                <a:gd name="T6" fmla="*/ 166 w 290"/>
                <a:gd name="T7" fmla="*/ 255 h 258"/>
                <a:gd name="T8" fmla="*/ 272 w 290"/>
                <a:gd name="T9" fmla="*/ 10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58">
                  <a:moveTo>
                    <a:pt x="272" y="106"/>
                  </a:moveTo>
                  <a:cubicBezTo>
                    <a:pt x="254" y="24"/>
                    <a:pt x="160" y="0"/>
                    <a:pt x="112" y="18"/>
                  </a:cubicBezTo>
                  <a:cubicBezTo>
                    <a:pt x="64" y="36"/>
                    <a:pt x="0" y="90"/>
                    <a:pt x="14" y="142"/>
                  </a:cubicBezTo>
                  <a:cubicBezTo>
                    <a:pt x="28" y="194"/>
                    <a:pt x="98" y="258"/>
                    <a:pt x="166" y="255"/>
                  </a:cubicBezTo>
                  <a:cubicBezTo>
                    <a:pt x="234" y="252"/>
                    <a:pt x="290" y="188"/>
                    <a:pt x="272" y="106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26" name="Freeform 46"/>
            <p:cNvSpPr>
              <a:spLocks/>
            </p:cNvSpPr>
            <p:nvPr/>
          </p:nvSpPr>
          <p:spPr bwMode="auto">
            <a:xfrm>
              <a:off x="4150" y="1616"/>
              <a:ext cx="252" cy="232"/>
            </a:xfrm>
            <a:custGeom>
              <a:avLst/>
              <a:gdLst>
                <a:gd name="T0" fmla="*/ 272 w 290"/>
                <a:gd name="T1" fmla="*/ 106 h 258"/>
                <a:gd name="T2" fmla="*/ 112 w 290"/>
                <a:gd name="T3" fmla="*/ 18 h 258"/>
                <a:gd name="T4" fmla="*/ 14 w 290"/>
                <a:gd name="T5" fmla="*/ 142 h 258"/>
                <a:gd name="T6" fmla="*/ 166 w 290"/>
                <a:gd name="T7" fmla="*/ 255 h 258"/>
                <a:gd name="T8" fmla="*/ 272 w 290"/>
                <a:gd name="T9" fmla="*/ 10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58">
                  <a:moveTo>
                    <a:pt x="272" y="106"/>
                  </a:moveTo>
                  <a:cubicBezTo>
                    <a:pt x="254" y="24"/>
                    <a:pt x="160" y="0"/>
                    <a:pt x="112" y="18"/>
                  </a:cubicBezTo>
                  <a:cubicBezTo>
                    <a:pt x="64" y="36"/>
                    <a:pt x="0" y="90"/>
                    <a:pt x="14" y="142"/>
                  </a:cubicBezTo>
                  <a:cubicBezTo>
                    <a:pt x="28" y="194"/>
                    <a:pt x="98" y="258"/>
                    <a:pt x="166" y="255"/>
                  </a:cubicBezTo>
                  <a:cubicBezTo>
                    <a:pt x="234" y="252"/>
                    <a:pt x="290" y="188"/>
                    <a:pt x="272" y="106"/>
                  </a:cubicBezTo>
                  <a:close/>
                </a:path>
              </a:pathLst>
            </a:custGeom>
            <a:solidFill>
              <a:srgbClr val="0000FF">
                <a:alpha val="50000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27" name="Oval 47"/>
            <p:cNvSpPr>
              <a:spLocks noChangeArrowheads="1"/>
            </p:cNvSpPr>
            <p:nvPr/>
          </p:nvSpPr>
          <p:spPr bwMode="auto">
            <a:xfrm>
              <a:off x="4174" y="1641"/>
              <a:ext cx="209" cy="189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100000">
                  <a:srgbClr val="0000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48528" name="Freeform 48" descr="Purple mesh"/>
            <p:cNvSpPr>
              <a:spLocks noChangeAspect="1"/>
            </p:cNvSpPr>
            <p:nvPr/>
          </p:nvSpPr>
          <p:spPr bwMode="auto">
            <a:xfrm rot="-4473221">
              <a:off x="4214" y="1689"/>
              <a:ext cx="143" cy="160"/>
            </a:xfrm>
            <a:custGeom>
              <a:avLst/>
              <a:gdLst>
                <a:gd name="T0" fmla="*/ 96 w 162"/>
                <a:gd name="T1" fmla="*/ 150 h 155"/>
                <a:gd name="T2" fmla="*/ 142 w 162"/>
                <a:gd name="T3" fmla="*/ 54 h 155"/>
                <a:gd name="T4" fmla="*/ 45 w 162"/>
                <a:gd name="T5" fmla="*/ 10 h 155"/>
                <a:gd name="T6" fmla="*/ 11 w 162"/>
                <a:gd name="T7" fmla="*/ 101 h 155"/>
                <a:gd name="T8" fmla="*/ 96 w 162"/>
                <a:gd name="T9" fmla="*/ 15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55">
                  <a:moveTo>
                    <a:pt x="96" y="150"/>
                  </a:moveTo>
                  <a:cubicBezTo>
                    <a:pt x="121" y="146"/>
                    <a:pt x="162" y="104"/>
                    <a:pt x="142" y="54"/>
                  </a:cubicBezTo>
                  <a:cubicBezTo>
                    <a:pt x="122" y="4"/>
                    <a:pt x="78" y="0"/>
                    <a:pt x="45" y="10"/>
                  </a:cubicBezTo>
                  <a:cubicBezTo>
                    <a:pt x="12" y="20"/>
                    <a:pt x="0" y="64"/>
                    <a:pt x="11" y="101"/>
                  </a:cubicBezTo>
                  <a:cubicBezTo>
                    <a:pt x="22" y="138"/>
                    <a:pt x="70" y="155"/>
                    <a:pt x="96" y="150"/>
                  </a:cubicBez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5" name="Group 53"/>
          <p:cNvGrpSpPr>
            <a:grpSpLocks/>
          </p:cNvGrpSpPr>
          <p:nvPr/>
        </p:nvGrpSpPr>
        <p:grpSpPr bwMode="auto">
          <a:xfrm rot="3059825">
            <a:off x="2703237" y="3286675"/>
            <a:ext cx="503238" cy="431800"/>
            <a:chOff x="2245" y="1706"/>
            <a:chExt cx="199" cy="188"/>
          </a:xfrm>
        </p:grpSpPr>
        <p:sp>
          <p:nvSpPr>
            <p:cNvPr id="148534" name="Freeform 54"/>
            <p:cNvSpPr>
              <a:spLocks noChangeAspect="1"/>
            </p:cNvSpPr>
            <p:nvPr/>
          </p:nvSpPr>
          <p:spPr bwMode="auto">
            <a:xfrm>
              <a:off x="2245" y="1706"/>
              <a:ext cx="199" cy="188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35" name="Freeform 55"/>
            <p:cNvSpPr>
              <a:spLocks noChangeAspect="1"/>
            </p:cNvSpPr>
            <p:nvPr/>
          </p:nvSpPr>
          <p:spPr bwMode="auto">
            <a:xfrm>
              <a:off x="2245" y="1706"/>
              <a:ext cx="199" cy="188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9999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36" name="Freeform 56" descr="Purple mesh"/>
            <p:cNvSpPr>
              <a:spLocks noChangeAspect="1"/>
            </p:cNvSpPr>
            <p:nvPr/>
          </p:nvSpPr>
          <p:spPr bwMode="auto">
            <a:xfrm>
              <a:off x="2266" y="1727"/>
              <a:ext cx="159" cy="15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blipFill dpi="0" rotWithShape="1">
              <a:blip r:embed="rId3" cstate="print">
                <a:alphaModFix amt="78000"/>
              </a:blip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48538" name="Text Box 58"/>
          <p:cNvSpPr txBox="1">
            <a:spLocks noChangeArrowheads="1"/>
          </p:cNvSpPr>
          <p:nvPr/>
        </p:nvSpPr>
        <p:spPr bwMode="auto">
          <a:xfrm>
            <a:off x="2148471" y="3782197"/>
            <a:ext cx="159631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>Mature naïve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B-cell</a:t>
            </a:r>
            <a:endParaRPr lang="en-US" sz="1100" dirty="0">
              <a:solidFill>
                <a:schemeClr val="tx1"/>
              </a:solidFill>
            </a:endParaRPr>
          </a:p>
        </p:txBody>
      </p:sp>
      <p:grpSp>
        <p:nvGrpSpPr>
          <p:cNvPr id="6" name="Group 59"/>
          <p:cNvGrpSpPr>
            <a:grpSpLocks/>
          </p:cNvGrpSpPr>
          <p:nvPr/>
        </p:nvGrpSpPr>
        <p:grpSpPr bwMode="auto">
          <a:xfrm rot="8261027">
            <a:off x="1100195" y="2938389"/>
            <a:ext cx="647700" cy="576263"/>
            <a:chOff x="930" y="1162"/>
            <a:chExt cx="408" cy="363"/>
          </a:xfrm>
        </p:grpSpPr>
        <p:sp>
          <p:nvSpPr>
            <p:cNvPr id="148540" name="Freeform 60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41" name="Freeform 61" descr="Granite"/>
            <p:cNvSpPr>
              <a:spLocks/>
            </p:cNvSpPr>
            <p:nvPr/>
          </p:nvSpPr>
          <p:spPr bwMode="auto">
            <a:xfrm>
              <a:off x="949" y="1192"/>
              <a:ext cx="335" cy="307"/>
            </a:xfrm>
            <a:custGeom>
              <a:avLst/>
              <a:gdLst>
                <a:gd name="T0" fmla="*/ 230 w 230"/>
                <a:gd name="T1" fmla="*/ 114 h 239"/>
                <a:gd name="T2" fmla="*/ 183 w 230"/>
                <a:gd name="T3" fmla="*/ 16 h 239"/>
                <a:gd name="T4" fmla="*/ 74 w 230"/>
                <a:gd name="T5" fmla="*/ 16 h 239"/>
                <a:gd name="T6" fmla="*/ 32 w 230"/>
                <a:gd name="T7" fmla="*/ 81 h 239"/>
                <a:gd name="T8" fmla="*/ 19 w 230"/>
                <a:gd name="T9" fmla="*/ 152 h 239"/>
                <a:gd name="T10" fmla="*/ 146 w 230"/>
                <a:gd name="T11" fmla="*/ 234 h 239"/>
                <a:gd name="T12" fmla="*/ 230 w 230"/>
                <a:gd name="T13" fmla="*/ 11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39">
                  <a:moveTo>
                    <a:pt x="230" y="114"/>
                  </a:moveTo>
                  <a:cubicBezTo>
                    <a:pt x="230" y="78"/>
                    <a:pt x="209" y="32"/>
                    <a:pt x="183" y="16"/>
                  </a:cubicBezTo>
                  <a:cubicBezTo>
                    <a:pt x="157" y="0"/>
                    <a:pt x="99" y="5"/>
                    <a:pt x="74" y="16"/>
                  </a:cubicBezTo>
                  <a:cubicBezTo>
                    <a:pt x="22" y="49"/>
                    <a:pt x="41" y="58"/>
                    <a:pt x="32" y="81"/>
                  </a:cubicBezTo>
                  <a:cubicBezTo>
                    <a:pt x="23" y="104"/>
                    <a:pt x="0" y="127"/>
                    <a:pt x="19" y="152"/>
                  </a:cubicBezTo>
                  <a:cubicBezTo>
                    <a:pt x="15" y="191"/>
                    <a:pt x="110" y="239"/>
                    <a:pt x="146" y="234"/>
                  </a:cubicBezTo>
                  <a:cubicBezTo>
                    <a:pt x="214" y="234"/>
                    <a:pt x="230" y="151"/>
                    <a:pt x="230" y="114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42" name="Freeform 62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0000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8" name="Group 63"/>
          <p:cNvGrpSpPr>
            <a:grpSpLocks/>
          </p:cNvGrpSpPr>
          <p:nvPr/>
        </p:nvGrpSpPr>
        <p:grpSpPr bwMode="auto">
          <a:xfrm rot="4232897">
            <a:off x="1198682" y="3770786"/>
            <a:ext cx="647700" cy="576263"/>
            <a:chOff x="930" y="1162"/>
            <a:chExt cx="408" cy="363"/>
          </a:xfrm>
        </p:grpSpPr>
        <p:sp>
          <p:nvSpPr>
            <p:cNvPr id="148544" name="Freeform 64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45" name="Freeform 65" descr="Granite"/>
            <p:cNvSpPr>
              <a:spLocks/>
            </p:cNvSpPr>
            <p:nvPr/>
          </p:nvSpPr>
          <p:spPr bwMode="auto">
            <a:xfrm>
              <a:off x="949" y="1192"/>
              <a:ext cx="335" cy="307"/>
            </a:xfrm>
            <a:custGeom>
              <a:avLst/>
              <a:gdLst>
                <a:gd name="T0" fmla="*/ 230 w 230"/>
                <a:gd name="T1" fmla="*/ 114 h 239"/>
                <a:gd name="T2" fmla="*/ 183 w 230"/>
                <a:gd name="T3" fmla="*/ 16 h 239"/>
                <a:gd name="T4" fmla="*/ 74 w 230"/>
                <a:gd name="T5" fmla="*/ 16 h 239"/>
                <a:gd name="T6" fmla="*/ 32 w 230"/>
                <a:gd name="T7" fmla="*/ 81 h 239"/>
                <a:gd name="T8" fmla="*/ 19 w 230"/>
                <a:gd name="T9" fmla="*/ 152 h 239"/>
                <a:gd name="T10" fmla="*/ 146 w 230"/>
                <a:gd name="T11" fmla="*/ 234 h 239"/>
                <a:gd name="T12" fmla="*/ 230 w 230"/>
                <a:gd name="T13" fmla="*/ 11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39">
                  <a:moveTo>
                    <a:pt x="230" y="114"/>
                  </a:moveTo>
                  <a:cubicBezTo>
                    <a:pt x="230" y="78"/>
                    <a:pt x="209" y="32"/>
                    <a:pt x="183" y="16"/>
                  </a:cubicBezTo>
                  <a:cubicBezTo>
                    <a:pt x="157" y="0"/>
                    <a:pt x="99" y="5"/>
                    <a:pt x="74" y="16"/>
                  </a:cubicBezTo>
                  <a:cubicBezTo>
                    <a:pt x="22" y="49"/>
                    <a:pt x="41" y="58"/>
                    <a:pt x="32" y="81"/>
                  </a:cubicBezTo>
                  <a:cubicBezTo>
                    <a:pt x="23" y="104"/>
                    <a:pt x="0" y="127"/>
                    <a:pt x="19" y="152"/>
                  </a:cubicBezTo>
                  <a:cubicBezTo>
                    <a:pt x="15" y="191"/>
                    <a:pt x="110" y="239"/>
                    <a:pt x="146" y="234"/>
                  </a:cubicBezTo>
                  <a:cubicBezTo>
                    <a:pt x="214" y="234"/>
                    <a:pt x="230" y="151"/>
                    <a:pt x="230" y="114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46" name="Freeform 66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0000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9" name="Group 67"/>
          <p:cNvGrpSpPr>
            <a:grpSpLocks/>
          </p:cNvGrpSpPr>
          <p:nvPr/>
        </p:nvGrpSpPr>
        <p:grpSpPr bwMode="auto">
          <a:xfrm rot="14692142">
            <a:off x="1141342" y="4630308"/>
            <a:ext cx="647700" cy="576262"/>
            <a:chOff x="930" y="1162"/>
            <a:chExt cx="408" cy="363"/>
          </a:xfrm>
        </p:grpSpPr>
        <p:sp>
          <p:nvSpPr>
            <p:cNvPr id="148548" name="Freeform 68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49" name="Freeform 69" descr="Granite"/>
            <p:cNvSpPr>
              <a:spLocks/>
            </p:cNvSpPr>
            <p:nvPr/>
          </p:nvSpPr>
          <p:spPr bwMode="auto">
            <a:xfrm>
              <a:off x="949" y="1192"/>
              <a:ext cx="335" cy="307"/>
            </a:xfrm>
            <a:custGeom>
              <a:avLst/>
              <a:gdLst>
                <a:gd name="T0" fmla="*/ 230 w 230"/>
                <a:gd name="T1" fmla="*/ 114 h 239"/>
                <a:gd name="T2" fmla="*/ 183 w 230"/>
                <a:gd name="T3" fmla="*/ 16 h 239"/>
                <a:gd name="T4" fmla="*/ 74 w 230"/>
                <a:gd name="T5" fmla="*/ 16 h 239"/>
                <a:gd name="T6" fmla="*/ 32 w 230"/>
                <a:gd name="T7" fmla="*/ 81 h 239"/>
                <a:gd name="T8" fmla="*/ 19 w 230"/>
                <a:gd name="T9" fmla="*/ 152 h 239"/>
                <a:gd name="T10" fmla="*/ 146 w 230"/>
                <a:gd name="T11" fmla="*/ 234 h 239"/>
                <a:gd name="T12" fmla="*/ 230 w 230"/>
                <a:gd name="T13" fmla="*/ 11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39">
                  <a:moveTo>
                    <a:pt x="230" y="114"/>
                  </a:moveTo>
                  <a:cubicBezTo>
                    <a:pt x="230" y="78"/>
                    <a:pt x="209" y="32"/>
                    <a:pt x="183" y="16"/>
                  </a:cubicBezTo>
                  <a:cubicBezTo>
                    <a:pt x="157" y="0"/>
                    <a:pt x="99" y="5"/>
                    <a:pt x="74" y="16"/>
                  </a:cubicBezTo>
                  <a:cubicBezTo>
                    <a:pt x="22" y="49"/>
                    <a:pt x="41" y="58"/>
                    <a:pt x="32" y="81"/>
                  </a:cubicBezTo>
                  <a:cubicBezTo>
                    <a:pt x="23" y="104"/>
                    <a:pt x="0" y="127"/>
                    <a:pt x="19" y="152"/>
                  </a:cubicBezTo>
                  <a:cubicBezTo>
                    <a:pt x="15" y="191"/>
                    <a:pt x="110" y="239"/>
                    <a:pt x="146" y="234"/>
                  </a:cubicBezTo>
                  <a:cubicBezTo>
                    <a:pt x="214" y="234"/>
                    <a:pt x="230" y="151"/>
                    <a:pt x="230" y="114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50" name="Freeform 70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0000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3" name="Oval 2"/>
          <p:cNvSpPr/>
          <p:nvPr/>
        </p:nvSpPr>
        <p:spPr bwMode="auto">
          <a:xfrm>
            <a:off x="4565576" y="1454479"/>
            <a:ext cx="3456787" cy="415884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6582724" y="2993563"/>
            <a:ext cx="956156" cy="994980"/>
            <a:chOff x="3560" y="1752"/>
            <a:chExt cx="286" cy="270"/>
          </a:xfrm>
        </p:grpSpPr>
        <p:sp>
          <p:nvSpPr>
            <p:cNvPr id="91" name="Freeform 34"/>
            <p:cNvSpPr>
              <a:spLocks/>
            </p:cNvSpPr>
            <p:nvPr/>
          </p:nvSpPr>
          <p:spPr bwMode="auto">
            <a:xfrm rot="2646009">
              <a:off x="3560" y="1752"/>
              <a:ext cx="286" cy="270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2" name="Freeform 35"/>
            <p:cNvSpPr>
              <a:spLocks/>
            </p:cNvSpPr>
            <p:nvPr/>
          </p:nvSpPr>
          <p:spPr bwMode="auto">
            <a:xfrm rot="2646009">
              <a:off x="3560" y="1752"/>
              <a:ext cx="286" cy="270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5001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3" name="Freeform 36"/>
            <p:cNvSpPr>
              <a:spLocks/>
            </p:cNvSpPr>
            <p:nvPr/>
          </p:nvSpPr>
          <p:spPr bwMode="auto">
            <a:xfrm>
              <a:off x="3595" y="1787"/>
              <a:ext cx="229" cy="222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96969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4" name="Freeform 37" descr="Granite"/>
            <p:cNvSpPr>
              <a:spLocks/>
            </p:cNvSpPr>
            <p:nvPr/>
          </p:nvSpPr>
          <p:spPr bwMode="auto">
            <a:xfrm>
              <a:off x="3595" y="1787"/>
              <a:ext cx="229" cy="222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blipFill dpi="0" rotWithShape="1">
              <a:blip r:embed="rId2" cstate="print">
                <a:alphaModFix amt="51000"/>
              </a:blip>
              <a:srcRect/>
              <a:tile tx="0" ty="0" sx="100000" sy="100000" flip="none" algn="tl"/>
            </a:blipFill>
            <a:ln w="3175" cmpd="sng">
              <a:solidFill>
                <a:srgbClr val="96969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5" name="Freeform 38"/>
            <p:cNvSpPr>
              <a:spLocks noChangeAspect="1"/>
            </p:cNvSpPr>
            <p:nvPr/>
          </p:nvSpPr>
          <p:spPr bwMode="auto">
            <a:xfrm rot="4808420">
              <a:off x="3672" y="1801"/>
              <a:ext cx="28" cy="2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6" name="Freeform 39"/>
            <p:cNvSpPr>
              <a:spLocks noChangeAspect="1"/>
            </p:cNvSpPr>
            <p:nvPr/>
          </p:nvSpPr>
          <p:spPr bwMode="auto">
            <a:xfrm rot="4808420">
              <a:off x="3616" y="1896"/>
              <a:ext cx="28" cy="2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7" name="Oval 40"/>
            <p:cNvSpPr>
              <a:spLocks noChangeArrowheads="1"/>
            </p:cNvSpPr>
            <p:nvPr/>
          </p:nvSpPr>
          <p:spPr bwMode="auto">
            <a:xfrm>
              <a:off x="3731" y="1969"/>
              <a:ext cx="27" cy="27"/>
            </a:xfrm>
            <a:prstGeom prst="ellipse">
              <a:avLst/>
            </a:prstGeom>
            <a:solidFill>
              <a:srgbClr val="32015B">
                <a:alpha val="53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98" name="Freeform 41"/>
            <p:cNvSpPr>
              <a:spLocks noChangeAspect="1"/>
            </p:cNvSpPr>
            <p:nvPr/>
          </p:nvSpPr>
          <p:spPr bwMode="auto">
            <a:xfrm rot="4808420">
              <a:off x="3790" y="1868"/>
              <a:ext cx="28" cy="2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9" name="Freeform 42"/>
            <p:cNvSpPr>
              <a:spLocks noChangeAspect="1"/>
            </p:cNvSpPr>
            <p:nvPr/>
          </p:nvSpPr>
          <p:spPr bwMode="auto">
            <a:xfrm rot="4808420">
              <a:off x="3737" y="1802"/>
              <a:ext cx="28" cy="2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00" name="Freeform 43"/>
          <p:cNvSpPr>
            <a:spLocks/>
          </p:cNvSpPr>
          <p:nvPr/>
        </p:nvSpPr>
        <p:spPr bwMode="auto">
          <a:xfrm>
            <a:off x="6612668" y="3102532"/>
            <a:ext cx="864096" cy="882253"/>
          </a:xfrm>
          <a:custGeom>
            <a:avLst/>
            <a:gdLst>
              <a:gd name="T0" fmla="*/ 193 w 193"/>
              <a:gd name="T1" fmla="*/ 108 h 205"/>
              <a:gd name="T2" fmla="*/ 146 w 193"/>
              <a:gd name="T3" fmla="*/ 19 h 205"/>
              <a:gd name="T4" fmla="*/ 55 w 193"/>
              <a:gd name="T5" fmla="*/ 19 h 205"/>
              <a:gd name="T6" fmla="*/ 10 w 193"/>
              <a:gd name="T7" fmla="*/ 132 h 205"/>
              <a:gd name="T8" fmla="*/ 115 w 193"/>
              <a:gd name="T9" fmla="*/ 201 h 205"/>
              <a:gd name="T10" fmla="*/ 193 w 193"/>
              <a:gd name="T11" fmla="*/ 108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3" h="205">
                <a:moveTo>
                  <a:pt x="193" y="108"/>
                </a:moveTo>
                <a:cubicBezTo>
                  <a:pt x="193" y="78"/>
                  <a:pt x="169" y="34"/>
                  <a:pt x="146" y="19"/>
                </a:cubicBezTo>
                <a:cubicBezTo>
                  <a:pt x="123" y="4"/>
                  <a:pt x="78" y="0"/>
                  <a:pt x="55" y="19"/>
                </a:cubicBezTo>
                <a:cubicBezTo>
                  <a:pt x="32" y="38"/>
                  <a:pt x="0" y="102"/>
                  <a:pt x="10" y="132"/>
                </a:cubicBezTo>
                <a:cubicBezTo>
                  <a:pt x="20" y="162"/>
                  <a:pt x="85" y="205"/>
                  <a:pt x="115" y="201"/>
                </a:cubicBezTo>
                <a:cubicBezTo>
                  <a:pt x="172" y="201"/>
                  <a:pt x="193" y="138"/>
                  <a:pt x="193" y="108"/>
                </a:cubicBezTo>
                <a:close/>
              </a:path>
            </a:pathLst>
          </a:custGeom>
          <a:gradFill rotWithShape="1">
            <a:gsLst>
              <a:gs pos="0">
                <a:srgbClr val="000080">
                  <a:gamma/>
                  <a:tint val="0"/>
                  <a:invGamma/>
                  <a:alpha val="0"/>
                </a:srgbClr>
              </a:gs>
              <a:gs pos="100000">
                <a:srgbClr val="000080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 w="3175" cmpd="sng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11" name="Group 53"/>
          <p:cNvGrpSpPr>
            <a:grpSpLocks/>
          </p:cNvGrpSpPr>
          <p:nvPr/>
        </p:nvGrpSpPr>
        <p:grpSpPr bwMode="auto">
          <a:xfrm rot="3059825">
            <a:off x="3933126" y="3274782"/>
            <a:ext cx="632638" cy="513890"/>
            <a:chOff x="2245" y="1706"/>
            <a:chExt cx="199" cy="188"/>
          </a:xfrm>
        </p:grpSpPr>
        <p:sp>
          <p:nvSpPr>
            <p:cNvPr id="109" name="Freeform 54"/>
            <p:cNvSpPr>
              <a:spLocks noChangeAspect="1"/>
            </p:cNvSpPr>
            <p:nvPr/>
          </p:nvSpPr>
          <p:spPr bwMode="auto">
            <a:xfrm>
              <a:off x="2245" y="1706"/>
              <a:ext cx="199" cy="188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0" name="Freeform 55"/>
            <p:cNvSpPr>
              <a:spLocks noChangeAspect="1"/>
            </p:cNvSpPr>
            <p:nvPr/>
          </p:nvSpPr>
          <p:spPr bwMode="auto">
            <a:xfrm>
              <a:off x="2245" y="1706"/>
              <a:ext cx="199" cy="188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9999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1" name="Freeform 56" descr="Purple mesh"/>
            <p:cNvSpPr>
              <a:spLocks noChangeAspect="1"/>
            </p:cNvSpPr>
            <p:nvPr/>
          </p:nvSpPr>
          <p:spPr bwMode="auto">
            <a:xfrm>
              <a:off x="2266" y="1727"/>
              <a:ext cx="159" cy="15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blipFill dpi="0" rotWithShape="1">
              <a:blip r:embed="rId3" cstate="print">
                <a:alphaModFix amt="78000"/>
              </a:blip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pic>
        <p:nvPicPr>
          <p:cNvPr id="112" name="Picture 2" descr="C:\Users\win7\Desktop\wbcs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01" t="2902" b="67521"/>
          <a:stretch/>
        </p:blipFill>
        <p:spPr bwMode="auto">
          <a:xfrm>
            <a:off x="4800600" y="3212976"/>
            <a:ext cx="835103" cy="78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3" descr="C:\Users\win7\Desktop\nrc2230-i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5" t="24144" r="19566" b="62264"/>
          <a:stretch/>
        </p:blipFill>
        <p:spPr bwMode="auto">
          <a:xfrm>
            <a:off x="6255498" y="4426639"/>
            <a:ext cx="577334" cy="63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>
            <a:off x="2043113" y="3502576"/>
            <a:ext cx="62388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Straight Arrow Connector 117"/>
          <p:cNvCxnSpPr/>
          <p:nvPr/>
        </p:nvCxnSpPr>
        <p:spPr bwMode="auto">
          <a:xfrm>
            <a:off x="3323388" y="3531727"/>
            <a:ext cx="504504" cy="2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tangle 11"/>
          <p:cNvSpPr/>
          <p:nvPr/>
        </p:nvSpPr>
        <p:spPr bwMode="auto">
          <a:xfrm>
            <a:off x="2305316" y="2605445"/>
            <a:ext cx="1157677" cy="62756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cs typeface="+mj-cs"/>
              </a:rPr>
              <a:t>CD5,CD23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err="1" smtClean="0">
                <a:latin typeface="Arial" pitchFamily="34" charset="0"/>
                <a:cs typeface="+mj-cs"/>
              </a:rPr>
              <a:t>IgM</a:t>
            </a:r>
            <a:r>
              <a:rPr lang="en-US" sz="1600" dirty="0" smtClean="0">
                <a:latin typeface="Arial" pitchFamily="34" charset="0"/>
                <a:cs typeface="+mj-cs"/>
              </a:rPr>
              <a:t> or </a:t>
            </a:r>
            <a:r>
              <a:rPr lang="en-US" sz="1600" dirty="0" err="1" smtClean="0">
                <a:latin typeface="Arial" pitchFamily="34" charset="0"/>
                <a:cs typeface="+mj-cs"/>
              </a:rPr>
              <a:t>IgD</a:t>
            </a:r>
            <a:endParaRPr lang="en-US" sz="1600" dirty="0" smtClean="0">
              <a:latin typeface="Arial" pitchFamily="34" charset="0"/>
              <a:cs typeface="+mj-cs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755576" y="116632"/>
            <a:ext cx="1599480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dirty="0" smtClean="0">
              <a:solidFill>
                <a:schemeClr val="bg1"/>
              </a:solidFill>
            </a:endParaRP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CD34 &amp;TDT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55576" y="404664"/>
            <a:ext cx="7128792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CD 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524000" y="692696"/>
            <a:ext cx="7416824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CD20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2352819" y="116632"/>
            <a:ext cx="6555369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Surface </a:t>
            </a:r>
            <a:r>
              <a:rPr lang="en-US" dirty="0" err="1" smtClean="0">
                <a:solidFill>
                  <a:schemeClr val="tx1"/>
                </a:solidFill>
              </a:rPr>
              <a:t>immunoglobin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7768686" y="5529691"/>
            <a:ext cx="1220768" cy="5263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</a:rPr>
              <a:t>CD38 ,</a:t>
            </a:r>
            <a:r>
              <a:rPr lang="en-US" sz="1400" dirty="0" smtClean="0"/>
              <a:t>CD138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err="1" smtClean="0">
                <a:solidFill>
                  <a:schemeClr val="tx1"/>
                </a:solidFill>
              </a:rPr>
              <a:t>IgG</a:t>
            </a:r>
            <a:r>
              <a:rPr lang="en-US" sz="1400" dirty="0" smtClean="0">
                <a:solidFill>
                  <a:schemeClr val="tx1"/>
                </a:solidFill>
              </a:rPr>
              <a:t> or IgA</a:t>
            </a:r>
            <a:r>
              <a:rPr lang="en-US" sz="1400" dirty="0"/>
              <a:t> </a:t>
            </a:r>
            <a:r>
              <a:rPr lang="en-US" sz="1400" dirty="0" smtClean="0"/>
              <a:t>,</a:t>
            </a:r>
            <a:r>
              <a:rPr lang="en-US" sz="1400" dirty="0" err="1" smtClean="0"/>
              <a:t>IgE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886200" y="2057400"/>
            <a:ext cx="1545050" cy="463231"/>
          </a:xfrm>
          <a:prstGeom prst="rightArrow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dirty="0">
                <a:solidFill>
                  <a:schemeClr val="tx1"/>
                </a:solidFill>
              </a:rPr>
              <a:t>Germinal center</a:t>
            </a:r>
          </a:p>
        </p:txBody>
      </p:sp>
      <p:sp>
        <p:nvSpPr>
          <p:cNvPr id="77" name="Right Arrow 76"/>
          <p:cNvSpPr/>
          <p:nvPr/>
        </p:nvSpPr>
        <p:spPr>
          <a:xfrm>
            <a:off x="3617234" y="1676400"/>
            <a:ext cx="1229021" cy="432744"/>
          </a:xfrm>
          <a:prstGeom prst="rightArrow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Mantle zone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1" name="Text Box 58"/>
          <p:cNvSpPr txBox="1">
            <a:spLocks noChangeArrowheads="1"/>
          </p:cNvSpPr>
          <p:nvPr/>
        </p:nvSpPr>
        <p:spPr bwMode="auto">
          <a:xfrm>
            <a:off x="4846255" y="4010065"/>
            <a:ext cx="83366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400" dirty="0" smtClean="0"/>
              <a:t>GC blast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88" name="Text Box 58"/>
          <p:cNvSpPr txBox="1">
            <a:spLocks noChangeArrowheads="1"/>
          </p:cNvSpPr>
          <p:nvPr/>
        </p:nvSpPr>
        <p:spPr bwMode="auto">
          <a:xfrm>
            <a:off x="6816489" y="4043802"/>
            <a:ext cx="10230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400" dirty="0" err="1" smtClean="0"/>
              <a:t>Centroblast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90" name="Text Box 58"/>
          <p:cNvSpPr txBox="1">
            <a:spLocks noChangeArrowheads="1"/>
          </p:cNvSpPr>
          <p:nvPr/>
        </p:nvSpPr>
        <p:spPr bwMode="auto">
          <a:xfrm>
            <a:off x="6052670" y="5066044"/>
            <a:ext cx="10230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400" dirty="0" err="1" smtClean="0"/>
              <a:t>Centrocyte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101" name="Straight Arrow Connector 100"/>
          <p:cNvCxnSpPr/>
          <p:nvPr/>
        </p:nvCxnSpPr>
        <p:spPr bwMode="auto">
          <a:xfrm>
            <a:off x="5676305" y="3606934"/>
            <a:ext cx="91201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Arrow Connector 101"/>
          <p:cNvCxnSpPr/>
          <p:nvPr/>
        </p:nvCxnSpPr>
        <p:spPr bwMode="auto">
          <a:xfrm>
            <a:off x="6845364" y="4785445"/>
            <a:ext cx="134209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>
          <a:xfrm flipH="1">
            <a:off x="6612668" y="3941763"/>
            <a:ext cx="150779" cy="42389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 bwMode="auto">
          <a:xfrm flipV="1">
            <a:off x="4500917" y="3580664"/>
            <a:ext cx="352104" cy="260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" name="Rectangle 75"/>
          <p:cNvSpPr/>
          <p:nvPr/>
        </p:nvSpPr>
        <p:spPr>
          <a:xfrm>
            <a:off x="2305316" y="980728"/>
            <a:ext cx="2588197" cy="2815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dirty="0" smtClean="0">
              <a:solidFill>
                <a:schemeClr val="bg1"/>
              </a:solidFill>
            </a:endParaRPr>
          </a:p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CD 5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876800" y="980728"/>
            <a:ext cx="2441766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dirty="0" smtClean="0">
              <a:solidFill>
                <a:schemeClr val="bg1"/>
              </a:solidFill>
            </a:endParaRPr>
          </a:p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CD10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0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Oval 3"/>
          <p:cNvSpPr>
            <a:spLocks noChangeArrowheads="1"/>
          </p:cNvSpPr>
          <p:nvPr/>
        </p:nvSpPr>
        <p:spPr bwMode="auto">
          <a:xfrm rot="5400000">
            <a:off x="3755745" y="1506197"/>
            <a:ext cx="4763957" cy="4350648"/>
          </a:xfrm>
          <a:prstGeom prst="ellipse">
            <a:avLst/>
          </a:prstGeom>
          <a:gradFill rotWithShape="1">
            <a:gsLst>
              <a:gs pos="0">
                <a:srgbClr val="99CCFF">
                  <a:gamma/>
                  <a:shade val="46275"/>
                  <a:invGamma/>
                </a:srgbClr>
              </a:gs>
              <a:gs pos="100000">
                <a:srgbClr val="99CCFF">
                  <a:alpha val="56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48484" name="Freeform 4"/>
          <p:cNvSpPr>
            <a:spLocks/>
          </p:cNvSpPr>
          <p:nvPr/>
        </p:nvSpPr>
        <p:spPr bwMode="auto">
          <a:xfrm rot="5400000">
            <a:off x="-1119688" y="2886074"/>
            <a:ext cx="5284439" cy="2111376"/>
          </a:xfrm>
          <a:custGeom>
            <a:avLst/>
            <a:gdLst>
              <a:gd name="T0" fmla="*/ 441 w 2781"/>
              <a:gd name="T1" fmla="*/ 210 h 993"/>
              <a:gd name="T2" fmla="*/ 279 w 2781"/>
              <a:gd name="T3" fmla="*/ 120 h 993"/>
              <a:gd name="T4" fmla="*/ 198 w 2781"/>
              <a:gd name="T5" fmla="*/ 102 h 993"/>
              <a:gd name="T6" fmla="*/ 45 w 2781"/>
              <a:gd name="T7" fmla="*/ 156 h 993"/>
              <a:gd name="T8" fmla="*/ 18 w 2781"/>
              <a:gd name="T9" fmla="*/ 210 h 993"/>
              <a:gd name="T10" fmla="*/ 45 w 2781"/>
              <a:gd name="T11" fmla="*/ 372 h 993"/>
              <a:gd name="T12" fmla="*/ 72 w 2781"/>
              <a:gd name="T13" fmla="*/ 453 h 993"/>
              <a:gd name="T14" fmla="*/ 81 w 2781"/>
              <a:gd name="T15" fmla="*/ 480 h 993"/>
              <a:gd name="T16" fmla="*/ 45 w 2781"/>
              <a:gd name="T17" fmla="*/ 633 h 993"/>
              <a:gd name="T18" fmla="*/ 27 w 2781"/>
              <a:gd name="T19" fmla="*/ 660 h 993"/>
              <a:gd name="T20" fmla="*/ 9 w 2781"/>
              <a:gd name="T21" fmla="*/ 714 h 993"/>
              <a:gd name="T22" fmla="*/ 0 w 2781"/>
              <a:gd name="T23" fmla="*/ 741 h 993"/>
              <a:gd name="T24" fmla="*/ 9 w 2781"/>
              <a:gd name="T25" fmla="*/ 858 h 993"/>
              <a:gd name="T26" fmla="*/ 27 w 2781"/>
              <a:gd name="T27" fmla="*/ 912 h 993"/>
              <a:gd name="T28" fmla="*/ 108 w 2781"/>
              <a:gd name="T29" fmla="*/ 975 h 993"/>
              <a:gd name="T30" fmla="*/ 162 w 2781"/>
              <a:gd name="T31" fmla="*/ 993 h 993"/>
              <a:gd name="T32" fmla="*/ 333 w 2781"/>
              <a:gd name="T33" fmla="*/ 984 h 993"/>
              <a:gd name="T34" fmla="*/ 414 w 2781"/>
              <a:gd name="T35" fmla="*/ 939 h 993"/>
              <a:gd name="T36" fmla="*/ 630 w 2781"/>
              <a:gd name="T37" fmla="*/ 786 h 993"/>
              <a:gd name="T38" fmla="*/ 1125 w 2781"/>
              <a:gd name="T39" fmla="*/ 750 h 993"/>
              <a:gd name="T40" fmla="*/ 1890 w 2781"/>
              <a:gd name="T41" fmla="*/ 768 h 993"/>
              <a:gd name="T42" fmla="*/ 2214 w 2781"/>
              <a:gd name="T43" fmla="*/ 840 h 993"/>
              <a:gd name="T44" fmla="*/ 2493 w 2781"/>
              <a:gd name="T45" fmla="*/ 921 h 993"/>
              <a:gd name="T46" fmla="*/ 2682 w 2781"/>
              <a:gd name="T47" fmla="*/ 912 h 993"/>
              <a:gd name="T48" fmla="*/ 2781 w 2781"/>
              <a:gd name="T49" fmla="*/ 786 h 993"/>
              <a:gd name="T50" fmla="*/ 2763 w 2781"/>
              <a:gd name="T51" fmla="*/ 660 h 993"/>
              <a:gd name="T52" fmla="*/ 2655 w 2781"/>
              <a:gd name="T53" fmla="*/ 444 h 993"/>
              <a:gd name="T54" fmla="*/ 2691 w 2781"/>
              <a:gd name="T55" fmla="*/ 282 h 993"/>
              <a:gd name="T56" fmla="*/ 2709 w 2781"/>
              <a:gd name="T57" fmla="*/ 255 h 993"/>
              <a:gd name="T58" fmla="*/ 2736 w 2781"/>
              <a:gd name="T59" fmla="*/ 174 h 993"/>
              <a:gd name="T60" fmla="*/ 2745 w 2781"/>
              <a:gd name="T61" fmla="*/ 147 h 993"/>
              <a:gd name="T62" fmla="*/ 2664 w 2781"/>
              <a:gd name="T63" fmla="*/ 3 h 993"/>
              <a:gd name="T64" fmla="*/ 2439 w 2781"/>
              <a:gd name="T65" fmla="*/ 12 h 993"/>
              <a:gd name="T66" fmla="*/ 2358 w 2781"/>
              <a:gd name="T67" fmla="*/ 57 h 993"/>
              <a:gd name="T68" fmla="*/ 2313 w 2781"/>
              <a:gd name="T69" fmla="*/ 102 h 993"/>
              <a:gd name="T70" fmla="*/ 2178 w 2781"/>
              <a:gd name="T71" fmla="*/ 219 h 993"/>
              <a:gd name="T72" fmla="*/ 1737 w 2781"/>
              <a:gd name="T73" fmla="*/ 282 h 993"/>
              <a:gd name="T74" fmla="*/ 657 w 2781"/>
              <a:gd name="T75" fmla="*/ 237 h 993"/>
              <a:gd name="T76" fmla="*/ 441 w 2781"/>
              <a:gd name="T77" fmla="*/ 210 h 9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781" h="993">
                <a:moveTo>
                  <a:pt x="441" y="210"/>
                </a:moveTo>
                <a:cubicBezTo>
                  <a:pt x="391" y="193"/>
                  <a:pt x="326" y="140"/>
                  <a:pt x="279" y="120"/>
                </a:cubicBezTo>
                <a:cubicBezTo>
                  <a:pt x="268" y="115"/>
                  <a:pt x="206" y="104"/>
                  <a:pt x="198" y="102"/>
                </a:cubicBezTo>
                <a:cubicBezTo>
                  <a:pt x="144" y="116"/>
                  <a:pt x="92" y="125"/>
                  <a:pt x="45" y="156"/>
                </a:cubicBezTo>
                <a:cubicBezTo>
                  <a:pt x="39" y="175"/>
                  <a:pt x="19" y="190"/>
                  <a:pt x="18" y="210"/>
                </a:cubicBezTo>
                <a:cubicBezTo>
                  <a:pt x="13" y="289"/>
                  <a:pt x="24" y="309"/>
                  <a:pt x="45" y="372"/>
                </a:cubicBezTo>
                <a:cubicBezTo>
                  <a:pt x="54" y="399"/>
                  <a:pt x="63" y="426"/>
                  <a:pt x="72" y="453"/>
                </a:cubicBezTo>
                <a:cubicBezTo>
                  <a:pt x="75" y="462"/>
                  <a:pt x="81" y="480"/>
                  <a:pt x="81" y="480"/>
                </a:cubicBezTo>
                <a:cubicBezTo>
                  <a:pt x="74" y="536"/>
                  <a:pt x="63" y="580"/>
                  <a:pt x="45" y="633"/>
                </a:cubicBezTo>
                <a:cubicBezTo>
                  <a:pt x="42" y="643"/>
                  <a:pt x="31" y="650"/>
                  <a:pt x="27" y="660"/>
                </a:cubicBezTo>
                <a:cubicBezTo>
                  <a:pt x="19" y="677"/>
                  <a:pt x="15" y="696"/>
                  <a:pt x="9" y="714"/>
                </a:cubicBezTo>
                <a:cubicBezTo>
                  <a:pt x="6" y="723"/>
                  <a:pt x="0" y="741"/>
                  <a:pt x="0" y="741"/>
                </a:cubicBezTo>
                <a:cubicBezTo>
                  <a:pt x="3" y="780"/>
                  <a:pt x="3" y="819"/>
                  <a:pt x="9" y="858"/>
                </a:cubicBezTo>
                <a:cubicBezTo>
                  <a:pt x="12" y="877"/>
                  <a:pt x="11" y="901"/>
                  <a:pt x="27" y="912"/>
                </a:cubicBezTo>
                <a:cubicBezTo>
                  <a:pt x="55" y="931"/>
                  <a:pt x="77" y="961"/>
                  <a:pt x="108" y="975"/>
                </a:cubicBezTo>
                <a:cubicBezTo>
                  <a:pt x="125" y="983"/>
                  <a:pt x="162" y="993"/>
                  <a:pt x="162" y="993"/>
                </a:cubicBezTo>
                <a:cubicBezTo>
                  <a:pt x="219" y="990"/>
                  <a:pt x="276" y="989"/>
                  <a:pt x="333" y="984"/>
                </a:cubicBezTo>
                <a:cubicBezTo>
                  <a:pt x="361" y="981"/>
                  <a:pt x="398" y="950"/>
                  <a:pt x="414" y="939"/>
                </a:cubicBezTo>
                <a:cubicBezTo>
                  <a:pt x="489" y="889"/>
                  <a:pt x="550" y="826"/>
                  <a:pt x="630" y="786"/>
                </a:cubicBezTo>
                <a:cubicBezTo>
                  <a:pt x="749" y="727"/>
                  <a:pt x="1071" y="751"/>
                  <a:pt x="1125" y="750"/>
                </a:cubicBezTo>
                <a:cubicBezTo>
                  <a:pt x="1371" y="715"/>
                  <a:pt x="1640" y="758"/>
                  <a:pt x="1890" y="768"/>
                </a:cubicBezTo>
                <a:cubicBezTo>
                  <a:pt x="1999" y="786"/>
                  <a:pt x="2108" y="808"/>
                  <a:pt x="2214" y="840"/>
                </a:cubicBezTo>
                <a:cubicBezTo>
                  <a:pt x="2307" y="868"/>
                  <a:pt x="2398" y="902"/>
                  <a:pt x="2493" y="921"/>
                </a:cubicBezTo>
                <a:cubicBezTo>
                  <a:pt x="2556" y="918"/>
                  <a:pt x="2619" y="920"/>
                  <a:pt x="2682" y="912"/>
                </a:cubicBezTo>
                <a:cubicBezTo>
                  <a:pt x="2734" y="905"/>
                  <a:pt x="2757" y="821"/>
                  <a:pt x="2781" y="786"/>
                </a:cubicBezTo>
                <a:cubicBezTo>
                  <a:pt x="2780" y="775"/>
                  <a:pt x="2780" y="690"/>
                  <a:pt x="2763" y="660"/>
                </a:cubicBezTo>
                <a:cubicBezTo>
                  <a:pt x="2711" y="567"/>
                  <a:pt x="2673" y="552"/>
                  <a:pt x="2655" y="444"/>
                </a:cubicBezTo>
                <a:cubicBezTo>
                  <a:pt x="2660" y="397"/>
                  <a:pt x="2662" y="325"/>
                  <a:pt x="2691" y="282"/>
                </a:cubicBezTo>
                <a:cubicBezTo>
                  <a:pt x="2697" y="273"/>
                  <a:pt x="2705" y="265"/>
                  <a:pt x="2709" y="255"/>
                </a:cubicBezTo>
                <a:cubicBezTo>
                  <a:pt x="2709" y="255"/>
                  <a:pt x="2731" y="188"/>
                  <a:pt x="2736" y="174"/>
                </a:cubicBezTo>
                <a:cubicBezTo>
                  <a:pt x="2739" y="165"/>
                  <a:pt x="2745" y="147"/>
                  <a:pt x="2745" y="147"/>
                </a:cubicBezTo>
                <a:cubicBezTo>
                  <a:pt x="2734" y="72"/>
                  <a:pt x="2738" y="28"/>
                  <a:pt x="2664" y="3"/>
                </a:cubicBezTo>
                <a:cubicBezTo>
                  <a:pt x="2589" y="6"/>
                  <a:pt x="2513" y="0"/>
                  <a:pt x="2439" y="12"/>
                </a:cubicBezTo>
                <a:cubicBezTo>
                  <a:pt x="2409" y="17"/>
                  <a:pt x="2387" y="47"/>
                  <a:pt x="2358" y="57"/>
                </a:cubicBezTo>
                <a:cubicBezTo>
                  <a:pt x="2321" y="113"/>
                  <a:pt x="2362" y="58"/>
                  <a:pt x="2313" y="102"/>
                </a:cubicBezTo>
                <a:cubicBezTo>
                  <a:pt x="2274" y="137"/>
                  <a:pt x="2228" y="197"/>
                  <a:pt x="2178" y="219"/>
                </a:cubicBezTo>
                <a:cubicBezTo>
                  <a:pt x="2040" y="280"/>
                  <a:pt x="1884" y="275"/>
                  <a:pt x="1737" y="282"/>
                </a:cubicBezTo>
                <a:cubicBezTo>
                  <a:pt x="1373" y="269"/>
                  <a:pt x="1020" y="264"/>
                  <a:pt x="657" y="237"/>
                </a:cubicBezTo>
                <a:cubicBezTo>
                  <a:pt x="580" y="231"/>
                  <a:pt x="518" y="210"/>
                  <a:pt x="441" y="210"/>
                </a:cubicBezTo>
                <a:close/>
              </a:path>
            </a:pathLst>
          </a:custGeom>
          <a:solidFill>
            <a:srgbClr val="FFFF99"/>
          </a:solidFill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148485" name="Oval 5"/>
          <p:cNvSpPr>
            <a:spLocks noChangeArrowheads="1"/>
          </p:cNvSpPr>
          <p:nvPr/>
        </p:nvSpPr>
        <p:spPr bwMode="auto">
          <a:xfrm>
            <a:off x="1033187" y="1640831"/>
            <a:ext cx="846138" cy="4227784"/>
          </a:xfrm>
          <a:prstGeom prst="ellipse">
            <a:avLst/>
          </a:prstGeom>
          <a:gradFill rotWithShape="1">
            <a:gsLst>
              <a:gs pos="0">
                <a:srgbClr val="800000"/>
              </a:gs>
              <a:gs pos="100000">
                <a:srgbClr val="800000">
                  <a:gamma/>
                  <a:tint val="84314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48498" name="Line 18"/>
          <p:cNvSpPr>
            <a:spLocks noChangeShapeType="1"/>
          </p:cNvSpPr>
          <p:nvPr/>
        </p:nvSpPr>
        <p:spPr bwMode="auto">
          <a:xfrm flipV="1">
            <a:off x="7164388" y="2492375"/>
            <a:ext cx="527050" cy="4397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148499" name="Line 19"/>
          <p:cNvSpPr>
            <a:spLocks noChangeShapeType="1"/>
          </p:cNvSpPr>
          <p:nvPr/>
        </p:nvSpPr>
        <p:spPr bwMode="auto">
          <a:xfrm rot="4773131" flipV="1">
            <a:off x="6969125" y="3687763"/>
            <a:ext cx="739775" cy="508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143000" y="2133600"/>
            <a:ext cx="647700" cy="576263"/>
            <a:chOff x="930" y="1162"/>
            <a:chExt cx="408" cy="363"/>
          </a:xfrm>
        </p:grpSpPr>
        <p:sp>
          <p:nvSpPr>
            <p:cNvPr id="148510" name="Freeform 30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11" name="Freeform 31" descr="Granite"/>
            <p:cNvSpPr>
              <a:spLocks/>
            </p:cNvSpPr>
            <p:nvPr/>
          </p:nvSpPr>
          <p:spPr bwMode="auto">
            <a:xfrm>
              <a:off x="949" y="1192"/>
              <a:ext cx="335" cy="307"/>
            </a:xfrm>
            <a:custGeom>
              <a:avLst/>
              <a:gdLst>
                <a:gd name="T0" fmla="*/ 230 w 230"/>
                <a:gd name="T1" fmla="*/ 114 h 239"/>
                <a:gd name="T2" fmla="*/ 183 w 230"/>
                <a:gd name="T3" fmla="*/ 16 h 239"/>
                <a:gd name="T4" fmla="*/ 74 w 230"/>
                <a:gd name="T5" fmla="*/ 16 h 239"/>
                <a:gd name="T6" fmla="*/ 32 w 230"/>
                <a:gd name="T7" fmla="*/ 81 h 239"/>
                <a:gd name="T8" fmla="*/ 19 w 230"/>
                <a:gd name="T9" fmla="*/ 152 h 239"/>
                <a:gd name="T10" fmla="*/ 146 w 230"/>
                <a:gd name="T11" fmla="*/ 234 h 239"/>
                <a:gd name="T12" fmla="*/ 230 w 230"/>
                <a:gd name="T13" fmla="*/ 11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39">
                  <a:moveTo>
                    <a:pt x="230" y="114"/>
                  </a:moveTo>
                  <a:cubicBezTo>
                    <a:pt x="230" y="78"/>
                    <a:pt x="209" y="32"/>
                    <a:pt x="183" y="16"/>
                  </a:cubicBezTo>
                  <a:cubicBezTo>
                    <a:pt x="157" y="0"/>
                    <a:pt x="99" y="5"/>
                    <a:pt x="74" y="16"/>
                  </a:cubicBezTo>
                  <a:cubicBezTo>
                    <a:pt x="22" y="49"/>
                    <a:pt x="41" y="58"/>
                    <a:pt x="32" y="81"/>
                  </a:cubicBezTo>
                  <a:cubicBezTo>
                    <a:pt x="23" y="104"/>
                    <a:pt x="0" y="127"/>
                    <a:pt x="19" y="152"/>
                  </a:cubicBezTo>
                  <a:cubicBezTo>
                    <a:pt x="15" y="191"/>
                    <a:pt x="110" y="239"/>
                    <a:pt x="146" y="234"/>
                  </a:cubicBezTo>
                  <a:cubicBezTo>
                    <a:pt x="214" y="234"/>
                    <a:pt x="230" y="151"/>
                    <a:pt x="230" y="114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12" name="Freeform 32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0000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8187463" y="4438111"/>
            <a:ext cx="720725" cy="719138"/>
            <a:chOff x="4150" y="1616"/>
            <a:chExt cx="252" cy="232"/>
          </a:xfrm>
        </p:grpSpPr>
        <p:sp>
          <p:nvSpPr>
            <p:cNvPr id="148525" name="Freeform 45"/>
            <p:cNvSpPr>
              <a:spLocks/>
            </p:cNvSpPr>
            <p:nvPr/>
          </p:nvSpPr>
          <p:spPr bwMode="auto">
            <a:xfrm>
              <a:off x="4150" y="1616"/>
              <a:ext cx="252" cy="232"/>
            </a:xfrm>
            <a:custGeom>
              <a:avLst/>
              <a:gdLst>
                <a:gd name="T0" fmla="*/ 272 w 290"/>
                <a:gd name="T1" fmla="*/ 106 h 258"/>
                <a:gd name="T2" fmla="*/ 112 w 290"/>
                <a:gd name="T3" fmla="*/ 18 h 258"/>
                <a:gd name="T4" fmla="*/ 14 w 290"/>
                <a:gd name="T5" fmla="*/ 142 h 258"/>
                <a:gd name="T6" fmla="*/ 166 w 290"/>
                <a:gd name="T7" fmla="*/ 255 h 258"/>
                <a:gd name="T8" fmla="*/ 272 w 290"/>
                <a:gd name="T9" fmla="*/ 10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58">
                  <a:moveTo>
                    <a:pt x="272" y="106"/>
                  </a:moveTo>
                  <a:cubicBezTo>
                    <a:pt x="254" y="24"/>
                    <a:pt x="160" y="0"/>
                    <a:pt x="112" y="18"/>
                  </a:cubicBezTo>
                  <a:cubicBezTo>
                    <a:pt x="64" y="36"/>
                    <a:pt x="0" y="90"/>
                    <a:pt x="14" y="142"/>
                  </a:cubicBezTo>
                  <a:cubicBezTo>
                    <a:pt x="28" y="194"/>
                    <a:pt x="98" y="258"/>
                    <a:pt x="166" y="255"/>
                  </a:cubicBezTo>
                  <a:cubicBezTo>
                    <a:pt x="234" y="252"/>
                    <a:pt x="290" y="188"/>
                    <a:pt x="272" y="106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26" name="Freeform 46"/>
            <p:cNvSpPr>
              <a:spLocks/>
            </p:cNvSpPr>
            <p:nvPr/>
          </p:nvSpPr>
          <p:spPr bwMode="auto">
            <a:xfrm>
              <a:off x="4150" y="1616"/>
              <a:ext cx="252" cy="232"/>
            </a:xfrm>
            <a:custGeom>
              <a:avLst/>
              <a:gdLst>
                <a:gd name="T0" fmla="*/ 272 w 290"/>
                <a:gd name="T1" fmla="*/ 106 h 258"/>
                <a:gd name="T2" fmla="*/ 112 w 290"/>
                <a:gd name="T3" fmla="*/ 18 h 258"/>
                <a:gd name="T4" fmla="*/ 14 w 290"/>
                <a:gd name="T5" fmla="*/ 142 h 258"/>
                <a:gd name="T6" fmla="*/ 166 w 290"/>
                <a:gd name="T7" fmla="*/ 255 h 258"/>
                <a:gd name="T8" fmla="*/ 272 w 290"/>
                <a:gd name="T9" fmla="*/ 10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58">
                  <a:moveTo>
                    <a:pt x="272" y="106"/>
                  </a:moveTo>
                  <a:cubicBezTo>
                    <a:pt x="254" y="24"/>
                    <a:pt x="160" y="0"/>
                    <a:pt x="112" y="18"/>
                  </a:cubicBezTo>
                  <a:cubicBezTo>
                    <a:pt x="64" y="36"/>
                    <a:pt x="0" y="90"/>
                    <a:pt x="14" y="142"/>
                  </a:cubicBezTo>
                  <a:cubicBezTo>
                    <a:pt x="28" y="194"/>
                    <a:pt x="98" y="258"/>
                    <a:pt x="166" y="255"/>
                  </a:cubicBezTo>
                  <a:cubicBezTo>
                    <a:pt x="234" y="252"/>
                    <a:pt x="290" y="188"/>
                    <a:pt x="272" y="106"/>
                  </a:cubicBezTo>
                  <a:close/>
                </a:path>
              </a:pathLst>
            </a:custGeom>
            <a:solidFill>
              <a:srgbClr val="0000FF">
                <a:alpha val="50000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27" name="Oval 47"/>
            <p:cNvSpPr>
              <a:spLocks noChangeArrowheads="1"/>
            </p:cNvSpPr>
            <p:nvPr/>
          </p:nvSpPr>
          <p:spPr bwMode="auto">
            <a:xfrm>
              <a:off x="4174" y="1641"/>
              <a:ext cx="209" cy="189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100000">
                  <a:srgbClr val="0000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48528" name="Freeform 48" descr="Purple mesh"/>
            <p:cNvSpPr>
              <a:spLocks noChangeAspect="1"/>
            </p:cNvSpPr>
            <p:nvPr/>
          </p:nvSpPr>
          <p:spPr bwMode="auto">
            <a:xfrm rot="-4473221">
              <a:off x="4214" y="1689"/>
              <a:ext cx="143" cy="160"/>
            </a:xfrm>
            <a:custGeom>
              <a:avLst/>
              <a:gdLst>
                <a:gd name="T0" fmla="*/ 96 w 162"/>
                <a:gd name="T1" fmla="*/ 150 h 155"/>
                <a:gd name="T2" fmla="*/ 142 w 162"/>
                <a:gd name="T3" fmla="*/ 54 h 155"/>
                <a:gd name="T4" fmla="*/ 45 w 162"/>
                <a:gd name="T5" fmla="*/ 10 h 155"/>
                <a:gd name="T6" fmla="*/ 11 w 162"/>
                <a:gd name="T7" fmla="*/ 101 h 155"/>
                <a:gd name="T8" fmla="*/ 96 w 162"/>
                <a:gd name="T9" fmla="*/ 15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55">
                  <a:moveTo>
                    <a:pt x="96" y="150"/>
                  </a:moveTo>
                  <a:cubicBezTo>
                    <a:pt x="121" y="146"/>
                    <a:pt x="162" y="104"/>
                    <a:pt x="142" y="54"/>
                  </a:cubicBezTo>
                  <a:cubicBezTo>
                    <a:pt x="122" y="4"/>
                    <a:pt x="78" y="0"/>
                    <a:pt x="45" y="10"/>
                  </a:cubicBezTo>
                  <a:cubicBezTo>
                    <a:pt x="12" y="20"/>
                    <a:pt x="0" y="64"/>
                    <a:pt x="11" y="101"/>
                  </a:cubicBezTo>
                  <a:cubicBezTo>
                    <a:pt x="22" y="138"/>
                    <a:pt x="70" y="155"/>
                    <a:pt x="96" y="150"/>
                  </a:cubicBez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5" name="Group 53"/>
          <p:cNvGrpSpPr>
            <a:grpSpLocks/>
          </p:cNvGrpSpPr>
          <p:nvPr/>
        </p:nvGrpSpPr>
        <p:grpSpPr bwMode="auto">
          <a:xfrm rot="3059825">
            <a:off x="2703237" y="3286675"/>
            <a:ext cx="503238" cy="431800"/>
            <a:chOff x="2245" y="1706"/>
            <a:chExt cx="199" cy="188"/>
          </a:xfrm>
        </p:grpSpPr>
        <p:sp>
          <p:nvSpPr>
            <p:cNvPr id="148534" name="Freeform 54"/>
            <p:cNvSpPr>
              <a:spLocks noChangeAspect="1"/>
            </p:cNvSpPr>
            <p:nvPr/>
          </p:nvSpPr>
          <p:spPr bwMode="auto">
            <a:xfrm>
              <a:off x="2245" y="1706"/>
              <a:ext cx="199" cy="188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35" name="Freeform 55"/>
            <p:cNvSpPr>
              <a:spLocks noChangeAspect="1"/>
            </p:cNvSpPr>
            <p:nvPr/>
          </p:nvSpPr>
          <p:spPr bwMode="auto">
            <a:xfrm>
              <a:off x="2245" y="1706"/>
              <a:ext cx="199" cy="188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9999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36" name="Freeform 56" descr="Purple mesh"/>
            <p:cNvSpPr>
              <a:spLocks noChangeAspect="1"/>
            </p:cNvSpPr>
            <p:nvPr/>
          </p:nvSpPr>
          <p:spPr bwMode="auto">
            <a:xfrm>
              <a:off x="2266" y="1727"/>
              <a:ext cx="159" cy="15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blipFill dpi="0" rotWithShape="1">
              <a:blip r:embed="rId3" cstate="print">
                <a:alphaModFix amt="78000"/>
              </a:blip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6" name="Group 59"/>
          <p:cNvGrpSpPr>
            <a:grpSpLocks/>
          </p:cNvGrpSpPr>
          <p:nvPr/>
        </p:nvGrpSpPr>
        <p:grpSpPr bwMode="auto">
          <a:xfrm rot="8261027">
            <a:off x="1100195" y="2938389"/>
            <a:ext cx="647700" cy="576263"/>
            <a:chOff x="930" y="1162"/>
            <a:chExt cx="408" cy="363"/>
          </a:xfrm>
        </p:grpSpPr>
        <p:sp>
          <p:nvSpPr>
            <p:cNvPr id="148540" name="Freeform 60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41" name="Freeform 61" descr="Granite"/>
            <p:cNvSpPr>
              <a:spLocks/>
            </p:cNvSpPr>
            <p:nvPr/>
          </p:nvSpPr>
          <p:spPr bwMode="auto">
            <a:xfrm>
              <a:off x="949" y="1192"/>
              <a:ext cx="335" cy="307"/>
            </a:xfrm>
            <a:custGeom>
              <a:avLst/>
              <a:gdLst>
                <a:gd name="T0" fmla="*/ 230 w 230"/>
                <a:gd name="T1" fmla="*/ 114 h 239"/>
                <a:gd name="T2" fmla="*/ 183 w 230"/>
                <a:gd name="T3" fmla="*/ 16 h 239"/>
                <a:gd name="T4" fmla="*/ 74 w 230"/>
                <a:gd name="T5" fmla="*/ 16 h 239"/>
                <a:gd name="T6" fmla="*/ 32 w 230"/>
                <a:gd name="T7" fmla="*/ 81 h 239"/>
                <a:gd name="T8" fmla="*/ 19 w 230"/>
                <a:gd name="T9" fmla="*/ 152 h 239"/>
                <a:gd name="T10" fmla="*/ 146 w 230"/>
                <a:gd name="T11" fmla="*/ 234 h 239"/>
                <a:gd name="T12" fmla="*/ 230 w 230"/>
                <a:gd name="T13" fmla="*/ 11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39">
                  <a:moveTo>
                    <a:pt x="230" y="114"/>
                  </a:moveTo>
                  <a:cubicBezTo>
                    <a:pt x="230" y="78"/>
                    <a:pt x="209" y="32"/>
                    <a:pt x="183" y="16"/>
                  </a:cubicBezTo>
                  <a:cubicBezTo>
                    <a:pt x="157" y="0"/>
                    <a:pt x="99" y="5"/>
                    <a:pt x="74" y="16"/>
                  </a:cubicBezTo>
                  <a:cubicBezTo>
                    <a:pt x="22" y="49"/>
                    <a:pt x="41" y="58"/>
                    <a:pt x="32" y="81"/>
                  </a:cubicBezTo>
                  <a:cubicBezTo>
                    <a:pt x="23" y="104"/>
                    <a:pt x="0" y="127"/>
                    <a:pt x="19" y="152"/>
                  </a:cubicBezTo>
                  <a:cubicBezTo>
                    <a:pt x="15" y="191"/>
                    <a:pt x="110" y="239"/>
                    <a:pt x="146" y="234"/>
                  </a:cubicBezTo>
                  <a:cubicBezTo>
                    <a:pt x="214" y="234"/>
                    <a:pt x="230" y="151"/>
                    <a:pt x="230" y="114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42" name="Freeform 62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0000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8" name="Group 63"/>
          <p:cNvGrpSpPr>
            <a:grpSpLocks/>
          </p:cNvGrpSpPr>
          <p:nvPr/>
        </p:nvGrpSpPr>
        <p:grpSpPr bwMode="auto">
          <a:xfrm rot="4232897">
            <a:off x="1198682" y="3770786"/>
            <a:ext cx="647700" cy="576263"/>
            <a:chOff x="930" y="1162"/>
            <a:chExt cx="408" cy="363"/>
          </a:xfrm>
        </p:grpSpPr>
        <p:sp>
          <p:nvSpPr>
            <p:cNvPr id="148544" name="Freeform 64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45" name="Freeform 65" descr="Granite"/>
            <p:cNvSpPr>
              <a:spLocks/>
            </p:cNvSpPr>
            <p:nvPr/>
          </p:nvSpPr>
          <p:spPr bwMode="auto">
            <a:xfrm>
              <a:off x="949" y="1192"/>
              <a:ext cx="335" cy="307"/>
            </a:xfrm>
            <a:custGeom>
              <a:avLst/>
              <a:gdLst>
                <a:gd name="T0" fmla="*/ 230 w 230"/>
                <a:gd name="T1" fmla="*/ 114 h 239"/>
                <a:gd name="T2" fmla="*/ 183 w 230"/>
                <a:gd name="T3" fmla="*/ 16 h 239"/>
                <a:gd name="T4" fmla="*/ 74 w 230"/>
                <a:gd name="T5" fmla="*/ 16 h 239"/>
                <a:gd name="T6" fmla="*/ 32 w 230"/>
                <a:gd name="T7" fmla="*/ 81 h 239"/>
                <a:gd name="T8" fmla="*/ 19 w 230"/>
                <a:gd name="T9" fmla="*/ 152 h 239"/>
                <a:gd name="T10" fmla="*/ 146 w 230"/>
                <a:gd name="T11" fmla="*/ 234 h 239"/>
                <a:gd name="T12" fmla="*/ 230 w 230"/>
                <a:gd name="T13" fmla="*/ 11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39">
                  <a:moveTo>
                    <a:pt x="230" y="114"/>
                  </a:moveTo>
                  <a:cubicBezTo>
                    <a:pt x="230" y="78"/>
                    <a:pt x="209" y="32"/>
                    <a:pt x="183" y="16"/>
                  </a:cubicBezTo>
                  <a:cubicBezTo>
                    <a:pt x="157" y="0"/>
                    <a:pt x="99" y="5"/>
                    <a:pt x="74" y="16"/>
                  </a:cubicBezTo>
                  <a:cubicBezTo>
                    <a:pt x="22" y="49"/>
                    <a:pt x="41" y="58"/>
                    <a:pt x="32" y="81"/>
                  </a:cubicBezTo>
                  <a:cubicBezTo>
                    <a:pt x="23" y="104"/>
                    <a:pt x="0" y="127"/>
                    <a:pt x="19" y="152"/>
                  </a:cubicBezTo>
                  <a:cubicBezTo>
                    <a:pt x="15" y="191"/>
                    <a:pt x="110" y="239"/>
                    <a:pt x="146" y="234"/>
                  </a:cubicBezTo>
                  <a:cubicBezTo>
                    <a:pt x="214" y="234"/>
                    <a:pt x="230" y="151"/>
                    <a:pt x="230" y="114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46" name="Freeform 66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0000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9" name="Group 67"/>
          <p:cNvGrpSpPr>
            <a:grpSpLocks/>
          </p:cNvGrpSpPr>
          <p:nvPr/>
        </p:nvGrpSpPr>
        <p:grpSpPr bwMode="auto">
          <a:xfrm rot="14692142">
            <a:off x="1141342" y="4630308"/>
            <a:ext cx="647700" cy="576262"/>
            <a:chOff x="930" y="1162"/>
            <a:chExt cx="408" cy="363"/>
          </a:xfrm>
        </p:grpSpPr>
        <p:sp>
          <p:nvSpPr>
            <p:cNvPr id="148548" name="Freeform 68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49" name="Freeform 69" descr="Granite"/>
            <p:cNvSpPr>
              <a:spLocks/>
            </p:cNvSpPr>
            <p:nvPr/>
          </p:nvSpPr>
          <p:spPr bwMode="auto">
            <a:xfrm>
              <a:off x="949" y="1192"/>
              <a:ext cx="335" cy="307"/>
            </a:xfrm>
            <a:custGeom>
              <a:avLst/>
              <a:gdLst>
                <a:gd name="T0" fmla="*/ 230 w 230"/>
                <a:gd name="T1" fmla="*/ 114 h 239"/>
                <a:gd name="T2" fmla="*/ 183 w 230"/>
                <a:gd name="T3" fmla="*/ 16 h 239"/>
                <a:gd name="T4" fmla="*/ 74 w 230"/>
                <a:gd name="T5" fmla="*/ 16 h 239"/>
                <a:gd name="T6" fmla="*/ 32 w 230"/>
                <a:gd name="T7" fmla="*/ 81 h 239"/>
                <a:gd name="T8" fmla="*/ 19 w 230"/>
                <a:gd name="T9" fmla="*/ 152 h 239"/>
                <a:gd name="T10" fmla="*/ 146 w 230"/>
                <a:gd name="T11" fmla="*/ 234 h 239"/>
                <a:gd name="T12" fmla="*/ 230 w 230"/>
                <a:gd name="T13" fmla="*/ 11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39">
                  <a:moveTo>
                    <a:pt x="230" y="114"/>
                  </a:moveTo>
                  <a:cubicBezTo>
                    <a:pt x="230" y="78"/>
                    <a:pt x="209" y="32"/>
                    <a:pt x="183" y="16"/>
                  </a:cubicBezTo>
                  <a:cubicBezTo>
                    <a:pt x="157" y="0"/>
                    <a:pt x="99" y="5"/>
                    <a:pt x="74" y="16"/>
                  </a:cubicBezTo>
                  <a:cubicBezTo>
                    <a:pt x="22" y="49"/>
                    <a:pt x="41" y="58"/>
                    <a:pt x="32" y="81"/>
                  </a:cubicBezTo>
                  <a:cubicBezTo>
                    <a:pt x="23" y="104"/>
                    <a:pt x="0" y="127"/>
                    <a:pt x="19" y="152"/>
                  </a:cubicBezTo>
                  <a:cubicBezTo>
                    <a:pt x="15" y="191"/>
                    <a:pt x="110" y="239"/>
                    <a:pt x="146" y="234"/>
                  </a:cubicBezTo>
                  <a:cubicBezTo>
                    <a:pt x="214" y="234"/>
                    <a:pt x="230" y="151"/>
                    <a:pt x="230" y="114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50" name="Freeform 70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0000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3" name="Oval 2"/>
          <p:cNvSpPr/>
          <p:nvPr/>
        </p:nvSpPr>
        <p:spPr bwMode="auto">
          <a:xfrm>
            <a:off x="4565576" y="1454479"/>
            <a:ext cx="3456787" cy="415884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6582724" y="2993563"/>
            <a:ext cx="956156" cy="994980"/>
            <a:chOff x="3560" y="1752"/>
            <a:chExt cx="286" cy="270"/>
          </a:xfrm>
        </p:grpSpPr>
        <p:sp>
          <p:nvSpPr>
            <p:cNvPr id="91" name="Freeform 34"/>
            <p:cNvSpPr>
              <a:spLocks/>
            </p:cNvSpPr>
            <p:nvPr/>
          </p:nvSpPr>
          <p:spPr bwMode="auto">
            <a:xfrm rot="2646009">
              <a:off x="3560" y="1752"/>
              <a:ext cx="286" cy="270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2" name="Freeform 35"/>
            <p:cNvSpPr>
              <a:spLocks/>
            </p:cNvSpPr>
            <p:nvPr/>
          </p:nvSpPr>
          <p:spPr bwMode="auto">
            <a:xfrm rot="2646009">
              <a:off x="3560" y="1752"/>
              <a:ext cx="286" cy="270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5001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3" name="Freeform 36"/>
            <p:cNvSpPr>
              <a:spLocks/>
            </p:cNvSpPr>
            <p:nvPr/>
          </p:nvSpPr>
          <p:spPr bwMode="auto">
            <a:xfrm>
              <a:off x="3595" y="1787"/>
              <a:ext cx="229" cy="222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96969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4" name="Freeform 37" descr="Granite"/>
            <p:cNvSpPr>
              <a:spLocks/>
            </p:cNvSpPr>
            <p:nvPr/>
          </p:nvSpPr>
          <p:spPr bwMode="auto">
            <a:xfrm>
              <a:off x="3595" y="1787"/>
              <a:ext cx="229" cy="222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blipFill dpi="0" rotWithShape="1">
              <a:blip r:embed="rId2" cstate="print">
                <a:alphaModFix amt="51000"/>
              </a:blip>
              <a:srcRect/>
              <a:tile tx="0" ty="0" sx="100000" sy="100000" flip="none" algn="tl"/>
            </a:blipFill>
            <a:ln w="3175" cmpd="sng">
              <a:solidFill>
                <a:srgbClr val="96969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5" name="Freeform 38"/>
            <p:cNvSpPr>
              <a:spLocks noChangeAspect="1"/>
            </p:cNvSpPr>
            <p:nvPr/>
          </p:nvSpPr>
          <p:spPr bwMode="auto">
            <a:xfrm rot="4808420">
              <a:off x="3672" y="1801"/>
              <a:ext cx="28" cy="2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6" name="Freeform 39"/>
            <p:cNvSpPr>
              <a:spLocks noChangeAspect="1"/>
            </p:cNvSpPr>
            <p:nvPr/>
          </p:nvSpPr>
          <p:spPr bwMode="auto">
            <a:xfrm rot="4808420">
              <a:off x="3616" y="1896"/>
              <a:ext cx="28" cy="2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7" name="Oval 40"/>
            <p:cNvSpPr>
              <a:spLocks noChangeArrowheads="1"/>
            </p:cNvSpPr>
            <p:nvPr/>
          </p:nvSpPr>
          <p:spPr bwMode="auto">
            <a:xfrm>
              <a:off x="3731" y="1969"/>
              <a:ext cx="27" cy="27"/>
            </a:xfrm>
            <a:prstGeom prst="ellipse">
              <a:avLst/>
            </a:prstGeom>
            <a:solidFill>
              <a:srgbClr val="32015B">
                <a:alpha val="53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98" name="Freeform 41"/>
            <p:cNvSpPr>
              <a:spLocks noChangeAspect="1"/>
            </p:cNvSpPr>
            <p:nvPr/>
          </p:nvSpPr>
          <p:spPr bwMode="auto">
            <a:xfrm rot="4808420">
              <a:off x="3790" y="1868"/>
              <a:ext cx="28" cy="2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9" name="Freeform 42"/>
            <p:cNvSpPr>
              <a:spLocks noChangeAspect="1"/>
            </p:cNvSpPr>
            <p:nvPr/>
          </p:nvSpPr>
          <p:spPr bwMode="auto">
            <a:xfrm rot="4808420">
              <a:off x="3737" y="1802"/>
              <a:ext cx="28" cy="2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00" name="Freeform 43"/>
          <p:cNvSpPr>
            <a:spLocks/>
          </p:cNvSpPr>
          <p:nvPr/>
        </p:nvSpPr>
        <p:spPr bwMode="auto">
          <a:xfrm>
            <a:off x="6612668" y="3102532"/>
            <a:ext cx="864096" cy="882253"/>
          </a:xfrm>
          <a:custGeom>
            <a:avLst/>
            <a:gdLst>
              <a:gd name="T0" fmla="*/ 193 w 193"/>
              <a:gd name="T1" fmla="*/ 108 h 205"/>
              <a:gd name="T2" fmla="*/ 146 w 193"/>
              <a:gd name="T3" fmla="*/ 19 h 205"/>
              <a:gd name="T4" fmla="*/ 55 w 193"/>
              <a:gd name="T5" fmla="*/ 19 h 205"/>
              <a:gd name="T6" fmla="*/ 10 w 193"/>
              <a:gd name="T7" fmla="*/ 132 h 205"/>
              <a:gd name="T8" fmla="*/ 115 w 193"/>
              <a:gd name="T9" fmla="*/ 201 h 205"/>
              <a:gd name="T10" fmla="*/ 193 w 193"/>
              <a:gd name="T11" fmla="*/ 108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3" h="205">
                <a:moveTo>
                  <a:pt x="193" y="108"/>
                </a:moveTo>
                <a:cubicBezTo>
                  <a:pt x="193" y="78"/>
                  <a:pt x="169" y="34"/>
                  <a:pt x="146" y="19"/>
                </a:cubicBezTo>
                <a:cubicBezTo>
                  <a:pt x="123" y="4"/>
                  <a:pt x="78" y="0"/>
                  <a:pt x="55" y="19"/>
                </a:cubicBezTo>
                <a:cubicBezTo>
                  <a:pt x="32" y="38"/>
                  <a:pt x="0" y="102"/>
                  <a:pt x="10" y="132"/>
                </a:cubicBezTo>
                <a:cubicBezTo>
                  <a:pt x="20" y="162"/>
                  <a:pt x="85" y="205"/>
                  <a:pt x="115" y="201"/>
                </a:cubicBezTo>
                <a:cubicBezTo>
                  <a:pt x="172" y="201"/>
                  <a:pt x="193" y="138"/>
                  <a:pt x="193" y="108"/>
                </a:cubicBezTo>
                <a:close/>
              </a:path>
            </a:pathLst>
          </a:custGeom>
          <a:gradFill rotWithShape="1">
            <a:gsLst>
              <a:gs pos="0">
                <a:srgbClr val="000080">
                  <a:gamma/>
                  <a:tint val="0"/>
                  <a:invGamma/>
                  <a:alpha val="0"/>
                </a:srgbClr>
              </a:gs>
              <a:gs pos="100000">
                <a:srgbClr val="000080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 w="3175" cmpd="sng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11" name="Group 53"/>
          <p:cNvGrpSpPr>
            <a:grpSpLocks/>
          </p:cNvGrpSpPr>
          <p:nvPr/>
        </p:nvGrpSpPr>
        <p:grpSpPr bwMode="auto">
          <a:xfrm rot="3059825">
            <a:off x="3933126" y="3274782"/>
            <a:ext cx="632638" cy="513890"/>
            <a:chOff x="2245" y="1706"/>
            <a:chExt cx="199" cy="188"/>
          </a:xfrm>
        </p:grpSpPr>
        <p:sp>
          <p:nvSpPr>
            <p:cNvPr id="109" name="Freeform 54"/>
            <p:cNvSpPr>
              <a:spLocks noChangeAspect="1"/>
            </p:cNvSpPr>
            <p:nvPr/>
          </p:nvSpPr>
          <p:spPr bwMode="auto">
            <a:xfrm>
              <a:off x="2245" y="1706"/>
              <a:ext cx="199" cy="188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0" name="Freeform 55"/>
            <p:cNvSpPr>
              <a:spLocks noChangeAspect="1"/>
            </p:cNvSpPr>
            <p:nvPr/>
          </p:nvSpPr>
          <p:spPr bwMode="auto">
            <a:xfrm>
              <a:off x="2245" y="1706"/>
              <a:ext cx="199" cy="188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9999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1" name="Freeform 56" descr="Purple mesh"/>
            <p:cNvSpPr>
              <a:spLocks noChangeAspect="1"/>
            </p:cNvSpPr>
            <p:nvPr/>
          </p:nvSpPr>
          <p:spPr bwMode="auto">
            <a:xfrm>
              <a:off x="2266" y="1727"/>
              <a:ext cx="159" cy="15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blipFill dpi="0" rotWithShape="1">
              <a:blip r:embed="rId3" cstate="print">
                <a:alphaModFix amt="78000"/>
              </a:blip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pic>
        <p:nvPicPr>
          <p:cNvPr id="112" name="Picture 2" descr="C:\Users\win7\Desktop\wbcs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01" t="2902" b="67521"/>
          <a:stretch/>
        </p:blipFill>
        <p:spPr bwMode="auto">
          <a:xfrm>
            <a:off x="4800600" y="3212976"/>
            <a:ext cx="835103" cy="78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3" descr="C:\Users\win7\Desktop\nrc2230-i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5" t="24144" r="19566" b="62264"/>
          <a:stretch/>
        </p:blipFill>
        <p:spPr bwMode="auto">
          <a:xfrm>
            <a:off x="6618247" y="4438111"/>
            <a:ext cx="577334" cy="63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>
            <a:off x="2043113" y="3502576"/>
            <a:ext cx="62388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Straight Arrow Connector 117"/>
          <p:cNvCxnSpPr/>
          <p:nvPr/>
        </p:nvCxnSpPr>
        <p:spPr bwMode="auto">
          <a:xfrm>
            <a:off x="3323388" y="3531727"/>
            <a:ext cx="504504" cy="2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tangle 11"/>
          <p:cNvSpPr/>
          <p:nvPr/>
        </p:nvSpPr>
        <p:spPr bwMode="auto">
          <a:xfrm>
            <a:off x="2478379" y="2918351"/>
            <a:ext cx="1873254" cy="2769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+mj-lt"/>
              </a:rPr>
              <a:t>CD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5</a:t>
            </a:r>
            <a:r>
              <a:rPr lang="en-US" sz="1400" dirty="0" smtClean="0">
                <a:latin typeface="+mj-lt"/>
              </a:rPr>
              <a:t> ,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CD23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,</a:t>
            </a:r>
            <a:r>
              <a:rPr lang="en-US" sz="1400" dirty="0" err="1" smtClean="0">
                <a:latin typeface="+mj-lt"/>
              </a:rPr>
              <a:t>IgM</a:t>
            </a:r>
            <a:r>
              <a:rPr lang="en-US" sz="1400" dirty="0" smtClean="0">
                <a:latin typeface="+mj-lt"/>
              </a:rPr>
              <a:t> or </a:t>
            </a:r>
            <a:r>
              <a:rPr lang="en-US" sz="1400" dirty="0" err="1" smtClean="0">
                <a:latin typeface="+mj-lt"/>
              </a:rPr>
              <a:t>IgD</a:t>
            </a:r>
            <a:endParaRPr lang="en-US" sz="1400" dirty="0" smtClean="0">
              <a:latin typeface="+mj-lt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34476" y="132989"/>
            <a:ext cx="1599480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dirty="0" smtClean="0">
              <a:solidFill>
                <a:schemeClr val="bg1"/>
              </a:solidFill>
            </a:endParaRP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CD34 &amp;TDT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47497" y="428972"/>
            <a:ext cx="7128792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CD 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371600" y="717004"/>
            <a:ext cx="7416824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CD20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2030920" y="132989"/>
            <a:ext cx="6738268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Surface </a:t>
            </a:r>
            <a:r>
              <a:rPr lang="en-US" dirty="0" err="1" smtClean="0">
                <a:solidFill>
                  <a:schemeClr val="tx1"/>
                </a:solidFill>
              </a:rPr>
              <a:t>immunoglobin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7398465" y="5800316"/>
            <a:ext cx="1509723" cy="5263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</a:rPr>
              <a:t>CD38 ,</a:t>
            </a:r>
            <a:r>
              <a:rPr lang="en-US" sz="1400" dirty="0" smtClean="0"/>
              <a:t>CD138, CD56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err="1" smtClean="0">
                <a:solidFill>
                  <a:schemeClr val="tx1"/>
                </a:solidFill>
              </a:rPr>
              <a:t>IgG</a:t>
            </a:r>
            <a:r>
              <a:rPr lang="en-US" sz="1400" dirty="0" smtClean="0">
                <a:solidFill>
                  <a:schemeClr val="tx1"/>
                </a:solidFill>
              </a:rPr>
              <a:t> or IgA</a:t>
            </a:r>
            <a:r>
              <a:rPr lang="en-US" sz="1400" dirty="0"/>
              <a:t> </a:t>
            </a:r>
            <a:r>
              <a:rPr lang="en-US" sz="1400" dirty="0" smtClean="0"/>
              <a:t>or </a:t>
            </a:r>
            <a:r>
              <a:rPr lang="en-US" sz="1400" dirty="0" err="1" smtClean="0"/>
              <a:t>IgE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cxnSp>
        <p:nvCxnSpPr>
          <p:cNvPr id="101" name="Straight Arrow Connector 100"/>
          <p:cNvCxnSpPr/>
          <p:nvPr/>
        </p:nvCxnSpPr>
        <p:spPr bwMode="auto">
          <a:xfrm>
            <a:off x="5676305" y="3606934"/>
            <a:ext cx="91201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Arrow Connector 101"/>
          <p:cNvCxnSpPr/>
          <p:nvPr/>
        </p:nvCxnSpPr>
        <p:spPr bwMode="auto">
          <a:xfrm>
            <a:off x="7199545" y="4785445"/>
            <a:ext cx="98791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>
          <a:xfrm flipH="1">
            <a:off x="6950666" y="3955842"/>
            <a:ext cx="1" cy="4098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 bwMode="auto">
          <a:xfrm flipV="1">
            <a:off x="4500917" y="3580664"/>
            <a:ext cx="352104" cy="260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>
          <a:xfrm>
            <a:off x="1080212" y="5597043"/>
            <a:ext cx="1053744" cy="391664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ALL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2565060" y="4000892"/>
            <a:ext cx="763139" cy="42238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</a:t>
            </a:r>
            <a:r>
              <a:rPr lang="en-US" sz="2400" b="1" dirty="0" smtClean="0">
                <a:solidFill>
                  <a:srgbClr val="FF0000"/>
                </a:solidFill>
              </a:rPr>
              <a:t>LL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25976" y="4058917"/>
            <a:ext cx="866117" cy="4566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t(11;14)</a:t>
            </a:r>
          </a:p>
          <a:p>
            <a:r>
              <a:rPr lang="en-US" sz="1400" b="1" dirty="0" err="1" smtClean="0">
                <a:solidFill>
                  <a:schemeClr val="tx1"/>
                </a:solidFill>
              </a:rPr>
              <a:t>Cyklin</a:t>
            </a:r>
            <a:r>
              <a:rPr lang="en-US" sz="1400" b="1" dirty="0" smtClean="0">
                <a:solidFill>
                  <a:schemeClr val="tx1"/>
                </a:solidFill>
              </a:rPr>
              <a:t> D</a:t>
            </a:r>
            <a:endParaRPr lang="ar-SA" sz="1400" b="1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4191000" y="3782197"/>
            <a:ext cx="0" cy="2756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3112564" y="4771896"/>
            <a:ext cx="1616265" cy="4940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Mantle lymphoma </a:t>
            </a:r>
            <a:endParaRPr lang="ar-SA" sz="1400" b="1" dirty="0">
              <a:solidFill>
                <a:srgbClr val="FF0000"/>
              </a:solidFill>
            </a:endParaRPr>
          </a:p>
        </p:txBody>
      </p:sp>
      <p:cxnSp>
        <p:nvCxnSpPr>
          <p:cNvPr id="106" name="Straight Arrow Connector 105"/>
          <p:cNvCxnSpPr/>
          <p:nvPr/>
        </p:nvCxnSpPr>
        <p:spPr bwMode="auto">
          <a:xfrm>
            <a:off x="4006055" y="4515604"/>
            <a:ext cx="0" cy="37479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Rectangle 106"/>
          <p:cNvSpPr/>
          <p:nvPr/>
        </p:nvSpPr>
        <p:spPr>
          <a:xfrm>
            <a:off x="2310898" y="1011510"/>
            <a:ext cx="2588197" cy="2815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dirty="0" smtClean="0">
              <a:solidFill>
                <a:schemeClr val="bg1"/>
              </a:solidFill>
            </a:endParaRPr>
          </a:p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CD 5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4916840" y="1005036"/>
            <a:ext cx="2441766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dirty="0" smtClean="0">
              <a:solidFill>
                <a:schemeClr val="bg1"/>
              </a:solidFill>
            </a:endParaRPr>
          </a:p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CD10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4923357" y="2497422"/>
            <a:ext cx="866117" cy="4566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t(8;14)</a:t>
            </a:r>
          </a:p>
          <a:p>
            <a:r>
              <a:rPr lang="en-US" sz="1400" b="1" dirty="0" smtClean="0">
                <a:solidFill>
                  <a:schemeClr val="tx1"/>
                </a:solidFill>
              </a:rPr>
              <a:t>C-</a:t>
            </a:r>
            <a:r>
              <a:rPr lang="en-US" sz="1400" b="1" dirty="0" err="1" smtClean="0">
                <a:solidFill>
                  <a:schemeClr val="tx1"/>
                </a:solidFill>
              </a:rPr>
              <a:t>myc</a:t>
            </a:r>
            <a:endParaRPr lang="ar-SA" sz="1400" b="1" dirty="0"/>
          </a:p>
        </p:txBody>
      </p:sp>
      <p:cxnSp>
        <p:nvCxnSpPr>
          <p:cNvPr id="116" name="Straight Arrow Connector 115"/>
          <p:cNvCxnSpPr/>
          <p:nvPr/>
        </p:nvCxnSpPr>
        <p:spPr bwMode="auto">
          <a:xfrm>
            <a:off x="5218151" y="2954109"/>
            <a:ext cx="0" cy="28867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Straight Arrow Connector 116"/>
          <p:cNvCxnSpPr/>
          <p:nvPr/>
        </p:nvCxnSpPr>
        <p:spPr>
          <a:xfrm flipV="1">
            <a:off x="5390862" y="2221748"/>
            <a:ext cx="0" cy="2756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/>
          <p:cNvSpPr/>
          <p:nvPr/>
        </p:nvSpPr>
        <p:spPr>
          <a:xfrm>
            <a:off x="5029200" y="1828800"/>
            <a:ext cx="1616265" cy="37960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 err="1" smtClean="0">
                <a:solidFill>
                  <a:srgbClr val="FF0000"/>
                </a:solidFill>
              </a:rPr>
              <a:t>Burkitt</a:t>
            </a:r>
            <a:r>
              <a:rPr lang="en-US" sz="1400" b="1" dirty="0" smtClean="0">
                <a:solidFill>
                  <a:srgbClr val="FF0000"/>
                </a:solidFill>
              </a:rPr>
              <a:t> lymphoma </a:t>
            </a:r>
            <a:endParaRPr lang="ar-SA" sz="1400" b="1" dirty="0">
              <a:solidFill>
                <a:srgbClr val="FF0000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6603863" y="2455968"/>
            <a:ext cx="866117" cy="4566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t(3;14)</a:t>
            </a:r>
          </a:p>
          <a:p>
            <a:r>
              <a:rPr lang="en-US" sz="1400" b="1" dirty="0" smtClean="0">
                <a:solidFill>
                  <a:schemeClr val="tx1"/>
                </a:solidFill>
              </a:rPr>
              <a:t>BCL-6</a:t>
            </a:r>
            <a:endParaRPr lang="ar-SA" sz="1400" b="1" dirty="0"/>
          </a:p>
        </p:txBody>
      </p:sp>
      <p:sp>
        <p:nvSpPr>
          <p:cNvPr id="122" name="Rectangle 121"/>
          <p:cNvSpPr/>
          <p:nvPr/>
        </p:nvSpPr>
        <p:spPr>
          <a:xfrm>
            <a:off x="6755994" y="1839343"/>
            <a:ext cx="777028" cy="38240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DLBCL</a:t>
            </a:r>
            <a:endParaRPr lang="ar-SA" sz="1400" b="1" dirty="0">
              <a:solidFill>
                <a:srgbClr val="FF0000"/>
              </a:solidFill>
            </a:endParaRPr>
          </a:p>
        </p:txBody>
      </p:sp>
      <p:cxnSp>
        <p:nvCxnSpPr>
          <p:cNvPr id="123" name="Straight Arrow Connector 122"/>
          <p:cNvCxnSpPr/>
          <p:nvPr/>
        </p:nvCxnSpPr>
        <p:spPr>
          <a:xfrm flipV="1">
            <a:off x="7044716" y="2208404"/>
            <a:ext cx="0" cy="2756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ctangle 123"/>
          <p:cNvSpPr/>
          <p:nvPr/>
        </p:nvSpPr>
        <p:spPr>
          <a:xfrm>
            <a:off x="5469272" y="5454007"/>
            <a:ext cx="1803997" cy="28607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Follicular lymphoma </a:t>
            </a:r>
            <a:endParaRPr lang="ar-SA" sz="1400" b="1" dirty="0">
              <a:solidFill>
                <a:srgbClr val="FF0000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5404273" y="4598561"/>
            <a:ext cx="866117" cy="4566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>
                <a:solidFill>
                  <a:schemeClr val="tx1"/>
                </a:solidFill>
              </a:rPr>
              <a:t>t</a:t>
            </a:r>
            <a:r>
              <a:rPr lang="en-US" sz="1400" b="1" dirty="0" smtClean="0">
                <a:solidFill>
                  <a:schemeClr val="tx1"/>
                </a:solidFill>
              </a:rPr>
              <a:t>(14;18)</a:t>
            </a:r>
          </a:p>
          <a:p>
            <a:r>
              <a:rPr lang="en-US" sz="1400" b="1" dirty="0" smtClean="0">
                <a:solidFill>
                  <a:schemeClr val="tx1"/>
                </a:solidFill>
              </a:rPr>
              <a:t>BCL-2</a:t>
            </a:r>
            <a:endParaRPr lang="ar-SA" sz="1400" b="1" dirty="0"/>
          </a:p>
        </p:txBody>
      </p:sp>
      <p:cxnSp>
        <p:nvCxnSpPr>
          <p:cNvPr id="127" name="Straight Arrow Connector 126"/>
          <p:cNvCxnSpPr/>
          <p:nvPr/>
        </p:nvCxnSpPr>
        <p:spPr bwMode="auto">
          <a:xfrm>
            <a:off x="5884321" y="5077516"/>
            <a:ext cx="0" cy="28867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518" name="Straight Arrow Connector 148517"/>
          <p:cNvCxnSpPr/>
          <p:nvPr/>
        </p:nvCxnSpPr>
        <p:spPr>
          <a:xfrm flipH="1">
            <a:off x="6293969" y="4757813"/>
            <a:ext cx="29434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/>
        </p:nvSpPr>
        <p:spPr>
          <a:xfrm>
            <a:off x="7421191" y="5401210"/>
            <a:ext cx="1601792" cy="33886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Multiple myeloma </a:t>
            </a:r>
            <a:endParaRPr lang="ar-SA" sz="1400" b="1" dirty="0">
              <a:solidFill>
                <a:srgbClr val="FF0000"/>
              </a:solidFill>
            </a:endParaRPr>
          </a:p>
        </p:txBody>
      </p:sp>
      <p:cxnSp>
        <p:nvCxnSpPr>
          <p:cNvPr id="129" name="Straight Arrow Connector 128"/>
          <p:cNvCxnSpPr/>
          <p:nvPr/>
        </p:nvCxnSpPr>
        <p:spPr bwMode="auto">
          <a:xfrm>
            <a:off x="8511552" y="5115681"/>
            <a:ext cx="0" cy="28867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2694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4" grpId="0" animBg="1"/>
      <p:bldP spid="20" grpId="0" animBg="1"/>
      <p:bldP spid="105" grpId="0" animBg="1"/>
      <p:bldP spid="115" grpId="0" animBg="1"/>
      <p:bldP spid="119" grpId="0" animBg="1"/>
      <p:bldP spid="121" grpId="0" animBg="1"/>
      <p:bldP spid="122" grpId="0" animBg="1"/>
      <p:bldP spid="124" grpId="0" animBg="1"/>
      <p:bldP spid="126" grpId="0" animBg="1"/>
      <p:bldP spid="1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81200" y="457200"/>
            <a:ext cx="54864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rgbClr val="003300"/>
                </a:solidFill>
              </a:rPr>
              <a:t>Chronic </a:t>
            </a:r>
            <a:r>
              <a:rPr lang="en-US" sz="2800" b="1" dirty="0" smtClean="0">
                <a:solidFill>
                  <a:srgbClr val="003300"/>
                </a:solidFill>
              </a:rPr>
              <a:t>lymphoid Leukemia</a:t>
            </a:r>
            <a:endParaRPr lang="ar-SA" sz="2800" b="1" dirty="0">
              <a:solidFill>
                <a:srgbClr val="0033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295400"/>
            <a:ext cx="8686800" cy="41148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M</a:t>
            </a:r>
            <a:r>
              <a:rPr lang="en-US" sz="2400" b="1" dirty="0" smtClean="0">
                <a:solidFill>
                  <a:schemeClr val="tx1"/>
                </a:solidFill>
              </a:rPr>
              <a:t>alignant </a:t>
            </a:r>
            <a:r>
              <a:rPr lang="en-US" sz="2400" b="1" dirty="0" err="1" smtClean="0">
                <a:solidFill>
                  <a:schemeClr val="tx1"/>
                </a:solidFill>
              </a:rPr>
              <a:t>neoplasim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characterized by an increased number of small, </a:t>
            </a:r>
            <a:r>
              <a:rPr lang="en-US" sz="2400" b="1" dirty="0" smtClean="0">
                <a:solidFill>
                  <a:schemeClr val="tx1"/>
                </a:solidFill>
              </a:rPr>
              <a:t>mature lymphocytes </a:t>
            </a:r>
            <a:r>
              <a:rPr lang="en-US" sz="2400" b="1" dirty="0">
                <a:solidFill>
                  <a:schemeClr val="tx1"/>
                </a:solidFill>
              </a:rPr>
              <a:t>in the blood (&gt;</a:t>
            </a:r>
            <a:r>
              <a:rPr lang="en-US" sz="2400" b="1" dirty="0" smtClean="0">
                <a:solidFill>
                  <a:schemeClr val="tx1"/>
                </a:solidFill>
              </a:rPr>
              <a:t>5,000 ) and bone </a:t>
            </a:r>
            <a:r>
              <a:rPr lang="en-US" sz="2400" b="1" dirty="0">
                <a:solidFill>
                  <a:schemeClr val="tx1"/>
                </a:solidFill>
              </a:rPr>
              <a:t>marrow </a:t>
            </a:r>
            <a:r>
              <a:rPr lang="en-US" sz="2400" b="1" dirty="0" smtClean="0">
                <a:solidFill>
                  <a:schemeClr val="tx1"/>
                </a:solidFill>
              </a:rPr>
              <a:t>(± spleen and lymph node)</a:t>
            </a: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The </a:t>
            </a:r>
            <a:r>
              <a:rPr lang="en-US" sz="2400" b="1" dirty="0">
                <a:solidFill>
                  <a:schemeClr val="tx1"/>
                </a:solidFill>
              </a:rPr>
              <a:t>most common adult </a:t>
            </a:r>
            <a:r>
              <a:rPr lang="en-US" sz="2400" b="1" dirty="0" smtClean="0">
                <a:solidFill>
                  <a:schemeClr val="tx1"/>
                </a:solidFill>
              </a:rPr>
              <a:t>leukemia (~25% </a:t>
            </a:r>
            <a:r>
              <a:rPr lang="en-US" sz="2400" b="1" dirty="0">
                <a:solidFill>
                  <a:schemeClr val="tx1"/>
                </a:solidFill>
              </a:rPr>
              <a:t>of adult </a:t>
            </a:r>
            <a:r>
              <a:rPr lang="en-US" sz="2400" b="1" dirty="0" err="1">
                <a:solidFill>
                  <a:schemeClr val="tx1"/>
                </a:solidFill>
              </a:rPr>
              <a:t>leukemias</a:t>
            </a:r>
            <a:r>
              <a:rPr lang="en-US" sz="2400" b="1" dirty="0" smtClean="0">
                <a:solidFill>
                  <a:schemeClr val="tx1"/>
                </a:solidFill>
              </a:rPr>
              <a:t>)</a:t>
            </a: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T</a:t>
            </a:r>
            <a:r>
              <a:rPr lang="en-US" sz="2400" b="1" dirty="0" smtClean="0">
                <a:solidFill>
                  <a:schemeClr val="tx1"/>
                </a:solidFill>
              </a:rPr>
              <a:t>he </a:t>
            </a:r>
            <a:r>
              <a:rPr lang="en-US" sz="2400" b="1" dirty="0">
                <a:solidFill>
                  <a:schemeClr val="tx1"/>
                </a:solidFill>
              </a:rPr>
              <a:t>median </a:t>
            </a:r>
            <a:r>
              <a:rPr lang="en-US" sz="2400" b="1" dirty="0" smtClean="0">
                <a:solidFill>
                  <a:schemeClr val="tx1"/>
                </a:solidFill>
              </a:rPr>
              <a:t>age  </a:t>
            </a:r>
            <a:r>
              <a:rPr lang="en-US" sz="2400" b="1" dirty="0">
                <a:solidFill>
                  <a:schemeClr val="tx1"/>
                </a:solidFill>
              </a:rPr>
              <a:t>is ~55 to 65 </a:t>
            </a:r>
            <a:r>
              <a:rPr lang="en-US" sz="2400" b="1" dirty="0" smtClean="0">
                <a:solidFill>
                  <a:schemeClr val="tx1"/>
                </a:solidFill>
              </a:rPr>
              <a:t>years. ( rare &lt; 40 years).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1.5 </a:t>
            </a:r>
            <a:r>
              <a:rPr lang="en-US" sz="2400" b="1" dirty="0">
                <a:solidFill>
                  <a:schemeClr val="tx1"/>
                </a:solidFill>
              </a:rPr>
              <a:t>to 2 times more common in men than women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endParaRPr lang="ar-S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50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362200" y="82462"/>
            <a:ext cx="4419600" cy="5271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Features of CLL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762000"/>
            <a:ext cx="8686800" cy="33528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3300"/>
                </a:solidFill>
              </a:rPr>
              <a:t> 40</a:t>
            </a:r>
            <a:r>
              <a:rPr lang="en-US" sz="2400" dirty="0">
                <a:solidFill>
                  <a:srgbClr val="003300"/>
                </a:solidFill>
              </a:rPr>
              <a:t>% of patients are asymptomatic at </a:t>
            </a:r>
            <a:r>
              <a:rPr lang="en-US" sz="2400" dirty="0" smtClean="0">
                <a:solidFill>
                  <a:srgbClr val="003300"/>
                </a:solidFill>
              </a:rPr>
              <a:t>diagnosis.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3300"/>
                </a:solidFill>
              </a:rPr>
              <a:t>Moderate </a:t>
            </a:r>
            <a:r>
              <a:rPr lang="en-US" sz="2400" dirty="0">
                <a:solidFill>
                  <a:srgbClr val="003300"/>
                </a:solidFill>
              </a:rPr>
              <a:t>lymphadenopathy and splenomegaly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3300"/>
                </a:solidFill>
              </a:rPr>
              <a:t>Lymphocytosis </a:t>
            </a:r>
            <a:r>
              <a:rPr lang="en-US" sz="2400" dirty="0">
                <a:solidFill>
                  <a:srgbClr val="003300"/>
                </a:solidFill>
              </a:rPr>
              <a:t>(&gt;</a:t>
            </a:r>
            <a:r>
              <a:rPr lang="en-US" sz="2400" dirty="0" smtClean="0">
                <a:solidFill>
                  <a:srgbClr val="003300"/>
                </a:solidFill>
              </a:rPr>
              <a:t>5,000</a:t>
            </a:r>
            <a:r>
              <a:rPr lang="en-US" sz="2400" dirty="0">
                <a:solidFill>
                  <a:srgbClr val="003300"/>
                </a:solidFill>
              </a:rPr>
              <a:t>)</a:t>
            </a:r>
            <a:r>
              <a:rPr lang="en-US" sz="2400" dirty="0" smtClean="0">
                <a:solidFill>
                  <a:srgbClr val="003300"/>
                </a:solidFill>
              </a:rPr>
              <a:t>:</a:t>
            </a:r>
            <a:endParaRPr lang="en-US" sz="2400" dirty="0">
              <a:solidFill>
                <a:srgbClr val="003300"/>
              </a:solidFill>
            </a:endParaRPr>
          </a:p>
          <a:p>
            <a:r>
              <a:rPr lang="en-US" sz="2400" dirty="0">
                <a:solidFill>
                  <a:srgbClr val="003300"/>
                </a:solidFill>
              </a:rPr>
              <a:t>• </a:t>
            </a:r>
            <a:r>
              <a:rPr lang="en-US" sz="2000" b="1" dirty="0">
                <a:solidFill>
                  <a:srgbClr val="003300"/>
                </a:solidFill>
              </a:rPr>
              <a:t>Small mature-appearing lymphocytes</a:t>
            </a:r>
          </a:p>
          <a:p>
            <a:r>
              <a:rPr lang="en-US" sz="2000" b="1" dirty="0">
                <a:solidFill>
                  <a:srgbClr val="003300"/>
                </a:solidFill>
              </a:rPr>
              <a:t>• Condensed (“soccer ball”) nuclear chromatin</a:t>
            </a:r>
          </a:p>
          <a:p>
            <a:r>
              <a:rPr lang="en-US" sz="2000" b="1" dirty="0">
                <a:solidFill>
                  <a:srgbClr val="003300"/>
                </a:solidFill>
              </a:rPr>
              <a:t>• Numerous “smudge cells</a:t>
            </a:r>
            <a:r>
              <a:rPr lang="en-US" sz="2000" b="1" dirty="0" smtClean="0">
                <a:solidFill>
                  <a:srgbClr val="003300"/>
                </a:solidFill>
              </a:rPr>
              <a:t>”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>
                <a:solidFill>
                  <a:srgbClr val="003300"/>
                </a:solidFill>
              </a:rPr>
              <a:t>Predisposition to infection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>
                <a:solidFill>
                  <a:srgbClr val="003300"/>
                </a:solidFill>
              </a:rPr>
              <a:t>Autoimmune </a:t>
            </a:r>
            <a:r>
              <a:rPr lang="en-US" sz="2400" dirty="0" smtClean="0">
                <a:solidFill>
                  <a:srgbClr val="003300"/>
                </a:solidFill>
              </a:rPr>
              <a:t>phenomena (autoimmune </a:t>
            </a:r>
            <a:r>
              <a:rPr lang="en-US" sz="2400" dirty="0">
                <a:solidFill>
                  <a:srgbClr val="003300"/>
                </a:solidFill>
              </a:rPr>
              <a:t>hemolytic </a:t>
            </a:r>
            <a:r>
              <a:rPr lang="en-US" sz="2400" dirty="0" smtClean="0">
                <a:solidFill>
                  <a:srgbClr val="003300"/>
                </a:solidFill>
              </a:rPr>
              <a:t>anemia)</a:t>
            </a:r>
            <a:endParaRPr lang="en-US" sz="2400" dirty="0">
              <a:solidFill>
                <a:srgbClr val="003300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>
                <a:solidFill>
                  <a:srgbClr val="003300"/>
                </a:solidFill>
              </a:rPr>
              <a:t>Transformation to large cell lymphoma (Richter’s syndrome)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3" t="20640" r="20267" b="9840"/>
          <a:stretch/>
        </p:blipFill>
        <p:spPr bwMode="auto">
          <a:xfrm>
            <a:off x="381000" y="4133088"/>
            <a:ext cx="3886200" cy="264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http://www.pathpedia.com/education/eatlas/histopathology/blood_cells/chronic_lymphocytic_leukemia_(cll)_b-cell/chronic-lymphocytic-leukemia-%5b3-bl021-3%5d.jpeg?Width=600&amp;Height=450&amp;Format=4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0" t="26053" r="20384" b="6805"/>
          <a:stretch/>
        </p:blipFill>
        <p:spPr bwMode="auto">
          <a:xfrm rot="10800000">
            <a:off x="6352032" y="1694688"/>
            <a:ext cx="2197921" cy="163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02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t="2154" b="2189"/>
          <a:stretch/>
        </p:blipFill>
        <p:spPr bwMode="auto">
          <a:xfrm>
            <a:off x="533399" y="1066800"/>
            <a:ext cx="6873357" cy="541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905000" y="152400"/>
            <a:ext cx="3745282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CLL Staging</a:t>
            </a:r>
            <a:endParaRPr lang="ar-SA" sz="2800" b="1" dirty="0">
              <a:solidFill>
                <a:schemeClr val="tx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"/>
          <a:stretch/>
        </p:blipFill>
        <p:spPr bwMode="auto">
          <a:xfrm>
            <a:off x="6705600" y="1676400"/>
            <a:ext cx="1905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9495" y="1066800"/>
            <a:ext cx="8077201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Rectangle 3"/>
          <p:cNvSpPr/>
          <p:nvPr/>
        </p:nvSpPr>
        <p:spPr>
          <a:xfrm>
            <a:off x="685800" y="1139952"/>
            <a:ext cx="3505201" cy="4632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err="1" smtClean="0">
                <a:solidFill>
                  <a:srgbClr val="003300"/>
                </a:solidFill>
              </a:rPr>
              <a:t>Rai</a:t>
            </a:r>
            <a:r>
              <a:rPr lang="en-US" sz="2400" b="1" dirty="0" smtClean="0">
                <a:solidFill>
                  <a:srgbClr val="003300"/>
                </a:solidFill>
              </a:rPr>
              <a:t> Staging</a:t>
            </a:r>
            <a:endParaRPr lang="ar-SA" sz="2400" b="1" dirty="0">
              <a:solidFill>
                <a:srgbClr val="0033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8400" y="1139952"/>
            <a:ext cx="2209800" cy="4632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rgbClr val="003300"/>
                </a:solidFill>
              </a:rPr>
              <a:t>Prognosis</a:t>
            </a:r>
            <a:endParaRPr lang="ar-SA" sz="2400" b="1" dirty="0">
              <a:solidFill>
                <a:srgbClr val="0033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81800" y="2286000"/>
            <a:ext cx="1295400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rgbClr val="003300"/>
                </a:solidFill>
              </a:rPr>
              <a:t>Watch &amp;wait</a:t>
            </a:r>
            <a:endParaRPr lang="ar-SA" sz="2000" b="1" dirty="0">
              <a:solidFill>
                <a:srgbClr val="0033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81800" y="3962400"/>
            <a:ext cx="12954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rgbClr val="003300"/>
                </a:solidFill>
              </a:rPr>
              <a:t>± </a:t>
            </a:r>
            <a:r>
              <a:rPr lang="en-US" sz="2000" b="1" dirty="0" smtClean="0">
                <a:solidFill>
                  <a:srgbClr val="003300"/>
                </a:solidFill>
              </a:rPr>
              <a:t>chemo</a:t>
            </a:r>
            <a:endParaRPr lang="ar-SA" sz="2000" b="1" dirty="0">
              <a:solidFill>
                <a:srgbClr val="0033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0" y="5715000"/>
            <a:ext cx="12192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rgbClr val="003300"/>
                </a:solidFill>
              </a:rPr>
              <a:t>FCR</a:t>
            </a:r>
            <a:endParaRPr lang="ar-SA" sz="20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71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219200"/>
            <a:ext cx="8686800" cy="5105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H</a:t>
            </a:r>
            <a:r>
              <a:rPr lang="en-US" sz="2400" dirty="0" smtClean="0">
                <a:solidFill>
                  <a:schemeClr val="tx1"/>
                </a:solidFill>
              </a:rPr>
              <a:t>igh-grade non-Hodgkin's B-cell </a:t>
            </a:r>
            <a:r>
              <a:rPr lang="en-US" sz="2400" dirty="0">
                <a:solidFill>
                  <a:schemeClr val="tx1"/>
                </a:solidFill>
              </a:rPr>
              <a:t>lymphoma </a:t>
            </a:r>
            <a:r>
              <a:rPr lang="en-US" sz="2400" dirty="0" smtClean="0">
                <a:solidFill>
                  <a:schemeClr val="tx1"/>
                </a:solidFill>
              </a:rPr>
              <a:t>which </a:t>
            </a:r>
            <a:r>
              <a:rPr lang="en-US" sz="2400" dirty="0">
                <a:solidFill>
                  <a:schemeClr val="tx1"/>
                </a:solidFill>
              </a:rPr>
              <a:t>is rapidly growing </a:t>
            </a:r>
            <a:r>
              <a:rPr lang="en-US" sz="2400" dirty="0" smtClean="0">
                <a:solidFill>
                  <a:schemeClr val="tx1"/>
                </a:solidFill>
              </a:rPr>
              <a:t>and highly aggressive with </a:t>
            </a:r>
            <a:r>
              <a:rPr lang="en-US" sz="2400" dirty="0">
                <a:solidFill>
                  <a:schemeClr val="tx1"/>
                </a:solidFill>
              </a:rPr>
              <a:t>extremely short doubling </a:t>
            </a:r>
            <a:r>
              <a:rPr lang="en-US" sz="2400" dirty="0" smtClean="0">
                <a:solidFill>
                  <a:schemeClr val="tx1"/>
                </a:solidFill>
              </a:rPr>
              <a:t>time (24 hrs) 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b="1" u="sng" dirty="0" smtClean="0">
                <a:solidFill>
                  <a:schemeClr val="tx1"/>
                </a:solidFill>
              </a:rPr>
              <a:t>Types </a:t>
            </a:r>
            <a:r>
              <a:rPr lang="en-US" sz="2400" b="1" u="sng" dirty="0">
                <a:solidFill>
                  <a:schemeClr val="tx1"/>
                </a:solidFill>
              </a:rPr>
              <a:t>of Burkitt's </a:t>
            </a:r>
            <a:r>
              <a:rPr lang="en-US" sz="2400" b="1" u="sng" dirty="0" smtClean="0">
                <a:solidFill>
                  <a:schemeClr val="tx1"/>
                </a:solidFill>
              </a:rPr>
              <a:t>lymphoma</a:t>
            </a:r>
          </a:p>
          <a:p>
            <a:endParaRPr lang="en-US" sz="2400" b="1" u="sng" dirty="0" smtClean="0">
              <a:solidFill>
                <a:schemeClr val="tx1"/>
              </a:solidFill>
            </a:endParaRPr>
          </a:p>
          <a:p>
            <a:r>
              <a:rPr lang="en-US" sz="2400" b="1" i="1" dirty="0" smtClean="0">
                <a:solidFill>
                  <a:schemeClr val="tx1"/>
                </a:solidFill>
              </a:rPr>
              <a:t>1-Endemic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400" dirty="0" smtClean="0">
                <a:solidFill>
                  <a:schemeClr val="tx1"/>
                </a:solidFill>
              </a:rPr>
              <a:t>associated </a:t>
            </a:r>
            <a:r>
              <a:rPr lang="en-US" sz="2400" dirty="0">
                <a:solidFill>
                  <a:schemeClr val="tx1"/>
                </a:solidFill>
              </a:rPr>
              <a:t>with chronic malaria and </a:t>
            </a:r>
            <a:r>
              <a:rPr lang="en-US" sz="2400" dirty="0" smtClean="0">
                <a:solidFill>
                  <a:schemeClr val="tx1"/>
                </a:solidFill>
              </a:rPr>
              <a:t>EBV </a:t>
            </a:r>
            <a:r>
              <a:rPr lang="en-US" sz="2400" dirty="0">
                <a:solidFill>
                  <a:schemeClr val="tx1"/>
                </a:solidFill>
              </a:rPr>
              <a:t>In equatorial Africa 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US" sz="2400" dirty="0">
                <a:solidFill>
                  <a:schemeClr val="tx1"/>
                </a:solidFill>
              </a:rPr>
              <a:t>It particularly affects the jaw, other facial </a:t>
            </a:r>
            <a:r>
              <a:rPr lang="en-US" sz="2400" dirty="0" smtClean="0">
                <a:solidFill>
                  <a:schemeClr val="tx1"/>
                </a:solidFill>
              </a:rPr>
              <a:t>bone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and </a:t>
            </a:r>
            <a:r>
              <a:rPr lang="en-US" sz="2400" dirty="0">
                <a:solidFill>
                  <a:schemeClr val="tx1"/>
                </a:solidFill>
              </a:rPr>
              <a:t>breast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b="1" i="1" u="sng" dirty="0" smtClean="0">
                <a:solidFill>
                  <a:schemeClr val="tx1"/>
                </a:solidFill>
              </a:rPr>
              <a:t>Sporadic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400" dirty="0" smtClean="0">
                <a:solidFill>
                  <a:schemeClr val="tx1"/>
                </a:solidFill>
              </a:rPr>
              <a:t>occurs throughout the </a:t>
            </a:r>
            <a:r>
              <a:rPr lang="en-US" sz="2400" dirty="0">
                <a:solidFill>
                  <a:schemeClr val="tx1"/>
                </a:solidFill>
              </a:rPr>
              <a:t>world </a:t>
            </a:r>
            <a:r>
              <a:rPr lang="en-US" sz="2400" dirty="0" smtClean="0">
                <a:solidFill>
                  <a:schemeClr val="tx1"/>
                </a:solidFill>
              </a:rPr>
              <a:t>and </a:t>
            </a:r>
            <a:r>
              <a:rPr lang="en-US" sz="2400" dirty="0">
                <a:solidFill>
                  <a:schemeClr val="tx1"/>
                </a:solidFill>
              </a:rPr>
              <a:t>affects </a:t>
            </a:r>
            <a:r>
              <a:rPr lang="en-US" sz="2400" dirty="0" smtClean="0">
                <a:solidFill>
                  <a:schemeClr val="tx1"/>
                </a:solidFill>
              </a:rPr>
              <a:t>GIT.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b="1" i="1" u="sng" dirty="0" smtClean="0">
                <a:solidFill>
                  <a:schemeClr val="tx1"/>
                </a:solidFill>
              </a:rPr>
              <a:t>Immunodeficiency-associated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400" dirty="0" smtClean="0">
                <a:solidFill>
                  <a:schemeClr val="tx1"/>
                </a:solidFill>
              </a:rPr>
              <a:t>associated </a:t>
            </a:r>
            <a:r>
              <a:rPr lang="en-US" sz="2400" dirty="0">
                <a:solidFill>
                  <a:schemeClr val="tx1"/>
                </a:solidFill>
              </a:rPr>
              <a:t>with HIV </a:t>
            </a:r>
            <a:r>
              <a:rPr lang="en-US" sz="2400" dirty="0" smtClean="0">
                <a:solidFill>
                  <a:schemeClr val="tx1"/>
                </a:solidFill>
              </a:rPr>
              <a:t>infection </a:t>
            </a:r>
            <a:r>
              <a:rPr lang="en-US" sz="2400" dirty="0">
                <a:solidFill>
                  <a:schemeClr val="tx1"/>
                </a:solidFill>
              </a:rPr>
              <a:t>or the use of immunosuppressive </a:t>
            </a:r>
            <a:r>
              <a:rPr lang="en-US" sz="2400" dirty="0" smtClean="0">
                <a:solidFill>
                  <a:schemeClr val="tx1"/>
                </a:solidFill>
              </a:rPr>
              <a:t>drugs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667000" y="304800"/>
            <a:ext cx="45720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Burkitt's lymphoma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1611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athpedia.com/education/eatlas/histopathology/lymph_node/burkitt_lymphoma/burkitt-lymphoma-%5b1-ln071-1%5d.jpeg?Width=600&amp;Height=450&amp;Format=4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60" t="26540" r="34975" b="10494"/>
          <a:stretch/>
        </p:blipFill>
        <p:spPr bwMode="auto">
          <a:xfrm>
            <a:off x="4431453" y="1143000"/>
            <a:ext cx="4636347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urkitt lymphoma, touch prep, Wright stain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42672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133600" y="228600"/>
            <a:ext cx="4572000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Morphology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" y="762000"/>
            <a:ext cx="1447800" cy="381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BMA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467600" y="762000"/>
            <a:ext cx="1447800" cy="381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Biobsy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5257800"/>
            <a:ext cx="4114800" cy="1295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Homogenous  medium size cells with round nuclei and deeply basophilic and vacuolated cytoplasm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5257800"/>
            <a:ext cx="4343400" cy="1295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Diffuse infiltration with "starry sky”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(Macrophages engulfing the apoptotic cells) 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2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990600"/>
            <a:ext cx="807720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Highly </a:t>
            </a:r>
            <a:r>
              <a:rPr lang="en-US" sz="2400" dirty="0">
                <a:solidFill>
                  <a:schemeClr val="tx1"/>
                </a:solidFill>
              </a:rPr>
              <a:t>associated </a:t>
            </a:r>
            <a:r>
              <a:rPr lang="en-US" sz="2400" dirty="0" smtClean="0">
                <a:solidFill>
                  <a:schemeClr val="tx1"/>
                </a:solidFill>
              </a:rPr>
              <a:t>with t(8;14):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T</a:t>
            </a:r>
            <a:r>
              <a:rPr lang="en-US" sz="2000" b="1" dirty="0" smtClean="0">
                <a:solidFill>
                  <a:schemeClr val="tx1"/>
                </a:solidFill>
              </a:rPr>
              <a:t>ranslocation </a:t>
            </a:r>
            <a:r>
              <a:rPr lang="en-US" sz="2000" b="1" dirty="0">
                <a:solidFill>
                  <a:schemeClr val="tx1"/>
                </a:solidFill>
              </a:rPr>
              <a:t>of the c-MYC </a:t>
            </a:r>
            <a:r>
              <a:rPr lang="en-US" sz="2000" b="1" dirty="0" smtClean="0">
                <a:solidFill>
                  <a:schemeClr val="tx1"/>
                </a:solidFill>
              </a:rPr>
              <a:t>proto-oncogene at chromosome  8 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to immunoglobulin gene at chromosome 14</a:t>
            </a:r>
            <a:endParaRPr lang="en-US" sz="2000" b="1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>
                <a:solidFill>
                  <a:schemeClr val="tx1"/>
                </a:solidFill>
              </a:rPr>
              <a:t>c-MYC </a:t>
            </a:r>
            <a:r>
              <a:rPr lang="en-US" sz="2400" dirty="0" smtClean="0">
                <a:solidFill>
                  <a:schemeClr val="tx1"/>
                </a:solidFill>
              </a:rPr>
              <a:t> is nuclear transcription </a:t>
            </a:r>
            <a:r>
              <a:rPr lang="en-US" sz="2400" dirty="0">
                <a:solidFill>
                  <a:schemeClr val="tx1"/>
                </a:solidFill>
              </a:rPr>
              <a:t>factor 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Burkitt’s lymphoma </a:t>
            </a:r>
            <a:r>
              <a:rPr lang="en-US" sz="2400" dirty="0" smtClean="0">
                <a:solidFill>
                  <a:schemeClr val="tx1"/>
                </a:solidFill>
              </a:rPr>
              <a:t>is the </a:t>
            </a:r>
            <a:r>
              <a:rPr lang="en-US" sz="2400" b="1" u="sng" dirty="0">
                <a:solidFill>
                  <a:schemeClr val="tx1"/>
                </a:solidFill>
              </a:rPr>
              <a:t>fastest growing tumor </a:t>
            </a:r>
            <a:r>
              <a:rPr lang="en-US" sz="2400" dirty="0" smtClean="0">
                <a:solidFill>
                  <a:schemeClr val="tx1"/>
                </a:solidFill>
              </a:rPr>
              <a:t>in humans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3794" name="Picture 2" descr="http://users.rcn.com/jkimball.ma.ultranet/BiologyPages/T/Trans_8_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124200"/>
            <a:ext cx="7433420" cy="3505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ounded Rectangle 3"/>
          <p:cNvSpPr/>
          <p:nvPr/>
        </p:nvSpPr>
        <p:spPr>
          <a:xfrm>
            <a:off x="2362200" y="228600"/>
            <a:ext cx="44958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Genetics of BL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24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1066800"/>
            <a:ext cx="4343400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Lymphoproliferative disorders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752600"/>
            <a:ext cx="8534400" cy="990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S</a:t>
            </a:r>
            <a:r>
              <a:rPr lang="en-US" sz="2000" b="1" i="0" dirty="0" smtClean="0">
                <a:solidFill>
                  <a:schemeClr val="tx1"/>
                </a:solidFill>
                <a:latin typeface="+mj-lt"/>
              </a:rPr>
              <a:t>everal clinical  conditions in which </a:t>
            </a:r>
            <a:r>
              <a:rPr lang="en-US" sz="2000" b="1" i="0" u="none" strike="noStrike" dirty="0" smtClean="0">
                <a:solidFill>
                  <a:schemeClr val="tx1"/>
                </a:solidFill>
                <a:latin typeface="+mj-lt"/>
              </a:rPr>
              <a:t>lymphocytes</a:t>
            </a:r>
            <a:r>
              <a:rPr lang="en-US" sz="2000" b="1" i="0" dirty="0" smtClean="0">
                <a:solidFill>
                  <a:schemeClr val="tx1"/>
                </a:solidFill>
                <a:latin typeface="+mj-lt"/>
              </a:rPr>
              <a:t> are produced in excessive quantities ( </a:t>
            </a:r>
            <a:r>
              <a:rPr lang="en-US" sz="2000" b="1" i="0" dirty="0" err="1" smtClean="0">
                <a:solidFill>
                  <a:schemeClr val="tx1"/>
                </a:solidFill>
                <a:latin typeface="+mj-lt"/>
              </a:rPr>
              <a:t>Lymphocytosis</a:t>
            </a:r>
            <a:r>
              <a:rPr lang="en-US" sz="2000" b="1" i="0" dirty="0" smtClean="0">
                <a:solidFill>
                  <a:schemeClr val="tx1"/>
                </a:solidFill>
                <a:latin typeface="+mj-lt"/>
              </a:rPr>
              <a:t>)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2895600"/>
            <a:ext cx="17526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Lymphoma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3429000"/>
            <a:ext cx="85344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Malignant  lymphoid mass involving the lymphoid tissues (± other tissues </a:t>
            </a:r>
            <a:r>
              <a:rPr lang="en-US" sz="2000" dirty="0" err="1" smtClean="0">
                <a:solidFill>
                  <a:schemeClr val="tx1"/>
                </a:solidFill>
              </a:rPr>
              <a:t>e.g</a:t>
            </a:r>
            <a:r>
              <a:rPr lang="en-US" sz="2000" dirty="0" smtClean="0">
                <a:solidFill>
                  <a:schemeClr val="tx1"/>
                </a:solidFill>
              </a:rPr>
              <a:t> : skin ,GIT ,CNS …)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4800" y="4191000"/>
            <a:ext cx="31242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Lymphoid leukemia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4800600"/>
            <a:ext cx="84582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Malignant  proliferation of lymphoid cells in Bone marrow and peripheral blood (± other tissues </a:t>
            </a:r>
            <a:r>
              <a:rPr lang="en-US" dirty="0" err="1" smtClean="0">
                <a:solidFill>
                  <a:schemeClr val="tx1"/>
                </a:solidFill>
              </a:rPr>
              <a:t>e.g</a:t>
            </a:r>
            <a:r>
              <a:rPr lang="en-US" dirty="0" smtClean="0">
                <a:solidFill>
                  <a:schemeClr val="tx1"/>
                </a:solidFill>
              </a:rPr>
              <a:t> : lymph nods ,spleen , skin ,GIT ,CNS …)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43200" y="304800"/>
            <a:ext cx="33528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Definition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265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2"/>
          <a:stretch/>
        </p:blipFill>
        <p:spPr bwMode="auto">
          <a:xfrm>
            <a:off x="152400" y="1295400"/>
            <a:ext cx="3429000" cy="472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01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9" r="5714"/>
          <a:stretch/>
        </p:blipFill>
        <p:spPr bwMode="auto">
          <a:xfrm>
            <a:off x="5562600" y="1447800"/>
            <a:ext cx="3259899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581400" y="2514600"/>
            <a:ext cx="1997901" cy="18288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After 25 D</a:t>
            </a:r>
          </a:p>
          <a:p>
            <a:r>
              <a:rPr lang="en-US" dirty="0">
                <a:solidFill>
                  <a:schemeClr val="tx1"/>
                </a:solidFill>
              </a:rPr>
              <a:t>o</a:t>
            </a:r>
            <a:r>
              <a:rPr lang="en-US" dirty="0" smtClean="0">
                <a:solidFill>
                  <a:schemeClr val="tx1"/>
                </a:solidFill>
              </a:rPr>
              <a:t>f intensive chemotherapy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95600" y="381000"/>
            <a:ext cx="43434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 Clinical Presentation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62600" y="5486400"/>
            <a:ext cx="327660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Cure rate: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90% at  early phase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70%  at advance disease 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81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447800"/>
            <a:ext cx="8229600" cy="48768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FL is malignant proliferation of germinal center B cells </a:t>
            </a:r>
            <a:r>
              <a:rPr lang="en-US" sz="2000" b="1" dirty="0" err="1">
                <a:solidFill>
                  <a:schemeClr val="tx1"/>
                </a:solidFill>
              </a:rPr>
              <a:t>centrocyte</a:t>
            </a:r>
            <a:r>
              <a:rPr lang="en-US" sz="2000" b="1" dirty="0">
                <a:solidFill>
                  <a:schemeClr val="tx1"/>
                </a:solidFill>
              </a:rPr>
              <a:t> which has at least a partially follicular </a:t>
            </a:r>
            <a:r>
              <a:rPr lang="en-US" sz="2000" b="1" dirty="0" smtClean="0">
                <a:solidFill>
                  <a:schemeClr val="tx1"/>
                </a:solidFill>
              </a:rPr>
              <a:t>pattern.</a:t>
            </a:r>
          </a:p>
          <a:p>
            <a:pPr marL="285750" indent="-285750"/>
            <a:endParaRPr lang="en-US" sz="2000" b="1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D</a:t>
            </a:r>
            <a:r>
              <a:rPr lang="en-US" sz="2000" b="1" dirty="0" smtClean="0">
                <a:solidFill>
                  <a:schemeClr val="tx1"/>
                </a:solidFill>
              </a:rPr>
              <a:t>ue </a:t>
            </a:r>
            <a:r>
              <a:rPr lang="en-US" sz="2000" b="1" dirty="0">
                <a:solidFill>
                  <a:schemeClr val="tx1"/>
                </a:solidFill>
              </a:rPr>
              <a:t>to overexpression o f Bcl2 caused by t(14;18) </a:t>
            </a:r>
            <a:r>
              <a:rPr lang="en-US" sz="2000" b="1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/>
            <a:r>
              <a:rPr lang="en-US" sz="2000" b="1" dirty="0" smtClean="0">
                <a:solidFill>
                  <a:schemeClr val="tx1"/>
                </a:solidFill>
              </a:rPr>
              <a:t>  </a:t>
            </a:r>
            <a:endParaRPr lang="en-US" sz="2000" b="1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Most </a:t>
            </a:r>
            <a:r>
              <a:rPr lang="en-US" sz="2000" b="1" dirty="0">
                <a:solidFill>
                  <a:schemeClr val="tx1"/>
                </a:solidFill>
              </a:rPr>
              <a:t>common type of “indolent” </a:t>
            </a:r>
            <a:r>
              <a:rPr lang="en-US" sz="2000" b="1" dirty="0" smtClean="0">
                <a:solidFill>
                  <a:schemeClr val="tx1"/>
                </a:solidFill>
              </a:rPr>
              <a:t>lymphoma (25% ).</a:t>
            </a:r>
          </a:p>
          <a:p>
            <a:pPr marL="285750" indent="-285750"/>
            <a:endParaRPr lang="en-US" sz="2000" b="1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Presented </a:t>
            </a:r>
            <a:r>
              <a:rPr lang="en-US" sz="2000" b="1" dirty="0" smtClean="0">
                <a:solidFill>
                  <a:schemeClr val="tx1"/>
                </a:solidFill>
              </a:rPr>
              <a:t>as: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Lymphadenopathy (</a:t>
            </a:r>
            <a:r>
              <a:rPr lang="en-US" sz="2000" dirty="0">
                <a:solidFill>
                  <a:schemeClr val="tx1"/>
                </a:solidFill>
              </a:rPr>
              <a:t>100</a:t>
            </a:r>
            <a:r>
              <a:rPr lang="en-US" sz="2000" dirty="0" smtClean="0">
                <a:solidFill>
                  <a:schemeClr val="tx1"/>
                </a:solidFill>
              </a:rPr>
              <a:t>%)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splenomegaly </a:t>
            </a:r>
            <a:r>
              <a:rPr lang="en-US" sz="2000" dirty="0">
                <a:solidFill>
                  <a:schemeClr val="tx1"/>
                </a:solidFill>
              </a:rPr>
              <a:t>(80</a:t>
            </a:r>
            <a:r>
              <a:rPr lang="en-US" sz="2000" dirty="0" smtClean="0">
                <a:solidFill>
                  <a:schemeClr val="tx1"/>
                </a:solidFill>
              </a:rPr>
              <a:t>%)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BM </a:t>
            </a:r>
            <a:r>
              <a:rPr lang="en-US" sz="2000" dirty="0">
                <a:solidFill>
                  <a:schemeClr val="tx1"/>
                </a:solidFill>
              </a:rPr>
              <a:t>involvement (60</a:t>
            </a:r>
            <a:r>
              <a:rPr lang="en-US" sz="2000" dirty="0" smtClean="0">
                <a:solidFill>
                  <a:schemeClr val="tx1"/>
                </a:solidFill>
              </a:rPr>
              <a:t>%) 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 </a:t>
            </a:r>
            <a:r>
              <a:rPr lang="en-US" sz="2000" dirty="0">
                <a:solidFill>
                  <a:schemeClr val="tx1"/>
                </a:solidFill>
              </a:rPr>
              <a:t>blood involvement (40</a:t>
            </a:r>
            <a:r>
              <a:rPr lang="en-US" sz="2000" dirty="0" smtClean="0">
                <a:solidFill>
                  <a:schemeClr val="tx1"/>
                </a:solidFill>
              </a:rPr>
              <a:t>%).</a:t>
            </a:r>
          </a:p>
          <a:p>
            <a:pPr marL="285750" indent="-285750"/>
            <a:endParaRPr lang="en-US" sz="2000" b="1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 Indolent but  </a:t>
            </a:r>
            <a:r>
              <a:rPr lang="en-US" sz="2000" b="1" dirty="0" smtClean="0">
                <a:solidFill>
                  <a:schemeClr val="tx1"/>
                </a:solidFill>
              </a:rPr>
              <a:t>incurable </a:t>
            </a:r>
            <a:r>
              <a:rPr lang="en-US" sz="2000" b="1" dirty="0">
                <a:solidFill>
                  <a:schemeClr val="tx1"/>
                </a:solidFill>
              </a:rPr>
              <a:t>(some exceptions)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514600" y="457200"/>
            <a:ext cx="38100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Follicular lymphoma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78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5638800"/>
            <a:ext cx="38862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 err="1" smtClean="0">
                <a:solidFill>
                  <a:schemeClr val="tx1"/>
                </a:solidFill>
              </a:rPr>
              <a:t>Immunophenotyping</a:t>
            </a:r>
            <a:r>
              <a:rPr lang="en-US" sz="2000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Positive for CD10,CD20 and Bcl2 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Negative for CD5 ( in most cases)</a:t>
            </a:r>
            <a:endParaRPr lang="ar-SA" sz="2000" b="1" dirty="0">
              <a:solidFill>
                <a:schemeClr val="tx1"/>
              </a:solidFill>
            </a:endParaRPr>
          </a:p>
        </p:txBody>
      </p:sp>
      <p:pic>
        <p:nvPicPr>
          <p:cNvPr id="29698" name="Picture 2" descr="http://www.pathpedia.com/education/eatlas/histology/lymph_node/normal-lymph-node-histology-%5b26-ln01-bcl2%5d.jpeg?Width=600&amp;Height=450&amp;Format=4"/>
          <p:cNvPicPr>
            <a:picLocks noChangeAspect="1" noChangeArrowheads="1"/>
          </p:cNvPicPr>
          <p:nvPr/>
        </p:nvPicPr>
        <p:blipFill>
          <a:blip r:embed="rId2" cstate="print"/>
          <a:srcRect l="3846" t="12821" r="15384" b="5128"/>
          <a:stretch>
            <a:fillRect/>
          </a:stretch>
        </p:blipFill>
        <p:spPr bwMode="auto">
          <a:xfrm>
            <a:off x="6400800" y="4648200"/>
            <a:ext cx="2600325" cy="1981200"/>
          </a:xfrm>
          <a:prstGeom prst="rect">
            <a:avLst/>
          </a:prstGeom>
          <a:noFill/>
        </p:spPr>
      </p:pic>
      <p:pic>
        <p:nvPicPr>
          <p:cNvPr id="29700" name="Picture 4" descr="http://www.pathpedia.com/education/eatlas/histology/lymph_node/normal-lymph-node-histology-%5b24-ln01-cd10%5d.jpeg?Width=600&amp;Height=450&amp;Format=4"/>
          <p:cNvPicPr>
            <a:picLocks noChangeAspect="1" noChangeArrowheads="1"/>
          </p:cNvPicPr>
          <p:nvPr/>
        </p:nvPicPr>
        <p:blipFill>
          <a:blip r:embed="rId3" cstate="print"/>
          <a:srcRect l="10125" t="10750" r="19750" b="4000"/>
          <a:stretch>
            <a:fillRect/>
          </a:stretch>
        </p:blipFill>
        <p:spPr bwMode="auto">
          <a:xfrm>
            <a:off x="6400800" y="304800"/>
            <a:ext cx="2590800" cy="2362200"/>
          </a:xfrm>
          <a:prstGeom prst="rect">
            <a:avLst/>
          </a:prstGeom>
          <a:noFill/>
        </p:spPr>
      </p:pic>
      <p:pic>
        <p:nvPicPr>
          <p:cNvPr id="29702" name="Picture 6" descr="http://www.pathpedia.com/education/eatlas/histopathology/lymph_node/follicular_lymphoma/follicular-lymphoma-%5b13-ln021-bcl2%5djune.jpeg?Width=600&amp;Height=450&amp;Format=4"/>
          <p:cNvPicPr>
            <a:picLocks noChangeAspect="1" noChangeArrowheads="1"/>
          </p:cNvPicPr>
          <p:nvPr/>
        </p:nvPicPr>
        <p:blipFill>
          <a:blip r:embed="rId4" cstate="print"/>
          <a:srcRect l="6667" t="8889" r="21334" b="12889"/>
          <a:stretch>
            <a:fillRect/>
          </a:stretch>
        </p:blipFill>
        <p:spPr bwMode="auto">
          <a:xfrm>
            <a:off x="6400800" y="2667000"/>
            <a:ext cx="2514600" cy="1967089"/>
          </a:xfrm>
          <a:prstGeom prst="rect">
            <a:avLst/>
          </a:prstGeom>
          <a:noFill/>
        </p:spPr>
      </p:pic>
      <p:pic>
        <p:nvPicPr>
          <p:cNvPr id="7" name="Picture 2" descr="http://www.pathpedia.com/education/eatlas/histopathology/lymph_node/follicular_lymphoma/image_name_%E2%80%93_follicular-lymphoma-%5b3-ln013-1%5d-3.jpeg?Width=600&amp;Height=450&amp;Format=4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2"/>
          <a:stretch/>
        </p:blipFill>
        <p:spPr bwMode="auto">
          <a:xfrm>
            <a:off x="381000" y="1040990"/>
            <a:ext cx="6019800" cy="459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6477000" y="304800"/>
            <a:ext cx="685800" cy="381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CD10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77000" y="2667000"/>
            <a:ext cx="685800" cy="381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BCL2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229600" y="6248400"/>
            <a:ext cx="685800" cy="381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CD5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52600" y="152400"/>
            <a:ext cx="32766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Diagnosis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02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pathpedia.com/education/eatlas/histopathology/lymph_node/follicular_lymphoma/image_name_%E2%80%93_follicular-lymphoma-%5b8-ln069.jpeg?Width=600&amp;Height=450&amp;Format=4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16051" r="4889"/>
          <a:stretch/>
        </p:blipFill>
        <p:spPr bwMode="auto">
          <a:xfrm>
            <a:off x="2819400" y="2133600"/>
            <a:ext cx="266700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pathpedia.com/education/eatlas/histopathology/lymph_node/follicular_lymphoma/follicular-lymphoma-%5b9-ln060-1%5d-9.jpeg?Width=600&amp;Height=450&amp;Format=4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7" t="11882" r="5158" b="22128"/>
          <a:stretch/>
        </p:blipFill>
        <p:spPr bwMode="auto">
          <a:xfrm>
            <a:off x="5638800" y="2152650"/>
            <a:ext cx="2889638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hematologyoutlines.com/images/Follicular-lymphoma-high-power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" t="26392" r="68884" b="32331"/>
          <a:stretch/>
        </p:blipFill>
        <p:spPr bwMode="auto">
          <a:xfrm>
            <a:off x="228600" y="2133600"/>
            <a:ext cx="2514600" cy="243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1066800"/>
            <a:ext cx="8223638" cy="1021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Median survival is around 10 years.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Transformation to aggressive lymphoma (DLBCL) can occur.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28600" y="4249674"/>
            <a:ext cx="8763000" cy="1693926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Rectangle 4"/>
          <p:cNvSpPr/>
          <p:nvPr/>
        </p:nvSpPr>
        <p:spPr>
          <a:xfrm>
            <a:off x="528828" y="4800600"/>
            <a:ext cx="175717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chemeClr val="tx1"/>
                </a:solidFill>
              </a:rPr>
              <a:t>Low grade FL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0" y="4876800"/>
            <a:ext cx="2209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FL in transformation 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38800" y="4800600"/>
            <a:ext cx="2438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Aggressive transformation (DLBCL)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6814" y="5602224"/>
            <a:ext cx="1981200" cy="6256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Watch and weight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(most often) 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5638800"/>
            <a:ext cx="2209800" cy="589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Chemotherapy 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28132" y="5602224"/>
            <a:ext cx="2296668" cy="6256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Aggressive Chemotherapy(</a:t>
            </a:r>
            <a:r>
              <a:rPr lang="en-US" dirty="0">
                <a:solidFill>
                  <a:schemeClr val="tx1"/>
                </a:solidFill>
              </a:rPr>
              <a:t>± </a:t>
            </a:r>
            <a:r>
              <a:rPr lang="en-US" dirty="0" smtClean="0">
                <a:solidFill>
                  <a:schemeClr val="tx1"/>
                </a:solidFill>
              </a:rPr>
              <a:t>SCT) 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667000" y="228600"/>
            <a:ext cx="39624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Management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43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676400"/>
            <a:ext cx="7239000" cy="1524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Malignant </a:t>
            </a:r>
            <a:r>
              <a:rPr lang="en-US" sz="2000" b="1" dirty="0" smtClean="0">
                <a:solidFill>
                  <a:schemeClr val="tx1"/>
                </a:solidFill>
              </a:rPr>
              <a:t> B  neoplasm </a:t>
            </a:r>
            <a:r>
              <a:rPr lang="en-US" sz="2000" b="1" dirty="0">
                <a:solidFill>
                  <a:schemeClr val="tx1"/>
                </a:solidFill>
              </a:rPr>
              <a:t>characterized by a triad of abnormalities: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• Accumulation of plasma cells in the bone marrow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•Lytic  </a:t>
            </a:r>
            <a:r>
              <a:rPr lang="en-US" sz="2000" b="1" dirty="0">
                <a:solidFill>
                  <a:schemeClr val="tx1"/>
                </a:solidFill>
              </a:rPr>
              <a:t>Bone </a:t>
            </a:r>
            <a:r>
              <a:rPr lang="en-US" sz="2000" b="1" dirty="0" smtClean="0">
                <a:solidFill>
                  <a:schemeClr val="tx1"/>
                </a:solidFill>
              </a:rPr>
              <a:t>lesions</a:t>
            </a:r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• Production of a monoclonal immunoglobulin (</a:t>
            </a:r>
            <a:r>
              <a:rPr lang="en-US" sz="2000" b="1" dirty="0" err="1">
                <a:solidFill>
                  <a:schemeClr val="tx1"/>
                </a:solidFill>
              </a:rPr>
              <a:t>Ig</a:t>
            </a:r>
            <a:r>
              <a:rPr lang="en-US" sz="2000" b="1" dirty="0">
                <a:solidFill>
                  <a:schemeClr val="tx1"/>
                </a:solidFill>
              </a:rPr>
              <a:t>) or </a:t>
            </a:r>
            <a:r>
              <a:rPr lang="en-US" sz="2000" b="1" dirty="0" err="1">
                <a:solidFill>
                  <a:schemeClr val="tx1"/>
                </a:solidFill>
              </a:rPr>
              <a:t>Ig</a:t>
            </a:r>
            <a:r>
              <a:rPr lang="en-US" sz="2000" b="1" dirty="0">
                <a:solidFill>
                  <a:schemeClr val="tx1"/>
                </a:solidFill>
              </a:rPr>
              <a:t> fragments</a:t>
            </a:r>
            <a:endParaRPr lang="ar-SA" sz="2000" b="1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317240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429000"/>
            <a:ext cx="311467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3505200"/>
            <a:ext cx="287655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219200"/>
            <a:ext cx="120015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752600" y="152400"/>
            <a:ext cx="47244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Multiple Myeloma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32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610600" cy="571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Cloud 1"/>
          <p:cNvSpPr/>
          <p:nvPr/>
        </p:nvSpPr>
        <p:spPr>
          <a:xfrm>
            <a:off x="6898868" y="609600"/>
            <a:ext cx="2245132" cy="8382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Bradley Hand ITC" pitchFamily="66" charset="0"/>
              </a:rPr>
              <a:t>For reading</a:t>
            </a:r>
            <a:endParaRPr lang="ar-SA" sz="2000" b="1" dirty="0">
              <a:solidFill>
                <a:schemeClr val="tx1"/>
              </a:solidFill>
              <a:latin typeface="Bradley Hand ITC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62200" y="228600"/>
            <a:ext cx="4191000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Pathogenesis of MM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19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543800" cy="1066800"/>
          </a:xfrm>
        </p:spPr>
        <p:txBody>
          <a:bodyPr/>
          <a:lstStyle/>
          <a:p>
            <a:r>
              <a:rPr lang="en-GB" b="1" dirty="0"/>
              <a:t>Hodgkin lymphoma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3870325" cy="48768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4819650" y="3200400"/>
            <a:ext cx="36385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algn="ctr" eaLnBrk="0" hangingPunct="0"/>
            <a:r>
              <a:rPr lang="en-GB" sz="3600" dirty="0">
                <a:solidFill>
                  <a:schemeClr val="tx1"/>
                </a:solidFill>
              </a:rPr>
              <a:t>Thomas Hodgkin</a:t>
            </a:r>
          </a:p>
          <a:p>
            <a:pPr algn="ctr" eaLnBrk="0" hangingPunct="0"/>
            <a:r>
              <a:rPr lang="en-GB" sz="3600" dirty="0">
                <a:solidFill>
                  <a:schemeClr val="tx1"/>
                </a:solidFill>
              </a:rPr>
              <a:t>(1798-1866)</a:t>
            </a:r>
          </a:p>
        </p:txBody>
      </p:sp>
    </p:spTree>
    <p:extLst>
      <p:ext uri="{BB962C8B-B14F-4D97-AF65-F5344CB8AC3E}">
        <p14:creationId xmlns:p14="http://schemas.microsoft.com/office/powerpoint/2010/main" val="210656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1347902" y="109982"/>
            <a:ext cx="570322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>
                <a:cs typeface="Arial" pitchFamily="34" charset="0"/>
              </a:rPr>
              <a:t>Classical Hodgkin Lymphoma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914401"/>
            <a:ext cx="8686800" cy="23621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Indolent malignant lymphoma  characterized </a:t>
            </a:r>
            <a:r>
              <a:rPr lang="en-US" sz="2000" b="1" dirty="0">
                <a:solidFill>
                  <a:schemeClr val="tx1"/>
                </a:solidFill>
              </a:rPr>
              <a:t>by </a:t>
            </a:r>
            <a:r>
              <a:rPr lang="en-US" sz="2000" b="1" dirty="0" smtClean="0">
                <a:solidFill>
                  <a:schemeClr val="tx1"/>
                </a:solidFill>
              </a:rPr>
              <a:t>:</a:t>
            </a:r>
          </a:p>
          <a:p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 1- presence </a:t>
            </a:r>
            <a:r>
              <a:rPr lang="en-US" sz="2000" b="1" dirty="0">
                <a:solidFill>
                  <a:schemeClr val="tx1"/>
                </a:solidFill>
              </a:rPr>
              <a:t>of </a:t>
            </a:r>
            <a:r>
              <a:rPr lang="en-US" sz="2000" b="1" dirty="0" smtClean="0">
                <a:solidFill>
                  <a:schemeClr val="tx1"/>
                </a:solidFill>
              </a:rPr>
              <a:t>few large </a:t>
            </a:r>
            <a:r>
              <a:rPr lang="en-US" sz="2000" b="1" dirty="0" err="1" smtClean="0">
                <a:solidFill>
                  <a:schemeClr val="tx1"/>
                </a:solidFill>
              </a:rPr>
              <a:t>binucleated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cells (Reed-Sternberg ) surrounded by reactive cells (lymphocytes, plasma cells ,</a:t>
            </a:r>
            <a:r>
              <a:rPr lang="en-US" sz="2000" b="1" dirty="0" err="1" smtClean="0">
                <a:solidFill>
                  <a:schemeClr val="tx1"/>
                </a:solidFill>
              </a:rPr>
              <a:t>eosinophils</a:t>
            </a:r>
            <a:r>
              <a:rPr lang="en-US" sz="2000" b="1" dirty="0" smtClean="0">
                <a:solidFill>
                  <a:schemeClr val="tx1"/>
                </a:solidFill>
              </a:rPr>
              <a:t>)</a:t>
            </a:r>
          </a:p>
          <a:p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2- Involving  cervical lymph nodes in young adults (most often )    </a:t>
            </a:r>
            <a:endParaRPr lang="ar-SA" sz="2000" b="1" dirty="0">
              <a:solidFill>
                <a:schemeClr val="tx1"/>
              </a:solidFill>
            </a:endParaRPr>
          </a:p>
        </p:txBody>
      </p:sp>
      <p:pic>
        <p:nvPicPr>
          <p:cNvPr id="7" name="Picture 4" descr="http://www.webpathology.com/slides-13/slides/LymphNode_HodgkinsLymphoma_NS_ReedSternberg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494107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odgold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8" t="16851" r="12017" b="29592"/>
          <a:stretch/>
        </p:blipFill>
        <p:spPr bwMode="auto">
          <a:xfrm>
            <a:off x="5105400" y="3135351"/>
            <a:ext cx="3657600" cy="347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15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3" name="Group 3"/>
          <p:cNvGrpSpPr>
            <a:grpSpLocks/>
          </p:cNvGrpSpPr>
          <p:nvPr/>
        </p:nvGrpSpPr>
        <p:grpSpPr bwMode="auto">
          <a:xfrm>
            <a:off x="304800" y="3733800"/>
            <a:ext cx="1066800" cy="914400"/>
            <a:chOff x="720" y="2352"/>
            <a:chExt cx="672" cy="576"/>
          </a:xfrm>
        </p:grpSpPr>
        <p:sp>
          <p:nvSpPr>
            <p:cNvPr id="61444" name="Oval 4"/>
            <p:cNvSpPr>
              <a:spLocks noChangeArrowheads="1"/>
            </p:cNvSpPr>
            <p:nvPr/>
          </p:nvSpPr>
          <p:spPr bwMode="auto">
            <a:xfrm>
              <a:off x="720" y="2352"/>
              <a:ext cx="672" cy="576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45" name="Oval 5"/>
            <p:cNvSpPr>
              <a:spLocks noChangeArrowheads="1"/>
            </p:cNvSpPr>
            <p:nvPr/>
          </p:nvSpPr>
          <p:spPr bwMode="auto">
            <a:xfrm>
              <a:off x="816" y="2400"/>
              <a:ext cx="432" cy="432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61446" name="AutoShape 6"/>
          <p:cNvSpPr>
            <a:spLocks noChangeArrowheads="1"/>
          </p:cNvSpPr>
          <p:nvPr/>
        </p:nvSpPr>
        <p:spPr bwMode="auto">
          <a:xfrm>
            <a:off x="1524000" y="2971800"/>
            <a:ext cx="762000" cy="685800"/>
          </a:xfrm>
          <a:prstGeom prst="lightningBol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228600" y="4724400"/>
            <a:ext cx="17399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algn="ctr" eaLnBrk="0" hangingPunct="0"/>
            <a:r>
              <a:rPr kumimoji="1" lang="en-GB" sz="3200">
                <a:solidFill>
                  <a:schemeClr val="tx2"/>
                </a:solidFill>
              </a:rPr>
              <a:t>germinal</a:t>
            </a:r>
          </a:p>
          <a:p>
            <a:pPr algn="ctr" eaLnBrk="0" hangingPunct="0"/>
            <a:r>
              <a:rPr kumimoji="1" lang="en-GB" sz="3200">
                <a:solidFill>
                  <a:schemeClr val="tx2"/>
                </a:solidFill>
              </a:rPr>
              <a:t>centre</a:t>
            </a:r>
          </a:p>
          <a:p>
            <a:pPr algn="ctr" eaLnBrk="0" hangingPunct="0"/>
            <a:r>
              <a:rPr kumimoji="1" lang="en-GB" sz="3200">
                <a:solidFill>
                  <a:schemeClr val="tx2"/>
                </a:solidFill>
              </a:rPr>
              <a:t>B cell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457200" y="1905000"/>
            <a:ext cx="2438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algn="ctr" eaLnBrk="0" hangingPunct="0"/>
            <a:r>
              <a:rPr kumimoji="1" lang="en-GB" sz="3200" dirty="0">
                <a:solidFill>
                  <a:schemeClr val="tx2"/>
                </a:solidFill>
              </a:rPr>
              <a:t>transforming</a:t>
            </a:r>
          </a:p>
          <a:p>
            <a:pPr algn="ctr" eaLnBrk="0" hangingPunct="0"/>
            <a:r>
              <a:rPr kumimoji="1" lang="en-GB" sz="3200" dirty="0">
                <a:solidFill>
                  <a:schemeClr val="tx2"/>
                </a:solidFill>
              </a:rPr>
              <a:t>event(s)</a:t>
            </a:r>
          </a:p>
        </p:txBody>
      </p:sp>
      <p:grpSp>
        <p:nvGrpSpPr>
          <p:cNvPr id="61449" name="Group 9"/>
          <p:cNvGrpSpPr>
            <a:grpSpLocks/>
          </p:cNvGrpSpPr>
          <p:nvPr/>
        </p:nvGrpSpPr>
        <p:grpSpPr bwMode="auto">
          <a:xfrm>
            <a:off x="2057400" y="3733800"/>
            <a:ext cx="1066800" cy="914400"/>
            <a:chOff x="720" y="2352"/>
            <a:chExt cx="672" cy="576"/>
          </a:xfrm>
        </p:grpSpPr>
        <p:sp>
          <p:nvSpPr>
            <p:cNvPr id="61450" name="Oval 10"/>
            <p:cNvSpPr>
              <a:spLocks noChangeArrowheads="1"/>
            </p:cNvSpPr>
            <p:nvPr/>
          </p:nvSpPr>
          <p:spPr bwMode="auto">
            <a:xfrm>
              <a:off x="720" y="2352"/>
              <a:ext cx="672" cy="576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51" name="Oval 11"/>
            <p:cNvSpPr>
              <a:spLocks noChangeArrowheads="1"/>
            </p:cNvSpPr>
            <p:nvPr/>
          </p:nvSpPr>
          <p:spPr bwMode="auto">
            <a:xfrm>
              <a:off x="816" y="2400"/>
              <a:ext cx="432" cy="432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61452" name="Group 12"/>
          <p:cNvGrpSpPr>
            <a:grpSpLocks/>
          </p:cNvGrpSpPr>
          <p:nvPr/>
        </p:nvGrpSpPr>
        <p:grpSpPr bwMode="auto">
          <a:xfrm>
            <a:off x="3733800" y="3352800"/>
            <a:ext cx="1676400" cy="1676400"/>
            <a:chOff x="3936" y="2352"/>
            <a:chExt cx="1056" cy="1056"/>
          </a:xfrm>
        </p:grpSpPr>
        <p:sp>
          <p:nvSpPr>
            <p:cNvPr id="61453" name="Oval 13"/>
            <p:cNvSpPr>
              <a:spLocks noChangeArrowheads="1"/>
            </p:cNvSpPr>
            <p:nvPr/>
          </p:nvSpPr>
          <p:spPr bwMode="auto">
            <a:xfrm>
              <a:off x="3936" y="2352"/>
              <a:ext cx="1056" cy="1056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54" name="Oval 14" descr="Large confetti"/>
            <p:cNvSpPr>
              <a:spLocks noChangeArrowheads="1"/>
            </p:cNvSpPr>
            <p:nvPr/>
          </p:nvSpPr>
          <p:spPr bwMode="auto">
            <a:xfrm>
              <a:off x="4032" y="2592"/>
              <a:ext cx="432" cy="624"/>
            </a:xfrm>
            <a:prstGeom prst="ellipse">
              <a:avLst/>
            </a:prstGeom>
            <a:pattFill prst="lgConfetti">
              <a:fgClr>
                <a:srgbClr val="CC3399"/>
              </a:fgClr>
              <a:bgClr>
                <a:srgbClr val="CC99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55" name="Oval 15"/>
            <p:cNvSpPr>
              <a:spLocks noChangeArrowheads="1"/>
            </p:cNvSpPr>
            <p:nvPr/>
          </p:nvSpPr>
          <p:spPr bwMode="auto">
            <a:xfrm>
              <a:off x="4128" y="2736"/>
              <a:ext cx="240" cy="240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56" name="Oval 16" descr="Large confetti"/>
            <p:cNvSpPr>
              <a:spLocks noChangeArrowheads="1"/>
            </p:cNvSpPr>
            <p:nvPr/>
          </p:nvSpPr>
          <p:spPr bwMode="auto">
            <a:xfrm>
              <a:off x="4464" y="2592"/>
              <a:ext cx="432" cy="624"/>
            </a:xfrm>
            <a:prstGeom prst="ellipse">
              <a:avLst/>
            </a:prstGeom>
            <a:pattFill prst="lgConfetti">
              <a:fgClr>
                <a:srgbClr val="CC3399"/>
              </a:fgClr>
              <a:bgClr>
                <a:srgbClr val="CC99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57" name="Oval 17"/>
            <p:cNvSpPr>
              <a:spLocks noChangeArrowheads="1"/>
            </p:cNvSpPr>
            <p:nvPr/>
          </p:nvSpPr>
          <p:spPr bwMode="auto">
            <a:xfrm>
              <a:off x="4560" y="2736"/>
              <a:ext cx="240" cy="240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61458" name="Text Box 18"/>
          <p:cNvSpPr txBox="1">
            <a:spLocks noChangeArrowheads="1"/>
          </p:cNvSpPr>
          <p:nvPr/>
        </p:nvSpPr>
        <p:spPr bwMode="auto">
          <a:xfrm>
            <a:off x="5257800" y="1676400"/>
            <a:ext cx="3206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eaLnBrk="0" hangingPunct="0"/>
            <a:r>
              <a:rPr kumimoji="1" lang="en-GB" sz="3200">
                <a:solidFill>
                  <a:schemeClr val="tx2"/>
                </a:solidFill>
              </a:rPr>
              <a:t>loss of apoptosis</a:t>
            </a:r>
          </a:p>
        </p:txBody>
      </p:sp>
      <p:sp>
        <p:nvSpPr>
          <p:cNvPr id="61459" name="AutoShape 19"/>
          <p:cNvSpPr>
            <a:spLocks noChangeArrowheads="1"/>
          </p:cNvSpPr>
          <p:nvPr/>
        </p:nvSpPr>
        <p:spPr bwMode="auto">
          <a:xfrm>
            <a:off x="1524000" y="40386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1460" name="AutoShape 20"/>
          <p:cNvSpPr>
            <a:spLocks noChangeArrowheads="1"/>
          </p:cNvSpPr>
          <p:nvPr/>
        </p:nvSpPr>
        <p:spPr bwMode="auto">
          <a:xfrm>
            <a:off x="3200400" y="40386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1461" name="Text Box 21"/>
          <p:cNvSpPr txBox="1">
            <a:spLocks noChangeArrowheads="1"/>
          </p:cNvSpPr>
          <p:nvPr/>
        </p:nvSpPr>
        <p:spPr bwMode="auto">
          <a:xfrm>
            <a:off x="3810000" y="5105400"/>
            <a:ext cx="1471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eaLnBrk="0" hangingPunct="0"/>
            <a:r>
              <a:rPr kumimoji="1" lang="en-GB" sz="3200" b="1">
                <a:solidFill>
                  <a:srgbClr val="0000FF"/>
                </a:solidFill>
              </a:rPr>
              <a:t>RS </a:t>
            </a:r>
            <a:r>
              <a:rPr kumimoji="1" lang="en-GB" sz="3200">
                <a:solidFill>
                  <a:schemeClr val="tx2"/>
                </a:solidFill>
              </a:rPr>
              <a:t>cell</a:t>
            </a:r>
          </a:p>
        </p:txBody>
      </p:sp>
      <p:grpSp>
        <p:nvGrpSpPr>
          <p:cNvPr id="61462" name="Group 22"/>
          <p:cNvGrpSpPr>
            <a:grpSpLocks/>
          </p:cNvGrpSpPr>
          <p:nvPr/>
        </p:nvGrpSpPr>
        <p:grpSpPr bwMode="auto">
          <a:xfrm>
            <a:off x="7543800" y="2971800"/>
            <a:ext cx="533400" cy="457200"/>
            <a:chOff x="4368" y="2208"/>
            <a:chExt cx="384" cy="336"/>
          </a:xfrm>
        </p:grpSpPr>
        <p:sp>
          <p:nvSpPr>
            <p:cNvPr id="61463" name="Oval 23"/>
            <p:cNvSpPr>
              <a:spLocks noChangeArrowheads="1"/>
            </p:cNvSpPr>
            <p:nvPr/>
          </p:nvSpPr>
          <p:spPr bwMode="auto">
            <a:xfrm>
              <a:off x="4368" y="2208"/>
              <a:ext cx="384" cy="33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64" name="Oval 24"/>
            <p:cNvSpPr>
              <a:spLocks noChangeArrowheads="1"/>
            </p:cNvSpPr>
            <p:nvPr/>
          </p:nvSpPr>
          <p:spPr bwMode="auto">
            <a:xfrm>
              <a:off x="4416" y="2256"/>
              <a:ext cx="288" cy="240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61465" name="Group 25"/>
          <p:cNvGrpSpPr>
            <a:grpSpLocks/>
          </p:cNvGrpSpPr>
          <p:nvPr/>
        </p:nvGrpSpPr>
        <p:grpSpPr bwMode="auto">
          <a:xfrm>
            <a:off x="7467600" y="3733800"/>
            <a:ext cx="685800" cy="762000"/>
            <a:chOff x="4320" y="2736"/>
            <a:chExt cx="432" cy="480"/>
          </a:xfrm>
        </p:grpSpPr>
        <p:sp>
          <p:nvSpPr>
            <p:cNvPr id="61466" name="Oval 26"/>
            <p:cNvSpPr>
              <a:spLocks noChangeArrowheads="1"/>
            </p:cNvSpPr>
            <p:nvPr/>
          </p:nvSpPr>
          <p:spPr bwMode="auto">
            <a:xfrm>
              <a:off x="4320" y="2736"/>
              <a:ext cx="432" cy="480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67" name="Oval 27"/>
            <p:cNvSpPr>
              <a:spLocks noChangeArrowheads="1"/>
            </p:cNvSpPr>
            <p:nvPr/>
          </p:nvSpPr>
          <p:spPr bwMode="auto">
            <a:xfrm>
              <a:off x="4416" y="2880"/>
              <a:ext cx="240" cy="240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61468" name="Group 28"/>
          <p:cNvGrpSpPr>
            <a:grpSpLocks/>
          </p:cNvGrpSpPr>
          <p:nvPr/>
        </p:nvGrpSpPr>
        <p:grpSpPr bwMode="auto">
          <a:xfrm rot="2795375">
            <a:off x="8191500" y="2933700"/>
            <a:ext cx="457200" cy="533400"/>
            <a:chOff x="4320" y="2736"/>
            <a:chExt cx="432" cy="480"/>
          </a:xfrm>
        </p:grpSpPr>
        <p:sp>
          <p:nvSpPr>
            <p:cNvPr id="61469" name="Oval 29"/>
            <p:cNvSpPr>
              <a:spLocks noChangeArrowheads="1"/>
            </p:cNvSpPr>
            <p:nvPr/>
          </p:nvSpPr>
          <p:spPr bwMode="auto">
            <a:xfrm>
              <a:off x="4320" y="2736"/>
              <a:ext cx="432" cy="480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70" name="Oval 30"/>
            <p:cNvSpPr>
              <a:spLocks noChangeArrowheads="1"/>
            </p:cNvSpPr>
            <p:nvPr/>
          </p:nvSpPr>
          <p:spPr bwMode="auto">
            <a:xfrm>
              <a:off x="4416" y="2880"/>
              <a:ext cx="240" cy="240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61471" name="Group 31"/>
          <p:cNvGrpSpPr>
            <a:grpSpLocks/>
          </p:cNvGrpSpPr>
          <p:nvPr/>
        </p:nvGrpSpPr>
        <p:grpSpPr bwMode="auto">
          <a:xfrm rot="-2214479">
            <a:off x="8305800" y="4114800"/>
            <a:ext cx="609600" cy="533400"/>
            <a:chOff x="4368" y="2208"/>
            <a:chExt cx="384" cy="336"/>
          </a:xfrm>
        </p:grpSpPr>
        <p:sp>
          <p:nvSpPr>
            <p:cNvPr id="61472" name="Oval 32"/>
            <p:cNvSpPr>
              <a:spLocks noChangeArrowheads="1"/>
            </p:cNvSpPr>
            <p:nvPr/>
          </p:nvSpPr>
          <p:spPr bwMode="auto">
            <a:xfrm>
              <a:off x="4368" y="2208"/>
              <a:ext cx="384" cy="33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73" name="Oval 33"/>
            <p:cNvSpPr>
              <a:spLocks noChangeArrowheads="1"/>
            </p:cNvSpPr>
            <p:nvPr/>
          </p:nvSpPr>
          <p:spPr bwMode="auto">
            <a:xfrm>
              <a:off x="4416" y="2256"/>
              <a:ext cx="288" cy="240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61474" name="Group 34"/>
          <p:cNvGrpSpPr>
            <a:grpSpLocks/>
          </p:cNvGrpSpPr>
          <p:nvPr/>
        </p:nvGrpSpPr>
        <p:grpSpPr bwMode="auto">
          <a:xfrm>
            <a:off x="7315200" y="4572000"/>
            <a:ext cx="1092200" cy="863600"/>
            <a:chOff x="4048" y="3400"/>
            <a:chExt cx="688" cy="544"/>
          </a:xfrm>
        </p:grpSpPr>
        <p:sp>
          <p:nvSpPr>
            <p:cNvPr id="61475" name="Freeform 35" descr="Bouquet"/>
            <p:cNvSpPr>
              <a:spLocks/>
            </p:cNvSpPr>
            <p:nvPr/>
          </p:nvSpPr>
          <p:spPr bwMode="auto">
            <a:xfrm>
              <a:off x="4048" y="3400"/>
              <a:ext cx="688" cy="544"/>
            </a:xfrm>
            <a:custGeom>
              <a:avLst/>
              <a:gdLst>
                <a:gd name="T0" fmla="*/ 320 w 688"/>
                <a:gd name="T1" fmla="*/ 8 h 544"/>
                <a:gd name="T2" fmla="*/ 656 w 688"/>
                <a:gd name="T3" fmla="*/ 152 h 544"/>
                <a:gd name="T4" fmla="*/ 512 w 688"/>
                <a:gd name="T5" fmla="*/ 488 h 544"/>
                <a:gd name="T6" fmla="*/ 320 w 688"/>
                <a:gd name="T7" fmla="*/ 488 h 544"/>
                <a:gd name="T8" fmla="*/ 80 w 688"/>
                <a:gd name="T9" fmla="*/ 392 h 544"/>
                <a:gd name="T10" fmla="*/ 32 w 688"/>
                <a:gd name="T11" fmla="*/ 200 h 544"/>
                <a:gd name="T12" fmla="*/ 272 w 688"/>
                <a:gd name="T13" fmla="*/ 104 h 544"/>
                <a:gd name="T14" fmla="*/ 320 w 688"/>
                <a:gd name="T15" fmla="*/ 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8" h="544">
                  <a:moveTo>
                    <a:pt x="320" y="8"/>
                  </a:moveTo>
                  <a:cubicBezTo>
                    <a:pt x="384" y="16"/>
                    <a:pt x="624" y="72"/>
                    <a:pt x="656" y="152"/>
                  </a:cubicBezTo>
                  <a:cubicBezTo>
                    <a:pt x="688" y="232"/>
                    <a:pt x="568" y="432"/>
                    <a:pt x="512" y="488"/>
                  </a:cubicBezTo>
                  <a:cubicBezTo>
                    <a:pt x="456" y="544"/>
                    <a:pt x="392" y="504"/>
                    <a:pt x="320" y="488"/>
                  </a:cubicBezTo>
                  <a:cubicBezTo>
                    <a:pt x="248" y="472"/>
                    <a:pt x="128" y="440"/>
                    <a:pt x="80" y="392"/>
                  </a:cubicBezTo>
                  <a:cubicBezTo>
                    <a:pt x="32" y="344"/>
                    <a:pt x="0" y="248"/>
                    <a:pt x="32" y="200"/>
                  </a:cubicBezTo>
                  <a:cubicBezTo>
                    <a:pt x="64" y="152"/>
                    <a:pt x="216" y="128"/>
                    <a:pt x="272" y="104"/>
                  </a:cubicBezTo>
                  <a:cubicBezTo>
                    <a:pt x="328" y="80"/>
                    <a:pt x="256" y="0"/>
                    <a:pt x="320" y="8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76" name="Freeform 36" descr="Purple mesh"/>
            <p:cNvSpPr>
              <a:spLocks/>
            </p:cNvSpPr>
            <p:nvPr/>
          </p:nvSpPr>
          <p:spPr bwMode="auto">
            <a:xfrm>
              <a:off x="4224" y="3496"/>
              <a:ext cx="392" cy="360"/>
            </a:xfrm>
            <a:custGeom>
              <a:avLst/>
              <a:gdLst>
                <a:gd name="T0" fmla="*/ 192 w 392"/>
                <a:gd name="T1" fmla="*/ 8 h 360"/>
                <a:gd name="T2" fmla="*/ 48 w 392"/>
                <a:gd name="T3" fmla="*/ 104 h 360"/>
                <a:gd name="T4" fmla="*/ 0 w 392"/>
                <a:gd name="T5" fmla="*/ 248 h 360"/>
                <a:gd name="T6" fmla="*/ 48 w 392"/>
                <a:gd name="T7" fmla="*/ 344 h 360"/>
                <a:gd name="T8" fmla="*/ 288 w 392"/>
                <a:gd name="T9" fmla="*/ 344 h 360"/>
                <a:gd name="T10" fmla="*/ 288 w 392"/>
                <a:gd name="T11" fmla="*/ 248 h 360"/>
                <a:gd name="T12" fmla="*/ 384 w 392"/>
                <a:gd name="T13" fmla="*/ 152 h 360"/>
                <a:gd name="T14" fmla="*/ 336 w 392"/>
                <a:gd name="T15" fmla="*/ 56 h 360"/>
                <a:gd name="T16" fmla="*/ 192 w 392"/>
                <a:gd name="T17" fmla="*/ 8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60">
                  <a:moveTo>
                    <a:pt x="192" y="8"/>
                  </a:moveTo>
                  <a:cubicBezTo>
                    <a:pt x="144" y="16"/>
                    <a:pt x="80" y="64"/>
                    <a:pt x="48" y="104"/>
                  </a:cubicBezTo>
                  <a:cubicBezTo>
                    <a:pt x="16" y="144"/>
                    <a:pt x="0" y="208"/>
                    <a:pt x="0" y="248"/>
                  </a:cubicBezTo>
                  <a:cubicBezTo>
                    <a:pt x="0" y="288"/>
                    <a:pt x="0" y="328"/>
                    <a:pt x="48" y="344"/>
                  </a:cubicBezTo>
                  <a:cubicBezTo>
                    <a:pt x="96" y="360"/>
                    <a:pt x="248" y="360"/>
                    <a:pt x="288" y="344"/>
                  </a:cubicBezTo>
                  <a:cubicBezTo>
                    <a:pt x="328" y="328"/>
                    <a:pt x="272" y="280"/>
                    <a:pt x="288" y="248"/>
                  </a:cubicBezTo>
                  <a:cubicBezTo>
                    <a:pt x="304" y="216"/>
                    <a:pt x="376" y="184"/>
                    <a:pt x="384" y="152"/>
                  </a:cubicBezTo>
                  <a:cubicBezTo>
                    <a:pt x="392" y="120"/>
                    <a:pt x="360" y="80"/>
                    <a:pt x="336" y="56"/>
                  </a:cubicBezTo>
                  <a:cubicBezTo>
                    <a:pt x="312" y="32"/>
                    <a:pt x="240" y="0"/>
                    <a:pt x="192" y="8"/>
                  </a:cubicBezTo>
                  <a:close/>
                </a:path>
              </a:pathLst>
            </a:custGeom>
            <a:blipFill dpi="0" rotWithShape="0">
              <a:blip r:embed="rId4" cstate="print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61477" name="Group 37"/>
          <p:cNvGrpSpPr>
            <a:grpSpLocks/>
          </p:cNvGrpSpPr>
          <p:nvPr/>
        </p:nvGrpSpPr>
        <p:grpSpPr bwMode="auto">
          <a:xfrm rot="-4197285">
            <a:off x="8191500" y="3543300"/>
            <a:ext cx="533400" cy="457200"/>
            <a:chOff x="4368" y="2208"/>
            <a:chExt cx="384" cy="336"/>
          </a:xfrm>
        </p:grpSpPr>
        <p:sp>
          <p:nvSpPr>
            <p:cNvPr id="61478" name="Oval 38"/>
            <p:cNvSpPr>
              <a:spLocks noChangeArrowheads="1"/>
            </p:cNvSpPr>
            <p:nvPr/>
          </p:nvSpPr>
          <p:spPr bwMode="auto">
            <a:xfrm>
              <a:off x="4368" y="2208"/>
              <a:ext cx="384" cy="33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79" name="Oval 39"/>
            <p:cNvSpPr>
              <a:spLocks noChangeArrowheads="1"/>
            </p:cNvSpPr>
            <p:nvPr/>
          </p:nvSpPr>
          <p:spPr bwMode="auto">
            <a:xfrm>
              <a:off x="4416" y="2256"/>
              <a:ext cx="288" cy="240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61480" name="Text Box 40"/>
          <p:cNvSpPr txBox="1">
            <a:spLocks noChangeArrowheads="1"/>
          </p:cNvSpPr>
          <p:nvPr/>
        </p:nvSpPr>
        <p:spPr bwMode="auto">
          <a:xfrm>
            <a:off x="6637338" y="5486400"/>
            <a:ext cx="25066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algn="ctr" eaLnBrk="0" hangingPunct="0"/>
            <a:r>
              <a:rPr kumimoji="1" lang="en-GB" sz="3200"/>
              <a:t>inflammatory</a:t>
            </a:r>
          </a:p>
          <a:p>
            <a:pPr algn="ctr" eaLnBrk="0" hangingPunct="0"/>
            <a:r>
              <a:rPr kumimoji="1" lang="en-GB" sz="3200"/>
              <a:t>response</a:t>
            </a:r>
          </a:p>
        </p:txBody>
      </p:sp>
      <p:sp>
        <p:nvSpPr>
          <p:cNvPr id="61481" name="Text Box 41"/>
          <p:cNvSpPr txBox="1">
            <a:spLocks noChangeArrowheads="1"/>
          </p:cNvSpPr>
          <p:nvPr/>
        </p:nvSpPr>
        <p:spPr bwMode="auto">
          <a:xfrm>
            <a:off x="2133600" y="2895600"/>
            <a:ext cx="1055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eaLnBrk="0" hangingPunct="0"/>
            <a:r>
              <a:rPr kumimoji="1" lang="en-GB" sz="3200" b="1">
                <a:solidFill>
                  <a:srgbClr val="A50021"/>
                </a:solidFill>
                <a:latin typeface="Arial Narrow" pitchFamily="34" charset="0"/>
              </a:rPr>
              <a:t>EBV</a:t>
            </a:r>
            <a:r>
              <a:rPr kumimoji="1" lang="en-GB" sz="3200">
                <a:solidFill>
                  <a:schemeClr val="tx2"/>
                </a:solidFill>
                <a:latin typeface="Arial Narrow" pitchFamily="34" charset="0"/>
              </a:rPr>
              <a:t>?</a:t>
            </a:r>
          </a:p>
        </p:txBody>
      </p:sp>
      <p:sp>
        <p:nvSpPr>
          <p:cNvPr id="61482" name="AutoShape 42"/>
          <p:cNvSpPr>
            <a:spLocks noChangeArrowheads="1"/>
          </p:cNvSpPr>
          <p:nvPr/>
        </p:nvSpPr>
        <p:spPr bwMode="auto">
          <a:xfrm>
            <a:off x="5562600" y="3429000"/>
            <a:ext cx="1752600" cy="1600200"/>
          </a:xfrm>
          <a:prstGeom prst="rightArrow">
            <a:avLst>
              <a:gd name="adj1" fmla="val 61907"/>
              <a:gd name="adj2" fmla="val 3865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kumimoji="1" lang="en-GB" sz="3200">
                <a:solidFill>
                  <a:schemeClr val="tx2"/>
                </a:solidFill>
                <a:latin typeface="Arial Narrow" pitchFamily="34" charset="0"/>
              </a:rPr>
              <a:t>cytokines</a:t>
            </a:r>
          </a:p>
        </p:txBody>
      </p:sp>
      <p:sp>
        <p:nvSpPr>
          <p:cNvPr id="61483" name="AutoShape 43"/>
          <p:cNvSpPr>
            <a:spLocks noChangeArrowheads="1"/>
          </p:cNvSpPr>
          <p:nvPr/>
        </p:nvSpPr>
        <p:spPr bwMode="auto">
          <a:xfrm rot="-2310523">
            <a:off x="5105400" y="2514600"/>
            <a:ext cx="1600200" cy="9144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4" name="Rounded Rectangle 43"/>
          <p:cNvSpPr/>
          <p:nvPr/>
        </p:nvSpPr>
        <p:spPr>
          <a:xfrm>
            <a:off x="1600200" y="533400"/>
            <a:ext cx="579120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A possible model of pathogenesis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12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ttps://static.fishersci.com/images/F110468~w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00" y="1763586"/>
            <a:ext cx="4021861" cy="425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http://www.bloodjournal.org/content/bloodjournal/96/9/3133/F1.larg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63587"/>
            <a:ext cx="4043855" cy="425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43000" y="1371600"/>
            <a:ext cx="1981200" cy="3889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CD 30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05400" y="1363662"/>
            <a:ext cx="1981200" cy="3889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CD 15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43000" y="457200"/>
            <a:ext cx="5943600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Diagnosis of Hodgkin Lymphoma</a:t>
            </a:r>
            <a:endParaRPr lang="ar-SA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47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1371600"/>
            <a:ext cx="8077200" cy="14478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Lymphoproliferative disorders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066800" y="2819400"/>
            <a:ext cx="2057400" cy="19050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Autoimmune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733800" y="2819400"/>
            <a:ext cx="2057400" cy="19050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Infection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400800" y="2819400"/>
            <a:ext cx="2057400" cy="19050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Malignant  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26" y="914400"/>
            <a:ext cx="8642774" cy="5486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Cloud 2"/>
          <p:cNvSpPr/>
          <p:nvPr/>
        </p:nvSpPr>
        <p:spPr>
          <a:xfrm>
            <a:off x="6705600" y="381000"/>
            <a:ext cx="2245132" cy="8382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Bradley Hand ITC" pitchFamily="66" charset="0"/>
              </a:rPr>
              <a:t>For reading</a:t>
            </a:r>
            <a:endParaRPr lang="ar-SA" sz="2000" b="1" dirty="0">
              <a:solidFill>
                <a:schemeClr val="tx1"/>
              </a:solidFill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26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r>
              <a:rPr lang="en-US" sz="3600">
                <a:solidFill>
                  <a:srgbClr val="A50021"/>
                </a:solidFill>
              </a:rPr>
              <a:t>A practical way to think of lymphoma</a:t>
            </a:r>
          </a:p>
        </p:txBody>
      </p:sp>
      <p:grpSp>
        <p:nvGrpSpPr>
          <p:cNvPr id="2" name="Group 224"/>
          <p:cNvGrpSpPr>
            <a:grpSpLocks/>
          </p:cNvGrpSpPr>
          <p:nvPr/>
        </p:nvGrpSpPr>
        <p:grpSpPr bwMode="auto">
          <a:xfrm>
            <a:off x="609600" y="1219200"/>
            <a:ext cx="8077200" cy="5257800"/>
            <a:chOff x="-3" y="-3"/>
            <a:chExt cx="3977" cy="2826"/>
          </a:xfrm>
        </p:grpSpPr>
        <p:grpSp>
          <p:nvGrpSpPr>
            <p:cNvPr id="3" name="Group 222"/>
            <p:cNvGrpSpPr>
              <a:grpSpLocks/>
            </p:cNvGrpSpPr>
            <p:nvPr/>
          </p:nvGrpSpPr>
          <p:grpSpPr bwMode="auto">
            <a:xfrm>
              <a:off x="0" y="0"/>
              <a:ext cx="3971" cy="2820"/>
              <a:chOff x="0" y="0"/>
              <a:chExt cx="3971" cy="2820"/>
            </a:xfrm>
          </p:grpSpPr>
          <p:grpSp>
            <p:nvGrpSpPr>
              <p:cNvPr id="4" name="Group 179"/>
              <p:cNvGrpSpPr>
                <a:grpSpLocks/>
              </p:cNvGrpSpPr>
              <p:nvPr/>
            </p:nvGrpSpPr>
            <p:grpSpPr bwMode="auto">
              <a:xfrm>
                <a:off x="0" y="0"/>
                <a:ext cx="1588" cy="633"/>
                <a:chOff x="0" y="0"/>
                <a:chExt cx="1588" cy="633"/>
              </a:xfrm>
            </p:grpSpPr>
            <p:sp>
              <p:nvSpPr>
                <p:cNvPr id="9372" name="Rectangle 156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1502" cy="633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800" b="1">
                      <a:solidFill>
                        <a:srgbClr val="0000FF"/>
                      </a:solidFill>
                      <a:cs typeface="Times New Roman" pitchFamily="18" charset="0"/>
                    </a:rPr>
                    <a:t>Category</a:t>
                  </a:r>
                  <a:endParaRPr lang="en-US" sz="18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9394" name="Rectangle 17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58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81"/>
              <p:cNvGrpSpPr>
                <a:grpSpLocks/>
              </p:cNvGrpSpPr>
              <p:nvPr/>
            </p:nvGrpSpPr>
            <p:grpSpPr bwMode="auto">
              <a:xfrm>
                <a:off x="1588" y="0"/>
                <a:ext cx="794" cy="633"/>
                <a:chOff x="1588" y="0"/>
                <a:chExt cx="794" cy="633"/>
              </a:xfrm>
            </p:grpSpPr>
            <p:sp>
              <p:nvSpPr>
                <p:cNvPr id="9373" name="Rectangle 157"/>
                <p:cNvSpPr>
                  <a:spLocks noChangeArrowheads="1"/>
                </p:cNvSpPr>
                <p:nvPr/>
              </p:nvSpPr>
              <p:spPr bwMode="auto">
                <a:xfrm>
                  <a:off x="1631" y="0"/>
                  <a:ext cx="708" cy="633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800" b="1">
                      <a:solidFill>
                        <a:srgbClr val="0000FF"/>
                      </a:solidFill>
                      <a:cs typeface="Times New Roman" pitchFamily="18" charset="0"/>
                    </a:rPr>
                    <a:t>Survival of untreated patients</a:t>
                  </a:r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396" name="Rectangle 180"/>
                <p:cNvSpPr>
                  <a:spLocks noChangeArrowheads="1"/>
                </p:cNvSpPr>
                <p:nvPr/>
              </p:nvSpPr>
              <p:spPr bwMode="auto">
                <a:xfrm>
                  <a:off x="1588" y="0"/>
                  <a:ext cx="794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183"/>
              <p:cNvGrpSpPr>
                <a:grpSpLocks/>
              </p:cNvGrpSpPr>
              <p:nvPr/>
            </p:nvGrpSpPr>
            <p:grpSpPr bwMode="auto">
              <a:xfrm>
                <a:off x="2382" y="0"/>
                <a:ext cx="794" cy="633"/>
                <a:chOff x="2382" y="0"/>
                <a:chExt cx="794" cy="633"/>
              </a:xfrm>
            </p:grpSpPr>
            <p:sp>
              <p:nvSpPr>
                <p:cNvPr id="9374" name="Rectangle 158"/>
                <p:cNvSpPr>
                  <a:spLocks noChangeArrowheads="1"/>
                </p:cNvSpPr>
                <p:nvPr/>
              </p:nvSpPr>
              <p:spPr bwMode="auto">
                <a:xfrm>
                  <a:off x="2425" y="0"/>
                  <a:ext cx="708" cy="633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800" b="1">
                      <a:solidFill>
                        <a:srgbClr val="0000FF"/>
                      </a:solidFill>
                      <a:cs typeface="Times New Roman" pitchFamily="18" charset="0"/>
                    </a:rPr>
                    <a:t>Curability</a:t>
                  </a:r>
                </a:p>
                <a:p>
                  <a:pPr eaLnBrk="0" hangingPunct="0"/>
                  <a:endParaRPr lang="en-US" sz="18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398" name="Rectangle 182"/>
                <p:cNvSpPr>
                  <a:spLocks noChangeArrowheads="1"/>
                </p:cNvSpPr>
                <p:nvPr/>
              </p:nvSpPr>
              <p:spPr bwMode="auto">
                <a:xfrm>
                  <a:off x="2382" y="0"/>
                  <a:ext cx="794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185"/>
              <p:cNvGrpSpPr>
                <a:grpSpLocks/>
              </p:cNvGrpSpPr>
              <p:nvPr/>
            </p:nvGrpSpPr>
            <p:grpSpPr bwMode="auto">
              <a:xfrm>
                <a:off x="3176" y="0"/>
                <a:ext cx="795" cy="633"/>
                <a:chOff x="3176" y="0"/>
                <a:chExt cx="795" cy="633"/>
              </a:xfrm>
            </p:grpSpPr>
            <p:sp>
              <p:nvSpPr>
                <p:cNvPr id="9375" name="Rectangle 159"/>
                <p:cNvSpPr>
                  <a:spLocks noChangeArrowheads="1"/>
                </p:cNvSpPr>
                <p:nvPr/>
              </p:nvSpPr>
              <p:spPr bwMode="auto">
                <a:xfrm>
                  <a:off x="3219" y="0"/>
                  <a:ext cx="709" cy="633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800" b="1">
                      <a:solidFill>
                        <a:srgbClr val="0000FF"/>
                      </a:solidFill>
                      <a:cs typeface="Times New Roman" pitchFamily="18" charset="0"/>
                    </a:rPr>
                    <a:t>To treat or not to treat</a:t>
                  </a:r>
                </a:p>
                <a:p>
                  <a:pPr eaLnBrk="0" hangingPunct="0"/>
                  <a:endParaRPr lang="en-US" sz="18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00" name="Rectangle 184"/>
                <p:cNvSpPr>
                  <a:spLocks noChangeArrowheads="1"/>
                </p:cNvSpPr>
                <p:nvPr/>
              </p:nvSpPr>
              <p:spPr bwMode="auto">
                <a:xfrm>
                  <a:off x="3176" y="0"/>
                  <a:ext cx="795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187"/>
              <p:cNvGrpSpPr>
                <a:grpSpLocks/>
              </p:cNvGrpSpPr>
              <p:nvPr/>
            </p:nvGrpSpPr>
            <p:grpSpPr bwMode="auto">
              <a:xfrm>
                <a:off x="0" y="633"/>
                <a:ext cx="794" cy="1554"/>
                <a:chOff x="0" y="633"/>
                <a:chExt cx="794" cy="1554"/>
              </a:xfrm>
            </p:grpSpPr>
            <p:sp>
              <p:nvSpPr>
                <p:cNvPr id="9376" name="Rectangle 160"/>
                <p:cNvSpPr>
                  <a:spLocks noChangeArrowheads="1"/>
                </p:cNvSpPr>
                <p:nvPr/>
              </p:nvSpPr>
              <p:spPr bwMode="auto">
                <a:xfrm>
                  <a:off x="43" y="633"/>
                  <a:ext cx="708" cy="1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800" b="1">
                      <a:solidFill>
                        <a:srgbClr val="A50021"/>
                      </a:solidFill>
                      <a:cs typeface="Times New Roman" pitchFamily="18" charset="0"/>
                    </a:rPr>
                    <a:t>Non-Hodgkin lymphoma</a:t>
                  </a:r>
                  <a:endParaRPr lang="en-US" sz="1800" b="1">
                    <a:solidFill>
                      <a:srgbClr val="A50021"/>
                    </a:solidFill>
                  </a:endParaRPr>
                </a:p>
              </p:txBody>
            </p:sp>
            <p:sp>
              <p:nvSpPr>
                <p:cNvPr id="9402" name="Rectangle 186"/>
                <p:cNvSpPr>
                  <a:spLocks noChangeArrowheads="1"/>
                </p:cNvSpPr>
                <p:nvPr/>
              </p:nvSpPr>
              <p:spPr bwMode="auto">
                <a:xfrm>
                  <a:off x="0" y="633"/>
                  <a:ext cx="794" cy="155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189"/>
              <p:cNvGrpSpPr>
                <a:grpSpLocks/>
              </p:cNvGrpSpPr>
              <p:nvPr/>
            </p:nvGrpSpPr>
            <p:grpSpPr bwMode="auto">
              <a:xfrm>
                <a:off x="794" y="633"/>
                <a:ext cx="794" cy="518"/>
                <a:chOff x="794" y="633"/>
                <a:chExt cx="794" cy="518"/>
              </a:xfrm>
            </p:grpSpPr>
            <p:sp>
              <p:nvSpPr>
                <p:cNvPr id="9377" name="Rectangle 161"/>
                <p:cNvSpPr>
                  <a:spLocks noChangeArrowheads="1"/>
                </p:cNvSpPr>
                <p:nvPr/>
              </p:nvSpPr>
              <p:spPr bwMode="auto">
                <a:xfrm>
                  <a:off x="837" y="633"/>
                  <a:ext cx="70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800">
                      <a:solidFill>
                        <a:schemeClr val="tx1"/>
                      </a:solidFill>
                      <a:cs typeface="Times New Roman" pitchFamily="18" charset="0"/>
                    </a:rPr>
                    <a:t>Indolent</a:t>
                  </a:r>
                </a:p>
                <a:p>
                  <a:pPr eaLnBrk="0" hangingPunct="0"/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04" name="Rectangle 188"/>
                <p:cNvSpPr>
                  <a:spLocks noChangeArrowheads="1"/>
                </p:cNvSpPr>
                <p:nvPr/>
              </p:nvSpPr>
              <p:spPr bwMode="auto">
                <a:xfrm>
                  <a:off x="794" y="633"/>
                  <a:ext cx="794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191"/>
              <p:cNvGrpSpPr>
                <a:grpSpLocks/>
              </p:cNvGrpSpPr>
              <p:nvPr/>
            </p:nvGrpSpPr>
            <p:grpSpPr bwMode="auto">
              <a:xfrm>
                <a:off x="1588" y="633"/>
                <a:ext cx="794" cy="518"/>
                <a:chOff x="1588" y="633"/>
                <a:chExt cx="794" cy="518"/>
              </a:xfrm>
            </p:grpSpPr>
            <p:sp>
              <p:nvSpPr>
                <p:cNvPr id="9378" name="Rectangle 162"/>
                <p:cNvSpPr>
                  <a:spLocks noChangeArrowheads="1"/>
                </p:cNvSpPr>
                <p:nvPr/>
              </p:nvSpPr>
              <p:spPr bwMode="auto">
                <a:xfrm>
                  <a:off x="1631" y="633"/>
                  <a:ext cx="70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800">
                      <a:solidFill>
                        <a:schemeClr val="tx1"/>
                      </a:solidFill>
                      <a:cs typeface="Times New Roman" pitchFamily="18" charset="0"/>
                    </a:rPr>
                    <a:t>Years</a:t>
                  </a:r>
                </a:p>
                <a:p>
                  <a:pPr eaLnBrk="0" hangingPunct="0"/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06" name="Rectangle 190"/>
                <p:cNvSpPr>
                  <a:spLocks noChangeArrowheads="1"/>
                </p:cNvSpPr>
                <p:nvPr/>
              </p:nvSpPr>
              <p:spPr bwMode="auto">
                <a:xfrm>
                  <a:off x="1588" y="633"/>
                  <a:ext cx="794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193"/>
              <p:cNvGrpSpPr>
                <a:grpSpLocks/>
              </p:cNvGrpSpPr>
              <p:nvPr/>
            </p:nvGrpSpPr>
            <p:grpSpPr bwMode="auto">
              <a:xfrm>
                <a:off x="2382" y="633"/>
                <a:ext cx="794" cy="518"/>
                <a:chOff x="2382" y="633"/>
                <a:chExt cx="794" cy="518"/>
              </a:xfrm>
            </p:grpSpPr>
            <p:sp>
              <p:nvSpPr>
                <p:cNvPr id="9379" name="Rectangle 163"/>
                <p:cNvSpPr>
                  <a:spLocks noChangeArrowheads="1"/>
                </p:cNvSpPr>
                <p:nvPr/>
              </p:nvSpPr>
              <p:spPr bwMode="auto">
                <a:xfrm>
                  <a:off x="2425" y="633"/>
                  <a:ext cx="70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800">
                      <a:solidFill>
                        <a:schemeClr val="tx1"/>
                      </a:solidFill>
                      <a:cs typeface="Times New Roman" pitchFamily="18" charset="0"/>
                    </a:rPr>
                    <a:t>Generally not curable</a:t>
                  </a:r>
                </a:p>
                <a:p>
                  <a:pPr eaLnBrk="0" hangingPunct="0"/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08" name="Rectangle 192"/>
                <p:cNvSpPr>
                  <a:spLocks noChangeArrowheads="1"/>
                </p:cNvSpPr>
                <p:nvPr/>
              </p:nvSpPr>
              <p:spPr bwMode="auto">
                <a:xfrm>
                  <a:off x="2382" y="633"/>
                  <a:ext cx="794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195"/>
              <p:cNvGrpSpPr>
                <a:grpSpLocks/>
              </p:cNvGrpSpPr>
              <p:nvPr/>
            </p:nvGrpSpPr>
            <p:grpSpPr bwMode="auto">
              <a:xfrm>
                <a:off x="3176" y="633"/>
                <a:ext cx="795" cy="518"/>
                <a:chOff x="3176" y="633"/>
                <a:chExt cx="795" cy="518"/>
              </a:xfrm>
            </p:grpSpPr>
            <p:sp>
              <p:nvSpPr>
                <p:cNvPr id="9380" name="Rectangle 164"/>
                <p:cNvSpPr>
                  <a:spLocks noChangeArrowheads="1"/>
                </p:cNvSpPr>
                <p:nvPr/>
              </p:nvSpPr>
              <p:spPr bwMode="auto">
                <a:xfrm>
                  <a:off x="3219" y="633"/>
                  <a:ext cx="709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8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rPr>
                    <a:t>Generally defer Rx if  asymptomatic</a:t>
                  </a:r>
                </a:p>
                <a:p>
                  <a:pPr eaLnBrk="0" hangingPunct="0"/>
                  <a:endParaRPr lang="en-US" sz="1800">
                    <a:solidFill>
                      <a:schemeClr val="tx1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9410" name="Rectangle 194"/>
                <p:cNvSpPr>
                  <a:spLocks noChangeArrowheads="1"/>
                </p:cNvSpPr>
                <p:nvPr/>
              </p:nvSpPr>
              <p:spPr bwMode="auto">
                <a:xfrm>
                  <a:off x="3176" y="633"/>
                  <a:ext cx="795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197"/>
              <p:cNvGrpSpPr>
                <a:grpSpLocks/>
              </p:cNvGrpSpPr>
              <p:nvPr/>
            </p:nvGrpSpPr>
            <p:grpSpPr bwMode="auto">
              <a:xfrm>
                <a:off x="794" y="1151"/>
                <a:ext cx="794" cy="518"/>
                <a:chOff x="794" y="1151"/>
                <a:chExt cx="794" cy="518"/>
              </a:xfrm>
            </p:grpSpPr>
            <p:sp>
              <p:nvSpPr>
                <p:cNvPr id="9381" name="Rectangle 165"/>
                <p:cNvSpPr>
                  <a:spLocks noChangeArrowheads="1"/>
                </p:cNvSpPr>
                <p:nvPr/>
              </p:nvSpPr>
              <p:spPr bwMode="auto">
                <a:xfrm>
                  <a:off x="837" y="1151"/>
                  <a:ext cx="70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800">
                      <a:solidFill>
                        <a:schemeClr val="tx1"/>
                      </a:solidFill>
                      <a:cs typeface="Times New Roman" pitchFamily="18" charset="0"/>
                    </a:rPr>
                    <a:t>Aggressive</a:t>
                  </a:r>
                </a:p>
                <a:p>
                  <a:pPr eaLnBrk="0" hangingPunct="0"/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12" name="Rectangle 196"/>
                <p:cNvSpPr>
                  <a:spLocks noChangeArrowheads="1"/>
                </p:cNvSpPr>
                <p:nvPr/>
              </p:nvSpPr>
              <p:spPr bwMode="auto">
                <a:xfrm>
                  <a:off x="794" y="1151"/>
                  <a:ext cx="794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199"/>
              <p:cNvGrpSpPr>
                <a:grpSpLocks/>
              </p:cNvGrpSpPr>
              <p:nvPr/>
            </p:nvGrpSpPr>
            <p:grpSpPr bwMode="auto">
              <a:xfrm>
                <a:off x="1588" y="1151"/>
                <a:ext cx="794" cy="518"/>
                <a:chOff x="1588" y="1151"/>
                <a:chExt cx="794" cy="518"/>
              </a:xfrm>
            </p:grpSpPr>
            <p:sp>
              <p:nvSpPr>
                <p:cNvPr id="9382" name="Rectangle 166"/>
                <p:cNvSpPr>
                  <a:spLocks noChangeArrowheads="1"/>
                </p:cNvSpPr>
                <p:nvPr/>
              </p:nvSpPr>
              <p:spPr bwMode="auto">
                <a:xfrm>
                  <a:off x="1631" y="1151"/>
                  <a:ext cx="70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800">
                      <a:solidFill>
                        <a:schemeClr val="tx1"/>
                      </a:solidFill>
                      <a:cs typeface="Times New Roman" pitchFamily="18" charset="0"/>
                    </a:rPr>
                    <a:t>Months</a:t>
                  </a:r>
                </a:p>
                <a:p>
                  <a:pPr eaLnBrk="0" hangingPunct="0"/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14" name="Rectangle 198"/>
                <p:cNvSpPr>
                  <a:spLocks noChangeArrowheads="1"/>
                </p:cNvSpPr>
                <p:nvPr/>
              </p:nvSpPr>
              <p:spPr bwMode="auto">
                <a:xfrm>
                  <a:off x="1588" y="1151"/>
                  <a:ext cx="794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201"/>
              <p:cNvGrpSpPr>
                <a:grpSpLocks/>
              </p:cNvGrpSpPr>
              <p:nvPr/>
            </p:nvGrpSpPr>
            <p:grpSpPr bwMode="auto">
              <a:xfrm>
                <a:off x="2382" y="1151"/>
                <a:ext cx="794" cy="518"/>
                <a:chOff x="2382" y="1151"/>
                <a:chExt cx="794" cy="518"/>
              </a:xfrm>
            </p:grpSpPr>
            <p:sp>
              <p:nvSpPr>
                <p:cNvPr id="9383" name="Rectangle 167"/>
                <p:cNvSpPr>
                  <a:spLocks noChangeArrowheads="1"/>
                </p:cNvSpPr>
                <p:nvPr/>
              </p:nvSpPr>
              <p:spPr bwMode="auto">
                <a:xfrm>
                  <a:off x="2425" y="1151"/>
                  <a:ext cx="70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800">
                      <a:solidFill>
                        <a:schemeClr val="tx1"/>
                      </a:solidFill>
                      <a:cs typeface="Times New Roman" pitchFamily="18" charset="0"/>
                    </a:rPr>
                    <a:t>Curable in some</a:t>
                  </a:r>
                </a:p>
                <a:p>
                  <a:pPr eaLnBrk="0" hangingPunct="0"/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16" name="Rectangle 200"/>
                <p:cNvSpPr>
                  <a:spLocks noChangeArrowheads="1"/>
                </p:cNvSpPr>
                <p:nvPr/>
              </p:nvSpPr>
              <p:spPr bwMode="auto">
                <a:xfrm>
                  <a:off x="2382" y="1151"/>
                  <a:ext cx="794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203"/>
              <p:cNvGrpSpPr>
                <a:grpSpLocks/>
              </p:cNvGrpSpPr>
              <p:nvPr/>
            </p:nvGrpSpPr>
            <p:grpSpPr bwMode="auto">
              <a:xfrm>
                <a:off x="3176" y="1151"/>
                <a:ext cx="795" cy="518"/>
                <a:chOff x="3176" y="1151"/>
                <a:chExt cx="795" cy="518"/>
              </a:xfrm>
            </p:grpSpPr>
            <p:sp>
              <p:nvSpPr>
                <p:cNvPr id="9384" name="Rectangle 168"/>
                <p:cNvSpPr>
                  <a:spLocks noChangeArrowheads="1"/>
                </p:cNvSpPr>
                <p:nvPr/>
              </p:nvSpPr>
              <p:spPr bwMode="auto">
                <a:xfrm>
                  <a:off x="3219" y="1151"/>
                  <a:ext cx="709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800">
                      <a:solidFill>
                        <a:schemeClr val="tx1"/>
                      </a:solidFill>
                      <a:cs typeface="Times New Roman" pitchFamily="18" charset="0"/>
                    </a:rPr>
                    <a:t>Treat</a:t>
                  </a:r>
                </a:p>
                <a:p>
                  <a:pPr eaLnBrk="0" hangingPunct="0"/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18" name="Rectangle 202"/>
                <p:cNvSpPr>
                  <a:spLocks noChangeArrowheads="1"/>
                </p:cNvSpPr>
                <p:nvPr/>
              </p:nvSpPr>
              <p:spPr bwMode="auto">
                <a:xfrm>
                  <a:off x="3176" y="1151"/>
                  <a:ext cx="795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205"/>
              <p:cNvGrpSpPr>
                <a:grpSpLocks/>
              </p:cNvGrpSpPr>
              <p:nvPr/>
            </p:nvGrpSpPr>
            <p:grpSpPr bwMode="auto">
              <a:xfrm>
                <a:off x="794" y="1669"/>
                <a:ext cx="794" cy="518"/>
                <a:chOff x="794" y="1669"/>
                <a:chExt cx="794" cy="518"/>
              </a:xfrm>
            </p:grpSpPr>
            <p:sp>
              <p:nvSpPr>
                <p:cNvPr id="9385" name="Rectangle 169"/>
                <p:cNvSpPr>
                  <a:spLocks noChangeArrowheads="1"/>
                </p:cNvSpPr>
                <p:nvPr/>
              </p:nvSpPr>
              <p:spPr bwMode="auto">
                <a:xfrm>
                  <a:off x="837" y="1669"/>
                  <a:ext cx="70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800">
                      <a:solidFill>
                        <a:schemeClr val="tx1"/>
                      </a:solidFill>
                      <a:cs typeface="Times New Roman" pitchFamily="18" charset="0"/>
                    </a:rPr>
                    <a:t>Very aggressive</a:t>
                  </a:r>
                </a:p>
                <a:p>
                  <a:pPr eaLnBrk="0" hangingPunct="0"/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20" name="Rectangle 204"/>
                <p:cNvSpPr>
                  <a:spLocks noChangeArrowheads="1"/>
                </p:cNvSpPr>
                <p:nvPr/>
              </p:nvSpPr>
              <p:spPr bwMode="auto">
                <a:xfrm>
                  <a:off x="794" y="1669"/>
                  <a:ext cx="794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207"/>
              <p:cNvGrpSpPr>
                <a:grpSpLocks/>
              </p:cNvGrpSpPr>
              <p:nvPr/>
            </p:nvGrpSpPr>
            <p:grpSpPr bwMode="auto">
              <a:xfrm>
                <a:off x="1588" y="1669"/>
                <a:ext cx="794" cy="518"/>
                <a:chOff x="1588" y="1669"/>
                <a:chExt cx="794" cy="518"/>
              </a:xfrm>
            </p:grpSpPr>
            <p:sp>
              <p:nvSpPr>
                <p:cNvPr id="9386" name="Rectangle 170"/>
                <p:cNvSpPr>
                  <a:spLocks noChangeArrowheads="1"/>
                </p:cNvSpPr>
                <p:nvPr/>
              </p:nvSpPr>
              <p:spPr bwMode="auto">
                <a:xfrm>
                  <a:off x="1631" y="1669"/>
                  <a:ext cx="70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800">
                      <a:solidFill>
                        <a:schemeClr val="tx1"/>
                      </a:solidFill>
                      <a:cs typeface="Times New Roman" pitchFamily="18" charset="0"/>
                    </a:rPr>
                    <a:t>Weeks</a:t>
                  </a:r>
                </a:p>
                <a:p>
                  <a:pPr eaLnBrk="0" hangingPunct="0"/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22" name="Rectangle 206"/>
                <p:cNvSpPr>
                  <a:spLocks noChangeArrowheads="1"/>
                </p:cNvSpPr>
                <p:nvPr/>
              </p:nvSpPr>
              <p:spPr bwMode="auto">
                <a:xfrm>
                  <a:off x="1588" y="1669"/>
                  <a:ext cx="794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209"/>
              <p:cNvGrpSpPr>
                <a:grpSpLocks/>
              </p:cNvGrpSpPr>
              <p:nvPr/>
            </p:nvGrpSpPr>
            <p:grpSpPr bwMode="auto">
              <a:xfrm>
                <a:off x="2382" y="1669"/>
                <a:ext cx="794" cy="518"/>
                <a:chOff x="2382" y="1669"/>
                <a:chExt cx="794" cy="518"/>
              </a:xfrm>
            </p:grpSpPr>
            <p:sp>
              <p:nvSpPr>
                <p:cNvPr id="9387" name="Rectangle 171"/>
                <p:cNvSpPr>
                  <a:spLocks noChangeArrowheads="1"/>
                </p:cNvSpPr>
                <p:nvPr/>
              </p:nvSpPr>
              <p:spPr bwMode="auto">
                <a:xfrm>
                  <a:off x="2425" y="1669"/>
                  <a:ext cx="70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800">
                      <a:solidFill>
                        <a:schemeClr val="tx1"/>
                      </a:solidFill>
                      <a:cs typeface="Times New Roman" pitchFamily="18" charset="0"/>
                    </a:rPr>
                    <a:t>Curable in some</a:t>
                  </a:r>
                </a:p>
                <a:p>
                  <a:pPr eaLnBrk="0" hangingPunct="0"/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24" name="Rectangle 208"/>
                <p:cNvSpPr>
                  <a:spLocks noChangeArrowheads="1"/>
                </p:cNvSpPr>
                <p:nvPr/>
              </p:nvSpPr>
              <p:spPr bwMode="auto">
                <a:xfrm>
                  <a:off x="2382" y="1669"/>
                  <a:ext cx="794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211"/>
              <p:cNvGrpSpPr>
                <a:grpSpLocks/>
              </p:cNvGrpSpPr>
              <p:nvPr/>
            </p:nvGrpSpPr>
            <p:grpSpPr bwMode="auto">
              <a:xfrm>
                <a:off x="3176" y="1669"/>
                <a:ext cx="795" cy="518"/>
                <a:chOff x="3176" y="1669"/>
                <a:chExt cx="795" cy="518"/>
              </a:xfrm>
            </p:grpSpPr>
            <p:sp>
              <p:nvSpPr>
                <p:cNvPr id="9388" name="Rectangle 172"/>
                <p:cNvSpPr>
                  <a:spLocks noChangeArrowheads="1"/>
                </p:cNvSpPr>
                <p:nvPr/>
              </p:nvSpPr>
              <p:spPr bwMode="auto">
                <a:xfrm>
                  <a:off x="3219" y="1669"/>
                  <a:ext cx="709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800">
                      <a:solidFill>
                        <a:schemeClr val="tx1"/>
                      </a:solidFill>
                      <a:cs typeface="Times New Roman" pitchFamily="18" charset="0"/>
                    </a:rPr>
                    <a:t>Treat</a:t>
                  </a:r>
                </a:p>
                <a:p>
                  <a:pPr eaLnBrk="0" hangingPunct="0"/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26" name="Rectangle 210"/>
                <p:cNvSpPr>
                  <a:spLocks noChangeArrowheads="1"/>
                </p:cNvSpPr>
                <p:nvPr/>
              </p:nvSpPr>
              <p:spPr bwMode="auto">
                <a:xfrm>
                  <a:off x="3176" y="1669"/>
                  <a:ext cx="795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213"/>
              <p:cNvGrpSpPr>
                <a:grpSpLocks/>
              </p:cNvGrpSpPr>
              <p:nvPr/>
            </p:nvGrpSpPr>
            <p:grpSpPr bwMode="auto">
              <a:xfrm>
                <a:off x="0" y="2187"/>
                <a:ext cx="794" cy="633"/>
                <a:chOff x="0" y="2187"/>
                <a:chExt cx="794" cy="633"/>
              </a:xfrm>
            </p:grpSpPr>
            <p:sp>
              <p:nvSpPr>
                <p:cNvPr id="9389" name="Rectangle 173"/>
                <p:cNvSpPr>
                  <a:spLocks noChangeArrowheads="1"/>
                </p:cNvSpPr>
                <p:nvPr/>
              </p:nvSpPr>
              <p:spPr bwMode="auto">
                <a:xfrm>
                  <a:off x="43" y="2187"/>
                  <a:ext cx="708" cy="633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800" b="1">
                      <a:solidFill>
                        <a:srgbClr val="A50021"/>
                      </a:solidFill>
                      <a:cs typeface="Times New Roman" pitchFamily="18" charset="0"/>
                    </a:rPr>
                    <a:t>Hodgkin lymphoma</a:t>
                  </a:r>
                </a:p>
                <a:p>
                  <a:pPr eaLnBrk="0" hangingPunct="0"/>
                  <a:endParaRPr lang="en-US" sz="1800" b="1">
                    <a:solidFill>
                      <a:srgbClr val="A50021"/>
                    </a:solidFill>
                  </a:endParaRPr>
                </a:p>
              </p:txBody>
            </p:sp>
            <p:sp>
              <p:nvSpPr>
                <p:cNvPr id="9428" name="Rectangle 212"/>
                <p:cNvSpPr>
                  <a:spLocks noChangeArrowheads="1"/>
                </p:cNvSpPr>
                <p:nvPr/>
              </p:nvSpPr>
              <p:spPr bwMode="auto">
                <a:xfrm>
                  <a:off x="0" y="2187"/>
                  <a:ext cx="794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215"/>
              <p:cNvGrpSpPr>
                <a:grpSpLocks/>
              </p:cNvGrpSpPr>
              <p:nvPr/>
            </p:nvGrpSpPr>
            <p:grpSpPr bwMode="auto">
              <a:xfrm>
                <a:off x="794" y="2187"/>
                <a:ext cx="794" cy="633"/>
                <a:chOff x="794" y="2187"/>
                <a:chExt cx="794" cy="633"/>
              </a:xfrm>
            </p:grpSpPr>
            <p:sp>
              <p:nvSpPr>
                <p:cNvPr id="9390" name="Rectangle 174"/>
                <p:cNvSpPr>
                  <a:spLocks noChangeArrowheads="1"/>
                </p:cNvSpPr>
                <p:nvPr/>
              </p:nvSpPr>
              <p:spPr bwMode="auto">
                <a:xfrm>
                  <a:off x="837" y="2187"/>
                  <a:ext cx="708" cy="633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800">
                      <a:solidFill>
                        <a:schemeClr val="tx1"/>
                      </a:solidFill>
                      <a:cs typeface="Times New Roman" pitchFamily="18" charset="0"/>
                    </a:rPr>
                    <a:t>All types</a:t>
                  </a:r>
                </a:p>
                <a:p>
                  <a:pPr eaLnBrk="0" hangingPunct="0"/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30" name="Rectangle 214"/>
                <p:cNvSpPr>
                  <a:spLocks noChangeArrowheads="1"/>
                </p:cNvSpPr>
                <p:nvPr/>
              </p:nvSpPr>
              <p:spPr bwMode="auto">
                <a:xfrm>
                  <a:off x="794" y="2187"/>
                  <a:ext cx="794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217"/>
              <p:cNvGrpSpPr>
                <a:grpSpLocks/>
              </p:cNvGrpSpPr>
              <p:nvPr/>
            </p:nvGrpSpPr>
            <p:grpSpPr bwMode="auto">
              <a:xfrm>
                <a:off x="1588" y="2187"/>
                <a:ext cx="794" cy="633"/>
                <a:chOff x="1588" y="2187"/>
                <a:chExt cx="794" cy="633"/>
              </a:xfrm>
            </p:grpSpPr>
            <p:sp>
              <p:nvSpPr>
                <p:cNvPr id="9391" name="Rectangle 175"/>
                <p:cNvSpPr>
                  <a:spLocks noChangeArrowheads="1"/>
                </p:cNvSpPr>
                <p:nvPr/>
              </p:nvSpPr>
              <p:spPr bwMode="auto">
                <a:xfrm>
                  <a:off x="1631" y="2187"/>
                  <a:ext cx="708" cy="633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800">
                      <a:solidFill>
                        <a:schemeClr val="tx1"/>
                      </a:solidFill>
                      <a:cs typeface="Times New Roman" pitchFamily="18" charset="0"/>
                    </a:rPr>
                    <a:t>Variable – months to years</a:t>
                  </a:r>
                </a:p>
                <a:p>
                  <a:pPr eaLnBrk="0" hangingPunct="0"/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32" name="Rectangle 216"/>
                <p:cNvSpPr>
                  <a:spLocks noChangeArrowheads="1"/>
                </p:cNvSpPr>
                <p:nvPr/>
              </p:nvSpPr>
              <p:spPr bwMode="auto">
                <a:xfrm>
                  <a:off x="1588" y="2187"/>
                  <a:ext cx="794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" name="Group 219"/>
              <p:cNvGrpSpPr>
                <a:grpSpLocks/>
              </p:cNvGrpSpPr>
              <p:nvPr/>
            </p:nvGrpSpPr>
            <p:grpSpPr bwMode="auto">
              <a:xfrm>
                <a:off x="2382" y="2187"/>
                <a:ext cx="794" cy="633"/>
                <a:chOff x="2382" y="2187"/>
                <a:chExt cx="794" cy="633"/>
              </a:xfrm>
            </p:grpSpPr>
            <p:sp>
              <p:nvSpPr>
                <p:cNvPr id="9392" name="Rectangle 176"/>
                <p:cNvSpPr>
                  <a:spLocks noChangeArrowheads="1"/>
                </p:cNvSpPr>
                <p:nvPr/>
              </p:nvSpPr>
              <p:spPr bwMode="auto">
                <a:xfrm>
                  <a:off x="2425" y="2187"/>
                  <a:ext cx="708" cy="633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800">
                      <a:solidFill>
                        <a:schemeClr val="tx1"/>
                      </a:solidFill>
                      <a:cs typeface="Times New Roman" pitchFamily="18" charset="0"/>
                    </a:rPr>
                    <a:t>Curable in most</a:t>
                  </a:r>
                </a:p>
                <a:p>
                  <a:pPr eaLnBrk="0" hangingPunct="0"/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34" name="Rectangle 218"/>
                <p:cNvSpPr>
                  <a:spLocks noChangeArrowheads="1"/>
                </p:cNvSpPr>
                <p:nvPr/>
              </p:nvSpPr>
              <p:spPr bwMode="auto">
                <a:xfrm>
                  <a:off x="2382" y="2187"/>
                  <a:ext cx="794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" name="Group 221"/>
              <p:cNvGrpSpPr>
                <a:grpSpLocks/>
              </p:cNvGrpSpPr>
              <p:nvPr/>
            </p:nvGrpSpPr>
            <p:grpSpPr bwMode="auto">
              <a:xfrm>
                <a:off x="3176" y="2187"/>
                <a:ext cx="795" cy="633"/>
                <a:chOff x="3176" y="2187"/>
                <a:chExt cx="795" cy="633"/>
              </a:xfrm>
            </p:grpSpPr>
            <p:sp>
              <p:nvSpPr>
                <p:cNvPr id="9393" name="Rectangle 177"/>
                <p:cNvSpPr>
                  <a:spLocks noChangeArrowheads="1"/>
                </p:cNvSpPr>
                <p:nvPr/>
              </p:nvSpPr>
              <p:spPr bwMode="auto">
                <a:xfrm>
                  <a:off x="3219" y="2187"/>
                  <a:ext cx="709" cy="633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800">
                      <a:solidFill>
                        <a:schemeClr val="tx1"/>
                      </a:solidFill>
                      <a:cs typeface="Times New Roman" pitchFamily="18" charset="0"/>
                    </a:rPr>
                    <a:t>Treat</a:t>
                  </a:r>
                </a:p>
                <a:p>
                  <a:pPr eaLnBrk="0" hangingPunct="0"/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36" name="Rectangle 220"/>
                <p:cNvSpPr>
                  <a:spLocks noChangeArrowheads="1"/>
                </p:cNvSpPr>
                <p:nvPr/>
              </p:nvSpPr>
              <p:spPr bwMode="auto">
                <a:xfrm>
                  <a:off x="3176" y="2187"/>
                  <a:ext cx="795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9439" name="Rectangle 223"/>
            <p:cNvSpPr>
              <a:spLocks noChangeArrowheads="1"/>
            </p:cNvSpPr>
            <p:nvPr/>
          </p:nvSpPr>
          <p:spPr bwMode="auto">
            <a:xfrm>
              <a:off x="-3" y="-3"/>
              <a:ext cx="3977" cy="2826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4" descr="data:image/jpeg;base64,/9j/4AAQSkZJRgABAQAAAQABAAD/2wCEAAkGBhQSERUUExQWFBQVGBoYGRcYGBoaHBocHRgcFxoaGB4cHCYfHBwjHRwaHy8gJCcpLCwsFR4xNTAqNSYsLCkBCQoKDgwOGg8PGi8kHyQsLCwsLCwsLCwsLCwsLCwsLCwsLCwsLCwsLCwsLCwsLCwsLCwsLCwsLCwsLCwsLCwsLP/AABEIAMIBAwMBIgACEQEDEQH/xAAcAAACAgMBAQAAAAAAAAAAAAAFBgQHAAEDAgj/xAA/EAABAwIEBAQEBAUEAAYDAAABAgMRACEEBRIxBkFRYRMicYGRobHBBzLR8BQjQlLhYnKC8RUWFySSsjRDU//EABoBAAIDAQEAAAAAAAAAAAAAAAEDAAIEBQb/xAAsEQACAgICAgEEAQIHAAAAAAAAAQIRAyESMQRBEyIyUWGBFXEUM0JSkaHR/9oADAMBAAIRAxEAPwCwX+DFaj4axpnZcyPcTPyrMZgxhUBIOp1y2rbSnnHO/WmwUD4ly5bqUONiVJny7Eg9Aec8qKdmmGVtpSegGciJRqPSd6L5Dgw+wUPecIUQkyZAgWnehTbbyky4S2hNiV+X60Qb4hZw7YQ2S6rcxIE+4+lQdkuSqOwpheG2EKkJKiNtRmPaiSzaYmOQj70rI4zXPmaEdiZo/luZoeTqQfUHcHoaFmacJrciZqrYNeUzF7n4XrEpibzPpa0R979agk2TUTNc0Swyp5c6UCSPtUomgXGWTuYnCOMpg6kmdwSQPLp95savBJySfQVV7Kdzz8U8e+vWy54DerypRE9tUgyflTVwF+LTjrqWMbp850oeA0+cmyVja/IiPvVTvEi19SSZEdOo9K5NmSNyokaQBuZsK78/GxSjxqjpyxwcaL6zxxP8Q5pmJv6xeobi5G5+NeWl6/MqxIuT12P0rEpkwFD6V5+a4umTG1xVDdwnhgljUDJWST2O0fL50s59mJeeVJOlJISn0tNMfC2ltnSVp1FRMT6D7Uv8RZapl5SgJQs6geh5j4/WqiMbSyuyA0ooIUkkEXkU3fwoxbSHUkJciD0nmD++dJLxUecAU48FIIZWTspdvYAH99qljM+lyXZ5OT4hXlJAT1mflRzA4RLSAhPLc9TzJqRWqlmKWRy7Ir2UtKMlCZmdt/XrXdDaRACYiYAG3LlatuKja/p9u9bCdrm3z+3/AHUsoetVZNeNQmJ/f7+tRcyxRbbWuw0pJHrf7x86gUrOOZ5Sw6QXICuurST+tDMZwqygFfiqQgb7H4GlBS1uqK1kqUdyanYbFq8JTalEplJSCdjMW9j8qlm1YZRWpBRWbIZhGGETdSlCSrt2H60LfMSRsb25V1x+CLZCiPKsCD7XFR1kERUsdFRStBDLcvXibflSIlX73NOeGZCEhCRCUiB++tC+GsGWmfOCFLMwenK3peizjmnfbbluSAB6kmKJizT5Sr0KPE+DUl7UnzeJKgkbwmAq3MCRf/UKDMYV11WhCFSexEdyeQqxygTMCRaecGJE+w+ArdS0XjncVVEDLclS20lBMkC57kyfrWUSisqGdzb9nkkzYdb9K0+ogSBJ/cmsU8EgkmAASZ6DnQNHGDc/lVp/uMfSgGMJS6Qu8SYxTr8GRpSAAQR7wdpoYjDqSPMZ5zTfm+DRitLrKklwQCCYJHT1qAOHsQspStISmYKiRYdoN6L2bYZIqKT0Ql45KgCE6bCek7GPXf3oxwYwrU4u4QQB6mftf41PwuBwoc8EJSpxCQSDcxa5n1HxozoEaQIHaw+VRoRky2uKRBzPNEYca1qMGyUAAknckfHna1DcJxu0pULSpsHZRuPeNqG8XAnEo1Rp0DT8TP79KE4wJ/pHvUZfHhjKNssltYIBBkESD19KwjUCORt9vWlfhDOBpDK9wToJ6f2+u9NIEbcqBlnBwdCnxF+GmCxSlOrSptZuVtq08ryIIPrE3oVkXBGDwyi4ynUobOOkKI/2iAAfanLOMUgIUhbiGytJCdSgLx35UkHEqQSlQginfNk48bdD8MLW3/4TcTjC4sNLPlny2Ag1AxbMKUjaLURby7UgPOLDSBspXPpQnDY7CvKI/jGdR23vS1CUlaRoi4ro6YRvUrT1o9gseY8J/wDmINgT+Ye/P61Ew/CztlIW2pJ2UlRg/KmDKuHktiVwtfWLC82/Wqi8mSFEZrg1nVqJWpP9pMfS9HG2QkBKRAFgBXuawVDG5OXbMrU1uKBcR8RjDwhICnFCb7AdTUDGLk6QcV8K1IHP41XquKcRM65gzECPpTdkWepxKNoWANSfuO01Bk8MoKwona9u1Qc6wRdYWhO5Fh6GY96nxXhxWkSSABck9PtUFJ09FYNqKCUxB5gi9Sm8KoKSFApKr3EWppVxXhddxJ/v0fs1OzDLm8SlKgrulab/APYqaNrzSVclQKzTGJ8IJgGwF7j92qLw5gCt0LCRoRzjc8gKLM8NoBlaisDYbD3jeiqAEgADSAYAiB7RUFSyJKonQ1pQ/ckVuayaBnNRW0ismsFQh7rKwVuiVBPEDC14dwI3jbmYINvYGk7AOt7LmDzFSuN/xNRgFBDaA6u8gmEiPTptQfhz8T8G8ScZh04dwn8+nUgzzNpT6kR3rQvHyOHKtGzHyjHoMt4ReGWl5tQWieXMHkocqdkrC0zeFDuDf5j2qO2y24gFBSptYBSUxBEbgixBEfCouOzhnDgJUrUq3lEE2i9zAgX9jSUm3oTOXP8AuEk4ZIUVBI1kQVRcjua6FNKo46RJ8thM6lpBER7bSaLZTxE3iQfDICuQJmR1tvz2q0sc0raFuLWyFxilstp1WXPk+89tveKUAVDpT5nuRjEBPm0qTMHcX5H4Up43h19vdBUP7kX+W/yqnZrwTio02DFrggixBketWg2ZAJFyAT2tSdkXDClHW8lQCSISbEmefYUb4i4iGGASkalquByA2k/pQK5X8klGJF4n4SZxSm1ur0BsgjkDeSDJ52+HwOtLbWPKUqjpBiq7xePcxCpcVMbDYD0FbwmJLS0rTZQN+/arOTaSvoL8d1tgT8X8ydXjG8ODDKEBRSTAUVEzPWABVdnAyfKQLxE39xVtfi3wk48UYpoFWhOlxPPSLhYAuY2PrVTDGAGDMki/bntzrveJJPEuI7BKLgNv4bcYuYV5DOpSmlmClXIwfy7xtV8+JVLfhrwAt50Yh5C0Mo/KFDSXDtab6Y5x6VdKEQADe0bfauZ5vB5Pp/kyZ5RcvpNqUBc270j5tn7jq1BCihsGABae59aZ89eKWHP9sT62pE1xBEVjGePBO5HZvMHmzZxQ9ST9amZhljmLjENDUqAhaZgyOYnleoz768QtKUplWwAA+fQd6csjy/wGyj+qZJ5EkbDqBa9QZlnwp+yu3GFIVpWNJ5ipuVYwNYhCgdKZhR7Gx/X2qXxK2VYtUmAQnSe0D7zUTMstS2lJCtUiTbY9N70KHKXKKv2WKlVgUwUnp05RQji0H+GVpMCRq9P+4oFkuaOoaQlAESYkSd6PN43x0LZcTpWpJHaiYvjcHYhRamThHOAjU04YSZUk8ha496BrwykEpUIIsak4fCkpkCQCCTyAoUbZpSjTCeO4xc1Q0gJSP7hJP6UTyLiTxlaFp0rItBsY9djSm4QVGOteEJIIINxeaBR4YuNUWXq6/u01uhPD2bl9q91pOlXfof30orNQwyi4umbititVDx2ZNtR4jgR23J9AL1AJN6RO01qoCM+YIB8VPuf1rKIfjn+GfPWb4wrec8QFX8wgAGYCfLEc+R9z1objmkjnMmbHl9jVk8ZfhfiPFK8KdSSSY5iTMWE22Bg2A57qJ4AzBTmn+GVIEaifLMTJNejx5sbjaaN8c2Pj3QyfhNxOtnxmZKmAguIn+lWxA6BRIMDnJ51E4qzNTjihJB3UbiSfMQewsKIZPwQ9gWlOO7ulKfSxI9BMd+1Kb6V6itSiZuZPefr70qEYPI5xF4+M5uSOeKUIA1bbGBb3qdkuO8M6irTJBVBIibTA5g39JofAUdWqyTcRbrIBqNh8QSSCAlJtHzF95rQ42qNDVqmXvwpxOp5XhOfmiUq6xuFRbVzkb3poqq+D9S8U2AYg6iSYNgqRaJmasnHZihlsrWbC1t5PId64PkQUZ0jlNW6RKpX4xyRbhS62NWkaVJG8TII67mtM8eIKvM0pKeoIJ9xTMw+FpCkkFJEgis4yp4nZWXgLRcpUn1BFE8iypT7gJH8tJBUeVrx70+lM73FYhIAgCBU0XfkNqqAeZcUJbX4aE61D814CT02uaB4jPlNu6/AaBNydEKP/AC3rmvDrw+LWVJKgVFSTEggmfj+lScRl7mJWVBsgGJUqwECOf2q3RdQxpK6GrK8wS+2lxOx5dCNxUketC8qSzhmw34qZuTKkySd7TRTWI396qZZLeujhmGBDzZQqQD036296rzG4Lw3VouQkkSefeinG/wCJKMErw0J1u8+g9aQP/Vx1boU9h2lJJAlGoGPeQT6xWqHi5Zx5JGrx4zW/Q84B5xrzNkDrzn1ptybMvHb1RCgdJHL2pcy91vHYcPYdxCWrgyNJSRuFjkdufMdamYrMWcFgXnEOBegEkjcqJ0i3qRFI4Plx99AytSXWztxIrC2DzmhYsNO49QJ+dAMOzhXiUIxQK+SDAJPSZ51VWOxisS54ilEifyqMjeJF7nub96hv4UualpnUk7yAANvUcq6a8BVuWx0cLiuy5sLjCysAp06LAR8am5TiVPYrWPygXPKIoDwLxIXcuUcRC3GRCVG5UDZN+ZBBn2qRhc3dHlSvSCZgJAk+sTXNyQ4ScWDck9b6HbF5S04dS0AnrcT6xXQ4VHh+HpAQRGnb9mgWXcRpSNDxKlCBqibd+4o4ktvJSRpWkEKGxgggg9iCAfalmSUZR7EvOsmOHVIktnY9Ox70OcfEU4Z9n/hktIQFqjzargdo50Bw+bNjUTh2w5HlN4nuk2qGzHObjtE7hhJZYdfUDBgJT1i0/Ex8aE4txx5RWsknpyHYV5xGNcc/OtR7TAHoBauQUY3Nu9AvGFNyfYf4VzJYcLSiVJ0lQk7R07UCfUp5xS1mSo/DoPQUW4XZJcUsA+VCh7kbUHZJSfrRBFLmz0rA1lTf4mb6ayiN2ZhG3sUorK1W5yQBztGwtUnKuLS2dLhU4jYK3I/UfOoi2HsPrRBEgieo2kVDwWD1qA5c6DE8YyW+h6x2Fbfw6gpUNFIIUDsBBCpIsR3qkcz4XWh4rZcC0EmZlI5kETteLEdRtVm5ZhFOBeG8Qhs+aRB25XB8pJBtBtvc0FawhClJUYKZEdxatOHPLF0Kxw4t0xDTkbhJUdABt+YX6nyjrRvIeGANwlatxyQk9b7/AL9jhwoBMx6fpUtx1AACAbj370+fnSapIa4yemwzwTg2kqXYeKB+b/TPLpf6ivfHjnlaT1Kj8AAPrQzKsw/hVKWU61KAETAAmTJ+FFsSRmDEoGlxs7E9dxPf7VicnJ2xHDhPl6FPw7Uy8HZqEJU2swJKkn2kj5T8aAu4RaDCkKSe6TUpnAOJQXSkhAEAm0za3UfrVKZonxkqbC2I40UVfy0DSOZ3P6UayfPEvyI0rAmO3UUu5Zh2tPnMV1y9CQ+gtn+qPY7/ACoiZ441pDc4qP8AH72qj/xE45dfeLLa1IbHQxbYEwZvE+9XlFUhx5wG8h5amxDa1WJ2gGwJ5HlB6Ct3g8Of1fwZ8MoqX1CSsFJmV2uFFRnuN+tHeFvxFxWFUAlRdaB8zTipt1Qo3Sfl2oBjssdR5XBAH9ZPlN+R+1YxhDpLaU61KNiLk/v712JQhONS2dB8Wv0G+OnSrFLdmW3yHWldUKAt6ggj1FBlOAAeQGD/AFWNW/wpwQ3icuQxi0ToulQlKkk3Ok9BbqCRS7mH4VMtvFKsStY/tDY1RyBVqifas0PKxR+mT6FY8y+2gV+HDqknEN6ippYQogTZUmCfaR7DpTfxFlCncEopiFeWP9QhSZ7Eiu+CyNtpGlprw0kRNySRzUTua74ZLh1NgSDcgbW5/CuZmzKWX5IluyofHIT4dkFFik2Ig8+Z3rhhkLUoIb/mKUYAG3qe1WhmOUNLI1tNrUBdRFz2JETHyqRkbycIR4LDKRN4R5j/AMjJrZ/UI11su5TrSOOCyo4VhDSoCtIm0G95+NdGxdI7imTNMqLx8VKSQsAiN9uYqNkvCyy4FujQhJmOaj9hXMySc3yYqM4xjt7Ar4hSk9zNecOFplSFFKk3kGKN8QcOueItxtJKVGSBc7SSAOUz8KGYbCOkFKG1Eq5wapReOSMo3ZNZxPiPNuEwXEwSIsqNJMEEb3uIrfFGW+GvUn8qrg9+f770UHC0MtpCgHEyZ5Em5BjaNpr21kLi4DyvKnkLz+lQV8kbtPoUlri9dcMnUL2FWArLWiZLaCRz0ihHEraUsr0NgKSUyrRAgk7GL9+k0EiLyLdUQcHxK1h0BsNrO5UoQLn6/wCKlJyZjEp8RpZSDyA2tsQbzSmqu2UZkrDuhQPlJ8w6j0nfvQsZLF7j2Mw4MH/9T/8AEfrWUwsnUkHcG4PY7fKsq1mP5p/krpGKJVqWVKPWf1qSw4hSgFS3O6hdPuOXt8KhMEAiR1rq6OY2oHQaHnLcqQz+UairdVunLtUDOeF/FX4jatCzuCPKe9tjU3h1ROGaKiZg/AEgfKKIkxRTObylGV2JbfCTqlQtQTve6piLiLc+cGxtXXMsAnBNDT5nXDpCz/SIvA6/rTeVXihHE7P/ALZwnzEQRIFrgW9qK7GRyylJKQk65o/wrmbTZKVnQVQASbHf4Gl5K68upHvVTbOCkqY88QZ54OhKPzL5kWA696GZhma0pSHDqS5/TA2nl07UJxi/5GFSfzedXokq8v77V1zg6nEAckp+lWEQxpJHnFKQlRSj+YAfzXA9hXXA5w2ydSGytfOTAT/t6+poclYkgGuqmogzQsc4pqmTcwz9x5flUW0AWAP161IyvifSoNveZCrajePXtQWLVwd2oAeOLXEdX+EsK6J8EAKudJgbTsDHwrpl3CGFZVqQykETHPeORsKg8FZgpQU2qYTBT2BsRTKt5I3IHqav8k6qznThxlR6ikjMEFvFr17FWoHqD+49qd5rjisGhwQtIUB15ehqqLY58GBcTnLRbKBc6ZFvagIJbbKtlOyB2RzPvtTc1kTKbhE+pJ+podxLlRehTUFbdim0wbj3/WiPhkinXoW8O0DvXPwitQSgSomBHOpWHyd9ZgNqHcjSPnTDhctRhGiuynSNz1PJPahQ6eVLrbO68ejDIQkqnSgDSBcnrPLnY9alZZmCXkakE7wQdx2oC62I83mcWdt5mjWT5f4LcR5lGVRyt9BUMs4xS/ZNQmBcyetvtW+dY4kkWMHrW6Ak1WGouYZg2ynU4qBsBzPoKGYTjBla9JC0TspQEe8GoXUJNWkHIFqHcQ51h8MyVYpYQ2rywblXZIFyfSic2mqF/EXOV4nFrMEeGAlsHkkiTA2BPM9q0eNh+WVPoOKHOVBhPFWDdc0tLW2CYHjJ0jt5pIH/ACiiq8uXIRoVqJHL4e1U82ySDO196tn8H+LV+ErDvFSg2RoVMwk/03vA5Vr8nw1BcoG+bcI6LQwGHLbSEH+lIHwFZXH/AMVa5uN//MVuuac5xk90ccfkDTtymFTOpNj78jQ0cHyQC55ByAvUTjXj5OC8iQFOEWG59h0HMk/Gk5r8VnvEAUVCB0bIM8/6be/KtEPGyTjySHQjlrRbrLQQkJTAAEADpW46wSOff7f5pY4U44axh0ynxB/bN+0K8wNtucb2qXnXE4ZXoQnWsb3gC1gbGfT0pMoSi6YlQk3QcTte5rytsKBSoSkiCDsQd6WMLxkqf5rYCeqSZ+B/WmbCvJWgKSrUkix61QkoSh2KeJ4IWFHw1pKeWqQR8Bf1rwngt0qGtxAT1BM+wIFFeKM1WgIQ3ZSgSTzA2t33oM1w6pSPEWonncmfnVuzVGU3G3Il53w054gW0ApISlMTcaRHuOfxqLlWVOrxCdadPhwpU7xJi29yCJ7HpUrI8yU274U6kqkJBOxi3oDtTOlBJBkiOQNiSLgyLgTIqFJznD6RQx/CTqFKLYC0m4uAR2M7+tDE4RzVpKFT/bBqxluRFiZ6DuBflz+teHniCkBClSYJBSAkdTJB+AJvU7Kx8iSWxeb4bSnDEOD+aQpQjcECQkdaVQkb1Z5VAk8t6rPNONsE09KmBvIlS7ifzFCUEDsDV4Y5ZNRRbFldu9hzLFfwrCnVQHHbNpO8cjHvPsKiM5It7zrMqUd1H3oU9xzgMU6FOOOMqIABN0C8DdIIpgZwLwSF4d0PIPNCqM8cofcqGJ1t6bNZdmSsI54bipRsRvp7j9KasNjkOJlCgqOhv7g7Ugs4QqdHi6kp1eYkX771LzBX8M+FsqkQD2IO4PWltAnjUnrsej6VoNAEkAAncxcxtPWtoVIB61gTtz7mqmI8qUR32+t6V83cdXidOhRiybWjrTUEAcgLz79a8KXHmIiJk2sB9jRLwlxdihjMcplWlEFzZS99J6J+5rxl3EzrawHVFaDvO47g/ahj7+txSuRUT8TXNe8GgzocE1sZeLM0UkhtBKdQ1KI3I2An2peweNW2QpClA9yYPr1opxSn+Y0TzbE0KUQRUK4orgFs1X4y2nF2QQBE7dY95rnn+XNtxo5+9Tcpy3+IwqQSUlBUEq5RIMEc9z8K6YfhIlQ8VzUkf0gG/Yk7URfOMXX4C3D5P8O3q3j5SY+VVzx7wOsOB5oaon4cgehF996tRCYEQABYAdOVYR7zvJ/fwpmLK8UrRmU2pckfL+I8RtRSULB5jSZn0inPhTh9WHQVOSHHYOjbSndIUOt5jlarezVYZZWtCQFAbgDnbl60iOIJ80zq3POe9ac3mvJHilRtxzeTs4jC1qpqCIrKxGgSPxDQo5g/qMQoaQdtIE+vM270sYlklYEkpglNufTuJtV4cfcBnFw8yQl9I0kHZY5A9CORqqsfwpjmx52FoSLEn8oEyTqJiO88q7/jZoSgt7EY8sXFKwXkmKcZfQpJI8yRMxabEfI+1Ws6uVlZ3V5j6m9VhlWIZZcClpVirz4aFaE25kkalEdoHerEyTifD5k8UNhWHfjyoWZQsAf0qFwoAfljYW2MZ/Og5K0uvZJalyrRLLciaJcM5mpt0NzKFkiOh6ioGKwbjJhxJHcXB9DtRXhrJVqcS6sFKE3SDYk8rdOdcigZJR4Ow1nmTl2FIPnT12I3+NCMSziEoAPMwEyL/OmyaVs6z4eJpQkKLZ/Ob35gehA+FFP8mbFKT0jtkuQaVB14jULgTYHqTTGL3/f+arhwKcVKyVTJknaTO3KivD+PU06luZQsxHQnYigy+TE39Tex0rK8qPztSzjsW8+4UNKKUNyCqdMwIJJ6f91EjNGPIN5vJw7unfQqPhXzqnEKecUpRIJkxEkcxueW3oKuXE4XEYaFeKojoSVA9iFVWOc/h/jUKDuGbU8y7Kh4f5kEkykg3t1Fj2rpeDOMbi3/AGNeLjj23pixi3CVbelt6bPw4zF1t5YbUoJNymRAvyGxB6dq85X+GONcVL2jCo/vdWCqOelKT9Yq0eEuA8LhW/5ai8TdS1EHUfQWEchyrV5Pk4lHjdhzZouNLZ2xDTr7SZSkub7wSOw6e9ccu4VWVhT0BIM6QZJ9YsBTQ23HIQBAr3NcRyvozLLJKkeEwYINu2xr3WiKxSZi+3ztF6qKNgVyxSJQoGwIIJ6CDXavJFQhW+Ly9xlWlST2UAYPSKJ5DkS3HAtwENpve2o8h6U6xXkKmiaX5EmqB2dZMMQmCdKk/lPTse1AGeDHSfOtATziSfawpwIn9/pWiOQqWLjklFUmccJgktICECEj77n99a7KUEi9gKVcyz1xxxTbR0pSYkbkjvXn/wAUxGHUNZKkmJBuY5wTUL/E3sbVEC5gRzPIc6EP8SshVtSo5gW+ZE1z4mxv8hOnZwi/aJqNluXNKbE8u/1oEhjVcmGQtvEtKAMpUIPIj9DSs7witCo8VsDkVEg/CK95bjC064EmRoUY9Lg14wOA/iCSpZBPPeiNjFwbp6JrPCCSBL1+wEe16yor2SqSSNQMc6yrUy/1f7h1qr/xixDgDaRMFXImCL2N+Z/+tWfFKfGmGYxbCmFOhDn9KoMBXRXaR1pnjzUMilLoyYnUk6KNWmBOlLRMi2ozz6kCxrmw4W3kBs+ZK0KCxvIUCI78vejaPw3zBSgkMJUBbWHU6Y9Zn5UxZZ+F/wDCgP4tQKgYQ0kgif8AUYvAm9dyfkYox3JP/s3Syx6W2WAnihQwzSimXXE7RAEW1H13HrQrMG3lw46o/wCnkB/tH3qEXyVSbRAHoOlTMZj1PQVQQhPoI/zavPur0Lhj4UM2R5jqZR4ixruLkSQDAJ9qTcyaOHUoOSIMg/3CdxU/CZapaSqDEb/bvRHLm04hC8O8NSdNiCQRsDChcH0oL9lf8tuSFxt4HbY0cyLK1uOpcUIQi4n+o8o/WpOKDWAbShpOtw7KWdSoFtSlG5iwHp2ocjiV+ZJCgD+WI+l6jr0HlLJH6VQ66BM8zz9NvqfjSM+otLWEPQNRgpvYntRzNMyLmEK27EkBXVPJQ+09DQrJcvbcICydo+/xqLoXiXFNsguPOuqgKLhVA5z2tRDOMxWwE4dlWnQkBShuSRJjpvPvXLM8D4DiS0ozNuRBmIPY/MGu/FWVrC/GAlKgNUf0kCPgetShlxclfQE8JSrqUVTzJmumDzBWHWFoMCfMnkfX9a5JUYtNEGME20EuPHUv8yWk3J5jWeQ7f9UBsmqHZSwmVqVAgbmw3/X5VHw+dMrVpS4CrptPpO9J2JL+KV5pgX0iyRQ9bRB7jY1KM8fHVbeyzVJmsnlUXKntbKFn8ykiT3qXFAytU6NE3+/7/dq0CJImTvH0+nyrJ22H75UGz/PvA0pSnUs33IAHeOvSoGMXJ0gyVVhV12ik/AcYqLkOwlJPIbDb/M0axvE7LatJVqNrJEx6nbblRLvFJOqJuKx6G2y4T5LEEXmdo6zQF7ih0jW22NA5GSfiNq9ZxjG8UypLbiCoFKkpJ0qtIIIO/ahWHx6mkFBG/IipQ7HjVbWzghQDniInSpUjqDM6T3FT83xCXAlAIBHInae/61vK8IpDL7ykQko8oI3P90dutBGl2PU86jHqpP8AsM2Z4rDnDpZLvmSEwQCoAjuBtQKXECEgrB2Kbg+kfSoxFrfCi/COMKXlJmEKSSexF5qE4/HFtHXBKRhEa3klTroMI5hJ6ztNDMO6QuWSUHklR+UxHxr3iVlx9wub6iPSDAFeMyjVCbAW9ajDGPt9sJOM4pRktKk9P+61Q/DuuJSAlawBsASBWVYnGX6/4HfOnyhhak7xY9JMTQbKskZdZBvqvJB2PoaYnmtQKTsQQfeljEZDiG1fyTqHI6tJA6GfrQX6MeNqquiDiW/4R9CmllRJgpIibwQR++RotxvhyWkLAJ0Kkx0IifjHxrWUcNKC/EeIKhcAXg/3Enc0x729ql7DLIlJNborZ/GpVBAi16KZXlil4d1ek306e4BlUUxHhzD6tRaTPvHwmPlRHSAIsAPaIqaRaWe1UUK+HztKWQnY7VK4Zw6ipThsmIHeuycbhC4T5A5tMSJ9Yj3o0k27UHRWc9VVWKvF7BDja48pTpnuCT9/lQcRVgPsJWkpUAoHkaWMy4UUFamRqBvpJgj0J3FHsviypLiwbgcX4ZIM6FEBQ5ET9aNO8Mr1yhaY7gj6VFy/hpxSwXQEpBFpBJ7CNqbKHQMuSn9LBeX5ElBC1HWrlaw7jqe9QM4wGLW+gtLSlsQSZvAiRHemNQ6VyW4hpBJKW0IG5hKUgD4AAVaMmmI5u7E3BYY4l1RUq5PwqPmeCLDpHuD1FQP/ADhgjiCMPjGxrJgLStCZJ21FOmJ2JIG1MRy3EYhSQ4AlI3VINv8ATBv9KMoSj9yo2KdbvQLexCiZTIB3ia6ZbkzjyxIITN1ERboO9ecfmC9ZQDpSg6QlNgIMctz3NR281dQQUuKtyJkH1BtVRlScdFiNNhIAAgCwArCoyLWvf4Rb4/CouWYkONpcFtYBiSYIEEATbY7VLmqnNemZyvSrxPhyl0OASmAFdj39RTXXkpmZuOlFFoS4uyvH2kuqAbT5iYAFcsfgiy4pKhB5d+4qw2sIhJlKEpPZIH0FR81ylvEI0q3GyhuD++VHRoXkb60VqWTq1AwOlNPCGaKLhaUZSRqT2I/x9KHY3hp9swEFwcikTPtyozwrkC21l10aSRCU8+5PShQ3LODg9jG61qsT5YIKYF5EXPSk/MOFXEL/AJULQdhICh2vvvypykzsI6z9o+9c1Kj/ALqWY4TcHoTGuHXz/RHqQPvRzhzh8sFS1qBWoRA2A+5oogk8q8urgGPzAExJPKoWlmlJUJnHuYYbDOBSlqDi/wD9aE6iT13ETS1gOIGnV6NRQvklwaSfTkT2mlniEqexC3io6vEUk6jEQYGn9PXpQZ7CSbqBiSTJ+M8668fCg47ezdii1FbLsw2PCUgadqyqmY48xLaQiW1hNgpSSVHpJkT8Kykf0/L+i1H0W4tQIhMgm5mIEG/e8CO/aukb0oYbjFwKHiJQU9pB9rkUzZfmCHka0GRt3B6EVzjmzxyj2QsLi8QcU4lSEDDgSlYnUT0Pz+FFhWtIBmLmJMXPSa2E0W7KN2bpf4qxKw0ECBrVBI5piYPTf5d4pgqFmeXJdQUmxmQehiPpaouy0GlJNin/AOEANFRUJ6c6L8HYxSkrbJkIiPQzI/fWof8A5bfKtJICP7p+29Ss0P8AAsS0AXFqCdRG1iZj970WaZyUlxTtsY5rdVolrEPHUtxxRBkXIA9ALCmnIc0VPhuqkhJIJmbXvfpNChUsLirsYSsSBNztWlpJ2MfD9KVncc7iFHQpSEDYC3uY510yHNXA+WXFFYIME3IIE79KlAeJpWMbogE3O1kx13Hx+VU7+NuerU+jCyUtJQFkAnzkm0joIt3qz8bxQw0rSokqG4SJ0+vT0pN/ELg5OahD+EcR/ENp06V2C0zqjqFAkxy8x9a0+JOEMqcyY1walJaKbeQl1X/GOmwgRVk/g3xetIdwq5LaPM3JJ0TYpH+km8ciT1pV/wDSjM9UfwwAJifEQQO9lbe1PXDXBzWEVK3gHSfMUyq45T0npXU8rJhlj4tp/j2aMk4TWtnRU6iVXJJM9ZNdsPg1OuJQndR+HU/CjjnB/iBKmnk6T2n4Eb1HViU4YKbaOt38qnCICeoTXEdXousnJVHsOnNsPh9LRVdAiwmOV42O/wAaKtPBaQpJCknY7g1Wy0kg3uaauC3D4a0nZKre4vVRGXCoxsYNha/b9KUsyzB7FPKZYUUNospQO523FN1JuOwL+FfccZTrbXeAJi83HrN6KF4qsHeNiMI4POo9iSQe16JZlnjjyg2nyJ3Okm83EmByiR1neoAwOIxaxKFJE/mIIA+NEMxypWGXrEqRAv0I60aNTcLV9nAsusQtKyI5TY+oo1mvEJQw2tAGp0WnlbeOdCcfmxeAQhJJPLcyft9Km5vkyxhWgBKmRcC9uZHpQoXKm1yABzd8K1eKufW3w2onlnFLqlhLgSoRcgEEfv0oJUnCrAVJ3Nvv16xVR04Ra6LCZWCARcESK5gga53Jv3EQPlUPLcMsNNXIgkm8eUgxbneLHqedT8S2Ck9hUOc1TKw454RdLxfZHiNwAqPzbEEwPzCPoarRxrStwagQBNyIIPvAN9q+lisk7RA+MjlH7tQPO8uwaCHXsO246T5ZSCSRzM29yK6GHzeCqSNOLPJaqyncs4CxL7SHUYdZSsSDAEiYkSQY6HmKyrfTxcvkyAP93+KyrPz8vpIdyy/hC0k77XqbkeYFl5MflWQlQ6zafap+a8JqR5mZWP7SRI9OoobhsEUOJXiJaQkgwQdSiLwkb77mudQXOM4jrnGZBhpS9yLAdSbCk8Z9iFHV4sdrR8KK53mDOJYOk+dN06kwTcSAT1HLsKVUmp6F4YKtofuHs58dB1WWmyo+RrnjeJmkrKACsg3iIH6mlnIsX4SXjBlSIHaAb/OpeSYZvdRioirxJNsNYniRHgrU2fOIASdxPMjoL/Cl53EuOpKXVEyQUkiwNRcedD4ggpV5T0M2rmHzdKjsY7dLUeh0Maj0E8AHhISkm3K9e28tdSVOqGnylIB3JV5dptuaHYXFKZWFoPWxuLiL15U2pajqJUo8z1qJhcXf6GPJGy0glQgGvWR4XW6t6LCUp9efwH1oTg1OFC0rMJbEyem0dzO3rW8Li1Tq1aI/L0HY1Bco3dAJsQpWoeeTIPWb/OvK0KSqRKSL2tR7NWw6UuaQlRkKUnYm0Hsd6G4luLqMxUY6LtbGVrOVO4NRE+IlICrHmYkHa4k9b8qF5dh0rSZMEdp/6ojweiW3TEgkCNtgf1reI4bWFktqTpPUkH6VEZk4xbiZwtiiCtn1Uk9ORHxg/GgbJCVKS5MyQeoP/dN2T5R4MlRClm0jkOgrtjMqadMrQCRzuD7xvU0BZEpNiAoSYTcmwA50+ZJlngtBJ/MbqPf/ABXTD4Btv8iUpJ2tf471Idd0gq6AmPQTUf6K5MrnpEHF56wyrSpV+cAmPWK94LNm3SdCwTHofnekJxZWpSiZJMn3rbctgLSdKkqsag3/AA6osk8r16ih+TZj47SXDEmQQNgQf0ip+qqmRprRpDKRskAnoAKUsdnDzziktKKEJMDTuYMSTvR3N85RhWtagtYECEjUTNhNL+ExXgr1aSlDnmTIixvHqKtTqx2KPsgPtqbP8xOoTebHvB3mmjCZCwAlaRqBhQ1GR12oDnOZB0AC527n/NNOUMltltJ3CRP1oMZlb4o7oe6EKi29x2rFKJsYA58ya9htN7C9zbn1rWgA8t+fLp63+tAyHPQn80QOZjpS1xOn/wBwgn8oSAPiZpsUdxHx2pZxfCSdbryFLK3OSjKZBm1p5R2q0a9jcTSlbOjWDSQDMT2H6Vuh6GXwI8Jdux+1ZVtmul+R0NI3Ft8V/wAE/esrKWvZlwfcQ0//AIzh5h6B2GlNhTBluHSWlkpSTAuQJ2rKypLsdLr+QOyP5hqNmAhagLAKNh61lZUXsv8A6gY8oyn1H1qdjR/NV6/YVlZU9DPZ7T9xUtH5/f71lZVPQGGcUPI7/tT/APYV4Q0PBSYE25d6yso+hBmQIBLgIBEGx25Uv5gnzCt1lMiFfex5yZADDcADyjapkVlZVH2Y32brDWVlQB4cbBgkAkG1tuVulre9bWLH0rKyoQrWK6OfkHqa1WUJdnUGTg5seGDAkKXBjaQiYplrKyizn5PvZopFccSwlSSFJChGxAP1rKyguygNyjCIBJCEgg76RRZexrKyrS7DI9GsisrKqVNISAAAIFbisrKhDcVlZWUS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35" name="AutoShape 6" descr="data:image/jpeg;base64,/9j/4AAQSkZJRgABAQAAAQABAAD/2wCEAAkGBhQSERUUExQWFBQVGBoYGRcYGBoaHBocHRgcFxoaGB4cHCYfHBwjHRwaHy8gJCcpLCwsFR4xNTAqNSYsLCkBCQoKDgwOGg8PGi8kHyQsLCwsLCwsLCwsLCwsLCwsLCwsLCwsLCwsLCwsLCwsLCwsLCwsLCwsLCwsLCwsLCwsLP/AABEIAMIBAwMBIgACEQEDEQH/xAAcAAACAgMBAQAAAAAAAAAAAAAFBgQHAAEDAgj/xAA/EAABAwIEBAQEBAUEAAYDAAABAgMRACEEBRIxBkFRYRMicYGRobHBBzLR8BQjQlLhYnKC8RUWFySSsjRDU//EABoBAAIDAQEAAAAAAAAAAAAAAAEDAAIEBQb/xAAsEQACAgICAgEEAQIHAAAAAAAAAQIRAyESMQRBEyIyUWGBFXEUM0JSkaHR/9oADAMBAAIRAxEAPwCwX+DFaj4axpnZcyPcTPyrMZgxhUBIOp1y2rbSnnHO/WmwUD4ly5bqUONiVJny7Eg9Aec8qKdmmGVtpSegGciJRqPSd6L5Dgw+wUPecIUQkyZAgWnehTbbyky4S2hNiV+X60Qb4hZw7YQ2S6rcxIE+4+lQdkuSqOwpheG2EKkJKiNtRmPaiSzaYmOQj70rI4zXPmaEdiZo/luZoeTqQfUHcHoaFmacJrciZqrYNeUzF7n4XrEpibzPpa0R979agk2TUTNc0Swyp5c6UCSPtUomgXGWTuYnCOMpg6kmdwSQPLp95savBJySfQVV7Kdzz8U8e+vWy54DerypRE9tUgyflTVwF+LTjrqWMbp850oeA0+cmyVja/IiPvVTvEi19SSZEdOo9K5NmSNyokaQBuZsK78/GxSjxqjpyxwcaL6zxxP8Q5pmJv6xeobi5G5+NeWl6/MqxIuT12P0rEpkwFD6V5+a4umTG1xVDdwnhgljUDJWST2O0fL50s59mJeeVJOlJISn0tNMfC2ltnSVp1FRMT6D7Uv8RZapl5SgJQs6geh5j4/WqiMbSyuyA0ooIUkkEXkU3fwoxbSHUkJciD0nmD++dJLxUecAU48FIIZWTspdvYAH99qljM+lyXZ5OT4hXlJAT1mflRzA4RLSAhPLc9TzJqRWqlmKWRy7Ir2UtKMlCZmdt/XrXdDaRACYiYAG3LlatuKja/p9u9bCdrm3z+3/AHUsoetVZNeNQmJ/f7+tRcyxRbbWuw0pJHrf7x86gUrOOZ5Sw6QXICuurST+tDMZwqygFfiqQgb7H4GlBS1uqK1kqUdyanYbFq8JTalEplJSCdjMW9j8qlm1YZRWpBRWbIZhGGETdSlCSrt2H60LfMSRsb25V1x+CLZCiPKsCD7XFR1kERUsdFRStBDLcvXibflSIlX73NOeGZCEhCRCUiB++tC+GsGWmfOCFLMwenK3peizjmnfbbluSAB6kmKJizT5Sr0KPE+DUl7UnzeJKgkbwmAq3MCRf/UKDMYV11WhCFSexEdyeQqxygTMCRaecGJE+w+ArdS0XjncVVEDLclS20lBMkC57kyfrWUSisqGdzb9nkkzYdb9K0+ogSBJ/cmsU8EgkmAASZ6DnQNHGDc/lVp/uMfSgGMJS6Qu8SYxTr8GRpSAAQR7wdpoYjDqSPMZ5zTfm+DRitLrKklwQCCYJHT1qAOHsQspStISmYKiRYdoN6L2bYZIqKT0Ql45KgCE6bCek7GPXf3oxwYwrU4u4QQB6mftf41PwuBwoc8EJSpxCQSDcxa5n1HxozoEaQIHaw+VRoRky2uKRBzPNEYca1qMGyUAAknckfHna1DcJxu0pULSpsHZRuPeNqG8XAnEo1Rp0DT8TP79KE4wJ/pHvUZfHhjKNssltYIBBkESD19KwjUCORt9vWlfhDOBpDK9wToJ6f2+u9NIEbcqBlnBwdCnxF+GmCxSlOrSptZuVtq08ryIIPrE3oVkXBGDwyi4ynUobOOkKI/2iAAfanLOMUgIUhbiGytJCdSgLx35UkHEqQSlQginfNk48bdD8MLW3/4TcTjC4sNLPlny2Ag1AxbMKUjaLURby7UgPOLDSBspXPpQnDY7CvKI/jGdR23vS1CUlaRoi4ro6YRvUrT1o9gseY8J/wDmINgT+Ye/P61Ew/CztlIW2pJ2UlRg/KmDKuHktiVwtfWLC82/Wqi8mSFEZrg1nVqJWpP9pMfS9HG2QkBKRAFgBXuawVDG5OXbMrU1uKBcR8RjDwhICnFCb7AdTUDGLk6QcV8K1IHP41XquKcRM65gzECPpTdkWepxKNoWANSfuO01Bk8MoKwona9u1Qc6wRdYWhO5Fh6GY96nxXhxWkSSABck9PtUFJ09FYNqKCUxB5gi9Sm8KoKSFApKr3EWppVxXhddxJ/v0fs1OzDLm8SlKgrulab/APYqaNrzSVclQKzTGJ8IJgGwF7j92qLw5gCt0LCRoRzjc8gKLM8NoBlaisDYbD3jeiqAEgADSAYAiB7RUFSyJKonQ1pQ/ckVuayaBnNRW0ismsFQh7rKwVuiVBPEDC14dwI3jbmYINvYGk7AOt7LmDzFSuN/xNRgFBDaA6u8gmEiPTptQfhz8T8G8ScZh04dwn8+nUgzzNpT6kR3rQvHyOHKtGzHyjHoMt4ReGWl5tQWieXMHkocqdkrC0zeFDuDf5j2qO2y24gFBSptYBSUxBEbgixBEfCouOzhnDgJUrUq3lEE2i9zAgX9jSUm3oTOXP8AuEk4ZIUVBI1kQVRcjua6FNKo46RJ8thM6lpBER7bSaLZTxE3iQfDICuQJmR1tvz2q0sc0raFuLWyFxilstp1WXPk+89tveKUAVDpT5nuRjEBPm0qTMHcX5H4Up43h19vdBUP7kX+W/yqnZrwTio02DFrggixBketWg2ZAJFyAT2tSdkXDClHW8lQCSISbEmefYUb4i4iGGASkalquByA2k/pQK5X8klGJF4n4SZxSm1ur0BsgjkDeSDJ52+HwOtLbWPKUqjpBiq7xePcxCpcVMbDYD0FbwmJLS0rTZQN+/arOTaSvoL8d1tgT8X8ydXjG8ODDKEBRSTAUVEzPWABVdnAyfKQLxE39xVtfi3wk48UYpoFWhOlxPPSLhYAuY2PrVTDGAGDMki/bntzrveJJPEuI7BKLgNv4bcYuYV5DOpSmlmClXIwfy7xtV8+JVLfhrwAt50Yh5C0Mo/KFDSXDtab6Y5x6VdKEQADe0bfauZ5vB5Pp/kyZ5RcvpNqUBc270j5tn7jq1BCihsGABae59aZ89eKWHP9sT62pE1xBEVjGePBO5HZvMHmzZxQ9ST9amZhljmLjENDUqAhaZgyOYnleoz768QtKUplWwAA+fQd6csjy/wGyj+qZJ5EkbDqBa9QZlnwp+yu3GFIVpWNJ5ipuVYwNYhCgdKZhR7Gx/X2qXxK2VYtUmAQnSe0D7zUTMstS2lJCtUiTbY9N70KHKXKKv2WKlVgUwUnp05RQji0H+GVpMCRq9P+4oFkuaOoaQlAESYkSd6PN43x0LZcTpWpJHaiYvjcHYhRamThHOAjU04YSZUk8ha496BrwykEpUIIsak4fCkpkCQCCTyAoUbZpSjTCeO4xc1Q0gJSP7hJP6UTyLiTxlaFp0rItBsY9djSm4QVGOteEJIIINxeaBR4YuNUWXq6/u01uhPD2bl9q91pOlXfof30orNQwyi4umbititVDx2ZNtR4jgR23J9AL1AJN6RO01qoCM+YIB8VPuf1rKIfjn+GfPWb4wrec8QFX8wgAGYCfLEc+R9z1objmkjnMmbHl9jVk8ZfhfiPFK8KdSSSY5iTMWE22Bg2A57qJ4AzBTmn+GVIEaifLMTJNejx5sbjaaN8c2Pj3QyfhNxOtnxmZKmAguIn+lWxA6BRIMDnJ51E4qzNTjihJB3UbiSfMQewsKIZPwQ9gWlOO7ulKfSxI9BMd+1Kb6V6itSiZuZPefr70qEYPI5xF4+M5uSOeKUIA1bbGBb3qdkuO8M6irTJBVBIibTA5g39JofAUdWqyTcRbrIBqNh8QSSCAlJtHzF95rQ42qNDVqmXvwpxOp5XhOfmiUq6xuFRbVzkb3poqq+D9S8U2AYg6iSYNgqRaJmasnHZihlsrWbC1t5PId64PkQUZ0jlNW6RKpX4xyRbhS62NWkaVJG8TII67mtM8eIKvM0pKeoIJ9xTMw+FpCkkFJEgis4yp4nZWXgLRcpUn1BFE8iypT7gJH8tJBUeVrx70+lM73FYhIAgCBU0XfkNqqAeZcUJbX4aE61D814CT02uaB4jPlNu6/AaBNydEKP/AC3rmvDrw+LWVJKgVFSTEggmfj+lScRl7mJWVBsgGJUqwECOf2q3RdQxpK6GrK8wS+2lxOx5dCNxUketC8qSzhmw34qZuTKkySd7TRTWI396qZZLeujhmGBDzZQqQD036296rzG4Lw3VouQkkSefeinG/wCJKMErw0J1u8+g9aQP/Vx1boU9h2lJJAlGoGPeQT6xWqHi5Zx5JGrx4zW/Q84B5xrzNkDrzn1ptybMvHb1RCgdJHL2pcy91vHYcPYdxCWrgyNJSRuFjkdufMdamYrMWcFgXnEOBegEkjcqJ0i3qRFI4Plx99AytSXWztxIrC2DzmhYsNO49QJ+dAMOzhXiUIxQK+SDAJPSZ51VWOxisS54ilEifyqMjeJF7nub96hv4UualpnUk7yAANvUcq6a8BVuWx0cLiuy5sLjCysAp06LAR8am5TiVPYrWPygXPKIoDwLxIXcuUcRC3GRCVG5UDZN+ZBBn2qRhc3dHlSvSCZgJAk+sTXNyQ4ScWDck9b6HbF5S04dS0AnrcT6xXQ4VHh+HpAQRGnb9mgWXcRpSNDxKlCBqibd+4o4ktvJSRpWkEKGxgggg9iCAfalmSUZR7EvOsmOHVIktnY9Ox70OcfEU4Z9n/hktIQFqjzargdo50Bw+bNjUTh2w5HlN4nuk2qGzHObjtE7hhJZYdfUDBgJT1i0/Ex8aE4txx5RWsknpyHYV5xGNcc/OtR7TAHoBauQUY3Nu9AvGFNyfYf4VzJYcLSiVJ0lQk7R07UCfUp5xS1mSo/DoPQUW4XZJcUsA+VCh7kbUHZJSfrRBFLmz0rA1lTf4mb6ayiN2ZhG3sUorK1W5yQBztGwtUnKuLS2dLhU4jYK3I/UfOoi2HsPrRBEgieo2kVDwWD1qA5c6DE8YyW+h6x2Fbfw6gpUNFIIUDsBBCpIsR3qkcz4XWh4rZcC0EmZlI5kETteLEdRtVm5ZhFOBeG8Qhs+aRB25XB8pJBtBtvc0FawhClJUYKZEdxatOHPLF0Kxw4t0xDTkbhJUdABt+YX6nyjrRvIeGANwlatxyQk9b7/AL9jhwoBMx6fpUtx1AACAbj370+fnSapIa4yemwzwTg2kqXYeKB+b/TPLpf6ivfHjnlaT1Kj8AAPrQzKsw/hVKWU61KAETAAmTJ+FFsSRmDEoGlxs7E9dxPf7VicnJ2xHDhPl6FPw7Uy8HZqEJU2swJKkn2kj5T8aAu4RaDCkKSe6TUpnAOJQXSkhAEAm0za3UfrVKZonxkqbC2I40UVfy0DSOZ3P6UayfPEvyI0rAmO3UUu5Zh2tPnMV1y9CQ+gtn+qPY7/ACoiZ441pDc4qP8AH72qj/xE45dfeLLa1IbHQxbYEwZvE+9XlFUhx5wG8h5amxDa1WJ2gGwJ5HlB6Ct3g8Of1fwZ8MoqX1CSsFJmV2uFFRnuN+tHeFvxFxWFUAlRdaB8zTipt1Qo3Sfl2oBjssdR5XBAH9ZPlN+R+1YxhDpLaU61KNiLk/v712JQhONS2dB8Wv0G+OnSrFLdmW3yHWldUKAt6ggj1FBlOAAeQGD/AFWNW/wpwQ3icuQxi0ToulQlKkk3Ok9BbqCRS7mH4VMtvFKsStY/tDY1RyBVqifas0PKxR+mT6FY8y+2gV+HDqknEN6ippYQogTZUmCfaR7DpTfxFlCncEopiFeWP9QhSZ7Eiu+CyNtpGlprw0kRNySRzUTua74ZLh1NgSDcgbW5/CuZmzKWX5IluyofHIT4dkFFik2Ig8+Z3rhhkLUoIb/mKUYAG3qe1WhmOUNLI1tNrUBdRFz2JETHyqRkbycIR4LDKRN4R5j/AMjJrZ/UI11su5TrSOOCyo4VhDSoCtIm0G95+NdGxdI7imTNMqLx8VKSQsAiN9uYqNkvCyy4FujQhJmOaj9hXMySc3yYqM4xjt7Ar4hSk9zNecOFplSFFKk3kGKN8QcOueItxtJKVGSBc7SSAOUz8KGYbCOkFKG1Eq5wapReOSMo3ZNZxPiPNuEwXEwSIsqNJMEEb3uIrfFGW+GvUn8qrg9+f770UHC0MtpCgHEyZ5Em5BjaNpr21kLi4DyvKnkLz+lQV8kbtPoUlri9dcMnUL2FWArLWiZLaCRz0ihHEraUsr0NgKSUyrRAgk7GL9+k0EiLyLdUQcHxK1h0BsNrO5UoQLn6/wCKlJyZjEp8RpZSDyA2tsQbzSmqu2UZkrDuhQPlJ8w6j0nfvQsZLF7j2Mw4MH/9T/8AEfrWUwsnUkHcG4PY7fKsq1mP5p/krpGKJVqWVKPWf1qSw4hSgFS3O6hdPuOXt8KhMEAiR1rq6OY2oHQaHnLcqQz+UairdVunLtUDOeF/FX4jatCzuCPKe9tjU3h1ROGaKiZg/AEgfKKIkxRTObylGV2JbfCTqlQtQTve6piLiLc+cGxtXXMsAnBNDT5nXDpCz/SIvA6/rTeVXihHE7P/ALZwnzEQRIFrgW9qK7GRyylJKQk65o/wrmbTZKVnQVQASbHf4Gl5K68upHvVTbOCkqY88QZ54OhKPzL5kWA696GZhma0pSHDqS5/TA2nl07UJxi/5GFSfzedXokq8v77V1zg6nEAckp+lWEQxpJHnFKQlRSj+YAfzXA9hXXA5w2ydSGytfOTAT/t6+poclYkgGuqmogzQsc4pqmTcwz9x5flUW0AWAP161IyvifSoNveZCrajePXtQWLVwd2oAeOLXEdX+EsK6J8EAKudJgbTsDHwrpl3CGFZVqQykETHPeORsKg8FZgpQU2qYTBT2BsRTKt5I3IHqav8k6qznThxlR6ikjMEFvFr17FWoHqD+49qd5rjisGhwQtIUB15ehqqLY58GBcTnLRbKBc6ZFvagIJbbKtlOyB2RzPvtTc1kTKbhE+pJ+podxLlRehTUFbdim0wbj3/WiPhkinXoW8O0DvXPwitQSgSomBHOpWHyd9ZgNqHcjSPnTDhctRhGiuynSNz1PJPahQ6eVLrbO68ejDIQkqnSgDSBcnrPLnY9alZZmCXkakE7wQdx2oC62I83mcWdt5mjWT5f4LcR5lGVRyt9BUMs4xS/ZNQmBcyetvtW+dY4kkWMHrW6Ak1WGouYZg2ynU4qBsBzPoKGYTjBla9JC0TspQEe8GoXUJNWkHIFqHcQ51h8MyVYpYQ2rywblXZIFyfSic2mqF/EXOV4nFrMEeGAlsHkkiTA2BPM9q0eNh+WVPoOKHOVBhPFWDdc0tLW2CYHjJ0jt5pIH/ACiiq8uXIRoVqJHL4e1U82ySDO196tn8H+LV+ErDvFSg2RoVMwk/03vA5Vr8nw1BcoG+bcI6LQwGHLbSEH+lIHwFZXH/AMVa5uN//MVuuac5xk90ccfkDTtymFTOpNj78jQ0cHyQC55ByAvUTjXj5OC8iQFOEWG59h0HMk/Gk5r8VnvEAUVCB0bIM8/6be/KtEPGyTjySHQjlrRbrLQQkJTAAEADpW46wSOff7f5pY4U44axh0ynxB/bN+0K8wNtucb2qXnXE4ZXoQnWsb3gC1gbGfT0pMoSi6YlQk3QcTte5rytsKBSoSkiCDsQd6WMLxkqf5rYCeqSZ+B/WmbCvJWgKSrUkix61QkoSh2KeJ4IWFHw1pKeWqQR8Bf1rwngt0qGtxAT1BM+wIFFeKM1WgIQ3ZSgSTzA2t33oM1w6pSPEWonncmfnVuzVGU3G3Il53w054gW0ApISlMTcaRHuOfxqLlWVOrxCdadPhwpU7xJi29yCJ7HpUrI8yU274U6kqkJBOxi3oDtTOlBJBkiOQNiSLgyLgTIqFJznD6RQx/CTqFKLYC0m4uAR2M7+tDE4RzVpKFT/bBqxluRFiZ6DuBflz+teHniCkBClSYJBSAkdTJB+AJvU7Kx8iSWxeb4bSnDEOD+aQpQjcECQkdaVQkb1Z5VAk8t6rPNONsE09KmBvIlS7ifzFCUEDsDV4Y5ZNRRbFldu9hzLFfwrCnVQHHbNpO8cjHvPsKiM5It7zrMqUd1H3oU9xzgMU6FOOOMqIABN0C8DdIIpgZwLwSF4d0PIPNCqM8cofcqGJ1t6bNZdmSsI54bipRsRvp7j9KasNjkOJlCgqOhv7g7Ugs4QqdHi6kp1eYkX771LzBX8M+FsqkQD2IO4PWltAnjUnrsej6VoNAEkAAncxcxtPWtoVIB61gTtz7mqmI8qUR32+t6V83cdXidOhRiybWjrTUEAcgLz79a8KXHmIiJk2sB9jRLwlxdihjMcplWlEFzZS99J6J+5rxl3EzrawHVFaDvO47g/ahj7+txSuRUT8TXNe8GgzocE1sZeLM0UkhtBKdQ1KI3I2An2peweNW2QpClA9yYPr1opxSn+Y0TzbE0KUQRUK4orgFs1X4y2nF2QQBE7dY95rnn+XNtxo5+9Tcpy3+IwqQSUlBUEq5RIMEc9z8K6YfhIlQ8VzUkf0gG/Yk7URfOMXX4C3D5P8O3q3j5SY+VVzx7wOsOB5oaon4cgehF996tRCYEQABYAdOVYR7zvJ/fwpmLK8UrRmU2pckfL+I8RtRSULB5jSZn0inPhTh9WHQVOSHHYOjbSndIUOt5jlarezVYZZWtCQFAbgDnbl60iOIJ80zq3POe9ac3mvJHilRtxzeTs4jC1qpqCIrKxGgSPxDQo5g/qMQoaQdtIE+vM270sYlklYEkpglNufTuJtV4cfcBnFw8yQl9I0kHZY5A9CORqqsfwpjmx52FoSLEn8oEyTqJiO88q7/jZoSgt7EY8sXFKwXkmKcZfQpJI8yRMxabEfI+1Ws6uVlZ3V5j6m9VhlWIZZcClpVirz4aFaE25kkalEdoHerEyTifD5k8UNhWHfjyoWZQsAf0qFwoAfljYW2MZ/Og5K0uvZJalyrRLLciaJcM5mpt0NzKFkiOh6ioGKwbjJhxJHcXB9DtRXhrJVqcS6sFKE3SDYk8rdOdcigZJR4Ow1nmTl2FIPnT12I3+NCMSziEoAPMwEyL/OmyaVs6z4eJpQkKLZ/Ob35gehA+FFP8mbFKT0jtkuQaVB14jULgTYHqTTGL3/f+arhwKcVKyVTJknaTO3KivD+PU06luZQsxHQnYigy+TE39Tex0rK8qPztSzjsW8+4UNKKUNyCqdMwIJJ6f91EjNGPIN5vJw7unfQqPhXzqnEKecUpRIJkxEkcxueW3oKuXE4XEYaFeKojoSVA9iFVWOc/h/jUKDuGbU8y7Kh4f5kEkykg3t1Fj2rpeDOMbi3/AGNeLjj23pixi3CVbelt6bPw4zF1t5YbUoJNymRAvyGxB6dq85X+GONcVL2jCo/vdWCqOelKT9Yq0eEuA8LhW/5ai8TdS1EHUfQWEchyrV5Pk4lHjdhzZouNLZ2xDTr7SZSkub7wSOw6e9ccu4VWVhT0BIM6QZJ9YsBTQ23HIQBAr3NcRyvozLLJKkeEwYINu2xr3WiKxSZi+3ztF6qKNgVyxSJQoGwIIJ6CDXavJFQhW+Ly9xlWlST2UAYPSKJ5DkS3HAtwENpve2o8h6U6xXkKmiaX5EmqB2dZMMQmCdKk/lPTse1AGeDHSfOtATziSfawpwIn9/pWiOQqWLjklFUmccJgktICECEj77n99a7KUEi9gKVcyz1xxxTbR0pSYkbkjvXn/wAUxGHUNZKkmJBuY5wTUL/E3sbVEC5gRzPIc6EP8SshVtSo5gW+ZE1z4mxv8hOnZwi/aJqNluXNKbE8u/1oEhjVcmGQtvEtKAMpUIPIj9DSs7witCo8VsDkVEg/CK95bjC064EmRoUY9Lg14wOA/iCSpZBPPeiNjFwbp6JrPCCSBL1+wEe16yor2SqSSNQMc6yrUy/1f7h1qr/xixDgDaRMFXImCL2N+Z/+tWfFKfGmGYxbCmFOhDn9KoMBXRXaR1pnjzUMilLoyYnUk6KNWmBOlLRMi2ozz6kCxrmw4W3kBs+ZK0KCxvIUCI78vejaPw3zBSgkMJUBbWHU6Y9Zn5UxZZ+F/wDCgP4tQKgYQ0kgif8AUYvAm9dyfkYox3JP/s3Syx6W2WAnihQwzSimXXE7RAEW1H13HrQrMG3lw46o/wCnkB/tH3qEXyVSbRAHoOlTMZj1PQVQQhPoI/zavPur0Lhj4UM2R5jqZR4ixruLkSQDAJ9qTcyaOHUoOSIMg/3CdxU/CZapaSqDEb/bvRHLm04hC8O8NSdNiCQRsDChcH0oL9lf8tuSFxt4HbY0cyLK1uOpcUIQi4n+o8o/WpOKDWAbShpOtw7KWdSoFtSlG5iwHp2ocjiV+ZJCgD+WI+l6jr0HlLJH6VQ66BM8zz9NvqfjSM+otLWEPQNRgpvYntRzNMyLmEK27EkBXVPJQ+09DQrJcvbcICydo+/xqLoXiXFNsguPOuqgKLhVA5z2tRDOMxWwE4dlWnQkBShuSRJjpvPvXLM8D4DiS0ozNuRBmIPY/MGu/FWVrC/GAlKgNUf0kCPgetShlxclfQE8JSrqUVTzJmumDzBWHWFoMCfMnkfX9a5JUYtNEGME20EuPHUv8yWk3J5jWeQ7f9UBsmqHZSwmVqVAgbmw3/X5VHw+dMrVpS4CrptPpO9J2JL+KV5pgX0iyRQ9bRB7jY1KM8fHVbeyzVJmsnlUXKntbKFn8ykiT3qXFAytU6NE3+/7/dq0CJImTvH0+nyrJ22H75UGz/PvA0pSnUs33IAHeOvSoGMXJ0gyVVhV12ik/AcYqLkOwlJPIbDb/M0axvE7LatJVqNrJEx6nbblRLvFJOqJuKx6G2y4T5LEEXmdo6zQF7ih0jW22NA5GSfiNq9ZxjG8UypLbiCoFKkpJ0qtIIIO/ahWHx6mkFBG/IipQ7HjVbWzghQDniInSpUjqDM6T3FT83xCXAlAIBHInae/61vK8IpDL7ykQko8oI3P90dutBGl2PU86jHqpP8AsM2Z4rDnDpZLvmSEwQCoAjuBtQKXECEgrB2Kbg+kfSoxFrfCi/COMKXlJmEKSSexF5qE4/HFtHXBKRhEa3klTroMI5hJ6ztNDMO6QuWSUHklR+UxHxr3iVlx9wub6iPSDAFeMyjVCbAW9ajDGPt9sJOM4pRktKk9P+61Q/DuuJSAlawBsASBWVYnGX6/4HfOnyhhak7xY9JMTQbKskZdZBvqvJB2PoaYnmtQKTsQQfeljEZDiG1fyTqHI6tJA6GfrQX6MeNqquiDiW/4R9CmllRJgpIibwQR++RotxvhyWkLAJ0Kkx0IifjHxrWUcNKC/EeIKhcAXg/3Enc0x729ql7DLIlJNborZ/GpVBAi16KZXlil4d1ek306e4BlUUxHhzD6tRaTPvHwmPlRHSAIsAPaIqaRaWe1UUK+HztKWQnY7VK4Zw6ipThsmIHeuycbhC4T5A5tMSJ9Yj3o0k27UHRWc9VVWKvF7BDja48pTpnuCT9/lQcRVgPsJWkpUAoHkaWMy4UUFamRqBvpJgj0J3FHsviypLiwbgcX4ZIM6FEBQ5ET9aNO8Mr1yhaY7gj6VFy/hpxSwXQEpBFpBJ7CNqbKHQMuSn9LBeX5ElBC1HWrlaw7jqe9QM4wGLW+gtLSlsQSZvAiRHemNQ6VyW4hpBJKW0IG5hKUgD4AAVaMmmI5u7E3BYY4l1RUq5PwqPmeCLDpHuD1FQP/ADhgjiCMPjGxrJgLStCZJ21FOmJ2JIG1MRy3EYhSQ4AlI3VINv8ATBv9KMoSj9yo2KdbvQLexCiZTIB3ia6ZbkzjyxIITN1ERboO9ecfmC9ZQDpSg6QlNgIMctz3NR281dQQUuKtyJkH1BtVRlScdFiNNhIAAgCwArCoyLWvf4Rb4/CouWYkONpcFtYBiSYIEEATbY7VLmqnNemZyvSrxPhyl0OASmAFdj39RTXXkpmZuOlFFoS4uyvH2kuqAbT5iYAFcsfgiy4pKhB5d+4qw2sIhJlKEpPZIH0FR81ylvEI0q3GyhuD++VHRoXkb60VqWTq1AwOlNPCGaKLhaUZSRqT2I/x9KHY3hp9swEFwcikTPtyozwrkC21l10aSRCU8+5PShQ3LODg9jG61qsT5YIKYF5EXPSk/MOFXEL/AJULQdhICh2vvvypykzsI6z9o+9c1Kj/ALqWY4TcHoTGuHXz/RHqQPvRzhzh8sFS1qBWoRA2A+5oogk8q8urgGPzAExJPKoWlmlJUJnHuYYbDOBSlqDi/wD9aE6iT13ETS1gOIGnV6NRQvklwaSfTkT2mlniEqexC3io6vEUk6jEQYGn9PXpQZ7CSbqBiSTJ+M8668fCg47ezdii1FbLsw2PCUgadqyqmY48xLaQiW1hNgpSSVHpJkT8Kykf0/L+i1H0W4tQIhMgm5mIEG/e8CO/aukb0oYbjFwKHiJQU9pB9rkUzZfmCHka0GRt3B6EVzjmzxyj2QsLi8QcU4lSEDDgSlYnUT0Pz+FFhWtIBmLmJMXPSa2E0W7KN2bpf4qxKw0ECBrVBI5piYPTf5d4pgqFmeXJdQUmxmQehiPpaouy0GlJNin/AOEANFRUJ6c6L8HYxSkrbJkIiPQzI/fWof8A5bfKtJICP7p+29Ss0P8AAsS0AXFqCdRG1iZj970WaZyUlxTtsY5rdVolrEPHUtxxRBkXIA9ALCmnIc0VPhuqkhJIJmbXvfpNChUsLirsYSsSBNztWlpJ2MfD9KVncc7iFHQpSEDYC3uY510yHNXA+WXFFYIME3IIE79KlAeJpWMbogE3O1kx13Hx+VU7+NuerU+jCyUtJQFkAnzkm0joIt3qz8bxQw0rSokqG4SJ0+vT0pN/ELg5OahD+EcR/ENp06V2C0zqjqFAkxy8x9a0+JOEMqcyY1walJaKbeQl1X/GOmwgRVk/g3xetIdwq5LaPM3JJ0TYpH+km8ciT1pV/wDSjM9UfwwAJifEQQO9lbe1PXDXBzWEVK3gHSfMUyq45T0npXU8rJhlj4tp/j2aMk4TWtnRU6iVXJJM9ZNdsPg1OuJQndR+HU/CjjnB/iBKmnk6T2n4Eb1HViU4YKbaOt38qnCICeoTXEdXousnJVHsOnNsPh9LRVdAiwmOV42O/wAaKtPBaQpJCknY7g1Wy0kg3uaauC3D4a0nZKre4vVRGXCoxsYNha/b9KUsyzB7FPKZYUUNospQO523FN1JuOwL+FfccZTrbXeAJi83HrN6KF4qsHeNiMI4POo9iSQe16JZlnjjyg2nyJ3Okm83EmByiR1neoAwOIxaxKFJE/mIIA+NEMxypWGXrEqRAv0I60aNTcLV9nAsusQtKyI5TY+oo1mvEJQw2tAGp0WnlbeOdCcfmxeAQhJJPLcyft9Km5vkyxhWgBKmRcC9uZHpQoXKm1yABzd8K1eKufW3w2onlnFLqlhLgSoRcgEEfv0oJUnCrAVJ3Nvv16xVR04Ra6LCZWCARcESK5gga53Jv3EQPlUPLcMsNNXIgkm8eUgxbneLHqedT8S2Ck9hUOc1TKw454RdLxfZHiNwAqPzbEEwPzCPoarRxrStwagQBNyIIPvAN9q+lisk7RA+MjlH7tQPO8uwaCHXsO246T5ZSCSRzM29yK6GHzeCqSNOLPJaqyncs4CxL7SHUYdZSsSDAEiYkSQY6HmKyrfTxcvkyAP93+KyrPz8vpIdyy/hC0k77XqbkeYFl5MflWQlQ6zafap+a8JqR5mZWP7SRI9OoobhsEUOJXiJaQkgwQdSiLwkb77mudQXOM4jrnGZBhpS9yLAdSbCk8Z9iFHV4sdrR8KK53mDOJYOk+dN06kwTcSAT1HLsKVUmp6F4YKtofuHs58dB1WWmyo+RrnjeJmkrKACsg3iIH6mlnIsX4SXjBlSIHaAb/OpeSYZvdRioirxJNsNYniRHgrU2fOIASdxPMjoL/Cl53EuOpKXVEyQUkiwNRcedD4ggpV5T0M2rmHzdKjsY7dLUeh0Maj0E8AHhISkm3K9e28tdSVOqGnylIB3JV5dptuaHYXFKZWFoPWxuLiL15U2pajqJUo8z1qJhcXf6GPJGy0glQgGvWR4XW6t6LCUp9efwH1oTg1OFC0rMJbEyem0dzO3rW8Li1Tq1aI/L0HY1Bco3dAJsQpWoeeTIPWb/OvK0KSqRKSL2tR7NWw6UuaQlRkKUnYm0Hsd6G4luLqMxUY6LtbGVrOVO4NRE+IlICrHmYkHa4k9b8qF5dh0rSZMEdp/6ojweiW3TEgkCNtgf1reI4bWFktqTpPUkH6VEZk4xbiZwtiiCtn1Uk9ORHxg/GgbJCVKS5MyQeoP/dN2T5R4MlRClm0jkOgrtjMqadMrQCRzuD7xvU0BZEpNiAoSYTcmwA50+ZJlngtBJ/MbqPf/ABXTD4Btv8iUpJ2tf471Idd0gq6AmPQTUf6K5MrnpEHF56wyrSpV+cAmPWK94LNm3SdCwTHofnekJxZWpSiZJMn3rbctgLSdKkqsag3/AA6osk8r16ih+TZj47SXDEmQQNgQf0ip+qqmRprRpDKRskAnoAKUsdnDzziktKKEJMDTuYMSTvR3N85RhWtagtYECEjUTNhNL+ExXgr1aSlDnmTIixvHqKtTqx2KPsgPtqbP8xOoTebHvB3mmjCZCwAlaRqBhQ1GR12oDnOZB0AC527n/NNOUMltltJ3CRP1oMZlb4o7oe6EKi29x2rFKJsYA58ya9htN7C9zbn1rWgA8t+fLp63+tAyHPQn80QOZjpS1xOn/wBwgn8oSAPiZpsUdxHx2pZxfCSdbryFLK3OSjKZBm1p5R2q0a9jcTSlbOjWDSQDMT2H6Vuh6GXwI8Jdux+1ZVtmul+R0NI3Ft8V/wAE/esrKWvZlwfcQ0//AIzh5h6B2GlNhTBluHSWlkpSTAuQJ2rKypLsdLr+QOyP5hqNmAhagLAKNh61lZUXsv8A6gY8oyn1H1qdjR/NV6/YVlZU9DPZ7T9xUtH5/f71lZVPQGGcUPI7/tT/APYV4Q0PBSYE25d6yso+hBmQIBLgIBEGx25Uv5gnzCt1lMiFfex5yZADDcADyjapkVlZVH2Y32brDWVlQB4cbBgkAkG1tuVulre9bWLH0rKyoQrWK6OfkHqa1WUJdnUGTg5seGDAkKXBjaQiYplrKyizn5PvZopFccSwlSSFJChGxAP1rKyguygNyjCIBJCEgg76RRZexrKyrS7DI9GsisrKqVNISAAAIFbisrKhDcVlZWUS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228600"/>
            <a:ext cx="42672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tx1"/>
                </a:solidFill>
              </a:rPr>
              <a:t>Lymphocytosis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600" y="1371600"/>
            <a:ext cx="5105400" cy="1219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1- </a:t>
            </a:r>
            <a:r>
              <a:rPr lang="en-US" sz="2000" b="1" dirty="0">
                <a:solidFill>
                  <a:schemeClr val="tx1"/>
                </a:solidFill>
              </a:rPr>
              <a:t>Viral infection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i="1" u="sng" dirty="0">
                <a:solidFill>
                  <a:schemeClr val="tx1"/>
                </a:solidFill>
              </a:rPr>
              <a:t>Infectious mononucleosis </a:t>
            </a:r>
            <a:r>
              <a:rPr lang="en-US" sz="2000" b="1" dirty="0">
                <a:solidFill>
                  <a:schemeClr val="tx1"/>
                </a:solidFill>
              </a:rPr>
              <a:t>,cytomegalovirus ,rubella, hepatitis, adenoviruses, varicella</a:t>
            </a:r>
            <a:r>
              <a:rPr lang="en-US" dirty="0" smtClean="0">
                <a:solidFill>
                  <a:schemeClr val="tx1"/>
                </a:solidFill>
              </a:rPr>
              <a:t>….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8600" y="2895600"/>
            <a:ext cx="5181600" cy="2209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2- Some bacterial infection: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 (Pertussis ,brucellosis </a:t>
            </a:r>
            <a:r>
              <a:rPr lang="en-US" sz="2000" b="1" dirty="0" smtClean="0">
                <a:solidFill>
                  <a:schemeClr val="tx1"/>
                </a:solidFill>
              </a:rPr>
              <a:t>…)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3</a:t>
            </a:r>
            <a:r>
              <a:rPr lang="en-US" sz="2000" b="1" dirty="0" smtClean="0">
                <a:solidFill>
                  <a:schemeClr val="tx1"/>
                </a:solidFill>
              </a:rPr>
              <a:t>-Immune : SLE ,</a:t>
            </a:r>
            <a:r>
              <a:rPr lang="en-US" sz="2000" b="1" dirty="0">
                <a:solidFill>
                  <a:schemeClr val="tx1"/>
                </a:solidFill>
              </a:rPr>
              <a:t> Allergic drug reactions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4</a:t>
            </a:r>
            <a:r>
              <a:rPr lang="en-US" sz="2000" b="1" dirty="0" smtClean="0">
                <a:solidFill>
                  <a:schemeClr val="tx1"/>
                </a:solidFill>
              </a:rPr>
              <a:t>- </a:t>
            </a:r>
            <a:r>
              <a:rPr lang="en-US" sz="2000" b="1" dirty="0">
                <a:solidFill>
                  <a:schemeClr val="tx1"/>
                </a:solidFill>
              </a:rPr>
              <a:t>Other conditions</a:t>
            </a:r>
            <a:r>
              <a:rPr lang="en-US" sz="2000" b="1" dirty="0" smtClean="0">
                <a:solidFill>
                  <a:schemeClr val="tx1"/>
                </a:solidFill>
              </a:rPr>
              <a:t>:, </a:t>
            </a:r>
            <a:r>
              <a:rPr lang="en-US" sz="2000" b="1" dirty="0" err="1">
                <a:solidFill>
                  <a:schemeClr val="tx1"/>
                </a:solidFill>
              </a:rPr>
              <a:t>splenectomy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dermatitis </a:t>
            </a:r>
            <a:r>
              <a:rPr lang="en-US" sz="2000" b="1" dirty="0">
                <a:solidFill>
                  <a:schemeClr val="tx1"/>
                </a:solidFill>
              </a:rPr>
              <a:t>,hyperthyroidism  metastatic carcinoma….)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28600" y="5181600"/>
            <a:ext cx="5257800" cy="152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5</a:t>
            </a:r>
            <a:r>
              <a:rPr lang="en-US" sz="2000" b="1" dirty="0" smtClean="0">
                <a:solidFill>
                  <a:schemeClr val="tx1"/>
                </a:solidFill>
              </a:rPr>
              <a:t>- </a:t>
            </a:r>
            <a:r>
              <a:rPr lang="en-US" sz="2000" b="1" dirty="0">
                <a:solidFill>
                  <a:schemeClr val="tx1"/>
                </a:solidFill>
              </a:rPr>
              <a:t>Chronic lymphocytic leukemia (CLL)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6</a:t>
            </a:r>
            <a:r>
              <a:rPr lang="en-US" sz="2000" b="1" dirty="0" smtClean="0">
                <a:solidFill>
                  <a:schemeClr val="tx1"/>
                </a:solidFill>
              </a:rPr>
              <a:t>-Other </a:t>
            </a:r>
            <a:r>
              <a:rPr lang="en-US" sz="2000" b="1" dirty="0">
                <a:solidFill>
                  <a:schemeClr val="tx1"/>
                </a:solidFill>
              </a:rPr>
              <a:t>lymphomas: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Mantle cell lymphoma ,Hodgkin lymphoma</a:t>
            </a:r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pic>
        <p:nvPicPr>
          <p:cNvPr id="18440" name="Picture 2" descr="http://3.bp.blogspot.com/_jRgGstwXxTo/R-s0hEFd6EI/AAAAAAAAFEA/CCIHiBbJTYw/s400/HEME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219200"/>
            <a:ext cx="32004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41" name="Picture 8" descr="http://imagebank.hematology.org/Content%5C989%5C1234%5C1234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895600"/>
            <a:ext cx="32004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42" name="Picture 10" descr="http://ksj.mit.edu/sites/default/files/images/tracker/2011/leu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5181600"/>
            <a:ext cx="32004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480" y="914400"/>
            <a:ext cx="8382000" cy="2667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An </a:t>
            </a:r>
            <a:r>
              <a:rPr lang="en-US" sz="2400" dirty="0">
                <a:solidFill>
                  <a:schemeClr val="tx1"/>
                </a:solidFill>
              </a:rPr>
              <a:t>acute, infectious </a:t>
            </a:r>
            <a:r>
              <a:rPr lang="en-US" sz="2400" dirty="0" smtClean="0">
                <a:solidFill>
                  <a:schemeClr val="tx1"/>
                </a:solidFill>
              </a:rPr>
              <a:t>disease, </a:t>
            </a:r>
            <a:r>
              <a:rPr lang="en-US" sz="2400" dirty="0">
                <a:solidFill>
                  <a:schemeClr val="tx1"/>
                </a:solidFill>
              </a:rPr>
              <a:t>caused by Epstein-Barr virus and characterized </a:t>
            </a:r>
            <a:r>
              <a:rPr lang="en-US" sz="2400" dirty="0" smtClean="0">
                <a:solidFill>
                  <a:schemeClr val="tx1"/>
                </a:solidFill>
              </a:rPr>
              <a:t>by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fever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swollen </a:t>
            </a:r>
            <a:r>
              <a:rPr lang="en-US" sz="2400" dirty="0">
                <a:solidFill>
                  <a:schemeClr val="tx1"/>
                </a:solidFill>
              </a:rPr>
              <a:t>lymph </a:t>
            </a:r>
            <a:r>
              <a:rPr lang="en-US" sz="2400" dirty="0" smtClean="0">
                <a:solidFill>
                  <a:schemeClr val="tx1"/>
                </a:solidFill>
              </a:rPr>
              <a:t>nodes (painful)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</a:t>
            </a:r>
            <a:r>
              <a:rPr lang="en-US" sz="2400" dirty="0" smtClean="0">
                <a:solidFill>
                  <a:schemeClr val="tx1"/>
                </a:solidFill>
              </a:rPr>
              <a:t>ore </a:t>
            </a:r>
            <a:r>
              <a:rPr lang="en-US" sz="2400" dirty="0">
                <a:solidFill>
                  <a:schemeClr val="tx1"/>
                </a:solidFill>
              </a:rPr>
              <a:t>throat,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atypical  lymphocyte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Affect young people ( usually)</a:t>
            </a:r>
          </a:p>
        </p:txBody>
      </p:sp>
      <p:pic>
        <p:nvPicPr>
          <p:cNvPr id="19458" name="Picture 2" descr="http://3.bp.blogspot.com/_jRgGstwXxTo/R-s0hEFd6EI/AAAAAAAAFEA/CCIHiBbJTYw/s400/HEME01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3657600" cy="270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upload.wikimedia.org/wikipedia/commons/c/cf/Lymphadanopathy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980162"/>
            <a:ext cx="3699477" cy="280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://bioweb.uwlax.edu/bio203/s2009/weisser_mich/tonsils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58765"/>
            <a:ext cx="3771900" cy="294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447800" y="152400"/>
            <a:ext cx="54102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Infectious mononucleosis </a:t>
            </a:r>
            <a:endParaRPr lang="ar-SA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50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00200" y="419100"/>
            <a:ext cx="4814170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Infectious Mononucleosis 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0986" y="1066800"/>
            <a:ext cx="8634413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EBV is </a:t>
            </a:r>
            <a:r>
              <a:rPr lang="en-US" sz="2400" dirty="0" smtClean="0">
                <a:solidFill>
                  <a:schemeClr val="tx1"/>
                </a:solidFill>
              </a:rPr>
              <a:t>herpes virus </a:t>
            </a:r>
            <a:r>
              <a:rPr lang="en-US" sz="2400" dirty="0">
                <a:solidFill>
                  <a:schemeClr val="tx1"/>
                </a:solidFill>
              </a:rPr>
              <a:t>transmitted through saliva cause IM and  implicated in the development of </a:t>
            </a:r>
            <a:r>
              <a:rPr lang="en-US" sz="2400" dirty="0" err="1">
                <a:solidFill>
                  <a:schemeClr val="tx1"/>
                </a:solidFill>
              </a:rPr>
              <a:t>Burkitt's</a:t>
            </a:r>
            <a:r>
              <a:rPr lang="en-US" sz="2400" dirty="0">
                <a:solidFill>
                  <a:schemeClr val="tx1"/>
                </a:solidFill>
              </a:rPr>
              <a:t> lymphoma and Hodgkin's </a:t>
            </a:r>
            <a:r>
              <a:rPr lang="en-US" sz="2400" dirty="0" smtClean="0">
                <a:solidFill>
                  <a:schemeClr val="tx1"/>
                </a:solidFill>
              </a:rPr>
              <a:t>disease.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After the virus enters the body it can take up to a month before symptoms begin. </a:t>
            </a:r>
          </a:p>
        </p:txBody>
      </p:sp>
      <p:pic>
        <p:nvPicPr>
          <p:cNvPr id="20484" name="Picture 4" descr="http://upload.wikimedia.org/wikipedia/commons/thumb/b/bb/Viral_Tegument.svg/340px-Viral_Tegument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477" y="3206496"/>
            <a:ext cx="5383235" cy="349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12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6136" y="3200400"/>
            <a:ext cx="8132064" cy="2667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2- </a:t>
            </a:r>
            <a:r>
              <a:rPr lang="en-US" sz="2400" b="1" u="sng" dirty="0" err="1">
                <a:solidFill>
                  <a:schemeClr val="tx1"/>
                </a:solidFill>
              </a:rPr>
              <a:t>Heterophile</a:t>
            </a:r>
            <a:r>
              <a:rPr lang="en-US" sz="2400" b="1" u="sng" dirty="0">
                <a:solidFill>
                  <a:schemeClr val="tx1"/>
                </a:solidFill>
              </a:rPr>
              <a:t> </a:t>
            </a:r>
            <a:r>
              <a:rPr lang="en-US" sz="2400" b="1" u="sng" dirty="0" smtClean="0">
                <a:solidFill>
                  <a:schemeClr val="tx1"/>
                </a:solidFill>
              </a:rPr>
              <a:t>antibodies (old tests)</a:t>
            </a:r>
            <a:endParaRPr lang="en-US" sz="2800" b="1" u="sng" dirty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Antibodies </a:t>
            </a:r>
            <a:r>
              <a:rPr lang="en-US" sz="2000" b="1" dirty="0">
                <a:solidFill>
                  <a:schemeClr val="tx1"/>
                </a:solidFill>
              </a:rPr>
              <a:t>produced  </a:t>
            </a:r>
            <a:r>
              <a:rPr lang="en-US" sz="2000" b="1" dirty="0" smtClean="0">
                <a:solidFill>
                  <a:schemeClr val="tx1"/>
                </a:solidFill>
              </a:rPr>
              <a:t>due to infection </a:t>
            </a:r>
            <a:r>
              <a:rPr lang="en-US" sz="2000" b="1" dirty="0">
                <a:solidFill>
                  <a:schemeClr val="tx1"/>
                </a:solidFill>
              </a:rPr>
              <a:t>and react to </a:t>
            </a:r>
            <a:r>
              <a:rPr lang="en-US" sz="2000" b="1" dirty="0" smtClean="0">
                <a:solidFill>
                  <a:schemeClr val="tx1"/>
                </a:solidFill>
              </a:rPr>
              <a:t>antigen in  </a:t>
            </a:r>
            <a:r>
              <a:rPr lang="en-US" sz="2000" b="1" dirty="0">
                <a:solidFill>
                  <a:schemeClr val="tx1"/>
                </a:solidFill>
              </a:rPr>
              <a:t>animal RBCs. 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b="1" u="sng" dirty="0">
                <a:solidFill>
                  <a:schemeClr val="tx1"/>
                </a:solidFill>
              </a:rPr>
              <a:t>Paul-</a:t>
            </a:r>
            <a:r>
              <a:rPr lang="en-US" sz="2000" b="1" u="sng" dirty="0" err="1">
                <a:solidFill>
                  <a:schemeClr val="tx1"/>
                </a:solidFill>
              </a:rPr>
              <a:t>Bunnell</a:t>
            </a:r>
            <a:r>
              <a:rPr lang="en-US" sz="2000" b="1" u="sng" dirty="0">
                <a:solidFill>
                  <a:schemeClr val="tx1"/>
                </a:solidFill>
              </a:rPr>
              <a:t> test</a:t>
            </a:r>
            <a:r>
              <a:rPr lang="en-US" sz="2000" b="1" dirty="0">
                <a:solidFill>
                  <a:schemeClr val="tx1"/>
                </a:solidFill>
              </a:rPr>
              <a:t>.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    Sheep </a:t>
            </a:r>
            <a:r>
              <a:rPr lang="en-US" sz="2000" b="1" dirty="0">
                <a:solidFill>
                  <a:schemeClr val="tx1"/>
                </a:solidFill>
              </a:rPr>
              <a:t>RBCs agglutinate in the presence of </a:t>
            </a:r>
            <a:r>
              <a:rPr lang="en-US" sz="2000" b="1" dirty="0" err="1">
                <a:solidFill>
                  <a:schemeClr val="tx1"/>
                </a:solidFill>
              </a:rPr>
              <a:t>heterophile</a:t>
            </a:r>
            <a:r>
              <a:rPr lang="en-US" sz="2000" b="1" dirty="0">
                <a:solidFill>
                  <a:schemeClr val="tx1"/>
                </a:solidFill>
              </a:rPr>
              <a:t> antibodies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b="1" u="sng" dirty="0" err="1" smtClean="0">
                <a:solidFill>
                  <a:schemeClr val="tx1"/>
                </a:solidFill>
              </a:rPr>
              <a:t>Monospot</a:t>
            </a:r>
            <a:r>
              <a:rPr lang="en-US" sz="2000" b="1" u="sng" dirty="0" smtClean="0">
                <a:solidFill>
                  <a:schemeClr val="tx1"/>
                </a:solidFill>
              </a:rPr>
              <a:t> test: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Relies </a:t>
            </a:r>
            <a:r>
              <a:rPr lang="en-US" sz="2000" b="1" dirty="0">
                <a:solidFill>
                  <a:schemeClr val="tx1"/>
                </a:solidFill>
              </a:rPr>
              <a:t>on the agglutination of the horse RBCs by </a:t>
            </a:r>
            <a:r>
              <a:rPr lang="en-US" sz="2000" b="1" dirty="0" err="1">
                <a:solidFill>
                  <a:schemeClr val="tx1"/>
                </a:solidFill>
              </a:rPr>
              <a:t>heterophile</a:t>
            </a:r>
            <a:r>
              <a:rPr lang="en-US" sz="2000" b="1" dirty="0">
                <a:solidFill>
                  <a:schemeClr val="tx1"/>
                </a:solidFill>
              </a:rPr>
              <a:t> antibodies in </a:t>
            </a:r>
            <a:r>
              <a:rPr lang="en-US" sz="2000" b="1" dirty="0" smtClean="0">
                <a:solidFill>
                  <a:schemeClr val="tx1"/>
                </a:solidFill>
              </a:rPr>
              <a:t>  patient's </a:t>
            </a:r>
            <a:r>
              <a:rPr lang="en-US" sz="2000" b="1" dirty="0">
                <a:solidFill>
                  <a:schemeClr val="tx1"/>
                </a:solidFill>
              </a:rPr>
              <a:t>serum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90800" y="304800"/>
            <a:ext cx="3657600" cy="685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Lab Investigation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5468" y="1447800"/>
            <a:ext cx="8142732" cy="144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u="sng" dirty="0">
                <a:solidFill>
                  <a:srgbClr val="003300"/>
                </a:solidFill>
              </a:rPr>
              <a:t>1-Virus specific antibodies </a:t>
            </a:r>
          </a:p>
          <a:p>
            <a:r>
              <a:rPr lang="en-US" sz="2400" b="1" dirty="0">
                <a:solidFill>
                  <a:srgbClr val="003300"/>
                </a:solidFill>
              </a:rPr>
              <a:t> </a:t>
            </a:r>
            <a:r>
              <a:rPr lang="en-US" sz="2000" b="1" dirty="0" err="1">
                <a:solidFill>
                  <a:srgbClr val="003300"/>
                </a:solidFill>
              </a:rPr>
              <a:t>IgM</a:t>
            </a:r>
            <a:r>
              <a:rPr lang="en-US" sz="2000" b="1" dirty="0">
                <a:solidFill>
                  <a:srgbClr val="003300"/>
                </a:solidFill>
              </a:rPr>
              <a:t> : Develops early and last for few month</a:t>
            </a:r>
          </a:p>
          <a:p>
            <a:r>
              <a:rPr lang="en-US" sz="2000" b="1" dirty="0">
                <a:solidFill>
                  <a:srgbClr val="003300"/>
                </a:solidFill>
              </a:rPr>
              <a:t> </a:t>
            </a:r>
            <a:r>
              <a:rPr lang="en-US" sz="2000" b="1" dirty="0" err="1">
                <a:solidFill>
                  <a:srgbClr val="003300"/>
                </a:solidFill>
              </a:rPr>
              <a:t>IgG</a:t>
            </a:r>
            <a:r>
              <a:rPr lang="en-US" sz="2000" b="1" dirty="0">
                <a:solidFill>
                  <a:srgbClr val="003300"/>
                </a:solidFill>
              </a:rPr>
              <a:t>: Develops later and persists for life.</a:t>
            </a:r>
          </a:p>
        </p:txBody>
      </p:sp>
    </p:spTree>
    <p:extLst>
      <p:ext uri="{BB962C8B-B14F-4D97-AF65-F5344CB8AC3E}">
        <p14:creationId xmlns:p14="http://schemas.microsoft.com/office/powerpoint/2010/main" val="374346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6032" y="1524000"/>
            <a:ext cx="8125968" cy="3505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Self limiting disease ( 4-6 weeks)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Unusual complication such hepatitis ,encephalitis and splenic </a:t>
            </a:r>
            <a:r>
              <a:rPr lang="en-US" sz="2400" dirty="0" smtClean="0">
                <a:solidFill>
                  <a:schemeClr val="tx1"/>
                </a:solidFill>
              </a:rPr>
              <a:t>rupture may occur.</a:t>
            </a:r>
            <a:endParaRPr lang="en-US" sz="24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u="sng" dirty="0">
                <a:solidFill>
                  <a:schemeClr val="tx1"/>
                </a:solidFill>
              </a:rPr>
              <a:t>Treatment 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Supportive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Rest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Analgesia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Steroid or Acyclovir  in severe cases or at complication </a:t>
            </a:r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00200" y="690372"/>
            <a:ext cx="4814170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Managment</a:t>
            </a:r>
            <a:endParaRPr lang="ar-SA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0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1600200"/>
            <a:ext cx="8077200" cy="22098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Malignant </a:t>
            </a:r>
            <a:r>
              <a:rPr lang="en-US" sz="4000" b="1" dirty="0" err="1" smtClean="0">
                <a:solidFill>
                  <a:schemeClr val="bg1"/>
                </a:solidFill>
              </a:rPr>
              <a:t>Lymphoproliferative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>
                <a:solidFill>
                  <a:schemeClr val="bg1"/>
                </a:solidFill>
              </a:rPr>
              <a:t>D</a:t>
            </a:r>
            <a:r>
              <a:rPr lang="en-US" sz="4000" b="1" dirty="0" smtClean="0">
                <a:solidFill>
                  <a:schemeClr val="bg1"/>
                </a:solidFill>
              </a:rPr>
              <a:t>isorders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31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7021</TotalTime>
  <Words>1126</Words>
  <Application>Microsoft Office PowerPoint</Application>
  <PresentationFormat>On-screen Show (4:3)</PresentationFormat>
  <Paragraphs>294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Lymphoproliferative  disorders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Hodgkin lymphoma</vt:lpstr>
      <vt:lpstr>PowerPoint Presentation</vt:lpstr>
      <vt:lpstr>PowerPoint Presentation</vt:lpstr>
      <vt:lpstr>PowerPoint Presentation</vt:lpstr>
      <vt:lpstr>PowerPoint Presentation</vt:lpstr>
      <vt:lpstr>A practical way to think of lymphoma</vt:lpstr>
    </vt:vector>
  </TitlesOfParts>
  <Company>KKUH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DrKamal ElSayid Higgy</dc:creator>
  <cp:lastModifiedBy>عبدالعزيز</cp:lastModifiedBy>
  <cp:revision>404</cp:revision>
  <dcterms:created xsi:type="dcterms:W3CDTF">2014-12-16T08:12:30Z</dcterms:created>
  <dcterms:modified xsi:type="dcterms:W3CDTF">2014-12-23T08:52:31Z</dcterms:modified>
</cp:coreProperties>
</file>