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307" r:id="rId2"/>
    <p:sldId id="305" r:id="rId3"/>
    <p:sldId id="306" r:id="rId4"/>
    <p:sldId id="323" r:id="rId5"/>
    <p:sldId id="327" r:id="rId6"/>
    <p:sldId id="319" r:id="rId7"/>
    <p:sldId id="296" r:id="rId8"/>
    <p:sldId id="297" r:id="rId9"/>
    <p:sldId id="302" r:id="rId10"/>
    <p:sldId id="303" r:id="rId11"/>
    <p:sldId id="271" r:id="rId12"/>
    <p:sldId id="270" r:id="rId13"/>
    <p:sldId id="274" r:id="rId14"/>
    <p:sldId id="275" r:id="rId15"/>
    <p:sldId id="279" r:id="rId16"/>
    <p:sldId id="266" r:id="rId17"/>
    <p:sldId id="311" r:id="rId18"/>
    <p:sldId id="312" r:id="rId19"/>
    <p:sldId id="313" r:id="rId20"/>
    <p:sldId id="314" r:id="rId21"/>
    <p:sldId id="31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617" autoAdjust="0"/>
    <p:restoredTop sz="94660"/>
  </p:normalViewPr>
  <p:slideViewPr>
    <p:cSldViewPr>
      <p:cViewPr varScale="1">
        <p:scale>
          <a:sx n="92" d="100"/>
          <a:sy n="92" d="100"/>
        </p:scale>
        <p:origin x="-1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1F9D7-FACE-4A2C-88DB-F1BD9D4CE04D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ADC05-7970-486C-822D-9EFD238FC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عنوان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6" name="عنصر نائب للتاريخ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39781-CC06-440E-8AF5-8FA61422357B}" type="slidenum">
              <a:rPr lang="en-US"/>
              <a:pPr>
                <a:defRPr/>
              </a:pPr>
              <a:t>‹#›</a:t>
            </a:fld>
            <a:r>
              <a:rPr lang="en-US"/>
              <a:t> Morphology of  Malaria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7" name="عنصر نائب للمحتوى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وان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وان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5" name="عنصر نائب للنص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8" name="عنصر نائب للمحتوى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24" name="عنصر نائب للتذييل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29" name="عنصر نائب للتذييل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تاريخ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27499E-A4C9-496F-B58D-C39A6C1D342F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عنصر نائب للعنوان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sabatinelli-g/collect/who/archives/HASH01b5/023bc76f/bbf4ec98/0dff.dir/p20d.jpg" TargetMode="Externa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sabatinelli-g/collect/who/archives/HASH01b5/023bc76f/bbf4ec98/0dff.dir/p20d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2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1920" y="1628800"/>
            <a:ext cx="324036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PRACTICAL ON BLOOD PARASITES</a:t>
            </a:r>
            <a:endParaRPr lang="ar-SA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0" y="2209800"/>
            <a:ext cx="4191000" cy="3529013"/>
            <a:chOff x="1008" y="1008"/>
            <a:chExt cx="3888" cy="2726"/>
          </a:xfrm>
        </p:grpSpPr>
        <p:pic>
          <p:nvPicPr>
            <p:cNvPr id="251907" name="Picture 3" descr="Pfringsthk9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30000"/>
            </a:blip>
            <a:srcRect/>
            <a:stretch>
              <a:fillRect/>
            </a:stretch>
          </p:blipFill>
          <p:spPr bwMode="auto">
            <a:xfrm>
              <a:off x="1056" y="1008"/>
              <a:ext cx="3840" cy="2688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51908" name="Text Box 4"/>
            <p:cNvSpPr txBox="1">
              <a:spLocks noChangeArrowheads="1"/>
            </p:cNvSpPr>
            <p:nvPr/>
          </p:nvSpPr>
          <p:spPr bwMode="auto">
            <a:xfrm>
              <a:off x="1008" y="3561"/>
              <a:ext cx="482" cy="17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ar-SA" sz="800" i="0">
                <a:solidFill>
                  <a:schemeClr val="tx1"/>
                </a:solidFill>
                <a:latin typeface="Tahoma" pitchFamily="34" charset="0"/>
              </a:endParaRPr>
            </a:p>
          </p:txBody>
        </p:sp>
      </p:grp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4495800" y="685800"/>
            <a:ext cx="39624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Tahoma" pitchFamily="34" charset="0"/>
              </a:rPr>
              <a:t>Plasmodium falciparum </a:t>
            </a:r>
            <a:r>
              <a:rPr lang="en-US" sz="2000" i="0">
                <a:solidFill>
                  <a:srgbClr val="000000"/>
                </a:solidFill>
                <a:latin typeface="Tahoma" pitchFamily="34" charset="0"/>
              </a:rPr>
              <a:t>(trophozoite stage in thick smear)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57200" y="2209800"/>
            <a:ext cx="4038600" cy="3640138"/>
            <a:chOff x="1036" y="1065"/>
            <a:chExt cx="3860" cy="2652"/>
          </a:xfrm>
        </p:grpSpPr>
        <p:pic>
          <p:nvPicPr>
            <p:cNvPr id="251911" name="Picture 7" descr="Pfringsthn2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 t="7040" r="7042"/>
            <a:stretch>
              <a:fillRect/>
            </a:stretch>
          </p:blipFill>
          <p:spPr bwMode="auto">
            <a:xfrm>
              <a:off x="1056" y="1065"/>
              <a:ext cx="3840" cy="2542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51912" name="Text Box 8"/>
            <p:cNvSpPr txBox="1">
              <a:spLocks noChangeArrowheads="1"/>
            </p:cNvSpPr>
            <p:nvPr/>
          </p:nvSpPr>
          <p:spPr bwMode="auto">
            <a:xfrm>
              <a:off x="1036" y="3471"/>
              <a:ext cx="499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800" i="0">
                  <a:solidFill>
                    <a:schemeClr val="tx1"/>
                  </a:solidFill>
                  <a:latin typeface="Tahoma" pitchFamily="34" charset="0"/>
                </a:rPr>
                <a:t>CCMOVBD</a:t>
              </a:r>
            </a:p>
          </p:txBody>
        </p:sp>
      </p:grpSp>
      <p:sp>
        <p:nvSpPr>
          <p:cNvPr id="251913" name="Rectangle 9"/>
          <p:cNvSpPr>
            <a:spLocks noChangeArrowheads="1"/>
          </p:cNvSpPr>
          <p:nvPr/>
        </p:nvSpPr>
        <p:spPr bwMode="auto">
          <a:xfrm>
            <a:off x="0" y="685800"/>
            <a:ext cx="457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>
                <a:solidFill>
                  <a:srgbClr val="000000"/>
                </a:solidFill>
                <a:latin typeface="Tahoma" pitchFamily="34" charset="0"/>
              </a:rPr>
              <a:t>Plasmodium falciparum </a:t>
            </a:r>
            <a:r>
              <a:rPr lang="en-US" sz="2000" i="0">
                <a:solidFill>
                  <a:srgbClr val="000000"/>
                </a:solidFill>
                <a:latin typeface="Tahoma" pitchFamily="34" charset="0"/>
              </a:rPr>
              <a:t>(trophozoite stage in thin smear)</a:t>
            </a:r>
          </a:p>
        </p:txBody>
      </p:sp>
      <p:pic>
        <p:nvPicPr>
          <p:cNvPr id="251915" name="Picture 11" descr="http://sabatinelli-g/collect/who/archives/HASH01b5/023bc76f/bbf4ec98/0dff.dir/p20d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895600" y="2590800"/>
            <a:ext cx="3114675" cy="1028700"/>
          </a:xfrm>
          <a:prstGeom prst="rect">
            <a:avLst/>
          </a:prstGeom>
          <a:noFill/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115616" y="0"/>
            <a:ext cx="6477000" cy="519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 dirty="0">
                <a:latin typeface="Arial Black" pitchFamily="34" charset="0"/>
              </a:rPr>
              <a:t>Laboratory diagnosis of malaria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9" grpId="0" autoUpdateAnimBg="0"/>
      <p:bldP spid="25191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FB1DBC00-205E-4D8F-8978-A628665802A1}" type="slidenum">
              <a:rPr lang="en-US"/>
              <a:pPr/>
              <a:t>11</a:t>
            </a:fld>
            <a:r>
              <a:rPr lang="en-US"/>
              <a:t> Morphology of  Malaria 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470525" y="5054600"/>
            <a:ext cx="297497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3.  Gametocyte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2384425" y="593725"/>
            <a:ext cx="477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  <a:latin typeface="Tahoma" pitchFamily="34" charset="0"/>
              </a:rPr>
              <a:t>   The Malaria Parasite</a:t>
            </a:r>
            <a:endParaRPr lang="en-US" sz="3200" b="1" i="1">
              <a:solidFill>
                <a:srgbClr val="0033CC"/>
              </a:solidFill>
              <a:latin typeface="Tahoma" pitchFamily="34" charset="0"/>
            </a:endParaRPr>
          </a:p>
        </p:txBody>
      </p:sp>
      <p:sp>
        <p:nvSpPr>
          <p:cNvPr id="22582" name="Text Box 54"/>
          <p:cNvSpPr txBox="1">
            <a:spLocks noChangeArrowheads="1"/>
          </p:cNvSpPr>
          <p:nvPr/>
        </p:nvSpPr>
        <p:spPr bwMode="auto">
          <a:xfrm>
            <a:off x="5329238" y="1816100"/>
            <a:ext cx="34210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Tahoma" pitchFamily="34" charset="0"/>
              </a:rPr>
              <a:t>Three developmental</a:t>
            </a:r>
          </a:p>
          <a:p>
            <a:pPr algn="l">
              <a:spcBef>
                <a:spcPct val="50000"/>
              </a:spcBef>
            </a:pPr>
            <a:r>
              <a:rPr lang="en-US" sz="2400" b="1">
                <a:latin typeface="Tahoma" pitchFamily="34" charset="0"/>
              </a:rPr>
              <a:t>stages seen in blood </a:t>
            </a:r>
          </a:p>
          <a:p>
            <a:pPr algn="l">
              <a:spcBef>
                <a:spcPct val="50000"/>
              </a:spcBef>
            </a:pPr>
            <a:r>
              <a:rPr lang="en-US" sz="2400" b="1">
                <a:latin typeface="Tahoma" pitchFamily="34" charset="0"/>
              </a:rPr>
              <a:t>films:</a:t>
            </a:r>
          </a:p>
          <a:p>
            <a:pPr algn="l"/>
            <a:endParaRPr lang="en-US" sz="2400" b="1"/>
          </a:p>
        </p:txBody>
      </p:sp>
      <p:sp>
        <p:nvSpPr>
          <p:cNvPr id="22583" name="Text Box 55"/>
          <p:cNvSpPr txBox="1">
            <a:spLocks noChangeArrowheads="1"/>
          </p:cNvSpPr>
          <p:nvPr/>
        </p:nvSpPr>
        <p:spPr bwMode="auto">
          <a:xfrm>
            <a:off x="5470525" y="3602038"/>
            <a:ext cx="22288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n-US" sz="2400">
                <a:latin typeface="Tahoma" pitchFamily="34" charset="0"/>
              </a:rPr>
              <a:t>Trophozoite</a:t>
            </a:r>
          </a:p>
          <a:p>
            <a:pPr marL="457200" indent="-457200"/>
            <a:endParaRPr lang="en-US" sz="2400"/>
          </a:p>
        </p:txBody>
      </p:sp>
      <p:sp>
        <p:nvSpPr>
          <p:cNvPr id="22584" name="Text Box 56"/>
          <p:cNvSpPr txBox="1">
            <a:spLocks noChangeArrowheads="1"/>
          </p:cNvSpPr>
          <p:nvPr/>
        </p:nvSpPr>
        <p:spPr bwMode="auto">
          <a:xfrm>
            <a:off x="5468938" y="4354513"/>
            <a:ext cx="17557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2.  Schizont</a:t>
            </a:r>
          </a:p>
          <a:p>
            <a:pPr marL="457200" indent="-457200"/>
            <a:endParaRPr lang="en-US" sz="2400"/>
          </a:p>
        </p:txBody>
      </p:sp>
      <p:sp>
        <p:nvSpPr>
          <p:cNvPr id="12296" name="Line 17"/>
          <p:cNvSpPr>
            <a:spLocks noChangeShapeType="1"/>
          </p:cNvSpPr>
          <p:nvPr/>
        </p:nvSpPr>
        <p:spPr bwMode="auto">
          <a:xfrm>
            <a:off x="139700" y="43735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693738" y="1436688"/>
            <a:ext cx="4508500" cy="2222500"/>
            <a:chOff x="437" y="905"/>
            <a:chExt cx="2840" cy="1400"/>
          </a:xfrm>
        </p:grpSpPr>
        <p:pic>
          <p:nvPicPr>
            <p:cNvPr id="12306" name="Picture 65" descr="Pfringsthn3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24000"/>
            </a:blip>
            <a:srcRect l="43983" t="8565" r="14183" b="43964"/>
            <a:stretch>
              <a:fillRect/>
            </a:stretch>
          </p:blipFill>
          <p:spPr bwMode="auto">
            <a:xfrm>
              <a:off x="437" y="918"/>
              <a:ext cx="1402" cy="1387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2307" name="Picture 69" descr="Pvtrpthn12"/>
            <p:cNvPicPr>
              <a:picLocks noChangeAspect="1" noChangeArrowheads="1"/>
            </p:cNvPicPr>
            <p:nvPr/>
          </p:nvPicPr>
          <p:blipFill>
            <a:blip r:embed="rId3" cstate="print">
              <a:lum contrast="24000"/>
            </a:blip>
            <a:srcRect l="14349" t="13927" r="13899" b="14383"/>
            <a:stretch>
              <a:fillRect/>
            </a:stretch>
          </p:blipFill>
          <p:spPr bwMode="auto">
            <a:xfrm>
              <a:off x="1863" y="918"/>
              <a:ext cx="1414" cy="1387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308" name="Text Box 59"/>
            <p:cNvSpPr txBox="1">
              <a:spLocks noChangeArrowheads="1"/>
            </p:cNvSpPr>
            <p:nvPr/>
          </p:nvSpPr>
          <p:spPr bwMode="auto">
            <a:xfrm>
              <a:off x="437" y="2189"/>
              <a:ext cx="48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  <p:sp>
          <p:nvSpPr>
            <p:cNvPr id="12309" name="Text Box 57"/>
            <p:cNvSpPr txBox="1">
              <a:spLocks noChangeArrowheads="1"/>
            </p:cNvSpPr>
            <p:nvPr/>
          </p:nvSpPr>
          <p:spPr bwMode="auto">
            <a:xfrm>
              <a:off x="1851" y="2189"/>
              <a:ext cx="48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  <p:sp>
          <p:nvSpPr>
            <p:cNvPr id="12310" name="Text Box 27"/>
            <p:cNvSpPr txBox="1">
              <a:spLocks noChangeArrowheads="1"/>
            </p:cNvSpPr>
            <p:nvPr/>
          </p:nvSpPr>
          <p:spPr bwMode="auto">
            <a:xfrm>
              <a:off x="1431" y="905"/>
              <a:ext cx="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  <a:latin typeface="Tahoma" pitchFamily="34" charset="0"/>
                </a:rPr>
                <a:t>Trophozoites</a:t>
              </a:r>
            </a:p>
          </p:txBody>
        </p:sp>
      </p:grp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2938463" y="3690938"/>
            <a:ext cx="2263775" cy="2262187"/>
            <a:chOff x="1851" y="2325"/>
            <a:chExt cx="1426" cy="1425"/>
          </a:xfrm>
        </p:grpSpPr>
        <p:pic>
          <p:nvPicPr>
            <p:cNvPr id="12303" name="Picture 68" descr="Pfsinglemacrogamthn"/>
            <p:cNvPicPr>
              <a:picLocks noChangeAspect="1" noChangeArrowheads="1"/>
            </p:cNvPicPr>
            <p:nvPr/>
          </p:nvPicPr>
          <p:blipFill>
            <a:blip r:embed="rId4" cstate="print">
              <a:lum bright="-6000" contrast="30000"/>
            </a:blip>
            <a:srcRect l="9784" t="25359" r="8818" b="21262"/>
            <a:stretch>
              <a:fillRect/>
            </a:stretch>
          </p:blipFill>
          <p:spPr bwMode="auto">
            <a:xfrm>
              <a:off x="1863" y="2325"/>
              <a:ext cx="1414" cy="1425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304" name="Text Box 58"/>
            <p:cNvSpPr txBox="1">
              <a:spLocks noChangeArrowheads="1"/>
            </p:cNvSpPr>
            <p:nvPr/>
          </p:nvSpPr>
          <p:spPr bwMode="auto">
            <a:xfrm>
              <a:off x="1851" y="3634"/>
              <a:ext cx="49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  <p:sp>
          <p:nvSpPr>
            <p:cNvPr id="12305" name="Text Box 29"/>
            <p:cNvSpPr txBox="1">
              <a:spLocks noChangeArrowheads="1"/>
            </p:cNvSpPr>
            <p:nvPr/>
          </p:nvSpPr>
          <p:spPr bwMode="auto">
            <a:xfrm>
              <a:off x="2279" y="2325"/>
              <a:ext cx="79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  <a:latin typeface="Tahoma" pitchFamily="34" charset="0"/>
                </a:rPr>
                <a:t>Gametocyte</a:t>
              </a:r>
            </a:p>
          </p:txBody>
        </p:sp>
      </p:grp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693738" y="3690938"/>
            <a:ext cx="2225675" cy="2262187"/>
            <a:chOff x="437" y="2325"/>
            <a:chExt cx="1402" cy="1425"/>
          </a:xfrm>
        </p:grpSpPr>
        <p:pic>
          <p:nvPicPr>
            <p:cNvPr id="12300" name="Picture 77" descr="Pfschzntthn2"/>
            <p:cNvPicPr>
              <a:picLocks noChangeAspect="1" noChangeArrowheads="1"/>
            </p:cNvPicPr>
            <p:nvPr/>
          </p:nvPicPr>
          <p:blipFill>
            <a:blip r:embed="rId5" cstate="print">
              <a:lum contrast="12000"/>
            </a:blip>
            <a:srcRect l="26721" r="26819" b="43594"/>
            <a:stretch>
              <a:fillRect/>
            </a:stretch>
          </p:blipFill>
          <p:spPr bwMode="auto">
            <a:xfrm>
              <a:off x="437" y="2325"/>
              <a:ext cx="1402" cy="1425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301" name="Text Box 47"/>
            <p:cNvSpPr txBox="1">
              <a:spLocks noChangeArrowheads="1"/>
            </p:cNvSpPr>
            <p:nvPr/>
          </p:nvSpPr>
          <p:spPr bwMode="auto">
            <a:xfrm>
              <a:off x="832" y="2325"/>
              <a:ext cx="5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  <a:latin typeface="Tahoma" pitchFamily="34" charset="0"/>
                </a:rPr>
                <a:t>Schizont</a:t>
              </a:r>
            </a:p>
          </p:txBody>
        </p:sp>
        <p:sp>
          <p:nvSpPr>
            <p:cNvPr id="12302" name="Text Box 60"/>
            <p:cNvSpPr txBox="1">
              <a:spLocks noChangeArrowheads="1"/>
            </p:cNvSpPr>
            <p:nvPr/>
          </p:nvSpPr>
          <p:spPr bwMode="auto">
            <a:xfrm>
              <a:off x="437" y="3634"/>
              <a:ext cx="47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82" grpId="0" autoUpdateAnimBg="0"/>
      <p:bldP spid="22583" grpId="0" autoUpdateAnimBg="0"/>
      <p:bldP spid="2258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648B0C36-35B3-445A-9294-63491145E7D7}" type="slidenum">
              <a:rPr lang="en-US"/>
              <a:pPr/>
              <a:t>12</a:t>
            </a:fld>
            <a:r>
              <a:rPr lang="en-US"/>
              <a:t> Morphology of  Malaria </a:t>
            </a:r>
          </a:p>
        </p:txBody>
      </p:sp>
      <p:sp>
        <p:nvSpPr>
          <p:cNvPr id="114690" name="Rectangle 2050"/>
          <p:cNvSpPr>
            <a:spLocks noChangeArrowheads="1"/>
          </p:cNvSpPr>
          <p:nvPr/>
        </p:nvSpPr>
        <p:spPr bwMode="auto">
          <a:xfrm>
            <a:off x="928688" y="2522538"/>
            <a:ext cx="77724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 smtClean="0">
                <a:solidFill>
                  <a:schemeClr val="accent2"/>
                </a:solidFill>
                <a:latin typeface="Tahoma" pitchFamily="34" charset="0"/>
              </a:rPr>
              <a:t>Species of malaria is identified by its </a:t>
            </a:r>
            <a:r>
              <a:rPr lang="en-US" sz="3200" b="1" dirty="0" err="1" smtClean="0">
                <a:solidFill>
                  <a:schemeClr val="accent2"/>
                </a:solidFill>
                <a:latin typeface="Tahoma" pitchFamily="34" charset="0"/>
              </a:rPr>
              <a:t>chracteristic</a:t>
            </a:r>
            <a:r>
              <a:rPr lang="en-US" sz="3200" b="1" dirty="0" smtClean="0">
                <a:solidFill>
                  <a:schemeClr val="accent2"/>
                </a:solidFill>
                <a:latin typeface="Tahoma" pitchFamily="34" charset="0"/>
              </a:rPr>
              <a:t> microscopic appearance</a:t>
            </a:r>
            <a:r>
              <a:rPr lang="en-US" sz="4000" b="1" dirty="0" smtClean="0">
                <a:solidFill>
                  <a:schemeClr val="accent2"/>
                </a:solidFill>
                <a:latin typeface="Tahoma" pitchFamily="34" charset="0"/>
              </a:rPr>
              <a:t>:</a:t>
            </a:r>
            <a:endParaRPr lang="en-US" sz="4000" b="1" dirty="0">
              <a:solidFill>
                <a:schemeClr val="accent2"/>
              </a:solidFill>
              <a:latin typeface="Tahoma" pitchFamily="34" charset="0"/>
            </a:endParaRPr>
          </a:p>
        </p:txBody>
      </p:sp>
      <p:grpSp>
        <p:nvGrpSpPr>
          <p:cNvPr id="4" name="Group 2106"/>
          <p:cNvGrpSpPr>
            <a:grpSpLocks/>
          </p:cNvGrpSpPr>
          <p:nvPr/>
        </p:nvGrpSpPr>
        <p:grpSpPr bwMode="auto">
          <a:xfrm>
            <a:off x="4643438" y="428604"/>
            <a:ext cx="3867150" cy="2070100"/>
            <a:chOff x="3045" y="280"/>
            <a:chExt cx="2436" cy="1304"/>
          </a:xfrm>
        </p:grpSpPr>
        <p:grpSp>
          <p:nvGrpSpPr>
            <p:cNvPr id="5" name="Group 2091"/>
            <p:cNvGrpSpPr>
              <a:grpSpLocks/>
            </p:cNvGrpSpPr>
            <p:nvPr/>
          </p:nvGrpSpPr>
          <p:grpSpPr bwMode="auto">
            <a:xfrm>
              <a:off x="3045" y="280"/>
              <a:ext cx="2436" cy="1304"/>
              <a:chOff x="3045" y="280"/>
              <a:chExt cx="2247" cy="1309"/>
            </a:xfrm>
          </p:grpSpPr>
          <p:pic>
            <p:nvPicPr>
              <p:cNvPr id="10258" name="Picture 2055" descr="para24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2000"/>
              </a:blip>
              <a:srcRect/>
              <a:stretch>
                <a:fillRect/>
              </a:stretch>
            </p:blipFill>
            <p:spPr bwMode="auto">
              <a:xfrm>
                <a:off x="3273" y="280"/>
                <a:ext cx="2019" cy="1304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0259" name="Text Box 2056"/>
              <p:cNvSpPr txBox="1">
                <a:spLocks noChangeArrowheads="1"/>
              </p:cNvSpPr>
              <p:nvPr/>
            </p:nvSpPr>
            <p:spPr bwMode="auto">
              <a:xfrm>
                <a:off x="3045" y="1473"/>
                <a:ext cx="84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600" b="1">
                    <a:latin typeface="Tahoma" pitchFamily="34" charset="0"/>
                  </a:rPr>
                  <a:t>CCMOVBD</a:t>
                </a:r>
              </a:p>
            </p:txBody>
          </p:sp>
        </p:grpSp>
        <p:sp>
          <p:nvSpPr>
            <p:cNvPr id="10257" name="Text Box 2102"/>
            <p:cNvSpPr txBox="1">
              <a:spLocks noChangeArrowheads="1"/>
            </p:cNvSpPr>
            <p:nvPr/>
          </p:nvSpPr>
          <p:spPr bwMode="auto">
            <a:xfrm>
              <a:off x="4422" y="1362"/>
              <a:ext cx="10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/>
                <a:t>Plasmodium vivax</a:t>
              </a:r>
            </a:p>
          </p:txBody>
        </p:sp>
      </p:grpSp>
      <p:grpSp>
        <p:nvGrpSpPr>
          <p:cNvPr id="6" name="Group 2107"/>
          <p:cNvGrpSpPr>
            <a:grpSpLocks/>
          </p:cNvGrpSpPr>
          <p:nvPr/>
        </p:nvGrpSpPr>
        <p:grpSpPr bwMode="auto">
          <a:xfrm>
            <a:off x="533400" y="4151313"/>
            <a:ext cx="3898900" cy="2078037"/>
            <a:chOff x="336" y="2615"/>
            <a:chExt cx="2456" cy="1309"/>
          </a:xfrm>
        </p:grpSpPr>
        <p:grpSp>
          <p:nvGrpSpPr>
            <p:cNvPr id="7" name="Group 2094"/>
            <p:cNvGrpSpPr>
              <a:grpSpLocks/>
            </p:cNvGrpSpPr>
            <p:nvPr/>
          </p:nvGrpSpPr>
          <p:grpSpPr bwMode="auto">
            <a:xfrm>
              <a:off x="336" y="2615"/>
              <a:ext cx="2456" cy="1309"/>
              <a:chOff x="585" y="2615"/>
              <a:chExt cx="2207" cy="1309"/>
            </a:xfrm>
          </p:grpSpPr>
          <p:pic>
            <p:nvPicPr>
              <p:cNvPr id="10254" name="Picture 2092" descr="Pmbandformthn3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30000" contrast="42000"/>
              </a:blip>
              <a:srcRect/>
              <a:stretch>
                <a:fillRect/>
              </a:stretch>
            </p:blipFill>
            <p:spPr bwMode="auto">
              <a:xfrm>
                <a:off x="773" y="2615"/>
                <a:ext cx="2019" cy="1309"/>
              </a:xfrm>
              <a:prstGeom prst="rect">
                <a:avLst/>
              </a:prstGeom>
              <a:noFill/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10255" name="Text Box 2093"/>
              <p:cNvSpPr txBox="1">
                <a:spLocks noChangeArrowheads="1"/>
              </p:cNvSpPr>
              <p:nvPr/>
            </p:nvSpPr>
            <p:spPr bwMode="auto">
              <a:xfrm>
                <a:off x="585" y="3808"/>
                <a:ext cx="84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600" b="1">
                    <a:latin typeface="Tahoma" pitchFamily="34" charset="0"/>
                  </a:rPr>
                  <a:t>CCMOVBD</a:t>
                </a:r>
              </a:p>
            </p:txBody>
          </p:sp>
        </p:grpSp>
        <p:sp>
          <p:nvSpPr>
            <p:cNvPr id="10253" name="Text Box 2103"/>
            <p:cNvSpPr txBox="1">
              <a:spLocks noChangeArrowheads="1"/>
            </p:cNvSpPr>
            <p:nvPr/>
          </p:nvSpPr>
          <p:spPr bwMode="auto">
            <a:xfrm>
              <a:off x="1541" y="3702"/>
              <a:ext cx="12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 dirty="0"/>
                <a:t>Plasmodium </a:t>
              </a:r>
              <a:r>
                <a:rPr lang="en-US" sz="1600" i="1" dirty="0" err="1"/>
                <a:t>malariae</a:t>
              </a:r>
              <a:endParaRPr lang="en-US" sz="1600" i="1" dirty="0"/>
            </a:p>
          </p:txBody>
        </p:sp>
      </p:grpSp>
      <p:grpSp>
        <p:nvGrpSpPr>
          <p:cNvPr id="8" name="Group 2108"/>
          <p:cNvGrpSpPr>
            <a:grpSpLocks/>
          </p:cNvGrpSpPr>
          <p:nvPr/>
        </p:nvGrpSpPr>
        <p:grpSpPr bwMode="auto">
          <a:xfrm>
            <a:off x="5143504" y="4143380"/>
            <a:ext cx="3505200" cy="2054225"/>
            <a:chOff x="3273" y="2630"/>
            <a:chExt cx="2208" cy="1294"/>
          </a:xfrm>
        </p:grpSpPr>
        <p:grpSp>
          <p:nvGrpSpPr>
            <p:cNvPr id="9" name="Group 2084"/>
            <p:cNvGrpSpPr>
              <a:grpSpLocks/>
            </p:cNvGrpSpPr>
            <p:nvPr/>
          </p:nvGrpSpPr>
          <p:grpSpPr bwMode="auto">
            <a:xfrm>
              <a:off x="3273" y="2630"/>
              <a:ext cx="2208" cy="1294"/>
              <a:chOff x="3273" y="2731"/>
              <a:chExt cx="2019" cy="1294"/>
            </a:xfrm>
          </p:grpSpPr>
          <p:pic>
            <p:nvPicPr>
              <p:cNvPr id="10250" name="Picture 2061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-12000" contrast="6000"/>
              </a:blip>
              <a:srcRect l="30592" t="28294" r="35693" b="27707"/>
              <a:stretch>
                <a:fillRect/>
              </a:stretch>
            </p:blipFill>
            <p:spPr bwMode="auto">
              <a:xfrm>
                <a:off x="3273" y="2731"/>
                <a:ext cx="2019" cy="1294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0251" name="Text Box 2062"/>
              <p:cNvSpPr txBox="1">
                <a:spLocks noChangeArrowheads="1"/>
              </p:cNvSpPr>
              <p:nvPr/>
            </p:nvSpPr>
            <p:spPr bwMode="auto">
              <a:xfrm>
                <a:off x="3273" y="3909"/>
                <a:ext cx="105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600" b="1">
                    <a:latin typeface="Tahoma" pitchFamily="34" charset="0"/>
                  </a:rPr>
                  <a:t>Malaria Tutorials, Wellcome Trust</a:t>
                </a:r>
              </a:p>
            </p:txBody>
          </p:sp>
        </p:grpSp>
        <p:sp>
          <p:nvSpPr>
            <p:cNvPr id="10249" name="Text Box 2104"/>
            <p:cNvSpPr txBox="1">
              <a:spLocks noChangeArrowheads="1"/>
            </p:cNvSpPr>
            <p:nvPr/>
          </p:nvSpPr>
          <p:spPr bwMode="auto">
            <a:xfrm>
              <a:off x="4415" y="3712"/>
              <a:ext cx="106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/>
                <a:t>Plasmodium ovale</a:t>
              </a:r>
            </a:p>
          </p:txBody>
        </p:sp>
      </p:grpSp>
      <p:pic>
        <p:nvPicPr>
          <p:cNvPr id="25" name="Picture 34" descr="Pfringsthn2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 t="7040" r="7042"/>
          <a:stretch>
            <a:fillRect/>
          </a:stretch>
        </p:blipFill>
        <p:spPr bwMode="auto">
          <a:xfrm>
            <a:off x="857224" y="357166"/>
            <a:ext cx="3286148" cy="2175362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EEC81DA9-AFAF-4AB5-866E-0104FE7AB492}" type="slidenum">
              <a:rPr lang="en-US"/>
              <a:pPr/>
              <a:t>13</a:t>
            </a:fld>
            <a:r>
              <a:rPr lang="en-US"/>
              <a:t> Morphology of  Malaria 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2171700" y="547688"/>
            <a:ext cx="480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i="1">
                <a:solidFill>
                  <a:schemeClr val="accent2"/>
                </a:solidFill>
                <a:latin typeface="Tahoma" pitchFamily="34" charset="0"/>
              </a:rPr>
              <a:t>Plasmodium falciparum </a:t>
            </a:r>
            <a:r>
              <a:rPr lang="en-US" sz="2000" b="1">
                <a:solidFill>
                  <a:schemeClr val="accent2"/>
                </a:solidFill>
                <a:latin typeface="Tahoma" pitchFamily="34" charset="0"/>
              </a:rPr>
              <a:t>(trophozoite stage in thin smear)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857230" y="2214551"/>
            <a:ext cx="6096000" cy="4035425"/>
            <a:chOff x="586" y="1380"/>
            <a:chExt cx="3840" cy="2542"/>
          </a:xfrm>
        </p:grpSpPr>
        <p:pic>
          <p:nvPicPr>
            <p:cNvPr id="15365" name="Picture 34" descr="Pfringsthn2"/>
            <p:cNvPicPr>
              <a:picLocks noChangeAspect="1" noChangeArrowheads="1"/>
            </p:cNvPicPr>
            <p:nvPr/>
          </p:nvPicPr>
          <p:blipFill>
            <a:blip r:embed="rId2" cstate="print">
              <a:lum contrast="12000"/>
            </a:blip>
            <a:srcRect t="7040" r="7042"/>
            <a:stretch>
              <a:fillRect/>
            </a:stretch>
          </p:blipFill>
          <p:spPr bwMode="auto">
            <a:xfrm>
              <a:off x="586" y="1380"/>
              <a:ext cx="3840" cy="2542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5366" name="Text Box 10"/>
            <p:cNvSpPr txBox="1">
              <a:spLocks noChangeArrowheads="1"/>
            </p:cNvSpPr>
            <p:nvPr/>
          </p:nvSpPr>
          <p:spPr bwMode="auto">
            <a:xfrm>
              <a:off x="1036" y="3472"/>
              <a:ext cx="49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>
                  <a:latin typeface="Tahoma" pitchFamily="34" charset="0"/>
                </a:rPr>
                <a:t>CCMOVBD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9AD9D158-9C02-466D-8919-F341D4A97A25}" type="slidenum">
              <a:rPr lang="en-US"/>
              <a:pPr/>
              <a:t>14</a:t>
            </a:fld>
            <a:r>
              <a:rPr lang="en-US"/>
              <a:t> Morphology of  Malaria 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485900" y="1690688"/>
            <a:ext cx="6172200" cy="4064000"/>
            <a:chOff x="1008" y="1008"/>
            <a:chExt cx="3888" cy="2695"/>
          </a:xfrm>
        </p:grpSpPr>
        <p:pic>
          <p:nvPicPr>
            <p:cNvPr id="16389" name="Picture 23" descr="Pfringsthk9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30000"/>
            </a:blip>
            <a:srcRect/>
            <a:stretch>
              <a:fillRect/>
            </a:stretch>
          </p:blipFill>
          <p:spPr bwMode="auto">
            <a:xfrm>
              <a:off x="1056" y="1008"/>
              <a:ext cx="3840" cy="2688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390" name="Text Box 10"/>
            <p:cNvSpPr txBox="1">
              <a:spLocks noChangeArrowheads="1"/>
            </p:cNvSpPr>
            <p:nvPr/>
          </p:nvSpPr>
          <p:spPr bwMode="auto">
            <a:xfrm>
              <a:off x="1008" y="3561"/>
              <a:ext cx="480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>
                  <a:latin typeface="Tahoma" pitchFamily="34" charset="0"/>
                </a:rPr>
                <a:t>CCMOVBD</a:t>
              </a:r>
            </a:p>
          </p:txBody>
        </p:sp>
      </p:grpSp>
      <p:sp>
        <p:nvSpPr>
          <p:cNvPr id="76825" name="Rectangle 25"/>
          <p:cNvSpPr>
            <a:spLocks noChangeArrowheads="1"/>
          </p:cNvSpPr>
          <p:nvPr/>
        </p:nvSpPr>
        <p:spPr bwMode="auto">
          <a:xfrm>
            <a:off x="2171700" y="547688"/>
            <a:ext cx="480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i="1">
                <a:solidFill>
                  <a:schemeClr val="accent2"/>
                </a:solidFill>
                <a:latin typeface="Tahoma" pitchFamily="34" charset="0"/>
              </a:rPr>
              <a:t>Plasmodium falciparum </a:t>
            </a:r>
            <a:r>
              <a:rPr lang="en-US" sz="2000" b="1">
                <a:solidFill>
                  <a:schemeClr val="accent2"/>
                </a:solidFill>
                <a:latin typeface="Tahoma" pitchFamily="34" charset="0"/>
              </a:rPr>
              <a:t>(trophozoite stage in thick smear)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FEE5F1C3-EB9E-4447-9920-E4BA814D919A}" type="slidenum">
              <a:rPr lang="en-US"/>
              <a:pPr/>
              <a:t>15</a:t>
            </a:fld>
            <a:r>
              <a:rPr lang="en-US"/>
              <a:t> Morphology of  Malaria </a:t>
            </a: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928662" y="471488"/>
            <a:ext cx="678661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i="1" dirty="0">
                <a:solidFill>
                  <a:schemeClr val="accent2"/>
                </a:solidFill>
                <a:latin typeface="Tahoma" pitchFamily="34" charset="0"/>
              </a:rPr>
              <a:t>Plasmodium </a:t>
            </a:r>
            <a:r>
              <a:rPr lang="en-US" sz="2400" b="1" i="1" dirty="0" err="1">
                <a:solidFill>
                  <a:schemeClr val="accent2"/>
                </a:solidFill>
                <a:latin typeface="Tahoma" pitchFamily="34" charset="0"/>
              </a:rPr>
              <a:t>falciparum</a:t>
            </a:r>
            <a:r>
              <a:rPr lang="en-US" sz="2800" b="1" i="1" dirty="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chemeClr val="accent2"/>
                </a:solidFill>
                <a:latin typeface="Tahoma" pitchFamily="34" charset="0"/>
              </a:rPr>
              <a:t>(characteristic   banana-shaped or crescent –shaped gametocyte 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stage in thin smear)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00166" y="2143116"/>
            <a:ext cx="6019800" cy="3970337"/>
            <a:chOff x="1104" y="1065"/>
            <a:chExt cx="3792" cy="2501"/>
          </a:xfrm>
        </p:grpSpPr>
        <p:pic>
          <p:nvPicPr>
            <p:cNvPr id="20485" name="Picture 7" descr="Pf1gamthn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18000"/>
            </a:blip>
            <a:srcRect t="8115"/>
            <a:stretch>
              <a:fillRect/>
            </a:stretch>
          </p:blipFill>
          <p:spPr bwMode="auto">
            <a:xfrm>
              <a:off x="1104" y="1065"/>
              <a:ext cx="3792" cy="2501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0486" name="Text Box 9"/>
            <p:cNvSpPr txBox="1">
              <a:spLocks noChangeArrowheads="1"/>
            </p:cNvSpPr>
            <p:nvPr/>
          </p:nvSpPr>
          <p:spPr bwMode="auto">
            <a:xfrm>
              <a:off x="1104" y="3431"/>
              <a:ext cx="4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>
                  <a:latin typeface="Tahoma" pitchFamily="34" charset="0"/>
                </a:rPr>
                <a:t>CCMOVBD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6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A 25 year-old male from India,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who came 3 months ago was admitted in KKUH with a history of severe </a:t>
            </a:r>
            <a:r>
              <a:rPr lang="en-US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anaemia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intermittent high grade fever for the last two months not responding to antibiotics.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DIAGNOSIS?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vivax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916832"/>
            <a:ext cx="6192688" cy="40940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Diagnosis: malaria or Plasmodium </a:t>
            </a:r>
            <a:r>
              <a:rPr lang="en-US" dirty="0" err="1" smtClean="0"/>
              <a:t>vivax</a:t>
            </a:r>
            <a:endParaRPr lang="ar-S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6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A businessman who makes frequent trips to Thailand , presents with intermittent  fever 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DIAGNOSIS?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Diagnosis: malaria or  Plasmodium </a:t>
            </a:r>
            <a:r>
              <a:rPr lang="en-US" dirty="0" err="1" smtClean="0"/>
              <a:t>vivax</a:t>
            </a:r>
            <a:endParaRPr lang="ar-SA" dirty="0"/>
          </a:p>
        </p:txBody>
      </p:sp>
      <p:pic>
        <p:nvPicPr>
          <p:cNvPr id="5" name="Picture 4" descr="vivax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6696744" cy="43485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6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A student in KSU who returned three weeks  from vacation in Africa  , he developed intermittent fever last week  and lost consciousness a short time ago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DIAGNOSIS?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Diagnosis: malaria or Plasmodium </a:t>
            </a:r>
            <a:r>
              <a:rPr lang="en-US" dirty="0" err="1" smtClean="0"/>
              <a:t>falciparum</a:t>
            </a:r>
            <a:endParaRPr lang="ar-SA" dirty="0"/>
          </a:p>
        </p:txBody>
      </p:sp>
      <p:pic>
        <p:nvPicPr>
          <p:cNvPr id="6" name="Picture 5" descr="http://www.cdfound.to.it/img/p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6878376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7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The patient was then treated with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-Roman" charset="0"/>
              </a:rPr>
              <a:t>schizontocidal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-Roman" charset="0"/>
              </a:rPr>
              <a:t>antimalarial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 drugs, a follow-up blood film  is shown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THERE ANY PARASITES? WHAT STAGE 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Plasmodium </a:t>
            </a:r>
            <a:r>
              <a:rPr lang="en-US" dirty="0" err="1" smtClean="0"/>
              <a:t>flaciparum</a:t>
            </a:r>
            <a:r>
              <a:rPr lang="en-US" dirty="0" smtClean="0"/>
              <a:t> , gametocyte stage </a:t>
            </a:r>
            <a:endParaRPr lang="ar-SA" dirty="0"/>
          </a:p>
        </p:txBody>
      </p:sp>
      <p:pic>
        <p:nvPicPr>
          <p:cNvPr id="5" name="Picture 2" descr="http://www.medicine.cmu.ac.th/dept/parasite/proto/p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5719756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0" y="2438400"/>
            <a:ext cx="5638800" cy="2292350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two methods common in use :</a:t>
            </a:r>
          </a:p>
          <a:p>
            <a:endParaRPr lang="en-US"/>
          </a:p>
          <a:p>
            <a:r>
              <a:rPr lang="en-US"/>
              <a:t>1: Light microscopy</a:t>
            </a:r>
          </a:p>
          <a:p>
            <a:r>
              <a:rPr lang="en-US"/>
              <a:t> </a:t>
            </a:r>
          </a:p>
          <a:p>
            <a:r>
              <a:rPr lang="en-US"/>
              <a:t>2: Rapid diagnostic tests (RDTs).</a:t>
            </a:r>
          </a:p>
          <a:p>
            <a:endParaRPr lang="en-US"/>
          </a:p>
        </p:txBody>
      </p:sp>
      <p:pic>
        <p:nvPicPr>
          <p:cNvPr id="23555" name="Picture 5" descr="12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438400"/>
            <a:ext cx="3200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0" y="228600"/>
            <a:ext cx="9144000" cy="10668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Common methods for parasitological diagnosis of malaria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7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A 7 year old child presented  with anemia  ,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-Roman" charset="0"/>
              </a:rPr>
              <a:t>hepatospenomegaly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 and fever .Not responding to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-Roman" charset="0"/>
              </a:rPr>
              <a:t>antimalarials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 and  antibiotics 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Bone marrow smear is shown 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THERE ANY PARASITES? WHAT STAGE 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err="1" smtClean="0"/>
              <a:t>Leishmania</a:t>
            </a:r>
            <a:r>
              <a:rPr lang="en-US" dirty="0" smtClean="0"/>
              <a:t> , </a:t>
            </a:r>
            <a:r>
              <a:rPr lang="en-US" dirty="0" err="1" smtClean="0"/>
              <a:t>amastigote</a:t>
            </a:r>
            <a:r>
              <a:rPr lang="en-US" dirty="0" smtClean="0"/>
              <a:t>   stage  </a:t>
            </a:r>
            <a:endParaRPr lang="ar-SA" dirty="0"/>
          </a:p>
        </p:txBody>
      </p:sp>
      <p:pic>
        <p:nvPicPr>
          <p:cNvPr id="6" name="صورة 2" descr="6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5616624" cy="42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bone marrow aspir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43000"/>
            <a:ext cx="37084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5" descr="bone marrow amastigo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438400"/>
            <a:ext cx="3581400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9"/>
          <p:cNvSpPr txBox="1">
            <a:spLocks noChangeArrowheads="1"/>
          </p:cNvSpPr>
          <p:nvPr/>
        </p:nvSpPr>
        <p:spPr bwMode="auto">
          <a:xfrm>
            <a:off x="838200" y="609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/>
              <a:t>Bone marrow aspiration</a:t>
            </a:r>
          </a:p>
        </p:txBody>
      </p:sp>
      <p:sp>
        <p:nvSpPr>
          <p:cNvPr id="29701" name="Text Box 10"/>
          <p:cNvSpPr txBox="1">
            <a:spLocks noChangeArrowheads="1"/>
          </p:cNvSpPr>
          <p:nvPr/>
        </p:nvSpPr>
        <p:spPr bwMode="auto">
          <a:xfrm>
            <a:off x="4724400" y="54864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/>
              <a:t>Bone marrow amastigotes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905000"/>
            <a:ext cx="6172200" cy="1981200"/>
          </a:xfrm>
          <a:noFill/>
        </p:spPr>
      </p:pic>
      <p:pic>
        <p:nvPicPr>
          <p:cNvPr id="35843" name="Picture 4" descr="malaria_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419600"/>
            <a:ext cx="18288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 descr="rapid-test-k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038600"/>
            <a:ext cx="205740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optimal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581400"/>
            <a:ext cx="14747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8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u="none" dirty="0">
                <a:latin typeface="Arial Black" pitchFamily="34" charset="0"/>
              </a:rPr>
              <a:t>Laboratory diagnosis of malaria</a:t>
            </a:r>
          </a:p>
        </p:txBody>
      </p:sp>
      <p:sp>
        <p:nvSpPr>
          <p:cNvPr id="35847" name="Text Box 9"/>
          <p:cNvSpPr txBox="1">
            <a:spLocks noChangeArrowheads="1"/>
          </p:cNvSpPr>
          <p:nvPr/>
        </p:nvSpPr>
        <p:spPr bwMode="auto">
          <a:xfrm>
            <a:off x="609600" y="914400"/>
            <a:ext cx="7391400" cy="946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 Black" pitchFamily="34" charset="0"/>
              </a:rPr>
              <a:t>Rapid diagnostic tests detect malaria antigens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051"/>
          <p:cNvGraphicFramePr>
            <a:graphicFrameLocks noChangeAspect="1"/>
          </p:cNvGraphicFramePr>
          <p:nvPr/>
        </p:nvGraphicFramePr>
        <p:xfrm>
          <a:off x="457200" y="1676400"/>
          <a:ext cx="8077200" cy="3124200"/>
        </p:xfrm>
        <a:graphic>
          <a:graphicData uri="http://schemas.openxmlformats.org/presentationml/2006/ole">
            <p:oleObj spid="_x0000_s54274" name="Bitmap Image" r:id="rId3" imgW="5638095" imgH="2180952" progId="PBrush">
              <p:embed/>
            </p:oleObj>
          </a:graphicData>
        </a:graphic>
      </p:graphicFrame>
      <p:sp>
        <p:nvSpPr>
          <p:cNvPr id="6147" name="Text Box 2052"/>
          <p:cNvSpPr txBox="1">
            <a:spLocks noChangeArrowheads="1"/>
          </p:cNvSpPr>
          <p:nvPr/>
        </p:nvSpPr>
        <p:spPr bwMode="auto">
          <a:xfrm>
            <a:off x="1066800" y="685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RDT procedure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link1_fi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47813"/>
            <a:ext cx="914400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1066800" y="685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RDT procedure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609600"/>
            <a:ext cx="406876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914650" y="224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6477000" cy="519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 dirty="0">
                <a:latin typeface="Arial Black" pitchFamily="34" charset="0"/>
              </a:rPr>
              <a:t>Laboratory diagnosis of malaria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1085850" y="1219200"/>
            <a:ext cx="6457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Light microscopy:1:  Preparing blood film</a:t>
            </a:r>
            <a:endParaRPr lang="ar-SA" dirty="0"/>
          </a:p>
        </p:txBody>
      </p:sp>
      <p:pic>
        <p:nvPicPr>
          <p:cNvPr id="6" name="Picture 5" descr="Basic malaria microscopy 1.bmp"/>
          <p:cNvPicPr/>
          <p:nvPr/>
        </p:nvPicPr>
        <p:blipFill>
          <a:blip r:embed="rId2"/>
          <a:stretch>
            <a:fillRect/>
          </a:stretch>
        </p:blipFill>
        <p:spPr>
          <a:xfrm>
            <a:off x="5857884" y="1714488"/>
            <a:ext cx="2144779" cy="2266950"/>
          </a:xfrm>
          <a:prstGeom prst="rect">
            <a:avLst/>
          </a:prstGeom>
        </p:spPr>
      </p:pic>
      <p:pic>
        <p:nvPicPr>
          <p:cNvPr id="7" name="Picture 6" descr="Basic malaria microscopy 2.bmp"/>
          <p:cNvPicPr/>
          <p:nvPr/>
        </p:nvPicPr>
        <p:blipFill>
          <a:blip r:embed="rId3"/>
          <a:stretch>
            <a:fillRect/>
          </a:stretch>
        </p:blipFill>
        <p:spPr>
          <a:xfrm>
            <a:off x="1285852" y="2143116"/>
            <a:ext cx="1905000" cy="1695450"/>
          </a:xfrm>
          <a:prstGeom prst="rect">
            <a:avLst/>
          </a:prstGeom>
        </p:spPr>
      </p:pic>
      <p:pic>
        <p:nvPicPr>
          <p:cNvPr id="8" name="Picture 7" descr="Basic malaria microscopy 3.bmp"/>
          <p:cNvPicPr/>
          <p:nvPr/>
        </p:nvPicPr>
        <p:blipFill>
          <a:blip r:embed="rId4"/>
          <a:stretch>
            <a:fillRect/>
          </a:stretch>
        </p:blipFill>
        <p:spPr>
          <a:xfrm>
            <a:off x="1285852" y="4286256"/>
            <a:ext cx="2228850" cy="1939702"/>
          </a:xfrm>
          <a:prstGeom prst="rect">
            <a:avLst/>
          </a:prstGeom>
        </p:spPr>
      </p:pic>
      <p:pic>
        <p:nvPicPr>
          <p:cNvPr id="9" name="Picture 8" descr="Basic malaria microscopy 4.bmp"/>
          <p:cNvPicPr/>
          <p:nvPr/>
        </p:nvPicPr>
        <p:blipFill>
          <a:blip r:embed="rId5"/>
          <a:stretch>
            <a:fillRect/>
          </a:stretch>
        </p:blipFill>
        <p:spPr>
          <a:xfrm>
            <a:off x="6072198" y="4643446"/>
            <a:ext cx="2143140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1066800" y="762000"/>
            <a:ext cx="6457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Light microscopy:1:  Preparing blood film</a:t>
            </a:r>
            <a:endParaRPr lang="ar-SA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6477000" cy="519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 dirty="0">
                <a:latin typeface="Arial Black" pitchFamily="34" charset="0"/>
              </a:rPr>
              <a:t>Laboratory diagnosis of malaria</a:t>
            </a:r>
          </a:p>
        </p:txBody>
      </p:sp>
      <p:pic>
        <p:nvPicPr>
          <p:cNvPr id="5" name="Picture 4" descr="Basic malaria microscopy 6.bmp"/>
          <p:cNvPicPr/>
          <p:nvPr/>
        </p:nvPicPr>
        <p:blipFill>
          <a:blip r:embed="rId2"/>
          <a:stretch>
            <a:fillRect/>
          </a:stretch>
        </p:blipFill>
        <p:spPr>
          <a:xfrm>
            <a:off x="642910" y="1500174"/>
            <a:ext cx="1704975" cy="1628775"/>
          </a:xfrm>
          <a:prstGeom prst="rect">
            <a:avLst/>
          </a:prstGeom>
        </p:spPr>
      </p:pic>
      <p:pic>
        <p:nvPicPr>
          <p:cNvPr id="8" name="Picture 7" descr="Basic malaria microscopy5.bmp"/>
          <p:cNvPicPr/>
          <p:nvPr/>
        </p:nvPicPr>
        <p:blipFill>
          <a:blip r:embed="rId3"/>
          <a:stretch>
            <a:fillRect/>
          </a:stretch>
        </p:blipFill>
        <p:spPr>
          <a:xfrm>
            <a:off x="3571868" y="2714620"/>
            <a:ext cx="2193587" cy="116501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071942"/>
            <a:ext cx="2184502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909888" y="223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881313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886075" y="2219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014663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pic>
        <p:nvPicPr>
          <p:cNvPr id="30726" name="Picture 6" descr="http://sabatinelli-g/collect/who/archives/HASH01b5/023bc76f/bbf4ec98/0dff.dir/p20d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667000" y="2286000"/>
            <a:ext cx="3114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1085850" y="1219200"/>
            <a:ext cx="6457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Light microscopy: Thick and thin films</a:t>
            </a:r>
            <a:endParaRPr lang="ar-SA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6477000" cy="519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 dirty="0">
                <a:latin typeface="Arial Black" pitchFamily="34" charset="0"/>
              </a:rPr>
              <a:t>Laboratory diagnosis of malaria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حلة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3902</TotalTime>
  <Words>394</Words>
  <Application>Microsoft Office PowerPoint</Application>
  <PresentationFormat>On-screen Show (4:3)</PresentationFormat>
  <Paragraphs>71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رحلة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KHAIRAT</dc:creator>
  <cp:lastModifiedBy>Ahmed</cp:lastModifiedBy>
  <cp:revision>195</cp:revision>
  <dcterms:created xsi:type="dcterms:W3CDTF">2011-01-11T10:14:28Z</dcterms:created>
  <dcterms:modified xsi:type="dcterms:W3CDTF">2014-12-23T11:15:58Z</dcterms:modified>
</cp:coreProperties>
</file>