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slides/slide169.xml" ContentType="application/vnd.openxmlformats-officedocument.presentationml.slide+xml"/>
  <Override PartName="/ppt/tableStyles.xml" ContentType="application/vnd.openxmlformats-officedocument.presentationml.tableStyles+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slides/slide147.xml" ContentType="application/vnd.openxmlformats-officedocument.presentationml.slide+xml"/>
  <Override PartName="/ppt/slides/slide158.xml" ContentType="application/vnd.openxmlformats-officedocument.presentationml.slide+xml"/>
  <Override PartName="/ppt/notesSlides/notesSlide30.xml" ContentType="application/vnd.openxmlformats-officedocument.presentationml.notesSlide+xml"/>
  <Override PartName="/ppt/slides/slide99.xml" ContentType="application/vnd.openxmlformats-officedocument.presentationml.slide+xml"/>
  <Override PartName="/ppt/slides/slide136.xml" ContentType="application/vnd.openxmlformats-officedocument.presentationml.slide+xml"/>
  <Override PartName="/ppt/slides/slide183.xml" ContentType="application/vnd.openxmlformats-officedocument.presentationml.slide+xml"/>
  <Override PartName="/ppt/notesSlides/notesSlide7.xml" ContentType="application/vnd.openxmlformats-officedocument.presentationml.notesSlide+xml"/>
  <Override PartName="/ppt/slides/slide77.xml" ContentType="application/vnd.openxmlformats-officedocument.presentationml.slide+xml"/>
  <Override PartName="/ppt/slides/slide88.xml" ContentType="application/vnd.openxmlformats-officedocument.presentationml.slide+xml"/>
  <Override PartName="/ppt/slides/slide125.xml" ContentType="application/vnd.openxmlformats-officedocument.presentationml.slide+xml"/>
  <Override PartName="/ppt/slides/slide172.xml" ContentType="application/vnd.openxmlformats-officedocument.presentationml.slide+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50.xml" ContentType="application/vnd.openxmlformats-officedocument.presentationml.slide+xml"/>
  <Override PartName="/ppt/slides/slide161.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68.xml" ContentType="application/vnd.openxmlformats-officedocument.presentationml.notesSlide+xml"/>
  <Override PartName="/ppt/slides/slide55.xml" ContentType="application/vnd.openxmlformats-officedocument.presentationml.slide+xml"/>
  <Override PartName="/ppt/slideLayouts/slideLayout18.xml" ContentType="application/vnd.openxmlformats-officedocument.presentationml.slideLayout+xml"/>
  <Override PartName="/ppt/theme/theme2.xml" ContentType="application/vnd.openxmlformats-officedocument.theme+xml"/>
  <Override PartName="/ppt/notesSlides/notesSlide57.xml" ContentType="application/vnd.openxmlformats-officedocument.presentationml.notesSlide+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notesSlides/notesSlide13.xml" ContentType="application/vnd.openxmlformats-officedocument.presentationml.notesSlide+xml"/>
  <Override PartName="/ppt/notesSlides/notesSlide60.xml" ContentType="application/vnd.openxmlformats-officedocument.presentationml.notesSlide+xml"/>
  <Override PartName="/ppt/slides/slide119.xml" ContentType="application/vnd.openxmlformats-officedocument.presentationml.slide+xml"/>
  <Override PartName="/ppt/slides/slide166.xml" ContentType="application/vnd.openxmlformats-officedocument.presentationml.slide+xml"/>
  <Override PartName="/ppt/slides/slide177.xml" ContentType="application/vnd.openxmlformats-officedocument.presentationml.slide+xml"/>
  <Override PartName="/ppt/slideLayouts/slideLayout10.xml" ContentType="application/vnd.openxmlformats-officedocument.presentationml.slideLayout+xml"/>
  <Override PartName="/ppt/slides/slide108.xml" ContentType="application/vnd.openxmlformats-officedocument.presentationml.slide+xml"/>
  <Override PartName="/ppt/slides/slide155.xml" ContentType="application/vnd.openxmlformats-officedocument.presentationml.slide+xml"/>
  <Override PartName="/ppt/slides/slide49.xml" ContentType="application/vnd.openxmlformats-officedocument.presentationml.slide+xml"/>
  <Override PartName="/ppt/slides/slide96.xml" ContentType="application/vnd.openxmlformats-officedocument.presentationml.slide+xml"/>
  <Override PartName="/ppt/slides/slide144.xml" ContentType="application/vnd.openxmlformats-officedocument.presentationml.slide+xml"/>
  <Override PartName="/ppt/notesSlides/notesSlide4.xml" ContentType="application/vnd.openxmlformats-officedocument.presentationml.notesSlide+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s/slide151.xml" ContentType="application/vnd.openxmlformats-officedocument.presentationml.slide+xml"/>
  <Override PartName="/ppt/slides/slide180.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s/slide140.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slideLayouts/slideLayout15.xml" ContentType="application/vnd.openxmlformats-officedocument.presentationml.slideLayout+xml"/>
  <Override PartName="/ppt/notesSlides/notesSlide18.xml" ContentType="application/vnd.openxmlformats-officedocument.presentationml.notesSlide+xml"/>
  <Default Extension="wmf" ContentType="image/x-wmf"/>
  <Override PartName="/ppt/notesSlides/notesSlide36.xml" ContentType="application/vnd.openxmlformats-officedocument.presentationml.notesSlide+xml"/>
  <Override PartName="/ppt/notesSlides/notesSlide65.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s/slide149.xml" ContentType="application/vnd.openxmlformats-officedocument.presentationml.slide+xml"/>
  <Override PartName="/ppt/slides/slide178.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slides/slide138.xml" ContentType="application/vnd.openxmlformats-officedocument.presentationml.slide+xml"/>
  <Override PartName="/ppt/slides/slide167.xml" ContentType="application/vnd.openxmlformats-officedocument.presentationml.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slides/slide174.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s/slide134.xml" ContentType="application/vnd.openxmlformats-officedocument.presentationml.slide+xml"/>
  <Override PartName="/ppt/slides/slide163.xml" ContentType="application/vnd.openxmlformats-officedocument.presentationml.slide+xml"/>
  <Override PartName="/ppt/slides/slide181.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slides/slide170.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slideLayouts/slideLayout16.xml" ContentType="application/vnd.openxmlformats-officedocument.presentationml.slideLayout+xml"/>
  <Override PartName="/ppt/notesSlides/notesSlide37.xml" ContentType="application/vnd.openxmlformats-officedocument.presentationml.notesSlide+xml"/>
  <Override PartName="/ppt/notesSlides/notesSlide55.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slides/slide20.xml" ContentType="application/vnd.openxmlformats-officedocument.presentationml.slide+xml"/>
  <Override PartName="/ppt/slides/slide168.xml" ContentType="application/vnd.openxmlformats-officedocument.presentationml.slide+xml"/>
  <Override PartName="/ppt/slides/slide179.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slides/slide139.xml" ContentType="application/vnd.openxmlformats-officedocument.presentationml.slide+xml"/>
  <Override PartName="/ppt/slides/slide157.xml" ContentType="application/vnd.openxmlformats-officedocument.presentationml.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slides/slide146.xml" ContentType="application/vnd.openxmlformats-officedocument.presentationml.slide+xml"/>
  <Override PartName="/ppt/slides/slide164.xml" ContentType="application/vnd.openxmlformats-officedocument.presentationml.slide+xml"/>
  <Override PartName="/ppt/slides/slide175.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53.xml" ContentType="application/vnd.openxmlformats-officedocument.presentationml.slide+xml"/>
  <Override PartName="/ppt/slides/slide171.xml" ContentType="application/vnd.openxmlformats-officedocument.presentationml.slide+xml"/>
  <Override PartName="/ppt/slides/slide182.xml" ContentType="application/vnd.openxmlformats-officedocument.presentationml.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160.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notesSlides/notesSlide67.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slides/slide32.xml" ContentType="application/vnd.openxmlformats-officedocument.presentationml.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notesSlides/notesSlide23.xml" ContentType="application/vnd.openxmlformats-officedocument.presentationml.notesSlide+xml"/>
  <Override PartName="/ppt/slides/slide129.xml" ContentType="application/vnd.openxmlformats-officedocument.presentationml.slide+xml"/>
  <Override PartName="/ppt/slides/slide176.xml" ContentType="application/vnd.openxmlformats-officedocument.presentationml.slide+xml"/>
  <Override PartName="/ppt/notesSlides/notesSlide12.xml" ContentType="application/vnd.openxmlformats-officedocument.presentationml.notesSlide+xml"/>
  <Override PartName="/ppt/slides/slide118.xml" ContentType="application/vnd.openxmlformats-officedocument.presentationml.slide+xml"/>
  <Override PartName="/ppt/slides/slide165.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viewProps.xml" ContentType="application/vnd.openxmlformats-officedocument.presentationml.viewProps+xml"/>
  <Override PartName="/ppt/slides/slide48.xml" ContentType="application/vnd.openxmlformats-officedocument.presentationml.slide+xml"/>
  <Override PartName="/ppt/slides/slide95.xml" ContentType="application/vnd.openxmlformats-officedocument.presentationml.slide+xml"/>
  <Override PartName="/ppt/slides/slide132.xml" ContentType="application/vnd.openxmlformats-officedocument.presentationml.slide+xml"/>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64.xml" ContentType="application/vnd.openxmlformats-officedocument.presentationml.notesSlide+xml"/>
  <Override PartName="/ppt/slides/slide51.xml" ContentType="application/vnd.openxmlformats-officedocument.presentationml.slide+xml"/>
  <Override PartName="/ppt/slideLayouts/slideLayout14.xml" ContentType="application/vnd.openxmlformats-officedocument.presentationml.slideLayout+xml"/>
  <Override PartName="/ppt/notesSlides/notesSlide53.xml" ContentType="application/vnd.openxmlformats-officedocument.presentationml.notesSlide+xml"/>
  <Override PartName="/ppt/slides/slide40.xml" ContentType="application/vnd.openxmlformats-officedocument.presentationml.slide+xml"/>
  <Override PartName="/ppt/slides/slide159.xml" ContentType="application/vnd.openxmlformats-officedocument.presentationml.slide+xml"/>
  <Override PartName="/ppt/notesSlides/notesSlide42.xml" ContentType="application/vnd.openxmlformats-officedocument.presentationml.notesSlide+xml"/>
  <Override PartName="/ppt/slides/slide148.xml" ContentType="application/vnd.openxmlformats-officedocument.presentationml.slide+xml"/>
  <Default Extension="gif" ContentType="image/gif"/>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s/slide89.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173.xml" ContentType="application/vnd.openxmlformats-officedocument.presentationml.slide+xml"/>
  <Override PartName="/ppt/slides/slide78.xml" ContentType="application/vnd.openxmlformats-officedocument.presentationml.slide+xml"/>
  <Override PartName="/ppt/slides/slide115.xml" ContentType="application/vnd.openxmlformats-officedocument.presentationml.slide+xml"/>
  <Override PartName="/ppt/slides/slide162.xml" ContentType="application/vnd.openxmlformats-officedocument.presentationml.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185"/>
  </p:notesMasterIdLst>
  <p:sldIdLst>
    <p:sldId id="256" r:id="rId2"/>
    <p:sldId id="513" r:id="rId3"/>
    <p:sldId id="558" r:id="rId4"/>
    <p:sldId id="512" r:id="rId5"/>
    <p:sldId id="511" r:id="rId6"/>
    <p:sldId id="561" r:id="rId7"/>
    <p:sldId id="510" r:id="rId8"/>
    <p:sldId id="506" r:id="rId9"/>
    <p:sldId id="557" r:id="rId10"/>
    <p:sldId id="337" r:id="rId11"/>
    <p:sldId id="257" r:id="rId12"/>
    <p:sldId id="327" r:id="rId13"/>
    <p:sldId id="560" r:id="rId14"/>
    <p:sldId id="328" r:id="rId15"/>
    <p:sldId id="358" r:id="rId16"/>
    <p:sldId id="562" r:id="rId17"/>
    <p:sldId id="563" r:id="rId18"/>
    <p:sldId id="564" r:id="rId19"/>
    <p:sldId id="340" r:id="rId20"/>
    <p:sldId id="339" r:id="rId21"/>
    <p:sldId id="342" r:id="rId22"/>
    <p:sldId id="559" r:id="rId23"/>
    <p:sldId id="540" r:id="rId24"/>
    <p:sldId id="345" r:id="rId25"/>
    <p:sldId id="356" r:id="rId26"/>
    <p:sldId id="536" r:id="rId27"/>
    <p:sldId id="357" r:id="rId28"/>
    <p:sldId id="537" r:id="rId29"/>
    <p:sldId id="538" r:id="rId30"/>
    <p:sldId id="355" r:id="rId31"/>
    <p:sldId id="353" r:id="rId32"/>
    <p:sldId id="359" r:id="rId33"/>
    <p:sldId id="329" r:id="rId34"/>
    <p:sldId id="567" r:id="rId35"/>
    <p:sldId id="330" r:id="rId36"/>
    <p:sldId id="568" r:id="rId37"/>
    <p:sldId id="332" r:id="rId38"/>
    <p:sldId id="360" r:id="rId39"/>
    <p:sldId id="569" r:id="rId40"/>
    <p:sldId id="570" r:id="rId41"/>
    <p:sldId id="571" r:id="rId42"/>
    <p:sldId id="580" r:id="rId43"/>
    <p:sldId id="576" r:id="rId44"/>
    <p:sldId id="579" r:id="rId45"/>
    <p:sldId id="577" r:id="rId46"/>
    <p:sldId id="578" r:id="rId47"/>
    <p:sldId id="574" r:id="rId48"/>
    <p:sldId id="361" r:id="rId49"/>
    <p:sldId id="573" r:id="rId50"/>
    <p:sldId id="363" r:id="rId51"/>
    <p:sldId id="509" r:id="rId52"/>
    <p:sldId id="572" r:id="rId53"/>
    <p:sldId id="575" r:id="rId54"/>
    <p:sldId id="581" r:id="rId55"/>
    <p:sldId id="543" r:id="rId56"/>
    <p:sldId id="369" r:id="rId57"/>
    <p:sldId id="582" r:id="rId58"/>
    <p:sldId id="583" r:id="rId59"/>
    <p:sldId id="584" r:id="rId60"/>
    <p:sldId id="375" r:id="rId61"/>
    <p:sldId id="589" r:id="rId62"/>
    <p:sldId id="379" r:id="rId63"/>
    <p:sldId id="541" r:id="rId64"/>
    <p:sldId id="380" r:id="rId65"/>
    <p:sldId id="590" r:id="rId66"/>
    <p:sldId id="544" r:id="rId67"/>
    <p:sldId id="591" r:id="rId68"/>
    <p:sldId id="334" r:id="rId69"/>
    <p:sldId id="381" r:id="rId70"/>
    <p:sldId id="592" r:id="rId71"/>
    <p:sldId id="593" r:id="rId72"/>
    <p:sldId id="595" r:id="rId73"/>
    <p:sldId id="596" r:id="rId74"/>
    <p:sldId id="597" r:id="rId75"/>
    <p:sldId id="598" r:id="rId76"/>
    <p:sldId id="382" r:id="rId77"/>
    <p:sldId id="604" r:id="rId78"/>
    <p:sldId id="387" r:id="rId79"/>
    <p:sldId id="602" r:id="rId80"/>
    <p:sldId id="390" r:id="rId81"/>
    <p:sldId id="414" r:id="rId82"/>
    <p:sldId id="599" r:id="rId83"/>
    <p:sldId id="600" r:id="rId84"/>
    <p:sldId id="385" r:id="rId85"/>
    <p:sldId id="601" r:id="rId86"/>
    <p:sldId id="650" r:id="rId87"/>
    <p:sldId id="391" r:id="rId88"/>
    <p:sldId id="618" r:id="rId89"/>
    <p:sldId id="263" r:id="rId90"/>
    <p:sldId id="532" r:id="rId91"/>
    <p:sldId id="305" r:id="rId92"/>
    <p:sldId id="502" r:id="rId93"/>
    <p:sldId id="396" r:id="rId94"/>
    <p:sldId id="531" r:id="rId95"/>
    <p:sldId id="533" r:id="rId96"/>
    <p:sldId id="613" r:id="rId97"/>
    <p:sldId id="617" r:id="rId98"/>
    <p:sldId id="614" r:id="rId99"/>
    <p:sldId id="628" r:id="rId100"/>
    <p:sldId id="615" r:id="rId101"/>
    <p:sldId id="616" r:id="rId102"/>
    <p:sldId id="626" r:id="rId103"/>
    <p:sldId id="625" r:id="rId104"/>
    <p:sldId id="606" r:id="rId105"/>
    <p:sldId id="608" r:id="rId106"/>
    <p:sldId id="629" r:id="rId107"/>
    <p:sldId id="611" r:id="rId108"/>
    <p:sldId id="610" r:id="rId109"/>
    <p:sldId id="612" r:id="rId110"/>
    <p:sldId id="265" r:id="rId111"/>
    <p:sldId id="534" r:id="rId112"/>
    <p:sldId id="621" r:id="rId113"/>
    <p:sldId id="314" r:id="rId114"/>
    <p:sldId id="622" r:id="rId115"/>
    <p:sldId id="398" r:id="rId116"/>
    <p:sldId id="623" r:id="rId117"/>
    <p:sldId id="535" r:id="rId118"/>
    <p:sldId id="399" r:id="rId119"/>
    <p:sldId id="415" r:id="rId120"/>
    <p:sldId id="418" r:id="rId121"/>
    <p:sldId id="630" r:id="rId122"/>
    <p:sldId id="421" r:id="rId123"/>
    <p:sldId id="424" r:id="rId124"/>
    <p:sldId id="631" r:id="rId125"/>
    <p:sldId id="417" r:id="rId126"/>
    <p:sldId id="419" r:id="rId127"/>
    <p:sldId id="420" r:id="rId128"/>
    <p:sldId id="632" r:id="rId129"/>
    <p:sldId id="470" r:id="rId130"/>
    <p:sldId id="430" r:id="rId131"/>
    <p:sldId id="429" r:id="rId132"/>
    <p:sldId id="427" r:id="rId133"/>
    <p:sldId id="472" r:id="rId134"/>
    <p:sldId id="634" r:id="rId135"/>
    <p:sldId id="635" r:id="rId136"/>
    <p:sldId id="473" r:id="rId137"/>
    <p:sldId id="479" r:id="rId138"/>
    <p:sldId id="528" r:id="rId139"/>
    <p:sldId id="432" r:id="rId140"/>
    <p:sldId id="637" r:id="rId141"/>
    <p:sldId id="636" r:id="rId142"/>
    <p:sldId id="641" r:id="rId143"/>
    <p:sldId id="642" r:id="rId144"/>
    <p:sldId id="643" r:id="rId145"/>
    <p:sldId id="644" r:id="rId146"/>
    <p:sldId id="483" r:id="rId147"/>
    <p:sldId id="517" r:id="rId148"/>
    <p:sldId id="638" r:id="rId149"/>
    <p:sldId id="519" r:id="rId150"/>
    <p:sldId id="520" r:id="rId151"/>
    <p:sldId id="640" r:id="rId152"/>
    <p:sldId id="522" r:id="rId153"/>
    <p:sldId id="645" r:id="rId154"/>
    <p:sldId id="456" r:id="rId155"/>
    <p:sldId id="530" r:id="rId156"/>
    <p:sldId id="651" r:id="rId157"/>
    <p:sldId id="652" r:id="rId158"/>
    <p:sldId id="484" r:id="rId159"/>
    <p:sldId id="486" r:id="rId160"/>
    <p:sldId id="485" r:id="rId161"/>
    <p:sldId id="487" r:id="rId162"/>
    <p:sldId id="646" r:id="rId163"/>
    <p:sldId id="647" r:id="rId164"/>
    <p:sldId id="648" r:id="rId165"/>
    <p:sldId id="550" r:id="rId166"/>
    <p:sldId id="551" r:id="rId167"/>
    <p:sldId id="649" r:id="rId168"/>
    <p:sldId id="553" r:id="rId169"/>
    <p:sldId id="554" r:id="rId170"/>
    <p:sldId id="545" r:id="rId171"/>
    <p:sldId id="556" r:id="rId172"/>
    <p:sldId id="555" r:id="rId173"/>
    <p:sldId id="547" r:id="rId174"/>
    <p:sldId id="491" r:id="rId175"/>
    <p:sldId id="492" r:id="rId176"/>
    <p:sldId id="493" r:id="rId177"/>
    <p:sldId id="503" r:id="rId178"/>
    <p:sldId id="495" r:id="rId179"/>
    <p:sldId id="654" r:id="rId180"/>
    <p:sldId id="653" r:id="rId181"/>
    <p:sldId id="497" r:id="rId182"/>
    <p:sldId id="504" r:id="rId183"/>
    <p:sldId id="655" r:id="rId18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00"/>
    <a:srgbClr val="1010C6"/>
    <a:srgbClr val="660066"/>
    <a:srgbClr val="006600"/>
    <a:srgbClr val="0B0B8F"/>
    <a:srgbClr val="FF33CC"/>
    <a:srgbClr val="669900"/>
    <a:srgbClr val="FF99FF"/>
    <a:srgbClr val="00FFFF"/>
    <a:srgbClr val="D6D105"/>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9" autoAdjust="0"/>
    <p:restoredTop sz="91825" autoAdjust="0"/>
  </p:normalViewPr>
  <p:slideViewPr>
    <p:cSldViewPr>
      <p:cViewPr varScale="1">
        <p:scale>
          <a:sx n="79" d="100"/>
          <a:sy n="79" d="100"/>
        </p:scale>
        <p:origin x="-1302" y="-96"/>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5" Type="http://schemas.openxmlformats.org/officeDocument/2006/relationships/slide" Target="slides/slide174.xml"/><Relationship Id="rId170" Type="http://schemas.openxmlformats.org/officeDocument/2006/relationships/slide" Target="slides/slide169.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slide" Target="slides/slide180.xml"/><Relationship Id="rId186" Type="http://schemas.openxmlformats.org/officeDocument/2006/relationships/presProps" Target="pres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72" Type="http://schemas.openxmlformats.org/officeDocument/2006/relationships/slide" Target="slides/slide17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tableStyles" Target="tableStyle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616B225-E22B-4AF6-9FA0-D3552B48732A}" type="datetimeFigureOut">
              <a:rPr lang="en-US" smtClean="0"/>
              <a:pPr/>
              <a:t>1/4/2015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5C29E3C-A7A0-4781-9108-4A44678AF1E5}" type="slidenum">
              <a:rPr lang="en-US" smtClean="0"/>
              <a:pPr/>
              <a:t>‹#›</a:t>
            </a:fld>
            <a:endParaRPr lang="en-US"/>
          </a:p>
        </p:txBody>
      </p:sp>
    </p:spTree>
    <p:extLst>
      <p:ext uri="{BB962C8B-B14F-4D97-AF65-F5344CB8AC3E}">
        <p14:creationId xmlns:p14="http://schemas.microsoft.com/office/powerpoint/2010/main" xmlns="" val="6020938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p:cNvSpPr>
            <a:spLocks noGrp="1" noChangeArrowheads="1"/>
          </p:cNvSpPr>
          <p:nvPr>
            <p:ph type="sldNum" sz="quarter" idx="5"/>
          </p:nvPr>
        </p:nvSpPr>
        <p:spPr>
          <a:noFill/>
        </p:spPr>
        <p:txBody>
          <a:bodyPr/>
          <a:lstStyle/>
          <a:p>
            <a:fld id="{5285D4CC-7051-45FC-BDF8-188C6FEB921C}" type="slidenum">
              <a:rPr lang="en-US" smtClean="0"/>
              <a:pPr/>
              <a:t>4</a:t>
            </a:fld>
            <a:endParaRPr lang="en-US" smtClean="0"/>
          </a:p>
        </p:txBody>
      </p:sp>
      <p:sp>
        <p:nvSpPr>
          <p:cNvPr id="151555" name="Rectangle 2"/>
          <p:cNvSpPr>
            <a:spLocks noGrp="1" noRot="1" noChangeAspect="1" noChangeArrowheads="1" noTextEdit="1"/>
          </p:cNvSpPr>
          <p:nvPr>
            <p:ph type="sldImg"/>
          </p:nvPr>
        </p:nvSpPr>
        <p:spPr>
          <a:ln/>
        </p:spPr>
      </p:sp>
      <p:sp>
        <p:nvSpPr>
          <p:cNvPr id="151556"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xmlns="" val="1321524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82" name="Rectangle 7"/>
          <p:cNvSpPr>
            <a:spLocks noGrp="1" noChangeArrowheads="1"/>
          </p:cNvSpPr>
          <p:nvPr>
            <p:ph type="sldNum" sz="quarter"/>
          </p:nvPr>
        </p:nvSpPr>
        <p:spPr>
          <a:noFill/>
        </p:spPr>
        <p:txBody>
          <a:bodyPr/>
          <a:lstStyle/>
          <a:p>
            <a:fld id="{2BAB8591-1B5C-4971-A4E0-76708EFA935C}" type="slidenum">
              <a:rPr lang="en-GB" smtClean="0">
                <a:cs typeface="Lucida Sans Unicode" charset="0"/>
              </a:rPr>
              <a:pPr/>
              <a:t>24</a:t>
            </a:fld>
            <a:endParaRPr lang="en-GB" smtClean="0">
              <a:cs typeface="Lucida Sans Unicode" charset="0"/>
            </a:endParaRPr>
          </a:p>
        </p:txBody>
      </p:sp>
      <p:sp>
        <p:nvSpPr>
          <p:cNvPr id="225283"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225284" name="Rectangle 2"/>
          <p:cNvSpPr>
            <a:spLocks noGrp="1" noChangeArrowheads="1"/>
          </p:cNvSpPr>
          <p:nvPr>
            <p:ph type="body" idx="1"/>
          </p:nvPr>
        </p:nvSpPr>
        <p:spPr>
          <a:xfrm>
            <a:off x="685800" y="4343400"/>
            <a:ext cx="5486400" cy="4114800"/>
          </a:xfrm>
          <a:noFill/>
          <a:ln/>
        </p:spPr>
        <p:txBody>
          <a:bodyPr wrap="none" anchor="ctr"/>
          <a:lstStyle/>
          <a:p>
            <a:endParaRPr lang="en-US" dirty="0" smtClean="0"/>
          </a:p>
        </p:txBody>
      </p:sp>
    </p:spTree>
    <p:extLst>
      <p:ext uri="{BB962C8B-B14F-4D97-AF65-F5344CB8AC3E}">
        <p14:creationId xmlns:p14="http://schemas.microsoft.com/office/powerpoint/2010/main" xmlns="" val="8362556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5C29E3C-A7A0-4781-9108-4A44678AF1E5}" type="slidenum">
              <a:rPr lang="en-US" smtClean="0"/>
              <a:pPr/>
              <a:t>26</a:t>
            </a:fld>
            <a:endParaRPr lang="en-US"/>
          </a:p>
        </p:txBody>
      </p:sp>
    </p:spTree>
    <p:extLst>
      <p:ext uri="{BB962C8B-B14F-4D97-AF65-F5344CB8AC3E}">
        <p14:creationId xmlns:p14="http://schemas.microsoft.com/office/powerpoint/2010/main" xmlns="" val="28362698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42" name="Slide Image Placeholder 1"/>
          <p:cNvSpPr>
            <a:spLocks noGrp="1" noRot="1" noChangeAspect="1" noTextEdit="1"/>
          </p:cNvSpPr>
          <p:nvPr>
            <p:ph type="sldImg"/>
          </p:nvPr>
        </p:nvSpPr>
        <p:spPr bwMode="auto">
          <a:noFill/>
          <a:ln>
            <a:solidFill>
              <a:srgbClr val="000000"/>
            </a:solidFill>
            <a:miter lim="800000"/>
            <a:headEnd/>
            <a:tailEnd/>
          </a:ln>
        </p:spPr>
      </p:sp>
      <p:sp>
        <p:nvSpPr>
          <p:cNvPr id="4710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47104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0D6E66F-3E3E-40F9-AC9E-5D3DDF4CE4CE}" type="slidenum">
              <a:rPr lang="en-US" smtClean="0"/>
              <a:pPr fontAlgn="base">
                <a:spcBef>
                  <a:spcPct val="0"/>
                </a:spcBef>
                <a:spcAft>
                  <a:spcPct val="0"/>
                </a:spcAft>
                <a:defRPr/>
              </a:pPr>
              <a:t>27</a:t>
            </a:fld>
            <a:endParaRPr lang="en-US" smtClean="0"/>
          </a:p>
        </p:txBody>
      </p:sp>
    </p:spTree>
    <p:extLst>
      <p:ext uri="{BB962C8B-B14F-4D97-AF65-F5344CB8AC3E}">
        <p14:creationId xmlns:p14="http://schemas.microsoft.com/office/powerpoint/2010/main" xmlns="" val="27106310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22" name="Rectangle 7"/>
          <p:cNvSpPr>
            <a:spLocks noGrp="1" noChangeArrowheads="1"/>
          </p:cNvSpPr>
          <p:nvPr>
            <p:ph type="sldNum" sz="quarter"/>
          </p:nvPr>
        </p:nvSpPr>
        <p:spPr>
          <a:noFill/>
        </p:spPr>
        <p:txBody>
          <a:bodyPr/>
          <a:lstStyle/>
          <a:p>
            <a:fld id="{4AF58C4C-3E70-47D4-A49E-4A81D30D2F68}" type="slidenum">
              <a:rPr lang="en-GB" smtClean="0">
                <a:cs typeface="Lucida Sans Unicode" charset="0"/>
              </a:rPr>
              <a:pPr/>
              <a:t>30</a:t>
            </a:fld>
            <a:endParaRPr lang="en-GB" smtClean="0">
              <a:cs typeface="Lucida Sans Unicode" charset="0"/>
            </a:endParaRPr>
          </a:p>
        </p:txBody>
      </p:sp>
      <p:sp>
        <p:nvSpPr>
          <p:cNvPr id="235523"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235524" name="Rectangle 2"/>
          <p:cNvSpPr>
            <a:spLocks noGrp="1" noChangeArrowheads="1"/>
          </p:cNvSpPr>
          <p:nvPr>
            <p:ph type="body" idx="1"/>
          </p:nvPr>
        </p:nvSpPr>
        <p:spPr>
          <a:xfrm>
            <a:off x="685800" y="4343400"/>
            <a:ext cx="5486400" cy="4114800"/>
          </a:xfrm>
          <a:noFill/>
          <a:ln/>
        </p:spPr>
        <p:txBody>
          <a:bodyPr wrap="none" anchor="ctr"/>
          <a:lstStyle/>
          <a:p>
            <a:endParaRPr lang="en-US" smtClean="0"/>
          </a:p>
        </p:txBody>
      </p:sp>
    </p:spTree>
    <p:extLst>
      <p:ext uri="{BB962C8B-B14F-4D97-AF65-F5344CB8AC3E}">
        <p14:creationId xmlns:p14="http://schemas.microsoft.com/office/powerpoint/2010/main" xmlns="" val="23008367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3474" name="Rectangle 7"/>
          <p:cNvSpPr>
            <a:spLocks noGrp="1" noChangeArrowheads="1"/>
          </p:cNvSpPr>
          <p:nvPr>
            <p:ph type="sldNum" sz="quarter"/>
          </p:nvPr>
        </p:nvSpPr>
        <p:spPr>
          <a:noFill/>
        </p:spPr>
        <p:txBody>
          <a:bodyPr/>
          <a:lstStyle/>
          <a:p>
            <a:fld id="{686709CA-4D4E-4055-B77E-4E364EFFE640}" type="slidenum">
              <a:rPr lang="en-GB" smtClean="0">
                <a:cs typeface="Lucida Sans Unicode" charset="0"/>
              </a:rPr>
              <a:pPr/>
              <a:t>31</a:t>
            </a:fld>
            <a:endParaRPr lang="en-GB" smtClean="0">
              <a:cs typeface="Lucida Sans Unicode" charset="0"/>
            </a:endParaRPr>
          </a:p>
        </p:txBody>
      </p:sp>
      <p:sp>
        <p:nvSpPr>
          <p:cNvPr id="233475"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233476" name="Rectangle 2"/>
          <p:cNvSpPr>
            <a:spLocks noGrp="1" noChangeArrowheads="1"/>
          </p:cNvSpPr>
          <p:nvPr>
            <p:ph type="body" idx="1"/>
          </p:nvPr>
        </p:nvSpPr>
        <p:spPr>
          <a:xfrm>
            <a:off x="685800" y="4343400"/>
            <a:ext cx="5486400" cy="4114800"/>
          </a:xfrm>
          <a:noFill/>
          <a:ln/>
        </p:spPr>
        <p:txBody>
          <a:bodyPr wrap="none" anchor="ctr"/>
          <a:lstStyle/>
          <a:p>
            <a:endParaRPr lang="en-US" dirty="0" smtClean="0"/>
          </a:p>
          <a:p>
            <a:endParaRPr lang="en-US" dirty="0" smtClean="0"/>
          </a:p>
        </p:txBody>
      </p:sp>
    </p:spTree>
    <p:extLst>
      <p:ext uri="{BB962C8B-B14F-4D97-AF65-F5344CB8AC3E}">
        <p14:creationId xmlns:p14="http://schemas.microsoft.com/office/powerpoint/2010/main" xmlns="" val="27702641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1666" name="Rectangle 7"/>
          <p:cNvSpPr>
            <a:spLocks noGrp="1" noChangeArrowheads="1"/>
          </p:cNvSpPr>
          <p:nvPr>
            <p:ph type="sldNum" sz="quarter"/>
          </p:nvPr>
        </p:nvSpPr>
        <p:spPr>
          <a:noFill/>
        </p:spPr>
        <p:txBody>
          <a:bodyPr/>
          <a:lstStyle/>
          <a:p>
            <a:fld id="{DD24B150-38FF-42D1-9477-1D1BBEDD0499}" type="slidenum">
              <a:rPr lang="en-GB" smtClean="0">
                <a:cs typeface="Lucida Sans Unicode" charset="0"/>
              </a:rPr>
              <a:pPr/>
              <a:t>33</a:t>
            </a:fld>
            <a:endParaRPr lang="en-GB" smtClean="0">
              <a:cs typeface="Lucida Sans Unicode" charset="0"/>
            </a:endParaRPr>
          </a:p>
        </p:txBody>
      </p:sp>
      <p:sp>
        <p:nvSpPr>
          <p:cNvPr id="241667"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241668" name="Rectangle 2"/>
          <p:cNvSpPr>
            <a:spLocks noGrp="1" noChangeArrowheads="1"/>
          </p:cNvSpPr>
          <p:nvPr>
            <p:ph type="body" idx="1"/>
          </p:nvPr>
        </p:nvSpPr>
        <p:spPr>
          <a:xfrm>
            <a:off x="685800" y="4343400"/>
            <a:ext cx="5486400" cy="4025900"/>
          </a:xfrm>
          <a:noFill/>
          <a:ln/>
        </p:spPr>
        <p:txBody>
          <a:bodyPr wrap="none" anchor="ctr"/>
          <a:lstStyle/>
          <a:p>
            <a:endParaRPr lang="en-US" dirty="0" smtClean="0"/>
          </a:p>
        </p:txBody>
      </p:sp>
    </p:spTree>
    <p:extLst>
      <p:ext uri="{BB962C8B-B14F-4D97-AF65-F5344CB8AC3E}">
        <p14:creationId xmlns:p14="http://schemas.microsoft.com/office/powerpoint/2010/main" xmlns="" val="10898139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2690" name="Rectangle 7"/>
          <p:cNvSpPr>
            <a:spLocks noGrp="1" noChangeArrowheads="1"/>
          </p:cNvSpPr>
          <p:nvPr>
            <p:ph type="sldNum" sz="quarter"/>
          </p:nvPr>
        </p:nvSpPr>
        <p:spPr>
          <a:noFill/>
        </p:spPr>
        <p:txBody>
          <a:bodyPr/>
          <a:lstStyle/>
          <a:p>
            <a:fld id="{22A54B61-C2D9-45FD-9CFC-368C9F45F58A}" type="slidenum">
              <a:rPr lang="en-GB" smtClean="0">
                <a:cs typeface="Lucida Sans Unicode" charset="0"/>
              </a:rPr>
              <a:pPr/>
              <a:t>35</a:t>
            </a:fld>
            <a:endParaRPr lang="en-GB" smtClean="0">
              <a:cs typeface="Lucida Sans Unicode" charset="0"/>
            </a:endParaRPr>
          </a:p>
        </p:txBody>
      </p:sp>
      <p:sp>
        <p:nvSpPr>
          <p:cNvPr id="242691"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242692" name="Rectangle 2"/>
          <p:cNvSpPr>
            <a:spLocks noGrp="1" noChangeArrowheads="1"/>
          </p:cNvSpPr>
          <p:nvPr>
            <p:ph type="body" idx="1"/>
          </p:nvPr>
        </p:nvSpPr>
        <p:spPr>
          <a:xfrm>
            <a:off x="685800" y="4343400"/>
            <a:ext cx="5486400" cy="4025900"/>
          </a:xfrm>
          <a:noFill/>
          <a:ln/>
        </p:spPr>
        <p:txBody>
          <a:bodyPr wrap="none" anchor="ctr"/>
          <a:lstStyle/>
          <a:p>
            <a:endParaRPr lang="en-US" dirty="0" smtClean="0"/>
          </a:p>
        </p:txBody>
      </p:sp>
    </p:spTree>
    <p:extLst>
      <p:ext uri="{BB962C8B-B14F-4D97-AF65-F5344CB8AC3E}">
        <p14:creationId xmlns:p14="http://schemas.microsoft.com/office/powerpoint/2010/main" xmlns="" val="24475049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4738" name="Rectangle 7"/>
          <p:cNvSpPr>
            <a:spLocks noGrp="1" noChangeArrowheads="1"/>
          </p:cNvSpPr>
          <p:nvPr>
            <p:ph type="sldNum" sz="quarter"/>
          </p:nvPr>
        </p:nvSpPr>
        <p:spPr>
          <a:noFill/>
        </p:spPr>
        <p:txBody>
          <a:bodyPr/>
          <a:lstStyle/>
          <a:p>
            <a:fld id="{9D67F87D-9826-47AA-8A62-6A970228022C}" type="slidenum">
              <a:rPr lang="en-GB" smtClean="0">
                <a:cs typeface="Lucida Sans Unicode" charset="0"/>
              </a:rPr>
              <a:pPr/>
              <a:t>37</a:t>
            </a:fld>
            <a:endParaRPr lang="en-GB" smtClean="0">
              <a:cs typeface="Lucida Sans Unicode" charset="0"/>
            </a:endParaRPr>
          </a:p>
        </p:txBody>
      </p:sp>
      <p:sp>
        <p:nvSpPr>
          <p:cNvPr id="244739"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244740" name="Rectangle 2"/>
          <p:cNvSpPr>
            <a:spLocks noGrp="1" noChangeArrowheads="1"/>
          </p:cNvSpPr>
          <p:nvPr>
            <p:ph type="body" idx="1"/>
          </p:nvPr>
        </p:nvSpPr>
        <p:spPr>
          <a:xfrm>
            <a:off x="685800" y="4343400"/>
            <a:ext cx="5486400" cy="4025900"/>
          </a:xfrm>
          <a:noFill/>
          <a:ln/>
        </p:spPr>
        <p:txBody>
          <a:bodyPr wrap="none" anchor="ctr"/>
          <a:lstStyle/>
          <a:p>
            <a:endParaRPr lang="en-US" dirty="0" smtClean="0"/>
          </a:p>
        </p:txBody>
      </p:sp>
    </p:spTree>
    <p:extLst>
      <p:ext uri="{BB962C8B-B14F-4D97-AF65-F5344CB8AC3E}">
        <p14:creationId xmlns:p14="http://schemas.microsoft.com/office/powerpoint/2010/main" xmlns="" val="3474232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Slide Image Placeholder 1"/>
          <p:cNvSpPr>
            <a:spLocks noGrp="1" noRot="1" noChangeAspect="1" noTextEdit="1"/>
          </p:cNvSpPr>
          <p:nvPr>
            <p:ph type="sldImg"/>
          </p:nvPr>
        </p:nvSpPr>
        <p:spPr>
          <a:ln/>
        </p:spPr>
      </p:sp>
      <p:sp>
        <p:nvSpPr>
          <p:cNvPr id="256003" name="Notes Placeholder 2"/>
          <p:cNvSpPr>
            <a:spLocks noGrp="1"/>
          </p:cNvSpPr>
          <p:nvPr>
            <p:ph type="body" idx="1"/>
          </p:nvPr>
        </p:nvSpPr>
        <p:spPr>
          <a:noFill/>
          <a:ln/>
        </p:spPr>
        <p:txBody>
          <a:bodyPr/>
          <a:lstStyle/>
          <a:p>
            <a:endParaRPr lang="en-US" smtClean="0"/>
          </a:p>
        </p:txBody>
      </p:sp>
      <p:sp>
        <p:nvSpPr>
          <p:cNvPr id="256004" name="Slide Number Placeholder 3"/>
          <p:cNvSpPr>
            <a:spLocks noGrp="1"/>
          </p:cNvSpPr>
          <p:nvPr>
            <p:ph type="sldNum" sz="quarter"/>
          </p:nvPr>
        </p:nvSpPr>
        <p:spPr>
          <a:noFill/>
        </p:spPr>
        <p:txBody>
          <a:bodyPr/>
          <a:lstStyle/>
          <a:p>
            <a:fld id="{02874661-B70C-4E96-B8F1-9BDC6219F1E6}" type="slidenum">
              <a:rPr lang="en-GB" smtClean="0"/>
              <a:pPr/>
              <a:t>43</a:t>
            </a:fld>
            <a:endParaRPr lang="en-GB" smtClean="0"/>
          </a:p>
        </p:txBody>
      </p:sp>
    </p:spTree>
    <p:extLst>
      <p:ext uri="{BB962C8B-B14F-4D97-AF65-F5344CB8AC3E}">
        <p14:creationId xmlns:p14="http://schemas.microsoft.com/office/powerpoint/2010/main" xmlns="" val="3244621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Slide Image Placeholder 1"/>
          <p:cNvSpPr>
            <a:spLocks noGrp="1" noRot="1" noChangeAspect="1" noTextEdit="1"/>
          </p:cNvSpPr>
          <p:nvPr>
            <p:ph type="sldImg"/>
          </p:nvPr>
        </p:nvSpPr>
        <p:spPr>
          <a:ln/>
        </p:spPr>
      </p:sp>
      <p:sp>
        <p:nvSpPr>
          <p:cNvPr id="257027" name="Notes Placeholder 2"/>
          <p:cNvSpPr>
            <a:spLocks noGrp="1"/>
          </p:cNvSpPr>
          <p:nvPr>
            <p:ph type="body" idx="1"/>
          </p:nvPr>
        </p:nvSpPr>
        <p:spPr>
          <a:noFill/>
          <a:ln/>
        </p:spPr>
        <p:txBody>
          <a:bodyPr/>
          <a:lstStyle/>
          <a:p>
            <a:endParaRPr lang="en-US" dirty="0" smtClean="0"/>
          </a:p>
        </p:txBody>
      </p:sp>
      <p:sp>
        <p:nvSpPr>
          <p:cNvPr id="257028" name="Slide Number Placeholder 3"/>
          <p:cNvSpPr>
            <a:spLocks noGrp="1"/>
          </p:cNvSpPr>
          <p:nvPr>
            <p:ph type="sldNum" sz="quarter"/>
          </p:nvPr>
        </p:nvSpPr>
        <p:spPr>
          <a:noFill/>
        </p:spPr>
        <p:txBody>
          <a:bodyPr/>
          <a:lstStyle/>
          <a:p>
            <a:fld id="{8CD17421-7D63-402A-9A4B-B00C04D037D0}" type="slidenum">
              <a:rPr lang="en-GB" smtClean="0">
                <a:cs typeface="Lucida Sans Unicode" charset="0"/>
              </a:rPr>
              <a:pPr/>
              <a:t>45</a:t>
            </a:fld>
            <a:endParaRPr lang="en-GB" smtClean="0">
              <a:cs typeface="Lucida Sans Unicode" charset="0"/>
            </a:endParaRPr>
          </a:p>
        </p:txBody>
      </p:sp>
    </p:spTree>
    <p:extLst>
      <p:ext uri="{BB962C8B-B14F-4D97-AF65-F5344CB8AC3E}">
        <p14:creationId xmlns:p14="http://schemas.microsoft.com/office/powerpoint/2010/main" xmlns="" val="33523862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p:spPr>
        <p:txBody>
          <a:bodyPr/>
          <a:lstStyle/>
          <a:p>
            <a:fld id="{CA4F8BBB-E528-49CE-93C8-FAEB5AC572DC}" type="slidenum">
              <a:rPr lang="en-US" smtClean="0"/>
              <a:pPr/>
              <a:t>5</a:t>
            </a:fld>
            <a:endParaRPr lang="en-US" smtClean="0"/>
          </a:p>
        </p:txBody>
      </p:sp>
      <p:sp>
        <p:nvSpPr>
          <p:cNvPr id="155651" name="Rectangle 2"/>
          <p:cNvSpPr>
            <a:spLocks noGrp="1" noRot="1" noChangeAspect="1" noChangeArrowheads="1" noTextEdit="1"/>
          </p:cNvSpPr>
          <p:nvPr>
            <p:ph type="sldImg"/>
          </p:nvPr>
        </p:nvSpPr>
        <p:spPr>
          <a:ln/>
        </p:spPr>
      </p:sp>
      <p:sp>
        <p:nvSpPr>
          <p:cNvPr id="155652" name="Rectangle 3"/>
          <p:cNvSpPr>
            <a:spLocks noGrp="1" noChangeArrowheads="1"/>
          </p:cNvSpPr>
          <p:nvPr>
            <p:ph type="body" idx="1"/>
          </p:nvPr>
        </p:nvSpPr>
        <p:spPr>
          <a:noFill/>
          <a:ln/>
        </p:spPr>
        <p:txBody>
          <a:bodyPr/>
          <a:lstStyle/>
          <a:p>
            <a:pPr eaLnBrk="1" hangingPunct="1"/>
            <a:r>
              <a:rPr lang="en-US" dirty="0" smtClean="0"/>
              <a:t>.</a:t>
            </a:r>
          </a:p>
        </p:txBody>
      </p:sp>
    </p:spTree>
    <p:extLst>
      <p:ext uri="{BB962C8B-B14F-4D97-AF65-F5344CB8AC3E}">
        <p14:creationId xmlns:p14="http://schemas.microsoft.com/office/powerpoint/2010/main" xmlns="" val="34767802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Slide Image Placeholder 1"/>
          <p:cNvSpPr>
            <a:spLocks noGrp="1" noRot="1" noChangeAspect="1" noTextEdit="1"/>
          </p:cNvSpPr>
          <p:nvPr>
            <p:ph type="sldImg"/>
          </p:nvPr>
        </p:nvSpPr>
        <p:spPr>
          <a:ln/>
        </p:spPr>
      </p:sp>
      <p:sp>
        <p:nvSpPr>
          <p:cNvPr id="261123" name="Notes Placeholder 2"/>
          <p:cNvSpPr>
            <a:spLocks noGrp="1"/>
          </p:cNvSpPr>
          <p:nvPr>
            <p:ph type="body" idx="1"/>
          </p:nvPr>
        </p:nvSpPr>
        <p:spPr>
          <a:noFill/>
          <a:ln/>
        </p:spPr>
        <p:txBody>
          <a:bodyPr/>
          <a:lstStyle/>
          <a:p>
            <a:endParaRPr lang="en-US" smtClean="0"/>
          </a:p>
        </p:txBody>
      </p:sp>
      <p:sp>
        <p:nvSpPr>
          <p:cNvPr id="261124" name="Slide Number Placeholder 3"/>
          <p:cNvSpPr>
            <a:spLocks noGrp="1"/>
          </p:cNvSpPr>
          <p:nvPr>
            <p:ph type="sldNum" sz="quarter"/>
          </p:nvPr>
        </p:nvSpPr>
        <p:spPr>
          <a:noFill/>
        </p:spPr>
        <p:txBody>
          <a:bodyPr/>
          <a:lstStyle/>
          <a:p>
            <a:fld id="{2DD8B869-CA60-4DD7-B643-D9775705D013}" type="slidenum">
              <a:rPr lang="en-GB" smtClean="0"/>
              <a:pPr/>
              <a:t>47</a:t>
            </a:fld>
            <a:endParaRPr lang="en-GB" smtClean="0"/>
          </a:p>
        </p:txBody>
      </p:sp>
    </p:spTree>
    <p:extLst>
      <p:ext uri="{BB962C8B-B14F-4D97-AF65-F5344CB8AC3E}">
        <p14:creationId xmlns:p14="http://schemas.microsoft.com/office/powerpoint/2010/main" xmlns="" val="36575914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4114" name="Slide Image Placeholder 1"/>
          <p:cNvSpPr>
            <a:spLocks noGrp="1" noRot="1" noChangeAspect="1" noTextEdit="1"/>
          </p:cNvSpPr>
          <p:nvPr>
            <p:ph type="sldImg"/>
          </p:nvPr>
        </p:nvSpPr>
        <p:spPr bwMode="auto">
          <a:noFill/>
          <a:ln>
            <a:solidFill>
              <a:srgbClr val="000000"/>
            </a:solidFill>
            <a:miter lim="800000"/>
            <a:headEnd/>
            <a:tailEnd/>
          </a:ln>
        </p:spPr>
      </p:sp>
      <p:sp>
        <p:nvSpPr>
          <p:cNvPr id="47411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47411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E07A62D-4A40-4CFF-A68A-7783E95D9CDE}" type="slidenum">
              <a:rPr lang="en-US" smtClean="0"/>
              <a:pPr fontAlgn="base">
                <a:spcBef>
                  <a:spcPct val="0"/>
                </a:spcBef>
                <a:spcAft>
                  <a:spcPct val="0"/>
                </a:spcAft>
                <a:defRPr/>
              </a:pPr>
              <a:t>50</a:t>
            </a:fld>
            <a:endParaRPr lang="en-US" smtClean="0"/>
          </a:p>
        </p:txBody>
      </p:sp>
    </p:spTree>
    <p:extLst>
      <p:ext uri="{BB962C8B-B14F-4D97-AF65-F5344CB8AC3E}">
        <p14:creationId xmlns:p14="http://schemas.microsoft.com/office/powerpoint/2010/main" xmlns="" val="5320736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  </a:t>
            </a:r>
            <a:r>
              <a:rPr lang="en-US" dirty="0" smtClean="0"/>
              <a:t> </a:t>
            </a:r>
            <a:br>
              <a:rPr lang="en-US" dirty="0" smtClean="0"/>
            </a:br>
            <a:endParaRPr lang="en-US" dirty="0"/>
          </a:p>
        </p:txBody>
      </p:sp>
      <p:sp>
        <p:nvSpPr>
          <p:cNvPr id="4" name="Slide Number Placeholder 3"/>
          <p:cNvSpPr>
            <a:spLocks noGrp="1"/>
          </p:cNvSpPr>
          <p:nvPr>
            <p:ph type="sldNum" sz="quarter" idx="10"/>
          </p:nvPr>
        </p:nvSpPr>
        <p:spPr/>
        <p:txBody>
          <a:bodyPr/>
          <a:lstStyle/>
          <a:p>
            <a:fld id="{45C29E3C-A7A0-4781-9108-4A44678AF1E5}" type="slidenum">
              <a:rPr lang="en-US" smtClean="0"/>
              <a:pPr/>
              <a:t>55</a:t>
            </a:fld>
            <a:endParaRPr lang="en-US"/>
          </a:p>
        </p:txBody>
      </p:sp>
    </p:spTree>
    <p:extLst>
      <p:ext uri="{BB962C8B-B14F-4D97-AF65-F5344CB8AC3E}">
        <p14:creationId xmlns:p14="http://schemas.microsoft.com/office/powerpoint/2010/main" xmlns="" val="24749314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Slide Image Placeholder 1"/>
          <p:cNvSpPr>
            <a:spLocks noGrp="1" noRot="1" noChangeAspect="1" noTextEdit="1"/>
          </p:cNvSpPr>
          <p:nvPr>
            <p:ph type="sldImg"/>
          </p:nvPr>
        </p:nvSpPr>
        <p:spPr>
          <a:ln/>
        </p:spPr>
      </p:sp>
      <p:sp>
        <p:nvSpPr>
          <p:cNvPr id="281603" name="Notes Placeholder 2"/>
          <p:cNvSpPr>
            <a:spLocks noGrp="1"/>
          </p:cNvSpPr>
          <p:nvPr>
            <p:ph type="body" idx="1"/>
          </p:nvPr>
        </p:nvSpPr>
        <p:spPr>
          <a:noFill/>
          <a:ln/>
        </p:spPr>
        <p:txBody>
          <a:bodyPr/>
          <a:lstStyle/>
          <a:p>
            <a:endParaRPr lang="en-US" dirty="0" smtClean="0"/>
          </a:p>
        </p:txBody>
      </p:sp>
      <p:sp>
        <p:nvSpPr>
          <p:cNvPr id="281604" name="Slide Number Placeholder 3"/>
          <p:cNvSpPr>
            <a:spLocks noGrp="1"/>
          </p:cNvSpPr>
          <p:nvPr>
            <p:ph type="sldNum" sz="quarter"/>
          </p:nvPr>
        </p:nvSpPr>
        <p:spPr>
          <a:noFill/>
        </p:spPr>
        <p:txBody>
          <a:bodyPr/>
          <a:lstStyle/>
          <a:p>
            <a:fld id="{3F1A7356-0E49-44D4-BC35-B9E54D1D9C4D}" type="slidenum">
              <a:rPr lang="en-GB" smtClean="0">
                <a:cs typeface="Lucida Sans Unicode" charset="0"/>
              </a:rPr>
              <a:pPr/>
              <a:t>60</a:t>
            </a:fld>
            <a:endParaRPr lang="en-GB" smtClean="0">
              <a:cs typeface="Lucida Sans Unicode" charset="0"/>
            </a:endParaRPr>
          </a:p>
        </p:txBody>
      </p:sp>
    </p:spTree>
    <p:extLst>
      <p:ext uri="{BB962C8B-B14F-4D97-AF65-F5344CB8AC3E}">
        <p14:creationId xmlns:p14="http://schemas.microsoft.com/office/powerpoint/2010/main" xmlns="" val="29743661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Slide Image Placeholder 1"/>
          <p:cNvSpPr>
            <a:spLocks noGrp="1" noRot="1" noChangeAspect="1" noTextEdit="1"/>
          </p:cNvSpPr>
          <p:nvPr>
            <p:ph type="sldImg"/>
          </p:nvPr>
        </p:nvSpPr>
        <p:spPr>
          <a:ln/>
        </p:spPr>
      </p:sp>
      <p:sp>
        <p:nvSpPr>
          <p:cNvPr id="285699" name="Notes Placeholder 2"/>
          <p:cNvSpPr>
            <a:spLocks noGrp="1"/>
          </p:cNvSpPr>
          <p:nvPr>
            <p:ph type="body" idx="1"/>
          </p:nvPr>
        </p:nvSpPr>
        <p:spPr>
          <a:noFill/>
          <a:ln/>
        </p:spPr>
        <p:txBody>
          <a:bodyPr/>
          <a:lstStyle/>
          <a:p>
            <a:endParaRPr lang="en-US" dirty="0" smtClean="0"/>
          </a:p>
        </p:txBody>
      </p:sp>
      <p:sp>
        <p:nvSpPr>
          <p:cNvPr id="285700" name="Slide Number Placeholder 3"/>
          <p:cNvSpPr>
            <a:spLocks noGrp="1"/>
          </p:cNvSpPr>
          <p:nvPr>
            <p:ph type="sldNum" sz="quarter"/>
          </p:nvPr>
        </p:nvSpPr>
        <p:spPr>
          <a:noFill/>
        </p:spPr>
        <p:txBody>
          <a:bodyPr/>
          <a:lstStyle/>
          <a:p>
            <a:fld id="{4AED4C48-D252-4FE2-ACF3-6DC75FDD3CFF}" type="slidenum">
              <a:rPr lang="en-GB" smtClean="0">
                <a:cs typeface="Lucida Sans Unicode" charset="0"/>
              </a:rPr>
              <a:pPr/>
              <a:t>62</a:t>
            </a:fld>
            <a:endParaRPr lang="en-GB" smtClean="0">
              <a:cs typeface="Lucida Sans Unicode" charset="0"/>
            </a:endParaRPr>
          </a:p>
        </p:txBody>
      </p:sp>
    </p:spTree>
    <p:extLst>
      <p:ext uri="{BB962C8B-B14F-4D97-AF65-F5344CB8AC3E}">
        <p14:creationId xmlns:p14="http://schemas.microsoft.com/office/powerpoint/2010/main" xmlns="" val="42001397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5C29E3C-A7A0-4781-9108-4A44678AF1E5}" type="slidenum">
              <a:rPr lang="en-US" smtClean="0"/>
              <a:pPr/>
              <a:t>63</a:t>
            </a:fld>
            <a:endParaRPr lang="en-US"/>
          </a:p>
        </p:txBody>
      </p:sp>
    </p:spTree>
    <p:extLst>
      <p:ext uri="{BB962C8B-B14F-4D97-AF65-F5344CB8AC3E}">
        <p14:creationId xmlns:p14="http://schemas.microsoft.com/office/powerpoint/2010/main" xmlns="" val="40747033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5C29E3C-A7A0-4781-9108-4A44678AF1E5}" type="slidenum">
              <a:rPr lang="en-US" smtClean="0"/>
              <a:pPr/>
              <a:t>66</a:t>
            </a:fld>
            <a:endParaRPr lang="en-US"/>
          </a:p>
        </p:txBody>
      </p:sp>
    </p:spTree>
    <p:extLst>
      <p:ext uri="{BB962C8B-B14F-4D97-AF65-F5344CB8AC3E}">
        <p14:creationId xmlns:p14="http://schemas.microsoft.com/office/powerpoint/2010/main" xmlns="" val="33695798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Slide Image Placeholder 1"/>
          <p:cNvSpPr>
            <a:spLocks noGrp="1" noRot="1" noChangeAspect="1" noTextEdit="1"/>
          </p:cNvSpPr>
          <p:nvPr>
            <p:ph type="sldImg"/>
          </p:nvPr>
        </p:nvSpPr>
        <p:spPr>
          <a:ln/>
        </p:spPr>
      </p:sp>
      <p:sp>
        <p:nvSpPr>
          <p:cNvPr id="291843" name="Notes Placeholder 2"/>
          <p:cNvSpPr>
            <a:spLocks noGrp="1"/>
          </p:cNvSpPr>
          <p:nvPr>
            <p:ph type="body" idx="1"/>
          </p:nvPr>
        </p:nvSpPr>
        <p:spPr>
          <a:noFill/>
          <a:ln/>
        </p:spPr>
        <p:txBody>
          <a:bodyPr/>
          <a:lstStyle/>
          <a:p>
            <a:endParaRPr lang="en-US" dirty="0" smtClean="0"/>
          </a:p>
        </p:txBody>
      </p:sp>
      <p:sp>
        <p:nvSpPr>
          <p:cNvPr id="291844" name="Slide Number Placeholder 3"/>
          <p:cNvSpPr>
            <a:spLocks noGrp="1"/>
          </p:cNvSpPr>
          <p:nvPr>
            <p:ph type="sldNum" sz="quarter"/>
          </p:nvPr>
        </p:nvSpPr>
        <p:spPr>
          <a:noFill/>
        </p:spPr>
        <p:txBody>
          <a:bodyPr/>
          <a:lstStyle/>
          <a:p>
            <a:fld id="{E93ACFA8-3171-44E7-9C77-5113547538AF}" type="slidenum">
              <a:rPr lang="en-GB" smtClean="0"/>
              <a:pPr/>
              <a:t>68</a:t>
            </a:fld>
            <a:endParaRPr lang="en-GB" smtClean="0"/>
          </a:p>
        </p:txBody>
      </p:sp>
    </p:spTree>
    <p:extLst>
      <p:ext uri="{BB962C8B-B14F-4D97-AF65-F5344CB8AC3E}">
        <p14:creationId xmlns:p14="http://schemas.microsoft.com/office/powerpoint/2010/main" xmlns="" val="18120329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p:cNvSpPr>
            <a:spLocks noGrp="1" noRot="1" noChangeAspect="1" noTextEdit="1"/>
          </p:cNvSpPr>
          <p:nvPr>
            <p:ph type="sldImg"/>
          </p:nvPr>
        </p:nvSpPr>
        <p:spPr bwMode="auto">
          <a:noFill/>
          <a:ln>
            <a:solidFill>
              <a:srgbClr val="000000"/>
            </a:solidFill>
            <a:miter lim="800000"/>
            <a:headEnd/>
            <a:tailEnd/>
          </a:ln>
        </p:spPr>
      </p:sp>
      <p:sp>
        <p:nvSpPr>
          <p:cNvPr id="13721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3722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FAA94C1-7284-47BC-B816-C2A0DCF2AD94}" type="slidenum">
              <a:rPr lang="en-US"/>
              <a:pPr fontAlgn="base">
                <a:spcBef>
                  <a:spcPct val="0"/>
                </a:spcBef>
                <a:spcAft>
                  <a:spcPct val="0"/>
                </a:spcAft>
              </a:pPr>
              <a:t>84</a:t>
            </a:fld>
            <a:endParaRPr lang="en-US"/>
          </a:p>
        </p:txBody>
      </p:sp>
    </p:spTree>
    <p:extLst>
      <p:ext uri="{BB962C8B-B14F-4D97-AF65-F5344CB8AC3E}">
        <p14:creationId xmlns:p14="http://schemas.microsoft.com/office/powerpoint/2010/main" xmlns="" val="19194362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5C29E3C-A7A0-4781-9108-4A44678AF1E5}" type="slidenum">
              <a:rPr lang="en-US" smtClean="0"/>
              <a:pPr/>
              <a:t>90</a:t>
            </a:fld>
            <a:endParaRPr lang="en-US"/>
          </a:p>
        </p:txBody>
      </p:sp>
    </p:spTree>
    <p:extLst>
      <p:ext uri="{BB962C8B-B14F-4D97-AF65-F5344CB8AC3E}">
        <p14:creationId xmlns:p14="http://schemas.microsoft.com/office/powerpoint/2010/main" xmlns="" val="39015270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a:noFill/>
        </p:spPr>
        <p:txBody>
          <a:bodyPr/>
          <a:lstStyle/>
          <a:p>
            <a:fld id="{045845B4-0A0F-4D89-80B8-65842B8CE2F1}" type="slidenum">
              <a:rPr lang="en-US" smtClean="0"/>
              <a:pPr/>
              <a:t>7</a:t>
            </a:fld>
            <a:endParaRPr lang="en-US" smtClean="0"/>
          </a:p>
        </p:txBody>
      </p:sp>
      <p:sp>
        <p:nvSpPr>
          <p:cNvPr id="160771" name="Rectangle 2"/>
          <p:cNvSpPr>
            <a:spLocks noGrp="1" noRot="1" noChangeAspect="1" noChangeArrowheads="1" noTextEdit="1"/>
          </p:cNvSpPr>
          <p:nvPr>
            <p:ph type="sldImg"/>
          </p:nvPr>
        </p:nvSpPr>
        <p:spPr>
          <a:ln/>
        </p:spPr>
      </p:sp>
      <p:sp>
        <p:nvSpPr>
          <p:cNvPr id="160772"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xmlns="" val="12420935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7426" name="Slide Image Placeholder 1"/>
          <p:cNvSpPr>
            <a:spLocks noGrp="1" noRot="1" noChangeAspect="1" noTextEdit="1"/>
          </p:cNvSpPr>
          <p:nvPr>
            <p:ph type="sldImg"/>
          </p:nvPr>
        </p:nvSpPr>
        <p:spPr bwMode="auto">
          <a:noFill/>
          <a:ln>
            <a:solidFill>
              <a:srgbClr val="000000"/>
            </a:solidFill>
            <a:miter lim="800000"/>
            <a:headEnd/>
            <a:tailEnd/>
          </a:ln>
        </p:spPr>
      </p:sp>
      <p:sp>
        <p:nvSpPr>
          <p:cNvPr id="48742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48742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9FC6F80-B797-46E7-A431-AB8F4E137D32}" type="slidenum">
              <a:rPr lang="en-US" smtClean="0"/>
              <a:pPr fontAlgn="base">
                <a:spcBef>
                  <a:spcPct val="0"/>
                </a:spcBef>
                <a:spcAft>
                  <a:spcPct val="0"/>
                </a:spcAft>
                <a:defRPr/>
              </a:pPr>
              <a:t>91</a:t>
            </a:fld>
            <a:endParaRPr lang="en-US" smtClean="0"/>
          </a:p>
        </p:txBody>
      </p:sp>
    </p:spTree>
    <p:extLst>
      <p:ext uri="{BB962C8B-B14F-4D97-AF65-F5344CB8AC3E}">
        <p14:creationId xmlns:p14="http://schemas.microsoft.com/office/powerpoint/2010/main" xmlns="" val="337216654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p:cNvSpPr>
            <a:spLocks noGrp="1" noRot="1" noChangeAspect="1" noTextEdit="1"/>
          </p:cNvSpPr>
          <p:nvPr>
            <p:ph type="sldImg"/>
          </p:nvPr>
        </p:nvSpPr>
        <p:spPr bwMode="auto">
          <a:noFill/>
          <a:ln>
            <a:solidFill>
              <a:srgbClr val="000000"/>
            </a:solidFill>
            <a:miter lim="800000"/>
            <a:headEnd/>
            <a:tailEnd/>
          </a:ln>
        </p:spPr>
      </p:sp>
      <p:sp>
        <p:nvSpPr>
          <p:cNvPr id="13926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392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218D320-F9FB-4A7C-8050-A884ECE144EF}" type="slidenum">
              <a:rPr lang="en-US"/>
              <a:pPr fontAlgn="base">
                <a:spcBef>
                  <a:spcPct val="0"/>
                </a:spcBef>
                <a:spcAft>
                  <a:spcPct val="0"/>
                </a:spcAft>
              </a:pPr>
              <a:t>93</a:t>
            </a:fld>
            <a:endParaRPr lang="en-US"/>
          </a:p>
        </p:txBody>
      </p:sp>
    </p:spTree>
    <p:extLst>
      <p:ext uri="{BB962C8B-B14F-4D97-AF65-F5344CB8AC3E}">
        <p14:creationId xmlns:p14="http://schemas.microsoft.com/office/powerpoint/2010/main" xmlns="" val="127551252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5858" name="Slide Image Placeholder 1"/>
          <p:cNvSpPr>
            <a:spLocks noGrp="1" noRot="1" noChangeAspect="1" noTextEdit="1"/>
          </p:cNvSpPr>
          <p:nvPr>
            <p:ph type="sldImg"/>
          </p:nvPr>
        </p:nvSpPr>
        <p:spPr bwMode="auto">
          <a:noFill/>
          <a:ln>
            <a:solidFill>
              <a:srgbClr val="000000"/>
            </a:solidFill>
            <a:miter lim="800000"/>
            <a:headEnd/>
            <a:tailEnd/>
          </a:ln>
        </p:spPr>
      </p:sp>
      <p:sp>
        <p:nvSpPr>
          <p:cNvPr id="50585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50586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67F84CC-2D60-4EEC-A4C6-9237E41E0F87}" type="slidenum">
              <a:rPr lang="en-US" smtClean="0"/>
              <a:pPr fontAlgn="base">
                <a:spcBef>
                  <a:spcPct val="0"/>
                </a:spcBef>
                <a:spcAft>
                  <a:spcPct val="0"/>
                </a:spcAft>
                <a:defRPr/>
              </a:pPr>
              <a:t>99</a:t>
            </a:fld>
            <a:endParaRPr lang="en-US" smtClean="0"/>
          </a:p>
        </p:txBody>
      </p:sp>
    </p:spTree>
    <p:extLst>
      <p:ext uri="{BB962C8B-B14F-4D97-AF65-F5344CB8AC3E}">
        <p14:creationId xmlns:p14="http://schemas.microsoft.com/office/powerpoint/2010/main" xmlns="" val="28472787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Slide Image Placeholder 1"/>
          <p:cNvSpPr>
            <a:spLocks noGrp="1" noRot="1" noChangeAspect="1" noTextEdit="1"/>
          </p:cNvSpPr>
          <p:nvPr>
            <p:ph type="sldImg"/>
          </p:nvPr>
        </p:nvSpPr>
        <p:spPr>
          <a:ln/>
        </p:spPr>
      </p:sp>
      <p:sp>
        <p:nvSpPr>
          <p:cNvPr id="358403" name="Notes Placeholder 2"/>
          <p:cNvSpPr>
            <a:spLocks noGrp="1"/>
          </p:cNvSpPr>
          <p:nvPr>
            <p:ph type="body" idx="1"/>
          </p:nvPr>
        </p:nvSpPr>
        <p:spPr>
          <a:noFill/>
          <a:ln/>
        </p:spPr>
        <p:txBody>
          <a:bodyPr/>
          <a:lstStyle/>
          <a:p>
            <a:endParaRPr lang="en-US" dirty="0" smtClean="0"/>
          </a:p>
        </p:txBody>
      </p:sp>
      <p:sp>
        <p:nvSpPr>
          <p:cNvPr id="358404" name="Slide Number Placeholder 3"/>
          <p:cNvSpPr>
            <a:spLocks noGrp="1"/>
          </p:cNvSpPr>
          <p:nvPr>
            <p:ph type="sldNum" sz="quarter"/>
          </p:nvPr>
        </p:nvSpPr>
        <p:spPr>
          <a:noFill/>
        </p:spPr>
        <p:txBody>
          <a:bodyPr/>
          <a:lstStyle/>
          <a:p>
            <a:fld id="{A732ADFE-4E98-41CD-A819-BF208450C779}" type="slidenum">
              <a:rPr lang="en-GB" smtClean="0"/>
              <a:pPr/>
              <a:t>102</a:t>
            </a:fld>
            <a:endParaRPr lang="en-GB" smtClean="0"/>
          </a:p>
        </p:txBody>
      </p:sp>
    </p:spTree>
    <p:extLst>
      <p:ext uri="{BB962C8B-B14F-4D97-AF65-F5344CB8AC3E}">
        <p14:creationId xmlns:p14="http://schemas.microsoft.com/office/powerpoint/2010/main" xmlns="" val="413057162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Slide Image Placeholder 1"/>
          <p:cNvSpPr>
            <a:spLocks noGrp="1" noRot="1" noChangeAspect="1" noTextEdit="1"/>
          </p:cNvSpPr>
          <p:nvPr>
            <p:ph type="sldImg"/>
          </p:nvPr>
        </p:nvSpPr>
        <p:spPr>
          <a:ln/>
        </p:spPr>
      </p:sp>
      <p:sp>
        <p:nvSpPr>
          <p:cNvPr id="357379" name="Notes Placeholder 2"/>
          <p:cNvSpPr>
            <a:spLocks noGrp="1"/>
          </p:cNvSpPr>
          <p:nvPr>
            <p:ph type="body" idx="1"/>
          </p:nvPr>
        </p:nvSpPr>
        <p:spPr>
          <a:noFill/>
          <a:ln/>
        </p:spPr>
        <p:txBody>
          <a:bodyPr/>
          <a:lstStyle/>
          <a:p>
            <a:endParaRPr lang="en-US" dirty="0" smtClean="0"/>
          </a:p>
        </p:txBody>
      </p:sp>
      <p:sp>
        <p:nvSpPr>
          <p:cNvPr id="357380" name="Slide Number Placeholder 3"/>
          <p:cNvSpPr>
            <a:spLocks noGrp="1"/>
          </p:cNvSpPr>
          <p:nvPr>
            <p:ph type="sldNum" sz="quarter"/>
          </p:nvPr>
        </p:nvSpPr>
        <p:spPr>
          <a:noFill/>
        </p:spPr>
        <p:txBody>
          <a:bodyPr/>
          <a:lstStyle/>
          <a:p>
            <a:fld id="{752F5D8B-3DDA-4013-8759-A3A306C7381D}" type="slidenum">
              <a:rPr lang="en-GB" smtClean="0"/>
              <a:pPr/>
              <a:t>103</a:t>
            </a:fld>
            <a:endParaRPr lang="en-GB" smtClean="0"/>
          </a:p>
        </p:txBody>
      </p:sp>
    </p:spTree>
    <p:extLst>
      <p:ext uri="{BB962C8B-B14F-4D97-AF65-F5344CB8AC3E}">
        <p14:creationId xmlns:p14="http://schemas.microsoft.com/office/powerpoint/2010/main" xmlns="" val="88473424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Th</a:t>
            </a:r>
            <a:endParaRPr lang="en-US" dirty="0"/>
          </a:p>
        </p:txBody>
      </p:sp>
      <p:sp>
        <p:nvSpPr>
          <p:cNvPr id="4" name="Slide Number Placeholder 3"/>
          <p:cNvSpPr>
            <a:spLocks noGrp="1"/>
          </p:cNvSpPr>
          <p:nvPr>
            <p:ph type="sldNum" sz="quarter" idx="10"/>
          </p:nvPr>
        </p:nvSpPr>
        <p:spPr/>
        <p:txBody>
          <a:bodyPr/>
          <a:lstStyle/>
          <a:p>
            <a:fld id="{45C29E3C-A7A0-4781-9108-4A44678AF1E5}" type="slidenum">
              <a:rPr lang="en-US" smtClean="0"/>
              <a:pPr/>
              <a:t>111</a:t>
            </a:fld>
            <a:endParaRPr lang="en-US"/>
          </a:p>
        </p:txBody>
      </p:sp>
    </p:spTree>
    <p:extLst>
      <p:ext uri="{BB962C8B-B14F-4D97-AF65-F5344CB8AC3E}">
        <p14:creationId xmlns:p14="http://schemas.microsoft.com/office/powerpoint/2010/main" xmlns="" val="68171533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6642" name="Slide Image Placeholder 1"/>
          <p:cNvSpPr>
            <a:spLocks noGrp="1" noRot="1" noChangeAspect="1" noTextEdit="1"/>
          </p:cNvSpPr>
          <p:nvPr>
            <p:ph type="sldImg"/>
          </p:nvPr>
        </p:nvSpPr>
        <p:spPr bwMode="auto">
          <a:noFill/>
          <a:ln>
            <a:solidFill>
              <a:srgbClr val="000000"/>
            </a:solidFill>
            <a:miter lim="800000"/>
            <a:headEnd/>
            <a:tailEnd/>
          </a:ln>
        </p:spPr>
      </p:sp>
      <p:sp>
        <p:nvSpPr>
          <p:cNvPr id="4966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49664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5F14DD4-F646-4F28-B7DF-22861FF1D4D6}" type="slidenum">
              <a:rPr lang="en-US" smtClean="0"/>
              <a:pPr fontAlgn="base">
                <a:spcBef>
                  <a:spcPct val="0"/>
                </a:spcBef>
                <a:spcAft>
                  <a:spcPct val="0"/>
                </a:spcAft>
                <a:defRPr/>
              </a:pPr>
              <a:t>113</a:t>
            </a:fld>
            <a:endParaRPr lang="en-US" smtClean="0"/>
          </a:p>
        </p:txBody>
      </p:sp>
    </p:spTree>
    <p:extLst>
      <p:ext uri="{BB962C8B-B14F-4D97-AF65-F5344CB8AC3E}">
        <p14:creationId xmlns:p14="http://schemas.microsoft.com/office/powerpoint/2010/main" xmlns="" val="331995147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Image Placeholder 1"/>
          <p:cNvSpPr>
            <a:spLocks noGrp="1" noRot="1" noChangeAspect="1" noTextEdit="1"/>
          </p:cNvSpPr>
          <p:nvPr>
            <p:ph type="sldImg"/>
          </p:nvPr>
        </p:nvSpPr>
        <p:spPr bwMode="auto">
          <a:noFill/>
          <a:ln>
            <a:solidFill>
              <a:srgbClr val="000000"/>
            </a:solidFill>
            <a:miter lim="800000"/>
            <a:headEnd/>
            <a:tailEnd/>
          </a:ln>
        </p:spPr>
      </p:sp>
      <p:sp>
        <p:nvSpPr>
          <p:cNvPr id="14131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413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9205D49-467D-41A1-B8FB-6284CAEF362F}" type="slidenum">
              <a:rPr lang="en-US"/>
              <a:pPr fontAlgn="base">
                <a:spcBef>
                  <a:spcPct val="0"/>
                </a:spcBef>
                <a:spcAft>
                  <a:spcPct val="0"/>
                </a:spcAft>
              </a:pPr>
              <a:t>115</a:t>
            </a:fld>
            <a:endParaRPr lang="en-US"/>
          </a:p>
        </p:txBody>
      </p:sp>
    </p:spTree>
    <p:extLst>
      <p:ext uri="{BB962C8B-B14F-4D97-AF65-F5344CB8AC3E}">
        <p14:creationId xmlns:p14="http://schemas.microsoft.com/office/powerpoint/2010/main" xmlns="" val="107009887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a:t>
            </a:r>
            <a:endParaRPr lang="en-US" dirty="0"/>
          </a:p>
        </p:txBody>
      </p:sp>
      <p:sp>
        <p:nvSpPr>
          <p:cNvPr id="4" name="Slide Number Placeholder 3"/>
          <p:cNvSpPr>
            <a:spLocks noGrp="1"/>
          </p:cNvSpPr>
          <p:nvPr>
            <p:ph type="sldNum" sz="quarter" idx="10"/>
          </p:nvPr>
        </p:nvSpPr>
        <p:spPr/>
        <p:txBody>
          <a:bodyPr/>
          <a:lstStyle/>
          <a:p>
            <a:fld id="{45C29E3C-A7A0-4781-9108-4A44678AF1E5}" type="slidenum">
              <a:rPr lang="en-US" smtClean="0"/>
              <a:pPr/>
              <a:t>117</a:t>
            </a:fld>
            <a:endParaRPr lang="en-US"/>
          </a:p>
        </p:txBody>
      </p:sp>
    </p:spTree>
    <p:extLst>
      <p:ext uri="{BB962C8B-B14F-4D97-AF65-F5344CB8AC3E}">
        <p14:creationId xmlns:p14="http://schemas.microsoft.com/office/powerpoint/2010/main" xmlns="" val="373387141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2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42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B6FEAB6-B081-4056-8630-12B3B2DDEB9B}" type="slidenum">
              <a:rPr lang="en-US"/>
              <a:pPr fontAlgn="base">
                <a:spcBef>
                  <a:spcPct val="0"/>
                </a:spcBef>
                <a:spcAft>
                  <a:spcPct val="0"/>
                </a:spcAft>
              </a:pPr>
              <a:t>118</a:t>
            </a:fld>
            <a:endParaRPr lang="en-US"/>
          </a:p>
        </p:txBody>
      </p:sp>
    </p:spTree>
    <p:extLst>
      <p:ext uri="{BB962C8B-B14F-4D97-AF65-F5344CB8AC3E}">
        <p14:creationId xmlns:p14="http://schemas.microsoft.com/office/powerpoint/2010/main" xmlns="" val="33962832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Slide Image Placeholder 1"/>
          <p:cNvSpPr>
            <a:spLocks noGrp="1" noRot="1" noChangeAspect="1" noTextEdit="1"/>
          </p:cNvSpPr>
          <p:nvPr>
            <p:ph type="sldImg"/>
          </p:nvPr>
        </p:nvSpPr>
        <p:spPr>
          <a:ln/>
        </p:spPr>
      </p:sp>
      <p:sp>
        <p:nvSpPr>
          <p:cNvPr id="199683" name="Notes Placeholder 2"/>
          <p:cNvSpPr>
            <a:spLocks noGrp="1"/>
          </p:cNvSpPr>
          <p:nvPr>
            <p:ph type="body" idx="1"/>
          </p:nvPr>
        </p:nvSpPr>
        <p:spPr>
          <a:noFill/>
          <a:ln/>
        </p:spPr>
        <p:txBody>
          <a:bodyPr/>
          <a:lstStyle/>
          <a:p>
            <a:endParaRPr lang="en-US" smtClean="0"/>
          </a:p>
        </p:txBody>
      </p:sp>
      <p:sp>
        <p:nvSpPr>
          <p:cNvPr id="199684" name="Slide Number Placeholder 3"/>
          <p:cNvSpPr>
            <a:spLocks noGrp="1"/>
          </p:cNvSpPr>
          <p:nvPr>
            <p:ph type="sldNum" sz="quarter"/>
          </p:nvPr>
        </p:nvSpPr>
        <p:spPr>
          <a:noFill/>
        </p:spPr>
        <p:txBody>
          <a:bodyPr/>
          <a:lstStyle/>
          <a:p>
            <a:fld id="{201427ED-96F1-4C16-BB3D-10A3985DE681}" type="slidenum">
              <a:rPr lang="en-GB" smtClean="0"/>
              <a:pPr/>
              <a:t>12</a:t>
            </a:fld>
            <a:endParaRPr lang="en-GB" smtClean="0"/>
          </a:p>
        </p:txBody>
      </p:sp>
    </p:spTree>
    <p:extLst>
      <p:ext uri="{BB962C8B-B14F-4D97-AF65-F5344CB8AC3E}">
        <p14:creationId xmlns:p14="http://schemas.microsoft.com/office/powerpoint/2010/main" xmlns="" val="89003559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p:spPr>
        <p:txBody>
          <a:bodyPr/>
          <a:lstStyle/>
          <a:p>
            <a:fld id="{AA099A34-F349-4647-B627-D4D3D32D3BC2}" type="slidenum">
              <a:rPr lang="en-US" smtClean="0"/>
              <a:pPr/>
              <a:t>122</a:t>
            </a:fld>
            <a:endParaRPr lang="en-US" smtClean="0"/>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xmlns="" val="99481523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p:spPr>
        <p:txBody>
          <a:bodyPr/>
          <a:lstStyle/>
          <a:p>
            <a:fld id="{F1E1EC3B-A0D5-4171-82E9-CBEFE7CDD17D}" type="slidenum">
              <a:rPr lang="en-US" smtClean="0"/>
              <a:pPr/>
              <a:t>123</a:t>
            </a:fld>
            <a:endParaRPr lang="en-US" smtClean="0"/>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a:ln/>
        </p:spPr>
        <p:txBody>
          <a:bodyPr/>
          <a:lstStyle/>
          <a:p>
            <a:pPr eaLnBrk="1" hangingPunct="1"/>
            <a:r>
              <a:rPr lang="en-US" dirty="0" smtClean="0"/>
              <a:t>.</a:t>
            </a:r>
          </a:p>
        </p:txBody>
      </p:sp>
    </p:spTree>
    <p:extLst>
      <p:ext uri="{BB962C8B-B14F-4D97-AF65-F5344CB8AC3E}">
        <p14:creationId xmlns:p14="http://schemas.microsoft.com/office/powerpoint/2010/main" xmlns="" val="89814203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p:spPr>
        <p:txBody>
          <a:bodyPr/>
          <a:lstStyle/>
          <a:p>
            <a:fld id="{79F5DC9C-EB6F-4800-B5F6-E463C3CF2F40}" type="slidenum">
              <a:rPr lang="en-US" smtClean="0"/>
              <a:pPr/>
              <a:t>128</a:t>
            </a:fld>
            <a:endParaRPr lang="en-US" smtClean="0"/>
          </a:p>
        </p:txBody>
      </p:sp>
      <p:sp>
        <p:nvSpPr>
          <p:cNvPr id="111619" name="Rectangle 2"/>
          <p:cNvSpPr>
            <a:spLocks noGrp="1" noRot="1" noChangeAspect="1" noChangeArrowheads="1" noTextEdit="1"/>
          </p:cNvSpPr>
          <p:nvPr>
            <p:ph type="sldImg"/>
          </p:nvPr>
        </p:nvSpPr>
        <p:spPr>
          <a:ln/>
        </p:spPr>
      </p:sp>
      <p:sp>
        <p:nvSpPr>
          <p:cNvPr id="111620"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xmlns="" val="266537960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p:spPr>
        <p:txBody>
          <a:bodyPr/>
          <a:lstStyle/>
          <a:p>
            <a:fld id="{6FC5AF2D-77BB-4B1F-87D4-FC758E31D119}" type="slidenum">
              <a:rPr lang="en-US" smtClean="0"/>
              <a:pPr/>
              <a:t>129</a:t>
            </a:fld>
            <a:endParaRPr lang="en-US" smtClean="0"/>
          </a:p>
        </p:txBody>
      </p:sp>
      <p:sp>
        <p:nvSpPr>
          <p:cNvPr id="155651" name="Rectangle 2"/>
          <p:cNvSpPr>
            <a:spLocks noGrp="1" noRot="1" noChangeAspect="1" noChangeArrowheads="1" noTextEdit="1"/>
          </p:cNvSpPr>
          <p:nvPr>
            <p:ph type="sldImg"/>
          </p:nvPr>
        </p:nvSpPr>
        <p:spPr>
          <a:ln/>
        </p:spPr>
      </p:sp>
      <p:sp>
        <p:nvSpPr>
          <p:cNvPr id="155652" name="Rectangle 3"/>
          <p:cNvSpPr>
            <a:spLocks noGrp="1" noChangeArrowheads="1"/>
          </p:cNvSpPr>
          <p:nvPr>
            <p:ph type="body" idx="1"/>
          </p:nvPr>
        </p:nvSpPr>
        <p:spPr>
          <a:noFill/>
          <a:ln/>
        </p:spPr>
        <p:txBody>
          <a:bodyPr/>
          <a:lstStyle/>
          <a:p>
            <a:pPr eaLnBrk="1" hangingPunct="1"/>
            <a:r>
              <a:rPr lang="en-US" smtClean="0"/>
              <a:t>“swollen” liver?</a:t>
            </a:r>
          </a:p>
        </p:txBody>
      </p:sp>
    </p:spTree>
    <p:extLst>
      <p:ext uri="{BB962C8B-B14F-4D97-AF65-F5344CB8AC3E}">
        <p14:creationId xmlns:p14="http://schemas.microsoft.com/office/powerpoint/2010/main" xmlns="" val="271445632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lide Image Placeholder 1"/>
          <p:cNvSpPr>
            <a:spLocks noGrp="1" noRot="1" noChangeAspect="1" noTextEdit="1"/>
          </p:cNvSpPr>
          <p:nvPr>
            <p:ph type="sldImg"/>
          </p:nvPr>
        </p:nvSpPr>
        <p:spPr bwMode="auto">
          <a:noFill/>
          <a:ln>
            <a:solidFill>
              <a:srgbClr val="000000"/>
            </a:solidFill>
            <a:miter lim="800000"/>
            <a:headEnd/>
            <a:tailEnd/>
          </a:ln>
        </p:spPr>
      </p:sp>
      <p:sp>
        <p:nvSpPr>
          <p:cNvPr id="14745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4746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6A75B49-5816-4CE0-8B37-6B2C4F9D0E54}" type="slidenum">
              <a:rPr lang="en-US"/>
              <a:pPr fontAlgn="base">
                <a:spcBef>
                  <a:spcPct val="0"/>
                </a:spcBef>
                <a:spcAft>
                  <a:spcPct val="0"/>
                </a:spcAft>
              </a:pPr>
              <a:t>130</a:t>
            </a:fld>
            <a:endParaRPr lang="en-US"/>
          </a:p>
        </p:txBody>
      </p:sp>
    </p:spTree>
    <p:extLst>
      <p:ext uri="{BB962C8B-B14F-4D97-AF65-F5344CB8AC3E}">
        <p14:creationId xmlns:p14="http://schemas.microsoft.com/office/powerpoint/2010/main" xmlns="" val="88074404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Slide Image Placeholder 1"/>
          <p:cNvSpPr>
            <a:spLocks noGrp="1" noRot="1" noChangeAspect="1" noTextEdit="1"/>
          </p:cNvSpPr>
          <p:nvPr>
            <p:ph type="sldImg"/>
          </p:nvPr>
        </p:nvSpPr>
        <p:spPr bwMode="auto">
          <a:noFill/>
          <a:ln>
            <a:solidFill>
              <a:srgbClr val="000000"/>
            </a:solidFill>
            <a:miter lim="800000"/>
            <a:headEnd/>
            <a:tailEnd/>
          </a:ln>
        </p:spPr>
      </p:sp>
      <p:sp>
        <p:nvSpPr>
          <p:cNvPr id="14643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4643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74FBE08-785E-410D-9ABB-493A65FACE7E}" type="slidenum">
              <a:rPr lang="en-US"/>
              <a:pPr fontAlgn="base">
                <a:spcBef>
                  <a:spcPct val="0"/>
                </a:spcBef>
                <a:spcAft>
                  <a:spcPct val="0"/>
                </a:spcAft>
              </a:pPr>
              <a:t>131</a:t>
            </a:fld>
            <a:endParaRPr lang="en-US"/>
          </a:p>
        </p:txBody>
      </p:sp>
    </p:spTree>
    <p:extLst>
      <p:ext uri="{BB962C8B-B14F-4D97-AF65-F5344CB8AC3E}">
        <p14:creationId xmlns:p14="http://schemas.microsoft.com/office/powerpoint/2010/main" xmlns="" val="178795610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p:spPr>
        <p:txBody>
          <a:bodyPr/>
          <a:lstStyle/>
          <a:p>
            <a:fld id="{9A4DB82E-D9EB-4478-9D81-2AC452FF4498}" type="slidenum">
              <a:rPr lang="en-US" smtClean="0"/>
              <a:pPr/>
              <a:t>132</a:t>
            </a:fld>
            <a:endParaRPr lang="en-US" smtClean="0"/>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xmlns="" val="254992734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5C29E3C-A7A0-4781-9108-4A44678AF1E5}" type="slidenum">
              <a:rPr lang="en-US" smtClean="0"/>
              <a:pPr/>
              <a:t>136</a:t>
            </a:fld>
            <a:endParaRPr lang="en-US"/>
          </a:p>
        </p:txBody>
      </p:sp>
    </p:spTree>
    <p:extLst>
      <p:ext uri="{BB962C8B-B14F-4D97-AF65-F5344CB8AC3E}">
        <p14:creationId xmlns:p14="http://schemas.microsoft.com/office/powerpoint/2010/main" xmlns="" val="107971059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p:spPr>
        <p:txBody>
          <a:bodyPr/>
          <a:lstStyle/>
          <a:p>
            <a:fld id="{35869B91-24A8-4A3E-8DA9-050111573C25}" type="slidenum">
              <a:rPr lang="en-US" smtClean="0"/>
              <a:pPr/>
              <a:t>137</a:t>
            </a:fld>
            <a:endParaRPr lang="en-US" smtClean="0"/>
          </a:p>
        </p:txBody>
      </p:sp>
      <p:sp>
        <p:nvSpPr>
          <p:cNvPr id="133123" name="Rectangle 2"/>
          <p:cNvSpPr>
            <a:spLocks noGrp="1" noRot="1" noChangeAspect="1" noChangeArrowheads="1" noTextEdit="1"/>
          </p:cNvSpPr>
          <p:nvPr>
            <p:ph type="sldImg"/>
          </p:nvPr>
        </p:nvSpPr>
        <p:spPr>
          <a:ln/>
        </p:spPr>
      </p:sp>
      <p:sp>
        <p:nvSpPr>
          <p:cNvPr id="133124"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xmlns="" val="176043889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800" kern="1200" dirty="0" smtClean="0">
                <a:solidFill>
                  <a:schemeClr val="tx1"/>
                </a:solidFill>
                <a:latin typeface="+mn-lt"/>
                <a:ea typeface="+mn-ea"/>
                <a:cs typeface="+mn-cs"/>
              </a:rPr>
              <a:t/>
            </a:r>
            <a:br>
              <a:rPr lang="en-US" sz="800" kern="1200" dirty="0" smtClean="0">
                <a:solidFill>
                  <a:schemeClr val="tx1"/>
                </a:solidFill>
                <a:latin typeface="+mn-lt"/>
                <a:ea typeface="+mn-ea"/>
                <a:cs typeface="+mn-cs"/>
              </a:rPr>
            </a:br>
            <a:endParaRPr lang="en-US" sz="800" dirty="0"/>
          </a:p>
        </p:txBody>
      </p:sp>
      <p:sp>
        <p:nvSpPr>
          <p:cNvPr id="4" name="Slide Number Placeholder 3"/>
          <p:cNvSpPr>
            <a:spLocks noGrp="1"/>
          </p:cNvSpPr>
          <p:nvPr>
            <p:ph type="sldNum" sz="quarter" idx="10"/>
          </p:nvPr>
        </p:nvSpPr>
        <p:spPr/>
        <p:txBody>
          <a:bodyPr/>
          <a:lstStyle/>
          <a:p>
            <a:fld id="{45C29E3C-A7A0-4781-9108-4A44678AF1E5}" type="slidenum">
              <a:rPr lang="en-US" smtClean="0"/>
              <a:pPr/>
              <a:t>138</a:t>
            </a:fld>
            <a:endParaRPr lang="en-US"/>
          </a:p>
        </p:txBody>
      </p:sp>
    </p:spTree>
    <p:extLst>
      <p:ext uri="{BB962C8B-B14F-4D97-AF65-F5344CB8AC3E}">
        <p14:creationId xmlns:p14="http://schemas.microsoft.com/office/powerpoint/2010/main" xmlns="" val="20950911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0706" name="Rectangle 7"/>
          <p:cNvSpPr>
            <a:spLocks noGrp="1" noChangeArrowheads="1"/>
          </p:cNvSpPr>
          <p:nvPr>
            <p:ph type="sldNum" sz="quarter"/>
          </p:nvPr>
        </p:nvSpPr>
        <p:spPr>
          <a:noFill/>
        </p:spPr>
        <p:txBody>
          <a:bodyPr/>
          <a:lstStyle/>
          <a:p>
            <a:fld id="{9B440C17-BBB9-4459-B928-5107A6FC7D02}" type="slidenum">
              <a:rPr lang="en-GB" smtClean="0">
                <a:cs typeface="Lucida Sans Unicode" charset="0"/>
              </a:rPr>
              <a:pPr/>
              <a:t>14</a:t>
            </a:fld>
            <a:endParaRPr lang="en-GB" smtClean="0">
              <a:cs typeface="Lucida Sans Unicode" charset="0"/>
            </a:endParaRPr>
          </a:p>
        </p:txBody>
      </p:sp>
      <p:sp>
        <p:nvSpPr>
          <p:cNvPr id="200707"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200708" name="Rectangle 2"/>
          <p:cNvSpPr>
            <a:spLocks noGrp="1" noChangeArrowheads="1"/>
          </p:cNvSpPr>
          <p:nvPr>
            <p:ph type="body" idx="1"/>
          </p:nvPr>
        </p:nvSpPr>
        <p:spPr>
          <a:xfrm>
            <a:off x="685800" y="4343400"/>
            <a:ext cx="5486400" cy="4114800"/>
          </a:xfrm>
          <a:noFill/>
          <a:ln/>
        </p:spPr>
        <p:txBody>
          <a:bodyPr wrap="none" anchor="ctr"/>
          <a:lstStyle/>
          <a:p>
            <a:endParaRPr lang="en-US" smtClean="0"/>
          </a:p>
        </p:txBody>
      </p:sp>
    </p:spTree>
    <p:extLst>
      <p:ext uri="{BB962C8B-B14F-4D97-AF65-F5344CB8AC3E}">
        <p14:creationId xmlns:p14="http://schemas.microsoft.com/office/powerpoint/2010/main" xmlns="" val="347481324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Image Placeholder 1"/>
          <p:cNvSpPr>
            <a:spLocks noGrp="1" noRot="1" noChangeAspect="1" noTextEdit="1"/>
          </p:cNvSpPr>
          <p:nvPr>
            <p:ph type="sldImg"/>
          </p:nvPr>
        </p:nvSpPr>
        <p:spPr bwMode="auto">
          <a:noFill/>
          <a:ln>
            <a:solidFill>
              <a:srgbClr val="000000"/>
            </a:solidFill>
            <a:miter lim="800000"/>
            <a:headEnd/>
            <a:tailEnd/>
          </a:ln>
        </p:spPr>
      </p:sp>
      <p:sp>
        <p:nvSpPr>
          <p:cNvPr id="14950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4950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485A41F-32E4-42B8-8A0C-D93C2F556A93}" type="slidenum">
              <a:rPr lang="en-US"/>
              <a:pPr fontAlgn="base">
                <a:spcBef>
                  <a:spcPct val="0"/>
                </a:spcBef>
                <a:spcAft>
                  <a:spcPct val="0"/>
                </a:spcAft>
              </a:pPr>
              <a:t>139</a:t>
            </a:fld>
            <a:endParaRPr lang="en-US"/>
          </a:p>
        </p:txBody>
      </p:sp>
    </p:spTree>
    <p:extLst>
      <p:ext uri="{BB962C8B-B14F-4D97-AF65-F5344CB8AC3E}">
        <p14:creationId xmlns:p14="http://schemas.microsoft.com/office/powerpoint/2010/main" xmlns="" val="49608298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5C29E3C-A7A0-4781-9108-4A44678AF1E5}" type="slidenum">
              <a:rPr lang="en-US" smtClean="0"/>
              <a:pPr/>
              <a:t>149</a:t>
            </a:fld>
            <a:endParaRPr lang="en-US"/>
          </a:p>
        </p:txBody>
      </p:sp>
    </p:spTree>
    <p:extLst>
      <p:ext uri="{BB962C8B-B14F-4D97-AF65-F5344CB8AC3E}">
        <p14:creationId xmlns:p14="http://schemas.microsoft.com/office/powerpoint/2010/main" xmlns="" val="116937137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5C29E3C-A7A0-4781-9108-4A44678AF1E5}" type="slidenum">
              <a:rPr lang="en-US" smtClean="0"/>
              <a:pPr/>
              <a:t>150</a:t>
            </a:fld>
            <a:endParaRPr lang="en-US"/>
          </a:p>
        </p:txBody>
      </p:sp>
    </p:spTree>
    <p:extLst>
      <p:ext uri="{BB962C8B-B14F-4D97-AF65-F5344CB8AC3E}">
        <p14:creationId xmlns:p14="http://schemas.microsoft.com/office/powerpoint/2010/main" xmlns="" val="321690847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5C29E3C-A7A0-4781-9108-4A44678AF1E5}" type="slidenum">
              <a:rPr lang="en-US" smtClean="0"/>
              <a:pPr/>
              <a:t>152</a:t>
            </a:fld>
            <a:endParaRPr lang="en-US"/>
          </a:p>
        </p:txBody>
      </p:sp>
    </p:spTree>
    <p:extLst>
      <p:ext uri="{BB962C8B-B14F-4D97-AF65-F5344CB8AC3E}">
        <p14:creationId xmlns:p14="http://schemas.microsoft.com/office/powerpoint/2010/main" xmlns="" val="324996803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6338" name="Slide Image Placeholder 1"/>
          <p:cNvSpPr>
            <a:spLocks noGrp="1" noRot="1" noChangeAspect="1" noTextEdit="1"/>
          </p:cNvSpPr>
          <p:nvPr>
            <p:ph type="sldImg"/>
          </p:nvPr>
        </p:nvSpPr>
        <p:spPr bwMode="auto">
          <a:noFill/>
          <a:ln>
            <a:solidFill>
              <a:srgbClr val="000000"/>
            </a:solidFill>
            <a:miter lim="800000"/>
            <a:headEnd/>
            <a:tailEnd/>
          </a:ln>
        </p:spPr>
      </p:sp>
      <p:sp>
        <p:nvSpPr>
          <p:cNvPr id="52633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52634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F976061-DF1A-4E30-ADB5-15DEEF0D70F2}" type="slidenum">
              <a:rPr lang="en-US" smtClean="0"/>
              <a:pPr fontAlgn="base">
                <a:spcBef>
                  <a:spcPct val="0"/>
                </a:spcBef>
                <a:spcAft>
                  <a:spcPct val="0"/>
                </a:spcAft>
                <a:defRPr/>
              </a:pPr>
              <a:t>154</a:t>
            </a:fld>
            <a:endParaRPr lang="en-US" smtClean="0"/>
          </a:p>
        </p:txBody>
      </p:sp>
    </p:spTree>
    <p:extLst>
      <p:ext uri="{BB962C8B-B14F-4D97-AF65-F5344CB8AC3E}">
        <p14:creationId xmlns:p14="http://schemas.microsoft.com/office/powerpoint/2010/main" xmlns="" val="354015548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800" kern="1200" dirty="0" smtClean="0">
                <a:solidFill>
                  <a:schemeClr val="tx1"/>
                </a:solidFill>
                <a:latin typeface="+mn-lt"/>
                <a:ea typeface="+mn-ea"/>
                <a:cs typeface="+mn-cs"/>
              </a:rPr>
              <a:t/>
            </a:r>
            <a:br>
              <a:rPr lang="en-US" sz="800" kern="1200" dirty="0" smtClean="0">
                <a:solidFill>
                  <a:schemeClr val="tx1"/>
                </a:solidFill>
                <a:latin typeface="+mn-lt"/>
                <a:ea typeface="+mn-ea"/>
                <a:cs typeface="+mn-cs"/>
              </a:rPr>
            </a:br>
            <a:endParaRPr lang="en-US" sz="800" dirty="0"/>
          </a:p>
        </p:txBody>
      </p:sp>
      <p:sp>
        <p:nvSpPr>
          <p:cNvPr id="4" name="Slide Number Placeholder 3"/>
          <p:cNvSpPr>
            <a:spLocks noGrp="1"/>
          </p:cNvSpPr>
          <p:nvPr>
            <p:ph type="sldNum" sz="quarter" idx="10"/>
          </p:nvPr>
        </p:nvSpPr>
        <p:spPr/>
        <p:txBody>
          <a:bodyPr/>
          <a:lstStyle/>
          <a:p>
            <a:fld id="{45C29E3C-A7A0-4781-9108-4A44678AF1E5}" type="slidenum">
              <a:rPr lang="en-US" smtClean="0"/>
              <a:pPr/>
              <a:t>155</a:t>
            </a:fld>
            <a:endParaRPr lang="en-US"/>
          </a:p>
        </p:txBody>
      </p:sp>
    </p:spTree>
    <p:extLst>
      <p:ext uri="{BB962C8B-B14F-4D97-AF65-F5344CB8AC3E}">
        <p14:creationId xmlns:p14="http://schemas.microsoft.com/office/powerpoint/2010/main" xmlns="" val="405624561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p>
            <a:fld id="{E35AA0AB-DF53-40E4-94FD-8DF5388B30B6}" type="slidenum">
              <a:rPr lang="en-US" smtClean="0"/>
              <a:pPr/>
              <a:t>160</a:t>
            </a:fld>
            <a:endParaRPr lang="en-US" smtClean="0"/>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xmlns="" val="357545774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p>
            <a:fld id="{C992F28C-5B13-4A4C-9958-01F9CC0A3683}" type="slidenum">
              <a:rPr lang="en-US" smtClean="0"/>
              <a:pPr/>
              <a:t>161</a:t>
            </a:fld>
            <a:endParaRPr lang="en-US" smtClean="0"/>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a:ln/>
        </p:spPr>
        <p:txBody>
          <a:bodyPr/>
          <a:lstStyle/>
          <a:p>
            <a:pPr eaLnBrk="1" hangingPunct="1"/>
            <a:r>
              <a:rPr lang="en-US" smtClean="0"/>
              <a:t>Histology concepts.</a:t>
            </a:r>
          </a:p>
        </p:txBody>
      </p:sp>
    </p:spTree>
    <p:extLst>
      <p:ext uri="{BB962C8B-B14F-4D97-AF65-F5344CB8AC3E}">
        <p14:creationId xmlns:p14="http://schemas.microsoft.com/office/powerpoint/2010/main" xmlns="" val="121398252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p>
            <a:fld id="{D3C07425-C403-47F1-ACCC-F911E55260F4}" type="slidenum">
              <a:rPr lang="en-US" smtClean="0"/>
              <a:pPr/>
              <a:t>165</a:t>
            </a:fld>
            <a:endParaRPr lang="en-US" smtClean="0"/>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xmlns="" val="309452715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p>
            <a:fld id="{6B5B37E6-05FB-4CA8-ABE5-41A1F880703A}" type="slidenum">
              <a:rPr lang="en-US" smtClean="0"/>
              <a:pPr/>
              <a:t>168</a:t>
            </a:fld>
            <a:endParaRPr lang="en-US" smtClean="0"/>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xmlns="" val="783202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0162" name="Rectangle 7"/>
          <p:cNvSpPr>
            <a:spLocks noGrp="1" noChangeArrowheads="1"/>
          </p:cNvSpPr>
          <p:nvPr>
            <p:ph type="sldNum" sz="quarter"/>
          </p:nvPr>
        </p:nvSpPr>
        <p:spPr>
          <a:noFill/>
        </p:spPr>
        <p:txBody>
          <a:bodyPr/>
          <a:lstStyle/>
          <a:p>
            <a:fld id="{59873A60-664D-49F8-A5D3-9502C584F4C3}" type="slidenum">
              <a:rPr lang="en-GB" smtClean="0">
                <a:cs typeface="Lucida Sans Unicode" charset="0"/>
              </a:rPr>
              <a:pPr/>
              <a:t>19</a:t>
            </a:fld>
            <a:endParaRPr lang="en-GB" smtClean="0">
              <a:cs typeface="Lucida Sans Unicode" charset="0"/>
            </a:endParaRPr>
          </a:p>
        </p:txBody>
      </p:sp>
      <p:sp>
        <p:nvSpPr>
          <p:cNvPr id="220163"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220164" name="Rectangle 2"/>
          <p:cNvSpPr>
            <a:spLocks noGrp="1" noChangeArrowheads="1"/>
          </p:cNvSpPr>
          <p:nvPr>
            <p:ph type="body" idx="1"/>
          </p:nvPr>
        </p:nvSpPr>
        <p:spPr>
          <a:xfrm>
            <a:off x="685800" y="4343400"/>
            <a:ext cx="5486400" cy="4114800"/>
          </a:xfrm>
          <a:noFill/>
          <a:ln/>
        </p:spPr>
        <p:txBody>
          <a:bodyPr wrap="none" anchor="ctr"/>
          <a:lstStyle/>
          <a:p>
            <a:endParaRPr lang="en-US" smtClean="0"/>
          </a:p>
        </p:txBody>
      </p:sp>
    </p:spTree>
    <p:extLst>
      <p:ext uri="{BB962C8B-B14F-4D97-AF65-F5344CB8AC3E}">
        <p14:creationId xmlns:p14="http://schemas.microsoft.com/office/powerpoint/2010/main" xmlns="" val="310994778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p>
            <a:fld id="{2A899919-F890-4FEC-96B5-84DA86D066E2}" type="slidenum">
              <a:rPr lang="en-US" smtClean="0"/>
              <a:pPr/>
              <a:t>169</a:t>
            </a:fld>
            <a:endParaRPr lang="en-US" smtClean="0"/>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xmlns="" val="362554125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p:txBody>
          <a:bodyPr/>
          <a:lstStyle/>
          <a:p>
            <a:pPr>
              <a:defRPr/>
            </a:pPr>
            <a:fld id="{D15168D5-7F74-487B-80F1-D6A5F3E98AE5}" type="slidenum">
              <a:rPr lang="en-US" smtClean="0"/>
              <a:pPr>
                <a:defRPr/>
              </a:pPr>
              <a:t>170</a:t>
            </a:fld>
            <a:endParaRPr lang="en-US" smtClean="0"/>
          </a:p>
        </p:txBody>
      </p:sp>
      <p:sp>
        <p:nvSpPr>
          <p:cNvPr id="9113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114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extLst>
      <p:ext uri="{BB962C8B-B14F-4D97-AF65-F5344CB8AC3E}">
        <p14:creationId xmlns:p14="http://schemas.microsoft.com/office/powerpoint/2010/main" xmlns="" val="348261168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p>
            <a:fld id="{9ED636F8-920E-441E-B3BF-6879BC089CDD}" type="slidenum">
              <a:rPr lang="en-US" smtClean="0"/>
              <a:pPr/>
              <a:t>171</a:t>
            </a:fld>
            <a:endParaRPr lang="en-US" smtClean="0"/>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xmlns="" val="98758208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fld id="{098BE7C6-D691-471F-A822-E26E8A5ED9D2}" type="slidenum">
              <a:rPr lang="en-US" smtClean="0"/>
              <a:pPr/>
              <a:t>172</a:t>
            </a:fld>
            <a:endParaRPr lang="en-US" smtClean="0"/>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xmlns="" val="315017497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 </a:t>
            </a:r>
          </a:p>
          <a:p>
            <a:endParaRPr lang="en-US" dirty="0"/>
          </a:p>
        </p:txBody>
      </p:sp>
      <p:sp>
        <p:nvSpPr>
          <p:cNvPr id="4" name="Slide Number Placeholder 3"/>
          <p:cNvSpPr>
            <a:spLocks noGrp="1"/>
          </p:cNvSpPr>
          <p:nvPr>
            <p:ph type="sldNum" sz="quarter" idx="10"/>
          </p:nvPr>
        </p:nvSpPr>
        <p:spPr/>
        <p:txBody>
          <a:bodyPr/>
          <a:lstStyle/>
          <a:p>
            <a:fld id="{45C29E3C-A7A0-4781-9108-4A44678AF1E5}" type="slidenum">
              <a:rPr lang="en-US" smtClean="0"/>
              <a:pPr/>
              <a:t>173</a:t>
            </a:fld>
            <a:endParaRPr lang="en-US"/>
          </a:p>
        </p:txBody>
      </p:sp>
    </p:spTree>
    <p:extLst>
      <p:ext uri="{BB962C8B-B14F-4D97-AF65-F5344CB8AC3E}">
        <p14:creationId xmlns:p14="http://schemas.microsoft.com/office/powerpoint/2010/main" xmlns="" val="196400055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p>
            <a:fld id="{F0E742B6-5B54-45B6-9D35-8A20A179A87F}" type="slidenum">
              <a:rPr lang="en-US" smtClean="0"/>
              <a:pPr/>
              <a:t>175</a:t>
            </a:fld>
            <a:endParaRPr lang="en-US" smtClean="0"/>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xmlns="" val="50920245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p>
            <a:fld id="{0AFFD36E-1D14-401B-85A1-3FEB5D87735A}" type="slidenum">
              <a:rPr lang="en-US" smtClean="0"/>
              <a:pPr/>
              <a:t>176</a:t>
            </a:fld>
            <a:endParaRPr lang="en-US" smtClean="0"/>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xmlns="" val="375573671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5C29E3C-A7A0-4781-9108-4A44678AF1E5}" type="slidenum">
              <a:rPr lang="en-US" smtClean="0"/>
              <a:pPr/>
              <a:t>177</a:t>
            </a:fld>
            <a:endParaRPr lang="en-US"/>
          </a:p>
        </p:txBody>
      </p:sp>
    </p:spTree>
    <p:extLst>
      <p:ext uri="{BB962C8B-B14F-4D97-AF65-F5344CB8AC3E}">
        <p14:creationId xmlns:p14="http://schemas.microsoft.com/office/powerpoint/2010/main" xmlns="" val="252998359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p:spPr>
        <p:txBody>
          <a:bodyPr/>
          <a:lstStyle/>
          <a:p>
            <a:fld id="{B0BA4DF5-6326-4FDA-86C7-1262CBE42615}" type="slidenum">
              <a:rPr lang="en-US" smtClean="0"/>
              <a:pPr/>
              <a:t>181</a:t>
            </a:fld>
            <a:endParaRPr lang="en-US" smtClean="0"/>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xmlns="" val="36997511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9138" name="Rectangle 7"/>
          <p:cNvSpPr>
            <a:spLocks noGrp="1" noChangeArrowheads="1"/>
          </p:cNvSpPr>
          <p:nvPr>
            <p:ph type="sldNum" sz="quarter"/>
          </p:nvPr>
        </p:nvSpPr>
        <p:spPr>
          <a:noFill/>
        </p:spPr>
        <p:txBody>
          <a:bodyPr/>
          <a:lstStyle/>
          <a:p>
            <a:fld id="{FBA1627E-B996-458F-B1F7-B539025AA160}" type="slidenum">
              <a:rPr lang="en-GB" smtClean="0">
                <a:cs typeface="Lucida Sans Unicode" charset="0"/>
              </a:rPr>
              <a:pPr/>
              <a:t>20</a:t>
            </a:fld>
            <a:endParaRPr lang="en-GB" smtClean="0">
              <a:cs typeface="Lucida Sans Unicode" charset="0"/>
            </a:endParaRPr>
          </a:p>
        </p:txBody>
      </p:sp>
      <p:sp>
        <p:nvSpPr>
          <p:cNvPr id="219139"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219140" name="Rectangle 2"/>
          <p:cNvSpPr>
            <a:spLocks noGrp="1" noChangeArrowheads="1"/>
          </p:cNvSpPr>
          <p:nvPr>
            <p:ph type="body" idx="1"/>
          </p:nvPr>
        </p:nvSpPr>
        <p:spPr>
          <a:xfrm>
            <a:off x="685800" y="4343400"/>
            <a:ext cx="5486400" cy="4114800"/>
          </a:xfrm>
          <a:noFill/>
          <a:ln/>
        </p:spPr>
        <p:txBody>
          <a:bodyPr wrap="none" anchor="ctr"/>
          <a:lstStyle/>
          <a:p>
            <a:endParaRPr lang="en-US" smtClean="0"/>
          </a:p>
        </p:txBody>
      </p:sp>
    </p:spTree>
    <p:extLst>
      <p:ext uri="{BB962C8B-B14F-4D97-AF65-F5344CB8AC3E}">
        <p14:creationId xmlns:p14="http://schemas.microsoft.com/office/powerpoint/2010/main" xmlns="" val="6697500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2210" name="Rectangle 7"/>
          <p:cNvSpPr>
            <a:spLocks noGrp="1" noChangeArrowheads="1"/>
          </p:cNvSpPr>
          <p:nvPr>
            <p:ph type="sldNum" sz="quarter"/>
          </p:nvPr>
        </p:nvSpPr>
        <p:spPr>
          <a:noFill/>
        </p:spPr>
        <p:txBody>
          <a:bodyPr/>
          <a:lstStyle/>
          <a:p>
            <a:fld id="{5889E62B-868B-4AA2-955C-4CF23A95E306}" type="slidenum">
              <a:rPr lang="en-GB" smtClean="0">
                <a:cs typeface="Lucida Sans Unicode" charset="0"/>
              </a:rPr>
              <a:pPr/>
              <a:t>21</a:t>
            </a:fld>
            <a:endParaRPr lang="en-GB" smtClean="0">
              <a:cs typeface="Lucida Sans Unicode" charset="0"/>
            </a:endParaRPr>
          </a:p>
        </p:txBody>
      </p:sp>
      <p:sp>
        <p:nvSpPr>
          <p:cNvPr id="222211"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222212" name="Rectangle 2"/>
          <p:cNvSpPr>
            <a:spLocks noGrp="1" noChangeArrowheads="1"/>
          </p:cNvSpPr>
          <p:nvPr>
            <p:ph type="body" idx="1"/>
          </p:nvPr>
        </p:nvSpPr>
        <p:spPr>
          <a:xfrm>
            <a:off x="685800" y="4343400"/>
            <a:ext cx="5486400" cy="4114800"/>
          </a:xfrm>
          <a:noFill/>
          <a:ln/>
        </p:spPr>
        <p:txBody>
          <a:bodyPr wrap="none" anchor="ctr"/>
          <a:lstStyle/>
          <a:p>
            <a:endParaRPr lang="en-US" dirty="0" smtClean="0"/>
          </a:p>
        </p:txBody>
      </p:sp>
    </p:spTree>
    <p:extLst>
      <p:ext uri="{BB962C8B-B14F-4D97-AF65-F5344CB8AC3E}">
        <p14:creationId xmlns:p14="http://schemas.microsoft.com/office/powerpoint/2010/main" xmlns="" val="11274133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5C29E3C-A7A0-4781-9108-4A44678AF1E5}" type="slidenum">
              <a:rPr lang="en-US" smtClean="0"/>
              <a:pPr/>
              <a:t>23</a:t>
            </a:fld>
            <a:endParaRPr lang="en-US"/>
          </a:p>
        </p:txBody>
      </p:sp>
    </p:spTree>
    <p:extLst>
      <p:ext uri="{BB962C8B-B14F-4D97-AF65-F5344CB8AC3E}">
        <p14:creationId xmlns:p14="http://schemas.microsoft.com/office/powerpoint/2010/main" xmlns="" val="27220404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24"/>
          <p:cNvGrpSpPr/>
          <p:nvPr/>
        </p:nvGrpSpPr>
        <p:grpSpPr>
          <a:xfrm>
            <a:off x="203200" y="0"/>
            <a:ext cx="3778250" cy="6858001"/>
            <a:chOff x="203200" y="0"/>
            <a:chExt cx="3778250" cy="6858001"/>
          </a:xfrm>
        </p:grpSpPr>
        <p:sp>
          <p:nvSpPr>
            <p:cNvPr id="14" name="Freeform 6"/>
            <p:cNvSpPr/>
            <p:nvPr/>
          </p:nvSpPr>
          <p:spPr bwMode="auto">
            <a:xfrm>
              <a:off x="641350" y="0"/>
              <a:ext cx="1365250" cy="3971925"/>
            </a:xfrm>
            <a:custGeom>
              <a:avLst/>
              <a:gdLst/>
              <a:ahLst/>
              <a:cxnLst/>
              <a:rect l="0" t="0" r="r" b="b"/>
              <a:pathLst>
                <a:path w="860" h="2502">
                  <a:moveTo>
                    <a:pt x="0" y="2445"/>
                  </a:moveTo>
                  <a:lnTo>
                    <a:pt x="228" y="2502"/>
                  </a:lnTo>
                  <a:lnTo>
                    <a:pt x="860" y="0"/>
                  </a:lnTo>
                  <a:lnTo>
                    <a:pt x="620" y="0"/>
                  </a:lnTo>
                  <a:lnTo>
                    <a:pt x="0" y="2445"/>
                  </a:lnTo>
                  <a:close/>
                </a:path>
              </a:pathLst>
            </a:custGeom>
            <a:solidFill>
              <a:schemeClr val="accent1"/>
            </a:solidFill>
            <a:ln>
              <a:noFill/>
            </a:ln>
          </p:spPr>
        </p:sp>
        <p:sp>
          <p:nvSpPr>
            <p:cNvPr id="15" name="Freeform 7"/>
            <p:cNvSpPr/>
            <p:nvPr/>
          </p:nvSpPr>
          <p:spPr bwMode="auto">
            <a:xfrm>
              <a:off x="203200" y="0"/>
              <a:ext cx="1336675" cy="3862388"/>
            </a:xfrm>
            <a:custGeom>
              <a:avLst/>
              <a:gdLst/>
              <a:ahLst/>
              <a:cxnLst/>
              <a:rect l="0" t="0" r="r" b="b"/>
              <a:pathLst>
                <a:path w="842" h="2433">
                  <a:moveTo>
                    <a:pt x="842" y="0"/>
                  </a:moveTo>
                  <a:lnTo>
                    <a:pt x="602" y="0"/>
                  </a:lnTo>
                  <a:lnTo>
                    <a:pt x="0" y="2376"/>
                  </a:lnTo>
                  <a:lnTo>
                    <a:pt x="228" y="2433"/>
                  </a:lnTo>
                  <a:lnTo>
                    <a:pt x="842" y="0"/>
                  </a:lnTo>
                  <a:close/>
                </a:path>
              </a:pathLst>
            </a:custGeom>
            <a:solidFill>
              <a:schemeClr val="tx1">
                <a:lumMod val="65000"/>
                <a:lumOff val="35000"/>
              </a:schemeClr>
            </a:solidFill>
            <a:ln>
              <a:noFill/>
            </a:ln>
          </p:spPr>
        </p:sp>
        <p:sp>
          <p:nvSpPr>
            <p:cNvPr id="16" name="Freeform 8"/>
            <p:cNvSpPr/>
            <p:nvPr/>
          </p:nvSpPr>
          <p:spPr bwMode="auto">
            <a:xfrm>
              <a:off x="207963" y="3776663"/>
              <a:ext cx="1936750" cy="3081338"/>
            </a:xfrm>
            <a:custGeom>
              <a:avLst/>
              <a:gdLst/>
              <a:ahLst/>
              <a:cxnLst/>
              <a:rect l="0" t="0" r="r" b="b"/>
              <a:pathLst>
                <a:path w="1220" h="1941">
                  <a:moveTo>
                    <a:pt x="0" y="0"/>
                  </a:moveTo>
                  <a:lnTo>
                    <a:pt x="1166" y="1941"/>
                  </a:lnTo>
                  <a:lnTo>
                    <a:pt x="1220" y="1941"/>
                  </a:lnTo>
                  <a:lnTo>
                    <a:pt x="0" y="0"/>
                  </a:lnTo>
                  <a:close/>
                </a:path>
              </a:pathLst>
            </a:custGeom>
            <a:solidFill>
              <a:schemeClr val="tx1">
                <a:lumMod val="85000"/>
                <a:lumOff val="15000"/>
              </a:schemeClr>
            </a:solidFill>
            <a:ln>
              <a:noFill/>
            </a:ln>
          </p:spPr>
        </p:sp>
        <p:sp>
          <p:nvSpPr>
            <p:cNvPr id="20" name="Freeform 9"/>
            <p:cNvSpPr/>
            <p:nvPr/>
          </p:nvSpPr>
          <p:spPr bwMode="auto">
            <a:xfrm>
              <a:off x="646113" y="3886200"/>
              <a:ext cx="2373313" cy="2971800"/>
            </a:xfrm>
            <a:custGeom>
              <a:avLst/>
              <a:gdLst/>
              <a:ahLst/>
              <a:cxnLst/>
              <a:rect l="0" t="0" r="r" b="b"/>
              <a:pathLst>
                <a:path w="1495" h="1872">
                  <a:moveTo>
                    <a:pt x="1495" y="1872"/>
                  </a:moveTo>
                  <a:lnTo>
                    <a:pt x="0" y="0"/>
                  </a:lnTo>
                  <a:lnTo>
                    <a:pt x="1442" y="1872"/>
                  </a:lnTo>
                  <a:lnTo>
                    <a:pt x="1495" y="1872"/>
                  </a:lnTo>
                  <a:close/>
                </a:path>
              </a:pathLst>
            </a:custGeom>
            <a:solidFill>
              <a:schemeClr val="accent1">
                <a:lumMod val="50000"/>
              </a:schemeClr>
            </a:solidFill>
            <a:ln>
              <a:noFill/>
            </a:ln>
          </p:spPr>
        </p:sp>
        <p:sp>
          <p:nvSpPr>
            <p:cNvPr id="21" name="Freeform 10"/>
            <p:cNvSpPr/>
            <p:nvPr/>
          </p:nvSpPr>
          <p:spPr bwMode="auto">
            <a:xfrm>
              <a:off x="641350" y="3881438"/>
              <a:ext cx="3340100" cy="2976563"/>
            </a:xfrm>
            <a:custGeom>
              <a:avLst/>
              <a:gdLst/>
              <a:ahLst/>
              <a:cxnLst/>
              <a:rect l="0" t="0" r="r" b="b"/>
              <a:pathLst>
                <a:path w="2104" h="1875">
                  <a:moveTo>
                    <a:pt x="0" y="0"/>
                  </a:moveTo>
                  <a:lnTo>
                    <a:pt x="3" y="3"/>
                  </a:lnTo>
                  <a:lnTo>
                    <a:pt x="1498" y="1875"/>
                  </a:lnTo>
                  <a:lnTo>
                    <a:pt x="2104" y="1875"/>
                  </a:lnTo>
                  <a:lnTo>
                    <a:pt x="228" y="57"/>
                  </a:lnTo>
                  <a:lnTo>
                    <a:pt x="0" y="0"/>
                  </a:lnTo>
                  <a:close/>
                </a:path>
              </a:pathLst>
            </a:custGeom>
            <a:solidFill>
              <a:schemeClr val="accent1">
                <a:lumMod val="75000"/>
              </a:schemeClr>
            </a:solidFill>
            <a:ln>
              <a:noFill/>
            </a:ln>
          </p:spPr>
        </p:sp>
        <p:sp>
          <p:nvSpPr>
            <p:cNvPr id="22" name="Freeform 11"/>
            <p:cNvSpPr/>
            <p:nvPr/>
          </p:nvSpPr>
          <p:spPr bwMode="auto">
            <a:xfrm>
              <a:off x="203200" y="3771900"/>
              <a:ext cx="2660650" cy="3086100"/>
            </a:xfrm>
            <a:custGeom>
              <a:avLst/>
              <a:gdLst/>
              <a:ahLst/>
              <a:cxnLst/>
              <a:rect l="0" t="0" r="r" b="b"/>
              <a:pathLst>
                <a:path w="1676" h="1944">
                  <a:moveTo>
                    <a:pt x="1676" y="1944"/>
                  </a:moveTo>
                  <a:lnTo>
                    <a:pt x="264" y="111"/>
                  </a:lnTo>
                  <a:lnTo>
                    <a:pt x="225" y="60"/>
                  </a:lnTo>
                  <a:lnTo>
                    <a:pt x="228" y="60"/>
                  </a:lnTo>
                  <a:lnTo>
                    <a:pt x="264" y="111"/>
                  </a:lnTo>
                  <a:lnTo>
                    <a:pt x="234" y="69"/>
                  </a:lnTo>
                  <a:lnTo>
                    <a:pt x="228" y="57"/>
                  </a:lnTo>
                  <a:lnTo>
                    <a:pt x="222" y="54"/>
                  </a:lnTo>
                  <a:lnTo>
                    <a:pt x="0" y="0"/>
                  </a:lnTo>
                  <a:lnTo>
                    <a:pt x="3" y="3"/>
                  </a:lnTo>
                  <a:lnTo>
                    <a:pt x="1223" y="1944"/>
                  </a:lnTo>
                  <a:lnTo>
                    <a:pt x="1676" y="1944"/>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1739673" y="914401"/>
            <a:ext cx="6947127" cy="3488266"/>
          </a:xfrm>
        </p:spPr>
        <p:txBody>
          <a:bodyPr anchor="b">
            <a:normAutofit/>
          </a:bodyPr>
          <a:lstStyle>
            <a:lvl1pPr algn="r">
              <a:defRPr sz="54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2924238" y="4402666"/>
            <a:ext cx="5762563" cy="1364531"/>
          </a:xfrm>
        </p:spPr>
        <p:txBody>
          <a:bodyPr anchor="t">
            <a:normAutofit/>
          </a:bodyPr>
          <a:lstStyle>
            <a:lvl1pPr marL="0" indent="0" algn="r">
              <a:buNone/>
              <a:defRPr sz="1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7325773" y="6117336"/>
            <a:ext cx="857473" cy="365125"/>
          </a:xfrm>
        </p:spPr>
        <p:txBody>
          <a:bodyPr/>
          <a:lstStyle/>
          <a:p>
            <a:fld id="{AE131A16-B614-45A7-B5A5-D789006B2C58}" type="datetimeFigureOut">
              <a:rPr lang="en-US" smtClean="0"/>
              <a:pPr/>
              <a:t>1/4/2015</a:t>
            </a:fld>
            <a:endParaRPr lang="en-US"/>
          </a:p>
        </p:txBody>
      </p:sp>
      <p:sp>
        <p:nvSpPr>
          <p:cNvPr id="5" name="Footer Placeholder 4"/>
          <p:cNvSpPr>
            <a:spLocks noGrp="1"/>
          </p:cNvSpPr>
          <p:nvPr>
            <p:ph type="ftr" sz="quarter" idx="11"/>
          </p:nvPr>
        </p:nvSpPr>
        <p:spPr>
          <a:xfrm>
            <a:off x="3623733" y="6117336"/>
            <a:ext cx="3609438" cy="365125"/>
          </a:xfrm>
        </p:spPr>
        <p:txBody>
          <a:bodyPr/>
          <a:lstStyle/>
          <a:p>
            <a:endParaRPr lang="en-US"/>
          </a:p>
        </p:txBody>
      </p:sp>
      <p:sp>
        <p:nvSpPr>
          <p:cNvPr id="6" name="Slide Number Placeholder 5"/>
          <p:cNvSpPr>
            <a:spLocks noGrp="1"/>
          </p:cNvSpPr>
          <p:nvPr>
            <p:ph type="sldNum" sz="quarter" idx="12"/>
          </p:nvPr>
        </p:nvSpPr>
        <p:spPr>
          <a:xfrm>
            <a:off x="8275320" y="6117336"/>
            <a:ext cx="411480" cy="365125"/>
          </a:xfrm>
        </p:spPr>
        <p:txBody>
          <a:bodyPr/>
          <a:lstStyle/>
          <a:p>
            <a:fld id="{1AEBD49D-256D-49CD-932D-340D3D5ECF92}" type="slidenum">
              <a:rPr lang="en-US" smtClean="0"/>
              <a:pPr/>
              <a:t>‹#›</a:t>
            </a:fld>
            <a:endParaRPr lang="en-US"/>
          </a:p>
        </p:txBody>
      </p:sp>
      <p:sp>
        <p:nvSpPr>
          <p:cNvPr id="23" name="Freeform 12"/>
          <p:cNvSpPr/>
          <p:nvPr/>
        </p:nvSpPr>
        <p:spPr bwMode="auto">
          <a:xfrm>
            <a:off x="203200" y="3771900"/>
            <a:ext cx="361950" cy="90488"/>
          </a:xfrm>
          <a:custGeom>
            <a:avLst/>
            <a:gdLst/>
            <a:ahLst/>
            <a:cxnLst/>
            <a:rect l="0" t="0" r="r" b="b"/>
            <a:pathLst>
              <a:path w="228" h="57">
                <a:moveTo>
                  <a:pt x="228" y="57"/>
                </a:moveTo>
                <a:lnTo>
                  <a:pt x="0" y="0"/>
                </a:lnTo>
                <a:lnTo>
                  <a:pt x="222" y="54"/>
                </a:lnTo>
                <a:lnTo>
                  <a:pt x="228" y="57"/>
                </a:lnTo>
                <a:close/>
              </a:path>
            </a:pathLst>
          </a:custGeom>
          <a:solidFill>
            <a:srgbClr val="29ABE2"/>
          </a:solid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13"/>
          <p:cNvSpPr/>
          <p:nvPr/>
        </p:nvSpPr>
        <p:spPr bwMode="auto">
          <a:xfrm>
            <a:off x="560388" y="3867150"/>
            <a:ext cx="61913" cy="80963"/>
          </a:xfrm>
          <a:custGeom>
            <a:avLst/>
            <a:gdLst/>
            <a:ahLst/>
            <a:cxnLst/>
            <a:rect l="0" t="0" r="r" b="b"/>
            <a:pathLst>
              <a:path w="39" h="51">
                <a:moveTo>
                  <a:pt x="0" y="0"/>
                </a:moveTo>
                <a:lnTo>
                  <a:pt x="39" y="51"/>
                </a:lnTo>
                <a:lnTo>
                  <a:pt x="3" y="0"/>
                </a:lnTo>
                <a:lnTo>
                  <a:pt x="0" y="0"/>
                </a:lnTo>
                <a:close/>
              </a:path>
            </a:pathLst>
          </a:custGeom>
          <a:solidFill>
            <a:srgbClr val="29ABE2"/>
          </a:solidFill>
          <a:ln>
            <a:noFill/>
          </a:ln>
          <a:extLst>
            <a:ext uri="{91240B29-F687-4f45-9708-019B960494DF}">
              <a14:hiddenLine xmlns:a14="http://schemas.microsoft.com/office/drawing/2010/main" xmlns="" w="9525">
                <a:solidFill>
                  <a:srgbClr val="000000"/>
                </a:solidFill>
                <a:round/>
                <a:headEnd/>
                <a:tailEnd/>
              </a14:hiddenLine>
            </a:ext>
          </a:extLst>
        </p:spPr>
      </p:sp>
    </p:spTree>
    <p:extLst>
      <p:ext uri="{BB962C8B-B14F-4D97-AF65-F5344CB8AC3E}">
        <p14:creationId xmlns:p14="http://schemas.microsoft.com/office/powerpoint/2010/main" xmlns="" val="35845031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3523" y="4732865"/>
            <a:ext cx="7515991" cy="566738"/>
          </a:xfrm>
        </p:spPr>
        <p:txBody>
          <a:bodyPr anchor="b">
            <a:normAutofit/>
          </a:bodyPr>
          <a:lstStyle>
            <a:lvl1pPr algn="ctr">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789975" y="932112"/>
            <a:ext cx="6171065"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13523" y="5299603"/>
            <a:ext cx="7515991"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E131A16-B614-45A7-B5A5-D789006B2C58}" type="datetimeFigureOut">
              <a:rPr lang="en-US" smtClean="0"/>
              <a:pPr/>
              <a:t>1/4/2015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EBD49D-256D-49CD-932D-340D3D5ECF92}" type="slidenum">
              <a:rPr lang="en-US" smtClean="0"/>
              <a:pPr/>
              <a:t>‹#›</a:t>
            </a:fld>
            <a:endParaRPr lang="en-US"/>
          </a:p>
        </p:txBody>
      </p:sp>
    </p:spTree>
    <p:extLst>
      <p:ext uri="{BB962C8B-B14F-4D97-AF65-F5344CB8AC3E}">
        <p14:creationId xmlns:p14="http://schemas.microsoft.com/office/powerpoint/2010/main" xmlns="" val="17969677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13524" y="685800"/>
            <a:ext cx="7515991" cy="3048000"/>
          </a:xfrm>
        </p:spPr>
        <p:txBody>
          <a:bodyPr anchor="ctr">
            <a:normAutofit/>
          </a:bodyPr>
          <a:lstStyle>
            <a:lvl1pPr algn="ct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13524" y="4343400"/>
            <a:ext cx="7515992"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E131A16-B614-45A7-B5A5-D789006B2C58}" type="datetimeFigureOut">
              <a:rPr lang="en-US" smtClean="0"/>
              <a:pPr/>
              <a:t>1/4/2015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EBD49D-256D-49CD-932D-340D3D5ECF92}" type="slidenum">
              <a:rPr lang="en-US" smtClean="0"/>
              <a:pPr/>
              <a:t>‹#›</a:t>
            </a:fld>
            <a:endParaRPr lang="en-US"/>
          </a:p>
        </p:txBody>
      </p:sp>
    </p:spTree>
    <p:extLst>
      <p:ext uri="{BB962C8B-B14F-4D97-AF65-F5344CB8AC3E}">
        <p14:creationId xmlns:p14="http://schemas.microsoft.com/office/powerpoint/2010/main" xmlns="" val="10606014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969421" y="863023"/>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8172197" y="2819399"/>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1426741" y="685801"/>
            <a:ext cx="6974115" cy="2743199"/>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598235" y="3428999"/>
            <a:ext cx="6631128"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1113523" y="4343400"/>
            <a:ext cx="7515991"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E131A16-B614-45A7-B5A5-D789006B2C58}" type="datetimeFigureOut">
              <a:rPr lang="en-US" smtClean="0"/>
              <a:pPr/>
              <a:t>1/4/2015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EBD49D-256D-49CD-932D-340D3D5ECF92}" type="slidenum">
              <a:rPr lang="en-US" smtClean="0"/>
              <a:pPr/>
              <a:t>‹#›</a:t>
            </a:fld>
            <a:endParaRPr lang="en-US"/>
          </a:p>
        </p:txBody>
      </p:sp>
    </p:spTree>
    <p:extLst>
      <p:ext uri="{BB962C8B-B14F-4D97-AF65-F5344CB8AC3E}">
        <p14:creationId xmlns:p14="http://schemas.microsoft.com/office/powerpoint/2010/main" xmlns="" val="7665704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13525" y="3308581"/>
            <a:ext cx="7515989" cy="1468800"/>
          </a:xfrm>
        </p:spPr>
        <p:txBody>
          <a:bodyPr anchor="b">
            <a:normAutofit/>
          </a:bodyPr>
          <a:lstStyle>
            <a:lvl1pPr algn="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13524" y="4777381"/>
            <a:ext cx="7515990"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E131A16-B614-45A7-B5A5-D789006B2C58}" type="datetimeFigureOut">
              <a:rPr lang="en-US" smtClean="0"/>
              <a:pPr/>
              <a:t>1/4/2015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EBD49D-256D-49CD-932D-340D3D5ECF92}" type="slidenum">
              <a:rPr lang="en-US" smtClean="0"/>
              <a:pPr/>
              <a:t>‹#›</a:t>
            </a:fld>
            <a:endParaRPr lang="en-US"/>
          </a:p>
        </p:txBody>
      </p:sp>
    </p:spTree>
    <p:extLst>
      <p:ext uri="{BB962C8B-B14F-4D97-AF65-F5344CB8AC3E}">
        <p14:creationId xmlns:p14="http://schemas.microsoft.com/office/powerpoint/2010/main" xmlns="" val="12606290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969421" y="863023"/>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8172197" y="2819399"/>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1426741" y="685801"/>
            <a:ext cx="6974115" cy="2743199"/>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113525" y="3886200"/>
            <a:ext cx="7515990"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1113524" y="4775200"/>
            <a:ext cx="7515990"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E131A16-B614-45A7-B5A5-D789006B2C58}" type="datetimeFigureOut">
              <a:rPr lang="en-US" smtClean="0"/>
              <a:pPr/>
              <a:t>1/4/2015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EBD49D-256D-49CD-932D-340D3D5ECF92}" type="slidenum">
              <a:rPr lang="en-US" smtClean="0"/>
              <a:pPr/>
              <a:t>‹#›</a:t>
            </a:fld>
            <a:endParaRPr lang="en-US"/>
          </a:p>
        </p:txBody>
      </p:sp>
    </p:spTree>
    <p:extLst>
      <p:ext uri="{BB962C8B-B14F-4D97-AF65-F5344CB8AC3E}">
        <p14:creationId xmlns:p14="http://schemas.microsoft.com/office/powerpoint/2010/main" xmlns="" val="18216396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13525" y="685801"/>
            <a:ext cx="7515991" cy="2727325"/>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1113524" y="3505200"/>
            <a:ext cx="7515992"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1113524" y="4343400"/>
            <a:ext cx="7515992"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E131A16-B614-45A7-B5A5-D789006B2C58}" type="datetimeFigureOut">
              <a:rPr lang="en-US" smtClean="0"/>
              <a:pPr/>
              <a:t>1/4/2015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EBD49D-256D-49CD-932D-340D3D5ECF92}" type="slidenum">
              <a:rPr lang="en-US" smtClean="0"/>
              <a:pPr/>
              <a:t>‹#›</a:t>
            </a:fld>
            <a:endParaRPr lang="en-US"/>
          </a:p>
        </p:txBody>
      </p:sp>
    </p:spTree>
    <p:extLst>
      <p:ext uri="{BB962C8B-B14F-4D97-AF65-F5344CB8AC3E}">
        <p14:creationId xmlns:p14="http://schemas.microsoft.com/office/powerpoint/2010/main" xmlns="" val="31598218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E131A16-B614-45A7-B5A5-D789006B2C58}" type="datetimeFigureOut">
              <a:rPr lang="en-US" smtClean="0"/>
              <a:pPr/>
              <a:t>1/4/2015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EBD49D-256D-49CD-932D-340D3D5ECF92}" type="slidenum">
              <a:rPr lang="en-US" smtClean="0"/>
              <a:pPr/>
              <a:t>‹#›</a:t>
            </a:fld>
            <a:endParaRPr lang="en-US"/>
          </a:p>
        </p:txBody>
      </p:sp>
    </p:spTree>
    <p:extLst>
      <p:ext uri="{BB962C8B-B14F-4D97-AF65-F5344CB8AC3E}">
        <p14:creationId xmlns:p14="http://schemas.microsoft.com/office/powerpoint/2010/main" xmlns="" val="37114115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01393" y="685800"/>
            <a:ext cx="1328123" cy="51054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13524" y="685800"/>
            <a:ext cx="6016373" cy="510540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E131A16-B614-45A7-B5A5-D789006B2C58}" type="datetimeFigureOut">
              <a:rPr lang="en-US" smtClean="0"/>
              <a:pPr/>
              <a:t>1/4/2015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EBD49D-256D-49CD-932D-340D3D5ECF92}" type="slidenum">
              <a:rPr lang="en-US" smtClean="0"/>
              <a:pPr/>
              <a:t>‹#›</a:t>
            </a:fld>
            <a:endParaRPr lang="en-US"/>
          </a:p>
        </p:txBody>
      </p:sp>
    </p:spTree>
    <p:extLst>
      <p:ext uri="{BB962C8B-B14F-4D97-AF65-F5344CB8AC3E}">
        <p14:creationId xmlns:p14="http://schemas.microsoft.com/office/powerpoint/2010/main" xmlns="" val="39165596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04800"/>
            <a:ext cx="7467600" cy="8382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828800"/>
            <a:ext cx="38100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828800"/>
            <a:ext cx="38100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85800" y="6400800"/>
            <a:ext cx="1905000" cy="457200"/>
          </a:xfrm>
        </p:spPr>
        <p:txBody>
          <a:bodyPr/>
          <a:lstStyle>
            <a:lvl1pPr>
              <a:defRPr/>
            </a:lvl1pPr>
          </a:lstStyle>
          <a:p>
            <a:fld id="{AE131A16-B614-45A7-B5A5-D789006B2C58}" type="datetimeFigureOut">
              <a:rPr lang="en-US" smtClean="0"/>
              <a:pPr/>
              <a:t>1/4/2015</a:t>
            </a:fld>
            <a:endParaRPr lang="en-US"/>
          </a:p>
        </p:txBody>
      </p:sp>
      <p:sp>
        <p:nvSpPr>
          <p:cNvPr id="6" name="Footer Placeholder 5"/>
          <p:cNvSpPr>
            <a:spLocks noGrp="1"/>
          </p:cNvSpPr>
          <p:nvPr>
            <p:ph type="ftr" sz="quarter" idx="11"/>
          </p:nvPr>
        </p:nvSpPr>
        <p:spPr>
          <a:xfrm>
            <a:off x="3124200" y="6400800"/>
            <a:ext cx="28956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400800"/>
            <a:ext cx="1905000" cy="457200"/>
          </a:xfrm>
        </p:spPr>
        <p:txBody>
          <a:bodyPr/>
          <a:lstStyle>
            <a:lvl1pPr>
              <a:defRPr/>
            </a:lvl1pPr>
          </a:lstStyle>
          <a:p>
            <a:fld id="{1AEBD49D-256D-49CD-932D-340D3D5ECF92}" type="slidenum">
              <a:rPr lang="en-US" smtClean="0"/>
              <a:pPr/>
              <a:t>‹#›</a:t>
            </a:fld>
            <a:endParaRPr lang="en-US"/>
          </a:p>
        </p:txBody>
      </p:sp>
    </p:spTree>
    <p:extLst>
      <p:ext uri="{BB962C8B-B14F-4D97-AF65-F5344CB8AC3E}">
        <p14:creationId xmlns:p14="http://schemas.microsoft.com/office/powerpoint/2010/main" xmlns="" val="2869806926"/>
      </p:ext>
    </p:extLst>
  </p:cSld>
  <p:clrMapOvr>
    <a:masterClrMapping/>
  </p:clrMapOvr>
  <p:transition spd="med">
    <p:rand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Tx">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04800"/>
            <a:ext cx="7467600" cy="8382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828800"/>
            <a:ext cx="381000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85800" y="4152900"/>
            <a:ext cx="381000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4648200" y="1828800"/>
            <a:ext cx="38100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685800" y="6400800"/>
            <a:ext cx="1905000" cy="457200"/>
          </a:xfrm>
        </p:spPr>
        <p:txBody>
          <a:bodyPr/>
          <a:lstStyle>
            <a:lvl1pPr>
              <a:defRPr/>
            </a:lvl1pPr>
          </a:lstStyle>
          <a:p>
            <a:fld id="{AE131A16-B614-45A7-B5A5-D789006B2C58}" type="datetimeFigureOut">
              <a:rPr lang="en-US" smtClean="0"/>
              <a:pPr/>
              <a:t>1/4/2015</a:t>
            </a:fld>
            <a:endParaRPr lang="en-US"/>
          </a:p>
        </p:txBody>
      </p:sp>
      <p:sp>
        <p:nvSpPr>
          <p:cNvPr id="7" name="Footer Placeholder 6"/>
          <p:cNvSpPr>
            <a:spLocks noGrp="1"/>
          </p:cNvSpPr>
          <p:nvPr>
            <p:ph type="ftr" sz="quarter" idx="11"/>
          </p:nvPr>
        </p:nvSpPr>
        <p:spPr>
          <a:xfrm>
            <a:off x="3124200" y="6400800"/>
            <a:ext cx="2895600" cy="457200"/>
          </a:xfrm>
        </p:spPr>
        <p:txBody>
          <a:bodyPr/>
          <a:lstStyle>
            <a:lvl1pPr>
              <a:defRPr/>
            </a:lvl1pPr>
          </a:lstStyle>
          <a:p>
            <a:endParaRPr lang="en-US"/>
          </a:p>
        </p:txBody>
      </p:sp>
      <p:sp>
        <p:nvSpPr>
          <p:cNvPr id="8" name="Slide Number Placeholder 7"/>
          <p:cNvSpPr>
            <a:spLocks noGrp="1"/>
          </p:cNvSpPr>
          <p:nvPr>
            <p:ph type="sldNum" sz="quarter" idx="12"/>
          </p:nvPr>
        </p:nvSpPr>
        <p:spPr>
          <a:xfrm>
            <a:off x="6553200" y="6400800"/>
            <a:ext cx="1905000" cy="457200"/>
          </a:xfrm>
        </p:spPr>
        <p:txBody>
          <a:bodyPr/>
          <a:lstStyle>
            <a:lvl1pPr>
              <a:defRPr/>
            </a:lvl1pPr>
          </a:lstStyle>
          <a:p>
            <a:fld id="{1AEBD49D-256D-49CD-932D-340D3D5ECF92}" type="slidenum">
              <a:rPr lang="en-US" smtClean="0"/>
              <a:pPr/>
              <a:t>‹#›</a:t>
            </a:fld>
            <a:endParaRPr lang="en-US"/>
          </a:p>
        </p:txBody>
      </p:sp>
    </p:spTree>
    <p:extLst>
      <p:ext uri="{BB962C8B-B14F-4D97-AF65-F5344CB8AC3E}">
        <p14:creationId xmlns:p14="http://schemas.microsoft.com/office/powerpoint/2010/main" xmlns="" val="2192182754"/>
      </p:ext>
    </p:extLst>
  </p:cSld>
  <p:clrMapOvr>
    <a:masterClrMapping/>
  </p:clrMapOvr>
  <p:transition spd="med">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82133" y="457201"/>
            <a:ext cx="7704667" cy="198120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982133" y="2667000"/>
            <a:ext cx="7704667" cy="3332816"/>
          </a:xfrm>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7344329" y="6108173"/>
            <a:ext cx="857473" cy="365125"/>
          </a:xfrm>
        </p:spPr>
        <p:txBody>
          <a:bodyPr/>
          <a:lstStyle/>
          <a:p>
            <a:fld id="{AE131A16-B614-45A7-B5A5-D789006B2C58}" type="datetimeFigureOut">
              <a:rPr lang="en-US" smtClean="0"/>
              <a:pPr/>
              <a:t>1/4/2015</a:t>
            </a:fld>
            <a:endParaRPr lang="en-US"/>
          </a:p>
        </p:txBody>
      </p:sp>
      <p:sp>
        <p:nvSpPr>
          <p:cNvPr id="5" name="Footer Placeholder 4"/>
          <p:cNvSpPr>
            <a:spLocks noGrp="1"/>
          </p:cNvSpPr>
          <p:nvPr>
            <p:ph type="ftr" sz="quarter" idx="11"/>
          </p:nvPr>
        </p:nvSpPr>
        <p:spPr>
          <a:xfrm>
            <a:off x="1972647" y="6108173"/>
            <a:ext cx="5314517" cy="365125"/>
          </a:xfrm>
        </p:spPr>
        <p:txBody>
          <a:bodyPr/>
          <a:lstStyle/>
          <a:p>
            <a:endParaRPr lang="en-US"/>
          </a:p>
        </p:txBody>
      </p:sp>
      <p:sp>
        <p:nvSpPr>
          <p:cNvPr id="6" name="Slide Number Placeholder 5"/>
          <p:cNvSpPr>
            <a:spLocks noGrp="1"/>
          </p:cNvSpPr>
          <p:nvPr>
            <p:ph type="sldNum" sz="quarter" idx="12"/>
          </p:nvPr>
        </p:nvSpPr>
        <p:spPr>
          <a:xfrm>
            <a:off x="8258967" y="6108173"/>
            <a:ext cx="427833" cy="365125"/>
          </a:xfrm>
        </p:spPr>
        <p:txBody>
          <a:bodyPr/>
          <a:lstStyle/>
          <a:p>
            <a:fld id="{1AEBD49D-256D-49CD-932D-340D3D5ECF92}" type="slidenum">
              <a:rPr lang="en-US" smtClean="0"/>
              <a:pPr/>
              <a:t>‹#›</a:t>
            </a:fld>
            <a:endParaRPr lang="en-US"/>
          </a:p>
        </p:txBody>
      </p:sp>
    </p:spTree>
    <p:extLst>
      <p:ext uri="{BB962C8B-B14F-4D97-AF65-F5344CB8AC3E}">
        <p14:creationId xmlns:p14="http://schemas.microsoft.com/office/powerpoint/2010/main" xmlns="" val="24059588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86995" y="2666998"/>
            <a:ext cx="6699805" cy="2360071"/>
          </a:xfrm>
        </p:spPr>
        <p:txBody>
          <a:bodyPr anchor="b"/>
          <a:lstStyle>
            <a:lvl1pPr algn="r">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986998" y="5027070"/>
            <a:ext cx="6699802"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E131A16-B614-45A7-B5A5-D789006B2C58}" type="datetimeFigureOut">
              <a:rPr lang="en-US" smtClean="0"/>
              <a:pPr/>
              <a:t>1/4/2015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273317" y="6116070"/>
            <a:ext cx="413483" cy="365125"/>
          </a:xfrm>
        </p:spPr>
        <p:txBody>
          <a:bodyPr/>
          <a:lstStyle/>
          <a:p>
            <a:fld id="{1AEBD49D-256D-49CD-932D-340D3D5ECF92}" type="slidenum">
              <a:rPr lang="en-US" smtClean="0"/>
              <a:pPr/>
              <a:t>‹#›</a:t>
            </a:fld>
            <a:endParaRPr lang="en-US"/>
          </a:p>
        </p:txBody>
      </p:sp>
    </p:spTree>
    <p:extLst>
      <p:ext uri="{BB962C8B-B14F-4D97-AF65-F5344CB8AC3E}">
        <p14:creationId xmlns:p14="http://schemas.microsoft.com/office/powerpoint/2010/main" xmlns="" val="35089682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82133" y="685801"/>
            <a:ext cx="7704667" cy="1752599"/>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982133" y="2667000"/>
            <a:ext cx="3739896" cy="3368674"/>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946904" y="2667000"/>
            <a:ext cx="3739896" cy="3346824"/>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AE131A16-B614-45A7-B5A5-D789006B2C58}" type="datetimeFigureOut">
              <a:rPr lang="en-US" smtClean="0"/>
              <a:pPr/>
              <a:t>1/4/2015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EBD49D-256D-49CD-932D-340D3D5ECF92}" type="slidenum">
              <a:rPr lang="en-US" smtClean="0"/>
              <a:pPr/>
              <a:t>‹#›</a:t>
            </a:fld>
            <a:endParaRPr lang="en-US"/>
          </a:p>
        </p:txBody>
      </p:sp>
    </p:spTree>
    <p:extLst>
      <p:ext uri="{BB962C8B-B14F-4D97-AF65-F5344CB8AC3E}">
        <p14:creationId xmlns:p14="http://schemas.microsoft.com/office/powerpoint/2010/main" xmlns="" val="17501532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329481" y="2658533"/>
            <a:ext cx="3456291"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13523" y="3335336"/>
            <a:ext cx="3672248" cy="2665259"/>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161710" y="2667000"/>
            <a:ext cx="3467806"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957266" y="3335336"/>
            <a:ext cx="3672248" cy="2665259"/>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AE131A16-B614-45A7-B5A5-D789006B2C58}" type="datetimeFigureOut">
              <a:rPr lang="en-US" smtClean="0"/>
              <a:pPr/>
              <a:t>1/4/2015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AEBD49D-256D-49CD-932D-340D3D5ECF92}" type="slidenum">
              <a:rPr lang="en-US" smtClean="0"/>
              <a:pPr/>
              <a:t>‹#›</a:t>
            </a:fld>
            <a:endParaRPr lang="en-US"/>
          </a:p>
        </p:txBody>
      </p:sp>
    </p:spTree>
    <p:extLst>
      <p:ext uri="{BB962C8B-B14F-4D97-AF65-F5344CB8AC3E}">
        <p14:creationId xmlns:p14="http://schemas.microsoft.com/office/powerpoint/2010/main" xmlns="" val="29829426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AE131A16-B614-45A7-B5A5-D789006B2C58}" type="datetimeFigureOut">
              <a:rPr lang="en-US" smtClean="0"/>
              <a:pPr/>
              <a:t>1/4/2015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AEBD49D-256D-49CD-932D-340D3D5ECF92}" type="slidenum">
              <a:rPr lang="en-US" smtClean="0"/>
              <a:pPr/>
              <a:t>‹#›</a:t>
            </a:fld>
            <a:endParaRPr lang="en-US"/>
          </a:p>
        </p:txBody>
      </p:sp>
    </p:spTree>
    <p:extLst>
      <p:ext uri="{BB962C8B-B14F-4D97-AF65-F5344CB8AC3E}">
        <p14:creationId xmlns:p14="http://schemas.microsoft.com/office/powerpoint/2010/main" xmlns="" val="7419587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E131A16-B614-45A7-B5A5-D789006B2C58}" type="datetimeFigureOut">
              <a:rPr lang="en-US" smtClean="0"/>
              <a:pPr/>
              <a:t>1/4/2015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AEBD49D-256D-49CD-932D-340D3D5ECF92}" type="slidenum">
              <a:rPr lang="en-US" smtClean="0"/>
              <a:pPr/>
              <a:t>‹#›</a:t>
            </a:fld>
            <a:endParaRPr lang="en-US"/>
          </a:p>
        </p:txBody>
      </p:sp>
    </p:spTree>
    <p:extLst>
      <p:ext uri="{BB962C8B-B14F-4D97-AF65-F5344CB8AC3E}">
        <p14:creationId xmlns:p14="http://schemas.microsoft.com/office/powerpoint/2010/main" xmlns="" val="24131667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3524" y="1600200"/>
            <a:ext cx="2662534" cy="1371600"/>
          </a:xfrm>
        </p:spPr>
        <p:txBody>
          <a:bodyPr anchor="b">
            <a:normAutofit/>
          </a:bodyPr>
          <a:lstStyle>
            <a:lvl1pPr algn="ctr">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3947553" y="685800"/>
            <a:ext cx="4681962"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13524" y="2971800"/>
            <a:ext cx="2662534"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E131A16-B614-45A7-B5A5-D789006B2C58}" type="datetimeFigureOut">
              <a:rPr lang="en-US" smtClean="0"/>
              <a:pPr/>
              <a:t>1/4/2015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EBD49D-256D-49CD-932D-340D3D5ECF92}" type="slidenum">
              <a:rPr lang="en-US" smtClean="0"/>
              <a:pPr/>
              <a:t>‹#›</a:t>
            </a:fld>
            <a:endParaRPr lang="en-US"/>
          </a:p>
        </p:txBody>
      </p:sp>
    </p:spTree>
    <p:extLst>
      <p:ext uri="{BB962C8B-B14F-4D97-AF65-F5344CB8AC3E}">
        <p14:creationId xmlns:p14="http://schemas.microsoft.com/office/powerpoint/2010/main" xmlns="" val="40169903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2332" y="1752599"/>
            <a:ext cx="4070679" cy="1371600"/>
          </a:xfrm>
        </p:spPr>
        <p:txBody>
          <a:bodyPr anchor="b">
            <a:normAutofit/>
          </a:bodyPr>
          <a:lstStyle>
            <a:lvl1pPr algn="ctr">
              <a:defRPr sz="2800" b="0"/>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5697495" y="914400"/>
            <a:ext cx="2461371"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12332" y="3124199"/>
            <a:ext cx="4070679"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E131A16-B614-45A7-B5A5-D789006B2C58}" type="datetimeFigureOut">
              <a:rPr lang="en-US" smtClean="0"/>
              <a:pPr/>
              <a:t>1/4/2015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EBD49D-256D-49CD-932D-340D3D5ECF92}" type="slidenum">
              <a:rPr lang="en-US" smtClean="0"/>
              <a:pPr/>
              <a:t>‹#›</a:t>
            </a:fld>
            <a:endParaRPr lang="en-US"/>
          </a:p>
        </p:txBody>
      </p:sp>
    </p:spTree>
    <p:extLst>
      <p:ext uri="{BB962C8B-B14F-4D97-AF65-F5344CB8AC3E}">
        <p14:creationId xmlns:p14="http://schemas.microsoft.com/office/powerpoint/2010/main" xmlns="" val="24006241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7" name="Group 13"/>
          <p:cNvGrpSpPr/>
          <p:nvPr/>
        </p:nvGrpSpPr>
        <p:grpSpPr>
          <a:xfrm>
            <a:off x="0" y="0"/>
            <a:ext cx="2132013" cy="6858001"/>
            <a:chOff x="0" y="0"/>
            <a:chExt cx="2132013" cy="6858001"/>
          </a:xfrm>
        </p:grpSpPr>
        <p:sp>
          <p:nvSpPr>
            <p:cNvPr id="15" name="Freeform 6"/>
            <p:cNvSpPr/>
            <p:nvPr/>
          </p:nvSpPr>
          <p:spPr bwMode="auto">
            <a:xfrm>
              <a:off x="0" y="0"/>
              <a:ext cx="1073150" cy="5291138"/>
            </a:xfrm>
            <a:custGeom>
              <a:avLst/>
              <a:gdLst/>
              <a:ahLst/>
              <a:cxnLst/>
              <a:rect l="0" t="0" r="r" b="b"/>
              <a:pathLst>
                <a:path w="676" h="3333">
                  <a:moveTo>
                    <a:pt x="0" y="3132"/>
                  </a:moveTo>
                  <a:lnTo>
                    <a:pt x="0" y="3312"/>
                  </a:lnTo>
                  <a:lnTo>
                    <a:pt x="126" y="3333"/>
                  </a:lnTo>
                  <a:lnTo>
                    <a:pt x="676" y="0"/>
                  </a:lnTo>
                  <a:lnTo>
                    <a:pt x="514" y="0"/>
                  </a:lnTo>
                  <a:lnTo>
                    <a:pt x="0" y="3132"/>
                  </a:lnTo>
                  <a:close/>
                </a:path>
              </a:pathLst>
            </a:custGeom>
            <a:solidFill>
              <a:schemeClr val="accent1"/>
            </a:solidFill>
            <a:ln>
              <a:noFill/>
            </a:ln>
          </p:spPr>
        </p:sp>
        <p:sp>
          <p:nvSpPr>
            <p:cNvPr id="16" name="Freeform 7"/>
            <p:cNvSpPr/>
            <p:nvPr/>
          </p:nvSpPr>
          <p:spPr bwMode="auto">
            <a:xfrm>
              <a:off x="0" y="0"/>
              <a:ext cx="758825" cy="4624388"/>
            </a:xfrm>
            <a:custGeom>
              <a:avLst/>
              <a:gdLst/>
              <a:ahLst/>
              <a:cxnLst/>
              <a:rect l="0" t="0" r="r" b="b"/>
              <a:pathLst>
                <a:path w="478" h="2913">
                  <a:moveTo>
                    <a:pt x="478" y="0"/>
                  </a:moveTo>
                  <a:lnTo>
                    <a:pt x="318" y="0"/>
                  </a:lnTo>
                  <a:lnTo>
                    <a:pt x="0" y="1938"/>
                  </a:lnTo>
                  <a:lnTo>
                    <a:pt x="0" y="2913"/>
                  </a:lnTo>
                  <a:lnTo>
                    <a:pt x="478" y="0"/>
                  </a:lnTo>
                  <a:close/>
                </a:path>
              </a:pathLst>
            </a:custGeom>
            <a:solidFill>
              <a:schemeClr val="tx1">
                <a:lumMod val="65000"/>
                <a:lumOff val="35000"/>
              </a:schemeClr>
            </a:solidFill>
            <a:ln>
              <a:noFill/>
            </a:ln>
          </p:spPr>
        </p:sp>
        <p:sp>
          <p:nvSpPr>
            <p:cNvPr id="17" name="Freeform 8"/>
            <p:cNvSpPr/>
            <p:nvPr/>
          </p:nvSpPr>
          <p:spPr bwMode="auto">
            <a:xfrm>
              <a:off x="0" y="5662613"/>
              <a:ext cx="906463" cy="1195388"/>
            </a:xfrm>
            <a:custGeom>
              <a:avLst/>
              <a:gdLst/>
              <a:ahLst/>
              <a:cxnLst/>
              <a:rect l="0" t="0" r="r" b="b"/>
              <a:pathLst>
                <a:path w="571" h="753">
                  <a:moveTo>
                    <a:pt x="0" y="0"/>
                  </a:moveTo>
                  <a:lnTo>
                    <a:pt x="0" y="12"/>
                  </a:lnTo>
                  <a:lnTo>
                    <a:pt x="538" y="753"/>
                  </a:lnTo>
                  <a:lnTo>
                    <a:pt x="571" y="753"/>
                  </a:lnTo>
                  <a:lnTo>
                    <a:pt x="0" y="0"/>
                  </a:lnTo>
                  <a:close/>
                </a:path>
              </a:pathLst>
            </a:custGeom>
            <a:solidFill>
              <a:schemeClr val="tx1">
                <a:lumMod val="85000"/>
                <a:lumOff val="15000"/>
              </a:schemeClr>
            </a:solidFill>
            <a:ln>
              <a:noFill/>
            </a:ln>
          </p:spPr>
        </p:sp>
        <p:sp>
          <p:nvSpPr>
            <p:cNvPr id="18" name="Freeform 9"/>
            <p:cNvSpPr/>
            <p:nvPr/>
          </p:nvSpPr>
          <p:spPr bwMode="auto">
            <a:xfrm>
              <a:off x="0" y="5295900"/>
              <a:ext cx="1487488" cy="1562100"/>
            </a:xfrm>
            <a:custGeom>
              <a:avLst/>
              <a:gdLst/>
              <a:ahLst/>
              <a:cxnLst/>
              <a:rect l="0" t="0" r="r" b="b"/>
              <a:pathLst>
                <a:path w="937" h="984">
                  <a:moveTo>
                    <a:pt x="0" y="0"/>
                  </a:moveTo>
                  <a:lnTo>
                    <a:pt x="0" y="3"/>
                  </a:lnTo>
                  <a:lnTo>
                    <a:pt x="901" y="984"/>
                  </a:lnTo>
                  <a:lnTo>
                    <a:pt x="937" y="984"/>
                  </a:lnTo>
                  <a:lnTo>
                    <a:pt x="0" y="0"/>
                  </a:lnTo>
                  <a:close/>
                </a:path>
              </a:pathLst>
            </a:custGeom>
            <a:solidFill>
              <a:schemeClr val="accent1">
                <a:lumMod val="50000"/>
              </a:schemeClr>
            </a:solidFill>
            <a:ln>
              <a:noFill/>
            </a:ln>
          </p:spPr>
        </p:sp>
        <p:sp>
          <p:nvSpPr>
            <p:cNvPr id="19" name="Freeform 10"/>
            <p:cNvSpPr/>
            <p:nvPr/>
          </p:nvSpPr>
          <p:spPr bwMode="auto">
            <a:xfrm>
              <a:off x="0" y="5257800"/>
              <a:ext cx="2132013" cy="1600200"/>
            </a:xfrm>
            <a:custGeom>
              <a:avLst/>
              <a:gdLst/>
              <a:ahLst/>
              <a:cxnLst/>
              <a:rect l="0" t="0" r="r" b="b"/>
              <a:pathLst>
                <a:path w="1343" h="1008">
                  <a:moveTo>
                    <a:pt x="0" y="24"/>
                  </a:moveTo>
                  <a:lnTo>
                    <a:pt x="937" y="1008"/>
                  </a:lnTo>
                  <a:lnTo>
                    <a:pt x="1343" y="1008"/>
                  </a:lnTo>
                  <a:lnTo>
                    <a:pt x="126" y="21"/>
                  </a:lnTo>
                  <a:lnTo>
                    <a:pt x="0" y="0"/>
                  </a:lnTo>
                  <a:lnTo>
                    <a:pt x="0" y="24"/>
                  </a:lnTo>
                  <a:close/>
                </a:path>
              </a:pathLst>
            </a:custGeom>
            <a:solidFill>
              <a:schemeClr val="accent1">
                <a:lumMod val="75000"/>
              </a:schemeClr>
            </a:solidFill>
            <a:ln>
              <a:noFill/>
            </a:ln>
          </p:spPr>
        </p:sp>
        <p:sp>
          <p:nvSpPr>
            <p:cNvPr id="20" name="Freeform 11"/>
            <p:cNvSpPr/>
            <p:nvPr/>
          </p:nvSpPr>
          <p:spPr bwMode="auto">
            <a:xfrm>
              <a:off x="0" y="5357813"/>
              <a:ext cx="1377950" cy="1500188"/>
            </a:xfrm>
            <a:custGeom>
              <a:avLst/>
              <a:gdLst/>
              <a:ahLst/>
              <a:cxnLst/>
              <a:rect l="0" t="0" r="r" b="b"/>
              <a:pathLst>
                <a:path w="868" h="945">
                  <a:moveTo>
                    <a:pt x="0" y="192"/>
                  </a:moveTo>
                  <a:lnTo>
                    <a:pt x="571" y="945"/>
                  </a:lnTo>
                  <a:lnTo>
                    <a:pt x="868" y="945"/>
                  </a:lnTo>
                  <a:lnTo>
                    <a:pt x="0" y="0"/>
                  </a:lnTo>
                  <a:lnTo>
                    <a:pt x="0" y="192"/>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982133" y="457201"/>
            <a:ext cx="7704667" cy="1981200"/>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982134" y="2667000"/>
            <a:ext cx="7704666" cy="3356995"/>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358679" y="6116070"/>
            <a:ext cx="857473"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AE131A16-B614-45A7-B5A5-D789006B2C58}" type="datetimeFigureOut">
              <a:rPr lang="en-US" smtClean="0"/>
              <a:pPr/>
              <a:t>1/4/2015</a:t>
            </a:fld>
            <a:endParaRPr lang="en-US"/>
          </a:p>
        </p:txBody>
      </p:sp>
      <p:sp>
        <p:nvSpPr>
          <p:cNvPr id="5" name="Footer Placeholder 4"/>
          <p:cNvSpPr>
            <a:spLocks noGrp="1"/>
          </p:cNvSpPr>
          <p:nvPr>
            <p:ph type="ftr" sz="quarter" idx="3"/>
          </p:nvPr>
        </p:nvSpPr>
        <p:spPr>
          <a:xfrm>
            <a:off x="1986997" y="6116070"/>
            <a:ext cx="5314517"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8273317" y="6116070"/>
            <a:ext cx="413483"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1AEBD49D-256D-49CD-932D-340D3D5ECF92}" type="slidenum">
              <a:rPr lang="en-US" smtClean="0"/>
              <a:pPr/>
              <a:t>‹#›</a:t>
            </a:fld>
            <a:endParaRPr lang="en-US"/>
          </a:p>
        </p:txBody>
      </p:sp>
    </p:spTree>
    <p:extLst>
      <p:ext uri="{BB962C8B-B14F-4D97-AF65-F5344CB8AC3E}">
        <p14:creationId xmlns:p14="http://schemas.microsoft.com/office/powerpoint/2010/main" xmlns="" val="141852227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 id="2147483702" r:id="rId18"/>
    <p:sldLayoutId id="2147483703" r:id="rId19"/>
  </p:sldLayoutIdLst>
  <p:txStyles>
    <p:title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116.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119.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hyperlink" Target="https://www.google.com.sa/imgres?imgurl&amp;imgrefurl=http://www.surgicalnotes.co.uk/node/339&amp;h=0&amp;w=0&amp;sz=1&amp;tbnid=FE8qyPifB_bA7M&amp;tbnh=226&amp;tbnw=223&amp;zoom=1&amp;docid=JcB-lEMKD18WAM&amp;hl=en&amp;ei=l01PUu2oLtH30gX-_oDYCQ&amp;ved=0CAIQsCU" TargetMode="Externa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jpeg"/><Relationship Id="rId1" Type="http://schemas.openxmlformats.org/officeDocument/2006/relationships/slideLayout" Target="../slideLayouts/slideLayout7.xml"/><Relationship Id="rId5" Type="http://schemas.openxmlformats.org/officeDocument/2006/relationships/image" Target="../media/image109.jpeg"/><Relationship Id="rId4" Type="http://schemas.openxmlformats.org/officeDocument/2006/relationships/image" Target="../media/image108.jpe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8.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102.jpeg"/></Relationships>
</file>

<file path=ppt/slides/_rels/slide129.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131.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132.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4.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6.xml"/></Relationships>
</file>

<file path=ppt/slides/_rels/slide135.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6.xml"/></Relationships>
</file>

<file path=ppt/slides/_rels/slide136.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137.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3" Type="http://schemas.openxmlformats.org/officeDocument/2006/relationships/image" Target="../media/image119.gif"/><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6.xml"/></Relationships>
</file>

<file path=ppt/slides/_rels/slide141.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6.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3.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6.xml"/></Relationships>
</file>

<file path=ppt/slides/_rels/slide144.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6.xml"/></Relationships>
</file>

<file path=ppt/slides/_rels/slide145.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6.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7.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0.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4.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3" Type="http://schemas.openxmlformats.org/officeDocument/2006/relationships/hyperlink" Target="//upload.wikimedia.org/wikipedia/commons/9/90/Gallbladder_cholesterolosis_micro.jpg" TargetMode="External"/><Relationship Id="rId2" Type="http://schemas.openxmlformats.org/officeDocument/2006/relationships/notesSlide" Target="../notesSlides/notesSlide55.xml"/><Relationship Id="rId1" Type="http://schemas.openxmlformats.org/officeDocument/2006/relationships/slideLayout" Target="../slideLayouts/slideLayout7.xml"/><Relationship Id="rId4" Type="http://schemas.openxmlformats.org/officeDocument/2006/relationships/image" Target="../media/image133.jpeg"/></Relationships>
</file>

<file path=ppt/slides/_rels/slide156.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6.xml"/></Relationships>
</file>

<file path=ppt/slides/_rels/slide157.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6.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hyperlink" Target="http://www.google.com.sa/url?sa=i&amp;rct=j&amp;q=gastroesophageal+reflux+disease&amp;source=images&amp;cd=&amp;cad=rja&amp;docid=oMle6snAg1O1sM&amp;tbnid=FumUG8tCQjEKgM:&amp;ved=0CAUQjRw&amp;url=http://www.gnc.com.ph/home/article/gerd-or-heartburn&amp;ei=zN2jUei4GcrgOOLcgMgH&amp;psig=AFQjCNF2lw02l-14PH9OjCEqDBu6YWkxSg&amp;ust=1369780033455564" TargetMode="Externa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image" Target="../media/image139.jpeg"/><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5.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hyperlink" Target="http://www.google.com.sa/url?sa=i&amp;rct=j&amp;q=gastroesophageal+reflux+disease+-+microscopic&amp;source=images&amp;cd=&amp;cad=rja&amp;docid=yv7bN9_99xE4JM&amp;tbnid=39YFdBKu1rIfvM:&amp;ved=0CAUQjRw&amp;url=http://www.lgmpharma.com/blog/category/therapeutic-classification-blog-category/gastrointestinal-agent/&amp;ei=IN-jUZT7JIGrPPq-gYgL&amp;psig=AFQjCNHZGBRBbpMIU6GsFdal4HKZh_pp-A&amp;ust=1369780371091370" TargetMode="External"/><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172.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173.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5.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176.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177.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9.xml.rels><?xml version="1.0" encoding="UTF-8" standalone="yes"?>
<Relationships xmlns="http://schemas.openxmlformats.org/package/2006/relationships"><Relationship Id="rId2" Type="http://schemas.openxmlformats.org/officeDocument/2006/relationships/image" Target="../media/image14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www.google.com.sa/url?sa=i&amp;rct=j&amp;q=histology+of+gastroesophageal+reflux+disease&amp;source=images&amp;cd=&amp;cad=rja&amp;docid=LwJVtlzyh3ugPM&amp;tbnid=bpIKsj0oJyt_IM:&amp;ved=0CAUQjRw&amp;url=http://en.wikipedia.org/wiki/Gastroesophageal_reflux_disease&amp;ei=XOGjUfWMG8KuPK3bgLAG&amp;psig=AFQjCNE8aNTC5DE7oU-l6E5GAtZ9Ghk_-Q&amp;ust=1369780551754430" TargetMode="External"/><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2" Type="http://schemas.openxmlformats.org/officeDocument/2006/relationships/image" Target="../media/image150.jpeg"/><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182.xml.rels><?xml version="1.0" encoding="UTF-8" standalone="yes"?>
<Relationships xmlns="http://schemas.openxmlformats.org/package/2006/relationships"><Relationship Id="rId2" Type="http://schemas.openxmlformats.org/officeDocument/2006/relationships/image" Target="../media/image152.jpeg"/><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2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4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hyperlink" Target="https://secure.health.utas.edu.au/intranet/cds/pathprac/Files/Cases/Gastro/Case11/Pictures11/Gross.jpg" TargetMode="Externa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hyperlink" Target="https://secure.health.utas.edu.au/intranet/cds/pathprac/Files/Cases/Gastro/Case11/Pictures11/M1.jpg" TargetMode="Externa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61.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hyperlink" Target="//upload.wikimedia.org/wikipedia/commons/0/01/Crohn's_disease_-_colon_-_high_mag.jpg" TargetMode="Externa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3" Type="http://schemas.openxmlformats.org/officeDocument/2006/relationships/image" Target="http://www.med.und.nodak.edu/depts/path/powerpoint/blk5/NP1_files/slide0031_image029.wmz" TargetMode="External"/><Relationship Id="rId2" Type="http://schemas.openxmlformats.org/officeDocument/2006/relationships/image" Target="../media/image80.wmf"/><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76400" y="1142984"/>
            <a:ext cx="6553200" cy="3186122"/>
          </a:xfrm>
        </p:spPr>
        <p:txBody>
          <a:bodyPr>
            <a:noAutofit/>
          </a:bodyPr>
          <a:lstStyle/>
          <a:p>
            <a:pPr algn="ctr"/>
            <a:r>
              <a:rPr lang="en-US" sz="7200" b="1" i="1" dirty="0" smtClean="0">
                <a:solidFill>
                  <a:srgbClr val="002060"/>
                </a:solidFill>
                <a:effectLst>
                  <a:outerShdw blurRad="38100" dist="38100" dir="2700000" algn="tl">
                    <a:srgbClr val="000000">
                      <a:alpha val="43137"/>
                    </a:srgbClr>
                  </a:outerShdw>
                </a:effectLst>
              </a:rPr>
              <a:t>GIT</a:t>
            </a:r>
            <a:r>
              <a:rPr lang="en-US" sz="6600" b="1" i="1" dirty="0" smtClean="0">
                <a:solidFill>
                  <a:srgbClr val="002060"/>
                </a:solidFill>
                <a:effectLst>
                  <a:outerShdw blurRad="38100" dist="38100" dir="2700000" algn="tl">
                    <a:srgbClr val="000000">
                      <a:alpha val="43137"/>
                    </a:srgbClr>
                  </a:outerShdw>
                </a:effectLst>
              </a:rPr>
              <a:t> BLOCK</a:t>
            </a:r>
            <a:r>
              <a:rPr lang="en-US" sz="4000" i="1" dirty="0" smtClean="0">
                <a:solidFill>
                  <a:schemeClr val="accent2">
                    <a:lumMod val="60000"/>
                    <a:lumOff val="40000"/>
                  </a:schemeClr>
                </a:solidFill>
              </a:rPr>
              <a:t/>
            </a:r>
            <a:br>
              <a:rPr lang="en-US" sz="4000" i="1" dirty="0" smtClean="0">
                <a:solidFill>
                  <a:schemeClr val="accent2">
                    <a:lumMod val="60000"/>
                    <a:lumOff val="40000"/>
                  </a:schemeClr>
                </a:solidFill>
              </a:rPr>
            </a:br>
            <a:r>
              <a:rPr lang="en-US" sz="4000" i="1" dirty="0" smtClean="0">
                <a:solidFill>
                  <a:schemeClr val="accent2">
                    <a:lumMod val="60000"/>
                    <a:lumOff val="40000"/>
                  </a:schemeClr>
                </a:solidFill>
              </a:rPr>
              <a:t/>
            </a:r>
            <a:br>
              <a:rPr lang="en-US" sz="4000" i="1" dirty="0" smtClean="0">
                <a:solidFill>
                  <a:schemeClr val="accent2">
                    <a:lumMod val="60000"/>
                    <a:lumOff val="40000"/>
                  </a:schemeClr>
                </a:solidFill>
              </a:rPr>
            </a:br>
            <a:r>
              <a:rPr lang="en-US" sz="4000" b="1" i="1" dirty="0" smtClean="0">
                <a:solidFill>
                  <a:schemeClr val="accent2">
                    <a:lumMod val="60000"/>
                    <a:lumOff val="40000"/>
                  </a:schemeClr>
                </a:solidFill>
                <a:effectLst>
                  <a:outerShdw blurRad="38100" dist="38100" dir="2700000" algn="tl">
                    <a:srgbClr val="000000">
                      <a:alpha val="43137"/>
                    </a:srgbClr>
                  </a:outerShdw>
                </a:effectLst>
              </a:rPr>
              <a:t> </a:t>
            </a:r>
            <a:r>
              <a:rPr lang="en-US" sz="4000" b="1" i="1" dirty="0" smtClean="0">
                <a:solidFill>
                  <a:schemeClr val="tx1">
                    <a:lumMod val="95000"/>
                  </a:schemeClr>
                </a:solidFill>
                <a:effectLst>
                  <a:outerShdw blurRad="38100" dist="38100" dir="2700000" algn="tl">
                    <a:srgbClr val="000000">
                      <a:alpha val="43137"/>
                    </a:srgbClr>
                  </a:outerShdw>
                </a:effectLst>
              </a:rPr>
              <a:t>PATHOLOGY  PRACTICAL</a:t>
            </a:r>
            <a:endParaRPr lang="en-US" b="1" i="1" dirty="0">
              <a:solidFill>
                <a:schemeClr val="tx1">
                  <a:lumMod val="95000"/>
                </a:schemeClr>
              </a:solidFill>
              <a:effectLst>
                <a:outerShdw blurRad="38100" dist="38100" dir="2700000" algn="tl">
                  <a:srgbClr val="000000">
                    <a:alpha val="43137"/>
                  </a:srgbClr>
                </a:outerShdw>
              </a:effectLst>
            </a:endParaRPr>
          </a:p>
        </p:txBody>
      </p:sp>
      <p:sp>
        <p:nvSpPr>
          <p:cNvPr id="8" name="TextBox 7"/>
          <p:cNvSpPr txBox="1"/>
          <p:nvPr/>
        </p:nvSpPr>
        <p:spPr>
          <a:xfrm>
            <a:off x="3563888" y="5954940"/>
            <a:ext cx="1693902"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smtClean="0">
                <a:solidFill>
                  <a:srgbClr val="1010C6"/>
                </a:solidFill>
              </a:rPr>
              <a:t>Prepared by:</a:t>
            </a:r>
            <a:endParaRPr lang="en-US" dirty="0">
              <a:solidFill>
                <a:srgbClr val="1010C6"/>
              </a:solidFill>
            </a:endParaRPr>
          </a:p>
        </p:txBody>
      </p:sp>
      <p:sp>
        <p:nvSpPr>
          <p:cNvPr id="9" name="TextBox 8"/>
          <p:cNvSpPr txBox="1"/>
          <p:nvPr/>
        </p:nvSpPr>
        <p:spPr>
          <a:xfrm>
            <a:off x="5164088" y="5714672"/>
            <a:ext cx="1872208" cy="73866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1450" indent="-171450">
              <a:buFont typeface="Arial" panose="020B0604020202020204" pitchFamily="34" charset="0"/>
              <a:buChar char="•"/>
            </a:pPr>
            <a:r>
              <a:rPr lang="en-US" sz="1050" b="1" i="1" dirty="0" smtClean="0">
                <a:solidFill>
                  <a:srgbClr val="1010C6"/>
                </a:solidFill>
              </a:rPr>
              <a:t>Prof.  Ammar Al Rikabi</a:t>
            </a:r>
          </a:p>
          <a:p>
            <a:pPr marL="171450" indent="-171450">
              <a:buFont typeface="Arial" panose="020B0604020202020204" pitchFamily="34" charset="0"/>
              <a:buChar char="•"/>
            </a:pPr>
            <a:r>
              <a:rPr lang="en-US" sz="1050" b="1" i="1" dirty="0" smtClean="0">
                <a:solidFill>
                  <a:srgbClr val="1010C6"/>
                </a:solidFill>
              </a:rPr>
              <a:t>Dr. Sayed Al Esawy</a:t>
            </a:r>
          </a:p>
          <a:p>
            <a:pPr marL="171450" indent="-171450">
              <a:buFont typeface="Arial" panose="020B0604020202020204" pitchFamily="34" charset="0"/>
              <a:buChar char="•"/>
            </a:pPr>
            <a:r>
              <a:rPr lang="en-US" sz="1050" b="1" i="1" dirty="0" smtClean="0">
                <a:solidFill>
                  <a:srgbClr val="1010C6"/>
                </a:solidFill>
              </a:rPr>
              <a:t>Dr. Marie Mukhashin</a:t>
            </a:r>
          </a:p>
          <a:p>
            <a:pPr marL="171450" indent="-171450">
              <a:buFont typeface="Arial" panose="020B0604020202020204" pitchFamily="34" charset="0"/>
              <a:buChar char="•"/>
            </a:pPr>
            <a:r>
              <a:rPr lang="en-US" sz="1050" b="1" i="1" dirty="0" smtClean="0">
                <a:solidFill>
                  <a:srgbClr val="1010C6"/>
                </a:solidFill>
              </a:rPr>
              <a:t>Dr. Shaesta Zaidi</a:t>
            </a:r>
          </a:p>
        </p:txBody>
      </p:sp>
      <p:sp>
        <p:nvSpPr>
          <p:cNvPr id="10" name="Rectangle 9"/>
          <p:cNvSpPr/>
          <p:nvPr/>
        </p:nvSpPr>
        <p:spPr>
          <a:xfrm>
            <a:off x="5076056" y="6551766"/>
            <a:ext cx="3888432" cy="276999"/>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b="1" i="1" dirty="0">
                <a:solidFill>
                  <a:srgbClr val="1010C6"/>
                </a:solidFill>
              </a:rPr>
              <a:t>Head of Pathology Department: Dr. Abdulmalik Al Sheikh</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667000" y="2743200"/>
            <a:ext cx="4909550" cy="1107996"/>
          </a:xfrm>
          <a:prstGeom prst="rect">
            <a:avLst/>
          </a:prstGeom>
          <a:noFill/>
        </p:spPr>
        <p:txBody>
          <a:bodyPr wrap="none" lIns="91440" tIns="45720" rIns="91440" bIns="45720">
            <a:spAutoFit/>
          </a:bodyPr>
          <a:lstStyle/>
          <a:p>
            <a:pPr algn="ctr"/>
            <a:r>
              <a:rPr lang="en-US" sz="6600" b="1" i="1" cap="all" spc="0" dirty="0" smtClean="0">
                <a:ln w="9000" cmpd="sng">
                  <a:solidFill>
                    <a:schemeClr val="accent4">
                      <a:shade val="50000"/>
                      <a:satMod val="120000"/>
                    </a:schemeClr>
                  </a:solidFill>
                  <a:prstDash val="solid"/>
                </a:ln>
                <a:solidFill>
                  <a:srgbClr val="1010C6"/>
                </a:solidFill>
                <a:effectLst>
                  <a:outerShdw blurRad="38100" dist="38100" dir="2700000" algn="tl">
                    <a:srgbClr val="000000">
                      <a:alpha val="43137"/>
                    </a:srgbClr>
                  </a:outerShdw>
                  <a:reflection blurRad="12700" stA="28000" endPos="45000" dist="1000" dir="5400000" sy="-100000" algn="bl" rotWithShape="0"/>
                </a:effectLst>
              </a:rPr>
              <a:t>ESOPHAGUS</a:t>
            </a:r>
            <a:endParaRPr lang="en-US" sz="6600" b="1" i="1" cap="all" spc="0" dirty="0">
              <a:ln w="9000" cmpd="sng">
                <a:solidFill>
                  <a:schemeClr val="accent4">
                    <a:shade val="50000"/>
                    <a:satMod val="120000"/>
                  </a:schemeClr>
                </a:solidFill>
                <a:prstDash val="solid"/>
              </a:ln>
              <a:solidFill>
                <a:srgbClr val="1010C6"/>
              </a:solidFill>
              <a:effectLst>
                <a:outerShdw blurRad="38100" dist="38100" dir="2700000" algn="tl">
                  <a:srgbClr val="000000">
                    <a:alpha val="43137"/>
                  </a:srgbClr>
                </a:outerShdw>
                <a:reflection blurRad="12700" stA="28000" endPos="45000" dist="1000" dir="5400000" sy="-100000" algn="bl" rotWithShape="0"/>
              </a:effectLst>
            </a:endParaRPr>
          </a:p>
        </p:txBody>
      </p:sp>
      <p:sp>
        <p:nvSpPr>
          <p:cNvPr id="6" name="TextBox 5"/>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7" name="TextBox 6"/>
          <p:cNvSpPr txBox="1"/>
          <p:nvPr/>
        </p:nvSpPr>
        <p:spPr>
          <a:xfrm>
            <a:off x="8382000" y="6643710"/>
            <a:ext cx="7620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ectangle 4" descr="polyp"/>
          <p:cNvSpPr>
            <a:spLocks noGrp="1" noChangeAspect="1" noChangeArrowheads="1"/>
          </p:cNvSpPr>
          <p:nvPr isPhoto="1"/>
        </p:nvSpPr>
        <p:spPr bwMode="auto">
          <a:xfrm>
            <a:off x="395536" y="908720"/>
            <a:ext cx="3960440" cy="4392488"/>
          </a:xfrm>
          <a:prstGeom prst="rect">
            <a:avLst/>
          </a:prstGeom>
          <a:blipFill dpi="0" rotWithShape="1">
            <a:blip r:embed="rId2" cstate="print"/>
            <a:srcRect/>
            <a:stretch>
              <a:fillRect b="-25856"/>
            </a:stretch>
          </a:blipFill>
          <a:ln w="28575">
            <a:solidFill>
              <a:schemeClr val="tx1"/>
            </a:solidFill>
            <a:miter lim="800000"/>
            <a:headEnd/>
            <a:tailEnd/>
          </a:ln>
          <a:effectLst/>
        </p:spPr>
        <p:txBody>
          <a:bodyPr/>
          <a:lstStyle/>
          <a:p>
            <a:endParaRPr lang="en-US"/>
          </a:p>
        </p:txBody>
      </p:sp>
      <p:pic>
        <p:nvPicPr>
          <p:cNvPr id="74754" name="Picture 2" descr="http://library.med.utah.edu/WebPath/jpeg4/GI115.jpg"/>
          <p:cNvPicPr>
            <a:picLocks noChangeAspect="1" noChangeArrowheads="1"/>
          </p:cNvPicPr>
          <p:nvPr/>
        </p:nvPicPr>
        <p:blipFill>
          <a:blip r:embed="rId3" cstate="print"/>
          <a:srcRect/>
          <a:stretch>
            <a:fillRect/>
          </a:stretch>
        </p:blipFill>
        <p:spPr bwMode="auto">
          <a:xfrm>
            <a:off x="4572000" y="908720"/>
            <a:ext cx="4032448" cy="4392489"/>
          </a:xfrm>
          <a:prstGeom prst="rect">
            <a:avLst/>
          </a:prstGeom>
          <a:noFill/>
          <a:ln w="28575">
            <a:solidFill>
              <a:schemeClr val="tx1"/>
            </a:solidFill>
          </a:ln>
        </p:spPr>
      </p:pic>
      <p:sp>
        <p:nvSpPr>
          <p:cNvPr id="5" name="Rectangle 4"/>
          <p:cNvSpPr/>
          <p:nvPr/>
        </p:nvSpPr>
        <p:spPr>
          <a:xfrm>
            <a:off x="0" y="5380672"/>
            <a:ext cx="8280920" cy="1323439"/>
          </a:xfrm>
          <a:prstGeom prst="rect">
            <a:avLst/>
          </a:prstGeom>
        </p:spPr>
        <p:txBody>
          <a:bodyPr wrap="square">
            <a:spAutoFit/>
          </a:bodyPr>
          <a:lstStyle/>
          <a:p>
            <a:pPr algn="ctr"/>
            <a:r>
              <a:rPr lang="en-US" sz="2000" b="1" i="1" dirty="0" smtClean="0"/>
              <a:t>This small adenomatous polyp (tubular adenoma) on a small stalk is seen microscopically to have more crowded, disorganized glands than the normal underlying colonic mucosa. Goblet cells are less numerous and the cells lining the glands of the polyp have hyperchromatic nuclei</a:t>
            </a:r>
            <a:endParaRPr lang="en-US" sz="2000" b="1" i="1" dirty="0"/>
          </a:p>
        </p:txBody>
      </p:sp>
      <p:sp>
        <p:nvSpPr>
          <p:cNvPr id="6" name="Rounded Rectangle 5"/>
          <p:cNvSpPr/>
          <p:nvPr/>
        </p:nvSpPr>
        <p:spPr>
          <a:xfrm>
            <a:off x="1187624" y="214290"/>
            <a:ext cx="6480720" cy="550414"/>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Adenomatous polyp of the colon - LPF</a:t>
            </a:r>
            <a:endParaRPr lang="en-US" sz="2800" b="1" i="1" dirty="0">
              <a:effectLst>
                <a:outerShdw blurRad="38100" dist="38100" dir="2700000" algn="tl">
                  <a:srgbClr val="000000">
                    <a:alpha val="43137"/>
                  </a:srgbClr>
                </a:outerShdw>
              </a:effectLst>
            </a:endParaRPr>
          </a:p>
        </p:txBody>
      </p:sp>
      <p:sp>
        <p:nvSpPr>
          <p:cNvPr id="9" name="TextBox 8"/>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10" name="TextBox 9"/>
          <p:cNvSpPr txBox="1"/>
          <p:nvPr/>
        </p:nvSpPr>
        <p:spPr>
          <a:xfrm>
            <a:off x="8229600" y="6643710"/>
            <a:ext cx="9144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0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47138" name="Picture 2" descr="http://library.med.utah.edu/WebPath/jpeg4/GI068.jpg"/>
          <p:cNvPicPr>
            <a:picLocks noChangeAspect="1" noChangeArrowheads="1"/>
          </p:cNvPicPr>
          <p:nvPr/>
        </p:nvPicPr>
        <p:blipFill>
          <a:blip r:embed="rId2" cstate="print"/>
          <a:srcRect/>
          <a:stretch>
            <a:fillRect/>
          </a:stretch>
        </p:blipFill>
        <p:spPr bwMode="auto">
          <a:xfrm>
            <a:off x="683568" y="980728"/>
            <a:ext cx="7632848" cy="4464496"/>
          </a:xfrm>
          <a:prstGeom prst="rect">
            <a:avLst/>
          </a:prstGeom>
          <a:noFill/>
          <a:ln w="28575">
            <a:solidFill>
              <a:schemeClr val="tx1"/>
            </a:solidFill>
          </a:ln>
        </p:spPr>
      </p:pic>
      <p:sp>
        <p:nvSpPr>
          <p:cNvPr id="3" name="Rectangle 2"/>
          <p:cNvSpPr/>
          <p:nvPr/>
        </p:nvSpPr>
        <p:spPr>
          <a:xfrm>
            <a:off x="467544" y="5445224"/>
            <a:ext cx="7848872" cy="1323439"/>
          </a:xfrm>
          <a:prstGeom prst="rect">
            <a:avLst/>
          </a:prstGeom>
        </p:spPr>
        <p:txBody>
          <a:bodyPr wrap="square">
            <a:spAutoFit/>
          </a:bodyPr>
          <a:lstStyle/>
          <a:p>
            <a:pPr algn="ctr"/>
            <a:r>
              <a:rPr lang="en-US" sz="2000" b="1" i="1" dirty="0" smtClean="0"/>
              <a:t>A microscopic comparison of normal colonic mucosa on the left and that of an adenomatous polyp (tubular adenoma) on the right is seen here. The neoplastic glands are more irregular with darker (hyperchromatic) and more crowded nuclei</a:t>
            </a:r>
            <a:endParaRPr lang="en-US" sz="2000" b="1" i="1" dirty="0"/>
          </a:p>
        </p:txBody>
      </p:sp>
      <p:sp>
        <p:nvSpPr>
          <p:cNvPr id="4" name="Rounded Rectangle 3"/>
          <p:cNvSpPr/>
          <p:nvPr/>
        </p:nvSpPr>
        <p:spPr>
          <a:xfrm>
            <a:off x="683568" y="188640"/>
            <a:ext cx="7632848" cy="504056"/>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Normal vs Adenomatous polyp of the colon - MPF </a:t>
            </a:r>
            <a:endParaRPr lang="en-US" sz="2800" b="1" i="1" dirty="0">
              <a:effectLst>
                <a:outerShdw blurRad="38100" dist="38100" dir="2700000" algn="tl">
                  <a:srgbClr val="000000">
                    <a:alpha val="43137"/>
                  </a:srgbClr>
                </a:outerShdw>
              </a:effectLst>
            </a:endParaRPr>
          </a:p>
        </p:txBody>
      </p:sp>
      <p:cxnSp>
        <p:nvCxnSpPr>
          <p:cNvPr id="6" name="Straight Connector 5"/>
          <p:cNvCxnSpPr>
            <a:stCxn id="347138" idx="0"/>
          </p:cNvCxnSpPr>
          <p:nvPr/>
        </p:nvCxnSpPr>
        <p:spPr>
          <a:xfrm>
            <a:off x="4499992" y="980728"/>
            <a:ext cx="72008" cy="446449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1763688" y="692696"/>
            <a:ext cx="0" cy="216024"/>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5796136" y="692696"/>
            <a:ext cx="0" cy="216024"/>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11" name="TextBox 10"/>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64867" name="Picture 2"/>
          <p:cNvPicPr>
            <a:picLocks noGrp="1" noChangeAspect="1" noChangeArrowheads="1"/>
          </p:cNvPicPr>
          <p:nvPr>
            <p:ph idx="1"/>
          </p:nvPr>
        </p:nvPicPr>
        <p:blipFill>
          <a:blip r:embed="rId3" cstate="print"/>
          <a:srcRect/>
          <a:stretch>
            <a:fillRect/>
          </a:stretch>
        </p:blipFill>
        <p:spPr>
          <a:xfrm>
            <a:off x="1115616" y="1124744"/>
            <a:ext cx="6624736" cy="4392488"/>
          </a:xfrm>
          <a:noFill/>
          <a:ln>
            <a:solidFill>
              <a:schemeClr val="tx1"/>
            </a:solidFill>
          </a:ln>
        </p:spPr>
      </p:pic>
      <p:sp>
        <p:nvSpPr>
          <p:cNvPr id="5" name="Rounded Rectangle 4"/>
          <p:cNvSpPr/>
          <p:nvPr/>
        </p:nvSpPr>
        <p:spPr>
          <a:xfrm>
            <a:off x="1403648" y="404664"/>
            <a:ext cx="6120680" cy="576064"/>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t>Adenomatous Polyp  (Villous) - MPF</a:t>
            </a:r>
            <a:endParaRPr lang="en-US" sz="2800" b="1" i="1" dirty="0"/>
          </a:p>
        </p:txBody>
      </p:sp>
      <p:sp>
        <p:nvSpPr>
          <p:cNvPr id="6" name="Rectangle 5"/>
          <p:cNvSpPr/>
          <p:nvPr/>
        </p:nvSpPr>
        <p:spPr>
          <a:xfrm>
            <a:off x="1187624" y="5517232"/>
            <a:ext cx="6480720" cy="1015663"/>
          </a:xfrm>
          <a:prstGeom prst="rect">
            <a:avLst/>
          </a:prstGeom>
        </p:spPr>
        <p:txBody>
          <a:bodyPr wrap="square">
            <a:spAutoFit/>
          </a:bodyPr>
          <a:lstStyle/>
          <a:p>
            <a:pPr algn="ctr"/>
            <a:r>
              <a:rPr lang="en-US" sz="2000" b="1" i="1" dirty="0" smtClean="0"/>
              <a:t>Villous adenomas behave more aggressively than tubular adenomas. They have a HIGHER rate of developing into frank adenocarcinomas than the “tubular” patterns.</a:t>
            </a:r>
          </a:p>
        </p:txBody>
      </p:sp>
      <p:sp>
        <p:nvSpPr>
          <p:cNvPr id="7" name="TextBox 6"/>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8" name="TextBox 7"/>
          <p:cNvSpPr txBox="1"/>
          <p:nvPr/>
        </p:nvSpPr>
        <p:spPr>
          <a:xfrm>
            <a:off x="8382000" y="6643710"/>
            <a:ext cx="7620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63843" name="Picture 2"/>
          <p:cNvPicPr>
            <a:picLocks noGrp="1" noChangeAspect="1" noChangeArrowheads="1"/>
          </p:cNvPicPr>
          <p:nvPr>
            <p:ph idx="1"/>
          </p:nvPr>
        </p:nvPicPr>
        <p:blipFill>
          <a:blip r:embed="rId3" cstate="print"/>
          <a:srcRect/>
          <a:stretch>
            <a:fillRect/>
          </a:stretch>
        </p:blipFill>
        <p:spPr>
          <a:xfrm>
            <a:off x="1043608" y="1196752"/>
            <a:ext cx="6840760" cy="4392488"/>
          </a:xfrm>
          <a:noFill/>
          <a:ln>
            <a:solidFill>
              <a:schemeClr val="tx1"/>
            </a:solidFill>
          </a:ln>
        </p:spPr>
      </p:pic>
      <p:sp>
        <p:nvSpPr>
          <p:cNvPr id="4" name="Rectangle 3"/>
          <p:cNvSpPr/>
          <p:nvPr/>
        </p:nvSpPr>
        <p:spPr>
          <a:xfrm>
            <a:off x="539552" y="5805264"/>
            <a:ext cx="7560840" cy="707886"/>
          </a:xfrm>
          <a:prstGeom prst="rect">
            <a:avLst/>
          </a:prstGeom>
        </p:spPr>
        <p:txBody>
          <a:bodyPr wrap="square">
            <a:spAutoFit/>
          </a:bodyPr>
          <a:lstStyle/>
          <a:p>
            <a:pPr algn="ctr"/>
            <a:r>
              <a:rPr lang="en-US" sz="2000" b="1" i="1" dirty="0" smtClean="0"/>
              <a:t>TUBULAR adenoma with crowded dysplastic glands and chronic inflammation.</a:t>
            </a:r>
          </a:p>
        </p:txBody>
      </p:sp>
      <p:sp>
        <p:nvSpPr>
          <p:cNvPr id="6" name="Rounded Rectangle 5"/>
          <p:cNvSpPr/>
          <p:nvPr/>
        </p:nvSpPr>
        <p:spPr>
          <a:xfrm>
            <a:off x="1331640" y="404664"/>
            <a:ext cx="6120680" cy="576064"/>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t>Adenomatous Polyp  (Tubular) - MPF</a:t>
            </a:r>
            <a:endParaRPr lang="en-US" sz="2800" b="1" i="1" dirty="0"/>
          </a:p>
        </p:txBody>
      </p:sp>
      <p:sp>
        <p:nvSpPr>
          <p:cNvPr id="5" name="TextBox 4"/>
          <p:cNvSpPr txBox="1"/>
          <p:nvPr/>
        </p:nvSpPr>
        <p:spPr>
          <a:xfrm>
            <a:off x="0" y="6627192"/>
            <a:ext cx="13716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7" name="TextBox 6"/>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262010" y="2708920"/>
            <a:ext cx="7500990" cy="1894362"/>
          </a:xfrm>
        </p:spPr>
        <p:txBody>
          <a:bodyPr>
            <a:noAutofit/>
          </a:bodyPr>
          <a:lstStyle/>
          <a:p>
            <a:pPr algn="ctr"/>
            <a:r>
              <a:rPr lang="en-US" sz="5400" b="1" i="1" dirty="0" smtClean="0">
                <a:solidFill>
                  <a:srgbClr val="660066"/>
                </a:solidFill>
                <a:effectLst>
                  <a:outerShdw blurRad="38100" dist="38100" dir="2700000" algn="tl">
                    <a:srgbClr val="000000">
                      <a:alpha val="43137"/>
                    </a:srgbClr>
                  </a:outerShdw>
                </a:effectLst>
              </a:rPr>
              <a:t>Adenocarcinoma of the large intestine</a:t>
            </a:r>
            <a:endParaRPr lang="en-US" sz="5400" b="1" i="1" dirty="0">
              <a:solidFill>
                <a:srgbClr val="660066"/>
              </a:solidFill>
              <a:effectLst>
                <a:outerShdw blurRad="38100" dist="38100" dir="2700000" algn="tl">
                  <a:srgbClr val="000000">
                    <a:alpha val="43137"/>
                  </a:srgbClr>
                </a:outerShdw>
              </a:effectLst>
            </a:endParaRPr>
          </a:p>
        </p:txBody>
      </p:sp>
      <p:sp>
        <p:nvSpPr>
          <p:cNvPr id="5" name="TextBox 4"/>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6" name="TextBox 5"/>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179512" y="5301208"/>
            <a:ext cx="8208912" cy="1015663"/>
          </a:xfrm>
          <a:prstGeom prst="rect">
            <a:avLst/>
          </a:prstGeom>
        </p:spPr>
        <p:txBody>
          <a:bodyPr wrap="square">
            <a:spAutoFit/>
          </a:bodyPr>
          <a:lstStyle/>
          <a:p>
            <a:pPr algn="ctr"/>
            <a:r>
              <a:rPr lang="en-US" sz="2000" b="1" i="1" dirty="0" smtClean="0"/>
              <a:t>This is an adenocarcinoma arising in a villous adenoma. The surface of the neoplasm is polypoid and reddish pink. Hemorrhage from the surface of the tumor creates a guaiac positive stool. This neoplasm was located in the sigmoid colon</a:t>
            </a:r>
            <a:endParaRPr lang="en-US" sz="2000" b="1" i="1" dirty="0"/>
          </a:p>
        </p:txBody>
      </p:sp>
      <p:pic>
        <p:nvPicPr>
          <p:cNvPr id="15362" name="Picture 2" descr="http://library.med.utah.edu/WebPath/jpeg4/GI112.jpg"/>
          <p:cNvPicPr>
            <a:picLocks noChangeAspect="1" noChangeArrowheads="1"/>
          </p:cNvPicPr>
          <p:nvPr/>
        </p:nvPicPr>
        <p:blipFill>
          <a:blip r:embed="rId2" cstate="print"/>
          <a:srcRect/>
          <a:stretch>
            <a:fillRect/>
          </a:stretch>
        </p:blipFill>
        <p:spPr bwMode="auto">
          <a:xfrm>
            <a:off x="827584" y="836713"/>
            <a:ext cx="7344816" cy="4464496"/>
          </a:xfrm>
          <a:prstGeom prst="rect">
            <a:avLst/>
          </a:prstGeom>
          <a:noFill/>
          <a:ln w="28575">
            <a:solidFill>
              <a:schemeClr val="tx1"/>
            </a:solidFill>
          </a:ln>
        </p:spPr>
      </p:pic>
      <p:sp>
        <p:nvSpPr>
          <p:cNvPr id="5" name="Rounded Rectangle 4"/>
          <p:cNvSpPr/>
          <p:nvPr/>
        </p:nvSpPr>
        <p:spPr>
          <a:xfrm>
            <a:off x="1403648" y="188640"/>
            <a:ext cx="6120680" cy="504056"/>
          </a:xfrm>
          <a:prstGeom prst="roundRect">
            <a:avLst/>
          </a:prstGeom>
          <a:solidFill>
            <a:srgbClr val="6127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t>Adenocarcinoma of the Colon - Gross</a:t>
            </a:r>
            <a:endParaRPr lang="en-US" sz="2800" b="1" i="1" dirty="0"/>
          </a:p>
        </p:txBody>
      </p:sp>
      <p:sp>
        <p:nvSpPr>
          <p:cNvPr id="7" name="TextBox 6"/>
          <p:cNvSpPr txBox="1"/>
          <p:nvPr/>
        </p:nvSpPr>
        <p:spPr>
          <a:xfrm>
            <a:off x="0" y="6627192"/>
            <a:ext cx="12192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9" name="TextBox 8"/>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2" cstate="print"/>
          <a:srcRect/>
          <a:stretch>
            <a:fillRect/>
          </a:stretch>
        </p:blipFill>
        <p:spPr bwMode="auto">
          <a:xfrm>
            <a:off x="971600" y="980728"/>
            <a:ext cx="7056784" cy="4896544"/>
          </a:xfrm>
          <a:prstGeom prst="rect">
            <a:avLst/>
          </a:prstGeom>
          <a:noFill/>
          <a:ln w="9525">
            <a:solidFill>
              <a:schemeClr val="tx1"/>
            </a:solidFill>
            <a:miter lim="800000"/>
            <a:headEnd/>
            <a:tailEnd/>
          </a:ln>
        </p:spPr>
      </p:pic>
      <p:sp>
        <p:nvSpPr>
          <p:cNvPr id="3" name="Rectangle 2"/>
          <p:cNvSpPr/>
          <p:nvPr/>
        </p:nvSpPr>
        <p:spPr>
          <a:xfrm>
            <a:off x="1187624" y="5949280"/>
            <a:ext cx="6696744" cy="707886"/>
          </a:xfrm>
          <a:prstGeom prst="rect">
            <a:avLst/>
          </a:prstGeom>
        </p:spPr>
        <p:txBody>
          <a:bodyPr wrap="square">
            <a:spAutoFit/>
          </a:bodyPr>
          <a:lstStyle/>
          <a:p>
            <a:pPr marL="531813" indent="-531813" algn="ctr" fontAlgn="auto">
              <a:spcBef>
                <a:spcPts val="0"/>
              </a:spcBef>
              <a:spcAft>
                <a:spcPts val="0"/>
              </a:spcAft>
              <a:defRPr/>
            </a:pPr>
            <a:r>
              <a:rPr lang="en-US" sz="2000" b="1" i="1" dirty="0" smtClean="0"/>
              <a:t>Tumour consists of crowded irregular malignant acini separated by thin fibrovascular stroma.</a:t>
            </a:r>
            <a:endParaRPr lang="en-US" sz="2000" b="1" i="1" dirty="0"/>
          </a:p>
        </p:txBody>
      </p:sp>
      <p:sp>
        <p:nvSpPr>
          <p:cNvPr id="4" name="Rounded Rectangle 3"/>
          <p:cNvSpPr/>
          <p:nvPr/>
        </p:nvSpPr>
        <p:spPr>
          <a:xfrm>
            <a:off x="1331640" y="260648"/>
            <a:ext cx="6336704" cy="504056"/>
          </a:xfrm>
          <a:prstGeom prst="roundRect">
            <a:avLst/>
          </a:prstGeom>
          <a:solidFill>
            <a:srgbClr val="6127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Adenocarcinoma of the Colon - LPF</a:t>
            </a:r>
            <a:endParaRPr lang="en-US" sz="2800" b="1" i="1" dirty="0">
              <a:effectLst>
                <a:outerShdw blurRad="38100" dist="38100" dir="2700000" algn="tl">
                  <a:srgbClr val="000000">
                    <a:alpha val="43137"/>
                  </a:srgbClr>
                </a:outerShdw>
              </a:effectLst>
            </a:endParaRPr>
          </a:p>
        </p:txBody>
      </p:sp>
      <p:sp>
        <p:nvSpPr>
          <p:cNvPr id="5" name="TextBox 4"/>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6" name="TextBox 5"/>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7106" name="Picture 2"/>
          <p:cNvPicPr>
            <a:picLocks noChangeAspect="1" noChangeArrowheads="1"/>
          </p:cNvPicPr>
          <p:nvPr/>
        </p:nvPicPr>
        <p:blipFill>
          <a:blip r:embed="rId2" cstate="print"/>
          <a:srcRect/>
          <a:stretch>
            <a:fillRect/>
          </a:stretch>
        </p:blipFill>
        <p:spPr bwMode="auto">
          <a:xfrm>
            <a:off x="899592" y="764704"/>
            <a:ext cx="7056784" cy="4896543"/>
          </a:xfrm>
          <a:prstGeom prst="rect">
            <a:avLst/>
          </a:prstGeom>
          <a:noFill/>
          <a:ln w="28575">
            <a:solidFill>
              <a:schemeClr val="tx1"/>
            </a:solidFill>
            <a:miter lim="800000"/>
            <a:headEnd/>
            <a:tailEnd/>
          </a:ln>
        </p:spPr>
      </p:pic>
      <p:sp>
        <p:nvSpPr>
          <p:cNvPr id="3" name="Rectangle 2"/>
          <p:cNvSpPr/>
          <p:nvPr/>
        </p:nvSpPr>
        <p:spPr>
          <a:xfrm>
            <a:off x="467544" y="5733256"/>
            <a:ext cx="7848872" cy="707886"/>
          </a:xfrm>
          <a:prstGeom prst="rect">
            <a:avLst/>
          </a:prstGeom>
        </p:spPr>
        <p:txBody>
          <a:bodyPr wrap="square">
            <a:spAutoFit/>
          </a:bodyPr>
          <a:lstStyle/>
          <a:p>
            <a:pPr marL="531813" indent="-531813" algn="ctr" fontAlgn="auto">
              <a:spcBef>
                <a:spcPts val="0"/>
              </a:spcBef>
              <a:spcAft>
                <a:spcPts val="0"/>
              </a:spcAft>
              <a:defRPr/>
            </a:pPr>
            <a:r>
              <a:rPr lang="en-US" sz="2000" b="1" i="1" dirty="0" smtClean="0"/>
              <a:t>The acini are lined by one or several layers of neoplastic cells with papillary projection showing pleomorphism, hyperchromatism and few mitoses.</a:t>
            </a:r>
            <a:endParaRPr lang="en-US" sz="2000" b="1" i="1" dirty="0"/>
          </a:p>
        </p:txBody>
      </p:sp>
      <p:sp>
        <p:nvSpPr>
          <p:cNvPr id="4" name="Rounded Rectangle 3"/>
          <p:cNvSpPr/>
          <p:nvPr/>
        </p:nvSpPr>
        <p:spPr>
          <a:xfrm>
            <a:off x="1331640" y="116632"/>
            <a:ext cx="6336704" cy="504056"/>
          </a:xfrm>
          <a:prstGeom prst="roundRect">
            <a:avLst/>
          </a:prstGeom>
          <a:solidFill>
            <a:srgbClr val="6127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t>Adenocarcinoma of the Colon - LPF</a:t>
            </a:r>
            <a:endParaRPr lang="en-US" sz="2800" b="1" i="1" dirty="0"/>
          </a:p>
        </p:txBody>
      </p:sp>
      <p:sp>
        <p:nvSpPr>
          <p:cNvPr id="8" name="TextBox 7"/>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9" name="TextBox 8"/>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3314" name="Picture 2" descr="http://library.med.utah.edu/WebPath/jpeg4/GI120.jpg"/>
          <p:cNvPicPr>
            <a:picLocks noChangeAspect="1" noChangeArrowheads="1"/>
          </p:cNvPicPr>
          <p:nvPr/>
        </p:nvPicPr>
        <p:blipFill>
          <a:blip r:embed="rId2" cstate="print"/>
          <a:srcRect/>
          <a:stretch>
            <a:fillRect/>
          </a:stretch>
        </p:blipFill>
        <p:spPr bwMode="auto">
          <a:xfrm>
            <a:off x="971600" y="836712"/>
            <a:ext cx="7128792" cy="4896544"/>
          </a:xfrm>
          <a:prstGeom prst="rect">
            <a:avLst/>
          </a:prstGeom>
          <a:noFill/>
          <a:ln w="28575">
            <a:solidFill>
              <a:schemeClr val="tx1"/>
            </a:solidFill>
          </a:ln>
        </p:spPr>
      </p:pic>
      <p:sp>
        <p:nvSpPr>
          <p:cNvPr id="4" name="Rectangle 3"/>
          <p:cNvSpPr/>
          <p:nvPr/>
        </p:nvSpPr>
        <p:spPr>
          <a:xfrm>
            <a:off x="827584" y="5805264"/>
            <a:ext cx="7344816" cy="707886"/>
          </a:xfrm>
          <a:prstGeom prst="rect">
            <a:avLst/>
          </a:prstGeom>
        </p:spPr>
        <p:txBody>
          <a:bodyPr wrap="square">
            <a:spAutoFit/>
          </a:bodyPr>
          <a:lstStyle/>
          <a:p>
            <a:pPr algn="ctr"/>
            <a:r>
              <a:rPr lang="en-US" sz="2000" b="1" i="1" dirty="0" smtClean="0"/>
              <a:t>Here is an adenocarcinoma in which the glands are much larger and filled with necrotic debris.</a:t>
            </a:r>
            <a:endParaRPr lang="en-US" sz="2000" b="1" i="1" dirty="0"/>
          </a:p>
        </p:txBody>
      </p:sp>
      <p:sp>
        <p:nvSpPr>
          <p:cNvPr id="5" name="Rounded Rectangle 4"/>
          <p:cNvSpPr/>
          <p:nvPr/>
        </p:nvSpPr>
        <p:spPr>
          <a:xfrm>
            <a:off x="1331640" y="188640"/>
            <a:ext cx="6336704" cy="504056"/>
          </a:xfrm>
          <a:prstGeom prst="roundRect">
            <a:avLst/>
          </a:prstGeom>
          <a:solidFill>
            <a:srgbClr val="6127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t>Adenocarcinoma of the Colon - MPF</a:t>
            </a:r>
            <a:endParaRPr lang="en-US" sz="2800" b="1" i="1" dirty="0"/>
          </a:p>
        </p:txBody>
      </p:sp>
      <p:sp>
        <p:nvSpPr>
          <p:cNvPr id="7" name="TextBox 6"/>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9" name="TextBox 8"/>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20514" name="Picture 2" descr="http://library.med.utah.edu/WebPath/jpeg4/GI118.jpg"/>
          <p:cNvPicPr>
            <a:picLocks noChangeAspect="1" noChangeArrowheads="1"/>
          </p:cNvPicPr>
          <p:nvPr/>
        </p:nvPicPr>
        <p:blipFill>
          <a:blip r:embed="rId2" cstate="print"/>
          <a:srcRect/>
          <a:stretch>
            <a:fillRect/>
          </a:stretch>
        </p:blipFill>
        <p:spPr bwMode="auto">
          <a:xfrm>
            <a:off x="971600" y="882718"/>
            <a:ext cx="7056784" cy="4634514"/>
          </a:xfrm>
          <a:prstGeom prst="rect">
            <a:avLst/>
          </a:prstGeom>
          <a:noFill/>
          <a:ln w="28575">
            <a:solidFill>
              <a:schemeClr val="tx1"/>
            </a:solidFill>
          </a:ln>
        </p:spPr>
      </p:pic>
      <p:sp>
        <p:nvSpPr>
          <p:cNvPr id="3" name="Rectangle 2"/>
          <p:cNvSpPr/>
          <p:nvPr/>
        </p:nvSpPr>
        <p:spPr>
          <a:xfrm>
            <a:off x="611560" y="5589240"/>
            <a:ext cx="7632848" cy="1015663"/>
          </a:xfrm>
          <a:prstGeom prst="rect">
            <a:avLst/>
          </a:prstGeom>
        </p:spPr>
        <p:txBody>
          <a:bodyPr wrap="square">
            <a:spAutoFit/>
          </a:bodyPr>
          <a:lstStyle/>
          <a:p>
            <a:pPr algn="ctr"/>
            <a:r>
              <a:rPr lang="en-US" sz="2000" b="1" i="1" dirty="0" smtClean="0"/>
              <a:t>At high magnification, the neoplastic glands of adenocarcinoma have crowded nuclei with hyperchromatism and pleomorphism. No normal goblet cells are seen</a:t>
            </a:r>
            <a:endParaRPr lang="en-US" sz="2000" b="1" i="1" dirty="0"/>
          </a:p>
        </p:txBody>
      </p:sp>
      <p:sp>
        <p:nvSpPr>
          <p:cNvPr id="4" name="Rounded Rectangle 3"/>
          <p:cNvSpPr/>
          <p:nvPr/>
        </p:nvSpPr>
        <p:spPr>
          <a:xfrm>
            <a:off x="1331640" y="188640"/>
            <a:ext cx="6336704" cy="504056"/>
          </a:xfrm>
          <a:prstGeom prst="roundRect">
            <a:avLst/>
          </a:prstGeom>
          <a:solidFill>
            <a:srgbClr val="6127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t>Adenocarcinoma of the Colon - HPF</a:t>
            </a:r>
            <a:endParaRPr lang="en-US" sz="2800" b="1" i="1" dirty="0"/>
          </a:p>
        </p:txBody>
      </p:sp>
      <p:sp>
        <p:nvSpPr>
          <p:cNvPr id="8" name="TextBox 7"/>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9" name="TextBox 8"/>
          <p:cNvSpPr txBox="1"/>
          <p:nvPr/>
        </p:nvSpPr>
        <p:spPr>
          <a:xfrm>
            <a:off x="8382000" y="6643710"/>
            <a:ext cx="7620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57356" y="2643182"/>
            <a:ext cx="6172200" cy="1528936"/>
          </a:xfrm>
        </p:spPr>
        <p:txBody>
          <a:bodyPr>
            <a:noAutofit/>
          </a:bodyPr>
          <a:lstStyle/>
          <a:p>
            <a:pPr algn="ctr"/>
            <a:r>
              <a:rPr lang="en-US" sz="4400" b="1" i="1" dirty="0" smtClean="0">
                <a:solidFill>
                  <a:schemeClr val="accent2">
                    <a:lumMod val="75000"/>
                  </a:schemeClr>
                </a:solidFill>
                <a:effectLst>
                  <a:outerShdw blurRad="38100" dist="38100" dir="2700000" algn="tl">
                    <a:srgbClr val="000000">
                      <a:alpha val="43137"/>
                    </a:srgbClr>
                  </a:outerShdw>
                </a:effectLst>
              </a:rPr>
              <a:t> Normal anatomy </a:t>
            </a:r>
            <a:br>
              <a:rPr lang="en-US" sz="4400" b="1" i="1" dirty="0" smtClean="0">
                <a:solidFill>
                  <a:schemeClr val="accent2">
                    <a:lumMod val="75000"/>
                  </a:schemeClr>
                </a:solidFill>
                <a:effectLst>
                  <a:outerShdw blurRad="38100" dist="38100" dir="2700000" algn="tl">
                    <a:srgbClr val="000000">
                      <a:alpha val="43137"/>
                    </a:srgbClr>
                  </a:outerShdw>
                </a:effectLst>
              </a:rPr>
            </a:br>
            <a:r>
              <a:rPr lang="en-US" sz="4400" b="1" i="1" dirty="0" smtClean="0">
                <a:solidFill>
                  <a:schemeClr val="accent2">
                    <a:lumMod val="75000"/>
                  </a:schemeClr>
                </a:solidFill>
                <a:effectLst>
                  <a:outerShdw blurRad="38100" dist="38100" dir="2700000" algn="tl">
                    <a:srgbClr val="000000">
                      <a:alpha val="43137"/>
                    </a:srgbClr>
                  </a:outerShdw>
                </a:effectLst>
              </a:rPr>
              <a:t>and histology</a:t>
            </a:r>
            <a:endParaRPr lang="en-US" sz="4400" b="1" i="1" dirty="0">
              <a:solidFill>
                <a:schemeClr val="accent2">
                  <a:lumMod val="75000"/>
                </a:schemeClr>
              </a:solidFill>
              <a:effectLst>
                <a:outerShdw blurRad="38100" dist="38100" dir="2700000" algn="tl">
                  <a:srgbClr val="000000">
                    <a:alpha val="43137"/>
                  </a:srgbClr>
                </a:outerShdw>
              </a:effectLst>
            </a:endParaRPr>
          </a:p>
        </p:txBody>
      </p:sp>
      <p:sp>
        <p:nvSpPr>
          <p:cNvPr id="3" name="TextBox 2"/>
          <p:cNvSpPr txBox="1"/>
          <p:nvPr/>
        </p:nvSpPr>
        <p:spPr>
          <a:xfrm>
            <a:off x="0" y="6627192"/>
            <a:ext cx="12192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4" name="TextBox 3"/>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05000" y="2895600"/>
            <a:ext cx="6172200" cy="1096888"/>
          </a:xfrm>
        </p:spPr>
        <p:txBody>
          <a:bodyPr>
            <a:normAutofit/>
          </a:bodyPr>
          <a:lstStyle/>
          <a:p>
            <a:pPr algn="ctr"/>
            <a:r>
              <a:rPr lang="en-US" b="1" i="1" dirty="0" smtClean="0">
                <a:solidFill>
                  <a:schemeClr val="bg2">
                    <a:lumMod val="25000"/>
                  </a:schemeClr>
                </a:solidFill>
                <a:effectLst>
                  <a:outerShdw blurRad="38100" dist="38100" dir="2700000" algn="tl">
                    <a:srgbClr val="000000">
                      <a:alpha val="43137"/>
                    </a:srgbClr>
                  </a:outerShdw>
                </a:effectLst>
              </a:rPr>
              <a:t> Ulcerative colitis</a:t>
            </a:r>
            <a:endParaRPr lang="en-US" b="1" i="1" dirty="0">
              <a:solidFill>
                <a:schemeClr val="bg2">
                  <a:lumMod val="25000"/>
                </a:schemeClr>
              </a:solidFill>
              <a:effectLst>
                <a:outerShdw blurRad="38100" dist="38100" dir="2700000" algn="tl">
                  <a:srgbClr val="000000">
                    <a:alpha val="43137"/>
                  </a:srgbClr>
                </a:outerShdw>
              </a:effectLst>
            </a:endParaRPr>
          </a:p>
        </p:txBody>
      </p:sp>
      <p:sp>
        <p:nvSpPr>
          <p:cNvPr id="3" name="TextBox 2"/>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4" name="TextBox 3"/>
          <p:cNvSpPr txBox="1"/>
          <p:nvPr/>
        </p:nvSpPr>
        <p:spPr>
          <a:xfrm>
            <a:off x="8229600" y="6643710"/>
            <a:ext cx="9144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Rectangle 2"/>
          <p:cNvSpPr/>
          <p:nvPr/>
        </p:nvSpPr>
        <p:spPr>
          <a:xfrm>
            <a:off x="1187624" y="5541039"/>
            <a:ext cx="6696744" cy="1323439"/>
          </a:xfrm>
          <a:prstGeom prst="rect">
            <a:avLst/>
          </a:prstGeom>
        </p:spPr>
        <p:txBody>
          <a:bodyPr wrap="square">
            <a:spAutoFit/>
          </a:bodyPr>
          <a:lstStyle/>
          <a:p>
            <a:pPr algn="ctr"/>
            <a:r>
              <a:rPr lang="en-US" sz="2000" b="1" i="1" dirty="0" smtClean="0"/>
              <a:t>The most intense inflammation begins at the sigmoid colon (Right) and extends upward and around to the ascending colon. At the lower left is the ileocecal valve with a portion of terminal ileum that is not involved. </a:t>
            </a:r>
            <a:endParaRPr lang="en-US" sz="2000" b="1" i="1" dirty="0"/>
          </a:p>
        </p:txBody>
      </p:sp>
      <p:pic>
        <p:nvPicPr>
          <p:cNvPr id="141314" name="Picture 2" descr="http://library.med.utah.edu/WebPath/jpeg4/GI071.jpg"/>
          <p:cNvPicPr>
            <a:picLocks noChangeAspect="1" noChangeArrowheads="1"/>
          </p:cNvPicPr>
          <p:nvPr/>
        </p:nvPicPr>
        <p:blipFill>
          <a:blip r:embed="rId3" cstate="print"/>
          <a:srcRect/>
          <a:stretch>
            <a:fillRect/>
          </a:stretch>
        </p:blipFill>
        <p:spPr bwMode="auto">
          <a:xfrm>
            <a:off x="1691680" y="836713"/>
            <a:ext cx="5832648" cy="4680520"/>
          </a:xfrm>
          <a:prstGeom prst="rect">
            <a:avLst/>
          </a:prstGeom>
          <a:noFill/>
        </p:spPr>
      </p:pic>
      <p:sp>
        <p:nvSpPr>
          <p:cNvPr id="5" name="Rounded Rectangle 4"/>
          <p:cNvSpPr/>
          <p:nvPr/>
        </p:nvSpPr>
        <p:spPr>
          <a:xfrm>
            <a:off x="1619672" y="188640"/>
            <a:ext cx="5904656" cy="504056"/>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t>Chronic Ulcerative Colitis - Gross</a:t>
            </a:r>
            <a:endParaRPr lang="en-US" sz="2800" b="1" i="1" dirty="0"/>
          </a:p>
        </p:txBody>
      </p:sp>
      <p:sp>
        <p:nvSpPr>
          <p:cNvPr id="6" name="TextBox 5"/>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7" name="TextBox 6"/>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29730" name="Picture 2" descr="http://library.med.utah.edu/WebPath/jpeg4/GI070.jpg"/>
          <p:cNvPicPr>
            <a:picLocks noChangeAspect="1" noChangeArrowheads="1"/>
          </p:cNvPicPr>
          <p:nvPr/>
        </p:nvPicPr>
        <p:blipFill>
          <a:blip r:embed="rId2" cstate="print"/>
          <a:srcRect/>
          <a:stretch>
            <a:fillRect/>
          </a:stretch>
        </p:blipFill>
        <p:spPr bwMode="auto">
          <a:xfrm>
            <a:off x="1403648" y="1052736"/>
            <a:ext cx="6192688" cy="4176464"/>
          </a:xfrm>
          <a:prstGeom prst="rect">
            <a:avLst/>
          </a:prstGeom>
          <a:noFill/>
        </p:spPr>
      </p:pic>
      <p:sp>
        <p:nvSpPr>
          <p:cNvPr id="3" name="Rectangle 2"/>
          <p:cNvSpPr/>
          <p:nvPr/>
        </p:nvSpPr>
        <p:spPr>
          <a:xfrm>
            <a:off x="1331640" y="5373216"/>
            <a:ext cx="6336704" cy="1015663"/>
          </a:xfrm>
          <a:prstGeom prst="rect">
            <a:avLst/>
          </a:prstGeom>
        </p:spPr>
        <p:txBody>
          <a:bodyPr wrap="square">
            <a:spAutoFit/>
          </a:bodyPr>
          <a:lstStyle/>
          <a:p>
            <a:pPr algn="ctr"/>
            <a:r>
              <a:rPr lang="en-US" sz="2000" b="1" i="1" dirty="0" smtClean="0"/>
              <a:t>Pseudopolyps</a:t>
            </a:r>
            <a:r>
              <a:rPr lang="en-US" sz="2000" dirty="0" smtClean="0"/>
              <a:t> </a:t>
            </a:r>
            <a:r>
              <a:rPr lang="en-US" sz="2000" b="1" i="1" dirty="0" smtClean="0"/>
              <a:t>are seen here in a case of severe ulcerative colitis. The remaining mucosa has been ulcerated away and is hyperemic.</a:t>
            </a:r>
            <a:endParaRPr lang="en-US" sz="2000" b="1" i="1" dirty="0"/>
          </a:p>
        </p:txBody>
      </p:sp>
      <p:sp>
        <p:nvSpPr>
          <p:cNvPr id="4" name="Rounded Rectangle 3"/>
          <p:cNvSpPr/>
          <p:nvPr/>
        </p:nvSpPr>
        <p:spPr>
          <a:xfrm>
            <a:off x="2195736" y="260648"/>
            <a:ext cx="4392488" cy="504056"/>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t>Pseudopolyps</a:t>
            </a:r>
            <a:r>
              <a:rPr lang="en-US" sz="2800" dirty="0" smtClean="0"/>
              <a:t> </a:t>
            </a:r>
            <a:r>
              <a:rPr lang="en-US" sz="2800" b="1" i="1" dirty="0" smtClean="0"/>
              <a:t>- Gross</a:t>
            </a:r>
            <a:endParaRPr lang="en-US" sz="2800" b="1" i="1" dirty="0"/>
          </a:p>
        </p:txBody>
      </p:sp>
      <p:sp>
        <p:nvSpPr>
          <p:cNvPr id="5" name="TextBox 4"/>
          <p:cNvSpPr txBox="1"/>
          <p:nvPr/>
        </p:nvSpPr>
        <p:spPr>
          <a:xfrm>
            <a:off x="0" y="6627192"/>
            <a:ext cx="14478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6" name="TextBox 5"/>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91490" name="Picture 1"/>
          <p:cNvPicPr>
            <a:picLocks noChangeAspect="1"/>
          </p:cNvPicPr>
          <p:nvPr/>
        </p:nvPicPr>
        <p:blipFill>
          <a:blip r:embed="rId3" cstate="print"/>
          <a:srcRect/>
          <a:stretch>
            <a:fillRect/>
          </a:stretch>
        </p:blipFill>
        <p:spPr bwMode="auto">
          <a:xfrm rot="5400000">
            <a:off x="2339752" y="-171400"/>
            <a:ext cx="4320480" cy="6624737"/>
          </a:xfrm>
          <a:prstGeom prst="rect">
            <a:avLst/>
          </a:prstGeom>
          <a:noFill/>
          <a:ln w="9525">
            <a:noFill/>
            <a:miter lim="800000"/>
            <a:headEnd/>
            <a:tailEnd/>
          </a:ln>
        </p:spPr>
      </p:pic>
      <p:sp>
        <p:nvSpPr>
          <p:cNvPr id="3" name="Rectangle 2"/>
          <p:cNvSpPr/>
          <p:nvPr/>
        </p:nvSpPr>
        <p:spPr>
          <a:xfrm>
            <a:off x="1259632" y="5457998"/>
            <a:ext cx="6264696" cy="1015663"/>
          </a:xfrm>
          <a:prstGeom prst="rect">
            <a:avLst/>
          </a:prstGeom>
        </p:spPr>
        <p:txBody>
          <a:bodyPr wrap="square">
            <a:spAutoFit/>
          </a:bodyPr>
          <a:lstStyle/>
          <a:p>
            <a:pPr algn="ctr">
              <a:spcBef>
                <a:spcPct val="0"/>
              </a:spcBef>
            </a:pPr>
            <a:r>
              <a:rPr lang="en-US" sz="2000" b="1" i="1" dirty="0" smtClean="0"/>
              <a:t>The picture shows pseudo polyps formation . </a:t>
            </a:r>
          </a:p>
          <a:p>
            <a:pPr algn="ctr">
              <a:spcBef>
                <a:spcPct val="0"/>
              </a:spcBef>
            </a:pPr>
            <a:r>
              <a:rPr lang="en-US" sz="2000" b="1" i="1" dirty="0" smtClean="0"/>
              <a:t>Toxic mega colon, glandular dysplasia and adenocarcinoma are the main complications .</a:t>
            </a:r>
          </a:p>
        </p:txBody>
      </p:sp>
      <p:sp>
        <p:nvSpPr>
          <p:cNvPr id="4" name="Rounded Rectangle 3"/>
          <p:cNvSpPr/>
          <p:nvPr/>
        </p:nvSpPr>
        <p:spPr>
          <a:xfrm>
            <a:off x="2195736" y="260648"/>
            <a:ext cx="4392488" cy="504056"/>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t>Pseudopolyps</a:t>
            </a:r>
            <a:r>
              <a:rPr lang="en-US" sz="2800" dirty="0" smtClean="0"/>
              <a:t> </a:t>
            </a:r>
            <a:r>
              <a:rPr lang="en-US" sz="2800" b="1" i="1" dirty="0" smtClean="0"/>
              <a:t>- Gross</a:t>
            </a:r>
            <a:endParaRPr lang="en-US" sz="2800" b="1" i="1" dirty="0"/>
          </a:p>
        </p:txBody>
      </p:sp>
      <p:sp>
        <p:nvSpPr>
          <p:cNvPr id="5" name="TextBox 4"/>
          <p:cNvSpPr txBox="1"/>
          <p:nvPr/>
        </p:nvSpPr>
        <p:spPr>
          <a:xfrm>
            <a:off x="0" y="6627192"/>
            <a:ext cx="13716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6" name="TextBox 5"/>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30754" name="Picture 2" descr="http://library.med.utah.edu/WebPath/jpeg4/GI073.jpg"/>
          <p:cNvPicPr>
            <a:picLocks noChangeAspect="1" noChangeArrowheads="1"/>
          </p:cNvPicPr>
          <p:nvPr/>
        </p:nvPicPr>
        <p:blipFill>
          <a:blip r:embed="rId2" cstate="print"/>
          <a:srcRect/>
          <a:stretch>
            <a:fillRect/>
          </a:stretch>
        </p:blipFill>
        <p:spPr bwMode="auto">
          <a:xfrm>
            <a:off x="1222861" y="1124744"/>
            <a:ext cx="6445483" cy="4176464"/>
          </a:xfrm>
          <a:prstGeom prst="rect">
            <a:avLst/>
          </a:prstGeom>
          <a:noFill/>
          <a:ln>
            <a:solidFill>
              <a:schemeClr val="tx1"/>
            </a:solidFill>
          </a:ln>
        </p:spPr>
      </p:pic>
      <p:sp>
        <p:nvSpPr>
          <p:cNvPr id="4" name="Rectangle 3"/>
          <p:cNvSpPr/>
          <p:nvPr/>
        </p:nvSpPr>
        <p:spPr>
          <a:xfrm>
            <a:off x="1259632" y="5397023"/>
            <a:ext cx="6408712" cy="1015663"/>
          </a:xfrm>
          <a:prstGeom prst="rect">
            <a:avLst/>
          </a:prstGeom>
        </p:spPr>
        <p:txBody>
          <a:bodyPr wrap="square">
            <a:spAutoFit/>
          </a:bodyPr>
          <a:lstStyle/>
          <a:p>
            <a:pPr algn="ctr"/>
            <a:r>
              <a:rPr lang="en-US" sz="2000" b="1" i="1" dirty="0" smtClean="0"/>
              <a:t>Microscopically, the inflammation of ulcerative colitis is confined primarily to the mucosa. Here, the mucosa is eroded by an ulcer that undermines surrounding mucosa.</a:t>
            </a:r>
            <a:endParaRPr lang="en-US" sz="2000" b="1" i="1" dirty="0"/>
          </a:p>
        </p:txBody>
      </p:sp>
      <p:sp>
        <p:nvSpPr>
          <p:cNvPr id="5" name="Rounded Rectangle 4"/>
          <p:cNvSpPr/>
          <p:nvPr/>
        </p:nvSpPr>
        <p:spPr>
          <a:xfrm>
            <a:off x="1547664" y="332656"/>
            <a:ext cx="5832648" cy="504056"/>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t>Chronic Ulcerative Colitis - LPF</a:t>
            </a:r>
            <a:endParaRPr lang="en-US" sz="2800" b="1" i="1" dirty="0"/>
          </a:p>
        </p:txBody>
      </p:sp>
      <p:sp>
        <p:nvSpPr>
          <p:cNvPr id="6" name="TextBox 5"/>
          <p:cNvSpPr txBox="1"/>
          <p:nvPr/>
        </p:nvSpPr>
        <p:spPr>
          <a:xfrm>
            <a:off x="0" y="6627192"/>
            <a:ext cx="13716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7" name="TextBox 6"/>
          <p:cNvSpPr txBox="1"/>
          <p:nvPr/>
        </p:nvSpPr>
        <p:spPr>
          <a:xfrm>
            <a:off x="8382000" y="6643710"/>
            <a:ext cx="7620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37218" name="Picture 2" descr="http://library.med.utah.edu/WebPath/jpeg4/GI184.jpg"/>
          <p:cNvPicPr>
            <a:picLocks noChangeAspect="1" noChangeArrowheads="1"/>
          </p:cNvPicPr>
          <p:nvPr/>
        </p:nvPicPr>
        <p:blipFill>
          <a:blip r:embed="rId3" cstate="print"/>
          <a:srcRect/>
          <a:stretch>
            <a:fillRect/>
          </a:stretch>
        </p:blipFill>
        <p:spPr bwMode="auto">
          <a:xfrm>
            <a:off x="1043608" y="836712"/>
            <a:ext cx="6768752" cy="4289901"/>
          </a:xfrm>
          <a:prstGeom prst="rect">
            <a:avLst/>
          </a:prstGeom>
          <a:noFill/>
          <a:ln>
            <a:solidFill>
              <a:schemeClr val="tx1"/>
            </a:solidFill>
          </a:ln>
        </p:spPr>
      </p:pic>
      <p:sp>
        <p:nvSpPr>
          <p:cNvPr id="6" name="Rectangle 5"/>
          <p:cNvSpPr/>
          <p:nvPr/>
        </p:nvSpPr>
        <p:spPr>
          <a:xfrm>
            <a:off x="755576" y="5192032"/>
            <a:ext cx="7344816" cy="1631216"/>
          </a:xfrm>
          <a:prstGeom prst="rect">
            <a:avLst/>
          </a:prstGeom>
        </p:spPr>
        <p:txBody>
          <a:bodyPr wrap="square">
            <a:spAutoFit/>
          </a:bodyPr>
          <a:lstStyle/>
          <a:p>
            <a:pPr algn="ctr"/>
            <a:r>
              <a:rPr lang="en-US" sz="2000" b="1" i="1" dirty="0" smtClean="0"/>
              <a:t>The colonic mucosa of active ulcerative colitis shows "crypt abscesses" in which a neutrophilic exudate is found in glandular lumens. The submucosa shows intense inflammation. The glands demonstrate loss of goblet cells and hyperchromatic nuclei with inflammatory atypia.</a:t>
            </a:r>
            <a:endParaRPr lang="en-US" sz="2000" b="1" i="1" dirty="0"/>
          </a:p>
        </p:txBody>
      </p:sp>
      <p:sp>
        <p:nvSpPr>
          <p:cNvPr id="7" name="Rounded Rectangle 6"/>
          <p:cNvSpPr/>
          <p:nvPr/>
        </p:nvSpPr>
        <p:spPr>
          <a:xfrm>
            <a:off x="914400" y="188640"/>
            <a:ext cx="7162800" cy="504056"/>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t>Ulcerative Colitis with Crypt Abscesses - MPF</a:t>
            </a:r>
            <a:endParaRPr lang="en-US" sz="2800" b="1" i="1" dirty="0"/>
          </a:p>
        </p:txBody>
      </p:sp>
      <p:sp>
        <p:nvSpPr>
          <p:cNvPr id="5" name="TextBox 4"/>
          <p:cNvSpPr txBox="1"/>
          <p:nvPr/>
        </p:nvSpPr>
        <p:spPr>
          <a:xfrm>
            <a:off x="0" y="6627192"/>
            <a:ext cx="13716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8" name="TextBox 7"/>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Rounded Rectangle 1"/>
          <p:cNvSpPr/>
          <p:nvPr/>
        </p:nvSpPr>
        <p:spPr>
          <a:xfrm>
            <a:off x="1547664" y="332656"/>
            <a:ext cx="5832648" cy="504056"/>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t>Chronic Ulcerative Colitis - HPF</a:t>
            </a:r>
            <a:endParaRPr lang="en-US" sz="2800" b="1" i="1" dirty="0"/>
          </a:p>
        </p:txBody>
      </p:sp>
      <p:pic>
        <p:nvPicPr>
          <p:cNvPr id="331778" name="Picture 2" descr="http://library.med.utah.edu/WebPath/jpeg4/GI074.jpg"/>
          <p:cNvPicPr>
            <a:picLocks noChangeAspect="1" noChangeArrowheads="1"/>
          </p:cNvPicPr>
          <p:nvPr/>
        </p:nvPicPr>
        <p:blipFill>
          <a:blip r:embed="rId2" cstate="print"/>
          <a:srcRect/>
          <a:stretch>
            <a:fillRect/>
          </a:stretch>
        </p:blipFill>
        <p:spPr bwMode="auto">
          <a:xfrm>
            <a:off x="1259632" y="980728"/>
            <a:ext cx="6600800" cy="4176464"/>
          </a:xfrm>
          <a:prstGeom prst="rect">
            <a:avLst/>
          </a:prstGeom>
          <a:noFill/>
          <a:ln>
            <a:solidFill>
              <a:schemeClr val="tx1"/>
            </a:solidFill>
          </a:ln>
        </p:spPr>
      </p:pic>
      <p:sp>
        <p:nvSpPr>
          <p:cNvPr id="4" name="Rectangle 3"/>
          <p:cNvSpPr/>
          <p:nvPr/>
        </p:nvSpPr>
        <p:spPr>
          <a:xfrm>
            <a:off x="1187624" y="5229200"/>
            <a:ext cx="6768752" cy="1323439"/>
          </a:xfrm>
          <a:prstGeom prst="rect">
            <a:avLst/>
          </a:prstGeom>
        </p:spPr>
        <p:txBody>
          <a:bodyPr wrap="square">
            <a:spAutoFit/>
          </a:bodyPr>
          <a:lstStyle/>
          <a:p>
            <a:pPr algn="ctr"/>
            <a:r>
              <a:rPr lang="en-US" sz="2000" b="1" i="1" dirty="0" smtClean="0"/>
              <a:t>At higher magnification, the intense inflammation of the mucosa is seen. The colonic mucosal epithelium demonstrates loss of goblet cells. An exudate is present over the surface. Both acute and chronic inflammatory cells are present</a:t>
            </a:r>
            <a:endParaRPr lang="en-US" sz="2000" b="1" i="1" dirty="0"/>
          </a:p>
        </p:txBody>
      </p:sp>
      <p:sp>
        <p:nvSpPr>
          <p:cNvPr id="5" name="TextBox 4"/>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6" name="TextBox 5"/>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33122" name="Picture 2" descr="http://library.med.utah.edu/WebPath/jpeg4/GI183.jpg"/>
          <p:cNvPicPr>
            <a:picLocks noChangeAspect="1" noChangeArrowheads="1"/>
          </p:cNvPicPr>
          <p:nvPr/>
        </p:nvPicPr>
        <p:blipFill>
          <a:blip r:embed="rId3" cstate="print"/>
          <a:srcRect/>
          <a:stretch>
            <a:fillRect/>
          </a:stretch>
        </p:blipFill>
        <p:spPr bwMode="auto">
          <a:xfrm>
            <a:off x="1043608" y="836712"/>
            <a:ext cx="6840760" cy="4520927"/>
          </a:xfrm>
          <a:prstGeom prst="rect">
            <a:avLst/>
          </a:prstGeom>
          <a:noFill/>
        </p:spPr>
      </p:pic>
      <p:sp>
        <p:nvSpPr>
          <p:cNvPr id="5" name="Rounded Rectangle 4"/>
          <p:cNvSpPr/>
          <p:nvPr/>
        </p:nvSpPr>
        <p:spPr>
          <a:xfrm>
            <a:off x="971600" y="188640"/>
            <a:ext cx="6912768" cy="504056"/>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t>Ulcerative Colitis with Crypt Abscesses - HPF</a:t>
            </a:r>
            <a:endParaRPr lang="en-US" sz="2800" b="1" i="1" dirty="0"/>
          </a:p>
        </p:txBody>
      </p:sp>
      <p:sp>
        <p:nvSpPr>
          <p:cNvPr id="6" name="Rectangle 5"/>
          <p:cNvSpPr/>
          <p:nvPr/>
        </p:nvSpPr>
        <p:spPr>
          <a:xfrm>
            <a:off x="971600" y="5445224"/>
            <a:ext cx="7181800" cy="1015663"/>
          </a:xfrm>
          <a:prstGeom prst="rect">
            <a:avLst/>
          </a:prstGeom>
        </p:spPr>
        <p:txBody>
          <a:bodyPr wrap="square">
            <a:spAutoFit/>
          </a:bodyPr>
          <a:lstStyle/>
          <a:p>
            <a:pPr algn="ctr"/>
            <a:r>
              <a:rPr lang="en-US" sz="2000" b="1" i="1" dirty="0" smtClean="0"/>
              <a:t>Crypt abscesses are a histologic finding more typical with ulcerative colitis. Unfortunately, not all cases of inflammatory bowel disease can be classified completely in all patients</a:t>
            </a:r>
            <a:endParaRPr lang="en-US" sz="2000" b="1" i="1" dirty="0"/>
          </a:p>
        </p:txBody>
      </p:sp>
      <p:cxnSp>
        <p:nvCxnSpPr>
          <p:cNvPr id="8" name="Straight Arrow Connector 7"/>
          <p:cNvCxnSpPr/>
          <p:nvPr/>
        </p:nvCxnSpPr>
        <p:spPr>
          <a:xfrm flipH="1">
            <a:off x="4067944" y="2060848"/>
            <a:ext cx="288032" cy="1368152"/>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4355976" y="2060848"/>
            <a:ext cx="720080" cy="792088"/>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4355976" y="1700808"/>
            <a:ext cx="1368152" cy="360040"/>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12" name="TextBox 11"/>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35170" name="Picture 2" descr="http://library.med.utah.edu/WebPath/jpeg4/GI077.jpg"/>
          <p:cNvPicPr>
            <a:picLocks noChangeAspect="1" noChangeArrowheads="1"/>
          </p:cNvPicPr>
          <p:nvPr/>
        </p:nvPicPr>
        <p:blipFill>
          <a:blip r:embed="rId3" cstate="print"/>
          <a:srcRect/>
          <a:stretch>
            <a:fillRect/>
          </a:stretch>
        </p:blipFill>
        <p:spPr bwMode="auto">
          <a:xfrm>
            <a:off x="1043608" y="908720"/>
            <a:ext cx="6912768" cy="4304904"/>
          </a:xfrm>
          <a:prstGeom prst="rect">
            <a:avLst/>
          </a:prstGeom>
          <a:noFill/>
          <a:ln>
            <a:solidFill>
              <a:schemeClr val="tx1"/>
            </a:solidFill>
          </a:ln>
        </p:spPr>
      </p:pic>
      <p:sp>
        <p:nvSpPr>
          <p:cNvPr id="7" name="Rectangle 6"/>
          <p:cNvSpPr/>
          <p:nvPr/>
        </p:nvSpPr>
        <p:spPr>
          <a:xfrm>
            <a:off x="990600" y="5229200"/>
            <a:ext cx="7010400" cy="1323439"/>
          </a:xfrm>
          <a:prstGeom prst="rect">
            <a:avLst/>
          </a:prstGeom>
        </p:spPr>
        <p:txBody>
          <a:bodyPr wrap="square">
            <a:spAutoFit/>
          </a:bodyPr>
          <a:lstStyle/>
          <a:p>
            <a:pPr algn="ctr"/>
            <a:r>
              <a:rPr lang="en-US" sz="2000" b="1" i="1" dirty="0" smtClean="0"/>
              <a:t>Over time, there is a risk for adenocarcinoma with ulcerative colitis. Here, more normal glands are seen at the left, but the glands at the right demonstrate dysplasia, the first indication that there is a move towards neoplasia.</a:t>
            </a:r>
            <a:endParaRPr lang="en-US" sz="2000" b="1" i="1" dirty="0"/>
          </a:p>
        </p:txBody>
      </p:sp>
      <p:sp>
        <p:nvSpPr>
          <p:cNvPr id="8" name="Rounded Rectangle 7"/>
          <p:cNvSpPr/>
          <p:nvPr/>
        </p:nvSpPr>
        <p:spPr>
          <a:xfrm>
            <a:off x="838200" y="188640"/>
            <a:ext cx="7391400" cy="504056"/>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t>Chronic Ulcerative Colitis with Dysplasia- MPF</a:t>
            </a:r>
            <a:endParaRPr lang="en-US" sz="2800" b="1" i="1" dirty="0"/>
          </a:p>
        </p:txBody>
      </p:sp>
      <p:sp>
        <p:nvSpPr>
          <p:cNvPr id="5" name="TextBox 4"/>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6" name="TextBox 5"/>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28800" y="3352800"/>
            <a:ext cx="6534472" cy="1219200"/>
          </a:xfrm>
        </p:spPr>
        <p:txBody>
          <a:bodyPr>
            <a:noAutofit/>
          </a:bodyPr>
          <a:lstStyle/>
          <a:p>
            <a:pPr algn="ctr"/>
            <a:r>
              <a:rPr lang="en-US" sz="5400" b="1" i="1" dirty="0" smtClean="0">
                <a:solidFill>
                  <a:schemeClr val="bg2">
                    <a:lumMod val="25000"/>
                  </a:schemeClr>
                </a:solidFill>
                <a:effectLst>
                  <a:outerShdw blurRad="38100" dist="38100" dir="2700000" algn="tl">
                    <a:srgbClr val="000000">
                      <a:alpha val="43137"/>
                    </a:srgbClr>
                  </a:outerShdw>
                </a:effectLst>
              </a:rPr>
              <a:t>Hepatobiliary system</a:t>
            </a:r>
            <a:endParaRPr lang="en-US" sz="5400" b="1" i="1" dirty="0">
              <a:solidFill>
                <a:schemeClr val="bg2">
                  <a:lumMod val="25000"/>
                </a:schemeClr>
              </a:solidFill>
              <a:effectLst>
                <a:outerShdw blurRad="38100" dist="38100" dir="2700000" algn="tl">
                  <a:srgbClr val="000000">
                    <a:alpha val="43137"/>
                  </a:srgbClr>
                </a:outerShdw>
              </a:effectLst>
            </a:endParaRPr>
          </a:p>
        </p:txBody>
      </p:sp>
      <p:pic>
        <p:nvPicPr>
          <p:cNvPr id="108548" name="Picture 4" descr="https://encrypted-tbn0.gstatic.com/images?q=tbn:ANd9GcR-5L-2rw0Lcsl37mxvI4MJRpLT5Ly0C8fTtlUd3hhgJKYbMcHqrSNcYokI">
            <a:hlinkClick r:id="rId2"/>
          </p:cNvPr>
          <p:cNvPicPr>
            <a:picLocks noChangeAspect="1" noChangeArrowheads="1"/>
          </p:cNvPicPr>
          <p:nvPr/>
        </p:nvPicPr>
        <p:blipFill>
          <a:blip r:embed="rId3" cstate="print"/>
          <a:srcRect/>
          <a:stretch>
            <a:fillRect/>
          </a:stretch>
        </p:blipFill>
        <p:spPr bwMode="auto">
          <a:xfrm>
            <a:off x="2906688" y="217436"/>
            <a:ext cx="3240360" cy="3283952"/>
          </a:xfrm>
          <a:prstGeom prst="rect">
            <a:avLst/>
          </a:prstGeom>
          <a:noFill/>
        </p:spPr>
      </p:pic>
      <p:sp>
        <p:nvSpPr>
          <p:cNvPr id="4" name="TextBox 3"/>
          <p:cNvSpPr txBox="1"/>
          <p:nvPr/>
        </p:nvSpPr>
        <p:spPr>
          <a:xfrm>
            <a:off x="0" y="6627192"/>
            <a:ext cx="13716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5" name="TextBox 4"/>
          <p:cNvSpPr txBox="1"/>
          <p:nvPr/>
        </p:nvSpPr>
        <p:spPr>
          <a:xfrm>
            <a:off x="8229600" y="6643710"/>
            <a:ext cx="9144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45762" name="Picture 2" descr="http://www.christinas-home-remedies.com/image-files/esophagus-anatomy.jpg"/>
          <p:cNvPicPr>
            <a:picLocks noChangeAspect="1" noChangeArrowheads="1"/>
          </p:cNvPicPr>
          <p:nvPr/>
        </p:nvPicPr>
        <p:blipFill>
          <a:blip r:embed="rId3" cstate="print"/>
          <a:srcRect/>
          <a:stretch>
            <a:fillRect/>
          </a:stretch>
        </p:blipFill>
        <p:spPr bwMode="auto">
          <a:xfrm>
            <a:off x="2483768" y="1052736"/>
            <a:ext cx="3888432" cy="5573242"/>
          </a:xfrm>
          <a:prstGeom prst="rect">
            <a:avLst/>
          </a:prstGeom>
          <a:noFill/>
          <a:ln>
            <a:solidFill>
              <a:schemeClr val="accent1"/>
            </a:solidFill>
          </a:ln>
        </p:spPr>
      </p:pic>
      <p:sp>
        <p:nvSpPr>
          <p:cNvPr id="13" name="Rounded Rectangle 12"/>
          <p:cNvSpPr/>
          <p:nvPr/>
        </p:nvSpPr>
        <p:spPr>
          <a:xfrm>
            <a:off x="1907704" y="188640"/>
            <a:ext cx="4824536" cy="648072"/>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Anatomy of the Esophagus</a:t>
            </a:r>
            <a:endParaRPr lang="en-US" sz="2800" b="1" i="1" dirty="0">
              <a:effectLst>
                <a:outerShdw blurRad="38100" dist="38100" dir="2700000" algn="tl">
                  <a:srgbClr val="000000">
                    <a:alpha val="43137"/>
                  </a:srgbClr>
                </a:outerShdw>
              </a:effectLst>
            </a:endParaRPr>
          </a:p>
        </p:txBody>
      </p:sp>
      <p:sp>
        <p:nvSpPr>
          <p:cNvPr id="4" name="TextBox 3"/>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5" name="TextBox 4"/>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971800" y="4419600"/>
            <a:ext cx="6172200" cy="1614264"/>
          </a:xfrm>
        </p:spPr>
        <p:txBody>
          <a:bodyPr>
            <a:normAutofit fontScale="90000"/>
          </a:bodyPr>
          <a:lstStyle/>
          <a:p>
            <a:pPr algn="ctr"/>
            <a:r>
              <a:rPr lang="en-US" b="1" i="1" dirty="0" smtClean="0">
                <a:solidFill>
                  <a:srgbClr val="669900"/>
                </a:solidFill>
                <a:effectLst>
                  <a:outerShdw blurRad="38100" dist="38100" dir="2700000" algn="tl">
                    <a:srgbClr val="000000">
                      <a:alpha val="43137"/>
                    </a:srgbClr>
                  </a:outerShdw>
                </a:effectLst>
              </a:rPr>
              <a:t>Normal anatomy and histology</a:t>
            </a:r>
            <a:endParaRPr lang="en-US" b="1" i="1" dirty="0">
              <a:solidFill>
                <a:srgbClr val="669900"/>
              </a:solidFill>
              <a:effectLst>
                <a:outerShdw blurRad="38100" dist="38100" dir="2700000" algn="tl">
                  <a:srgbClr val="000000">
                    <a:alpha val="43137"/>
                  </a:srgbClr>
                </a:outerShdw>
              </a:effectLst>
            </a:endParaRPr>
          </a:p>
        </p:txBody>
      </p:sp>
      <p:sp>
        <p:nvSpPr>
          <p:cNvPr id="3" name="TextBox 2"/>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4" name="TextBox 3"/>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33828" name="Picture 4" descr="http://library.med.utah.edu/WebPath/jpeg4/LIVER002.jpg"/>
          <p:cNvPicPr>
            <a:picLocks noChangeAspect="1" noChangeArrowheads="1"/>
          </p:cNvPicPr>
          <p:nvPr/>
        </p:nvPicPr>
        <p:blipFill>
          <a:blip r:embed="rId2" cstate="print"/>
          <a:srcRect/>
          <a:stretch>
            <a:fillRect/>
          </a:stretch>
        </p:blipFill>
        <p:spPr bwMode="auto">
          <a:xfrm>
            <a:off x="107504" y="1484784"/>
            <a:ext cx="4464496" cy="3312368"/>
          </a:xfrm>
          <a:prstGeom prst="rect">
            <a:avLst/>
          </a:prstGeom>
          <a:noFill/>
        </p:spPr>
      </p:pic>
      <p:sp>
        <p:nvSpPr>
          <p:cNvPr id="6" name="Rectangle 5"/>
          <p:cNvSpPr/>
          <p:nvPr/>
        </p:nvSpPr>
        <p:spPr>
          <a:xfrm>
            <a:off x="179512" y="4869160"/>
            <a:ext cx="4104456" cy="1477328"/>
          </a:xfrm>
          <a:prstGeom prst="rect">
            <a:avLst/>
          </a:prstGeom>
        </p:spPr>
        <p:txBody>
          <a:bodyPr wrap="square">
            <a:spAutoFit/>
          </a:bodyPr>
          <a:lstStyle/>
          <a:p>
            <a:pPr algn="ctr"/>
            <a:r>
              <a:rPr lang="en-US" b="1" i="1" dirty="0" smtClean="0"/>
              <a:t>This is the external surface of a normal liver. The color is brown and the surface is smooth. A normal liver is about 1200 to 1600 grams.</a:t>
            </a:r>
            <a:endParaRPr lang="en-US" b="1" i="1" dirty="0"/>
          </a:p>
        </p:txBody>
      </p:sp>
      <p:sp>
        <p:nvSpPr>
          <p:cNvPr id="7" name="Rounded Rectangle 6"/>
          <p:cNvSpPr/>
          <p:nvPr/>
        </p:nvSpPr>
        <p:spPr>
          <a:xfrm>
            <a:off x="755576" y="332656"/>
            <a:ext cx="7416824" cy="504056"/>
          </a:xfrm>
          <a:prstGeom prst="roundRect">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Normal Liver anatomy  - Gross &amp; Cut surface</a:t>
            </a:r>
            <a:endParaRPr lang="en-US" sz="2800" b="1" i="1" dirty="0">
              <a:effectLst>
                <a:outerShdw blurRad="38100" dist="38100" dir="2700000" algn="tl">
                  <a:srgbClr val="000000">
                    <a:alpha val="43137"/>
                  </a:srgbClr>
                </a:outerShdw>
              </a:effectLst>
            </a:endParaRPr>
          </a:p>
        </p:txBody>
      </p:sp>
      <p:pic>
        <p:nvPicPr>
          <p:cNvPr id="333830" name="Picture 6" descr="http://library.med.utah.edu/WebPath/jpeg4/LIVER083.jpg"/>
          <p:cNvPicPr>
            <a:picLocks noChangeAspect="1" noChangeArrowheads="1"/>
          </p:cNvPicPr>
          <p:nvPr/>
        </p:nvPicPr>
        <p:blipFill>
          <a:blip r:embed="rId3" cstate="print"/>
          <a:srcRect/>
          <a:stretch>
            <a:fillRect/>
          </a:stretch>
        </p:blipFill>
        <p:spPr bwMode="auto">
          <a:xfrm>
            <a:off x="4644008" y="1484784"/>
            <a:ext cx="4080520" cy="3296791"/>
          </a:xfrm>
          <a:prstGeom prst="rect">
            <a:avLst/>
          </a:prstGeom>
          <a:noFill/>
        </p:spPr>
      </p:pic>
      <p:sp>
        <p:nvSpPr>
          <p:cNvPr id="9" name="TextBox 8"/>
          <p:cNvSpPr txBox="1"/>
          <p:nvPr/>
        </p:nvSpPr>
        <p:spPr>
          <a:xfrm>
            <a:off x="1115616" y="980728"/>
            <a:ext cx="2448272" cy="400110"/>
          </a:xfrm>
          <a:prstGeom prst="rect">
            <a:avLst/>
          </a:prstGeom>
          <a:noFill/>
        </p:spPr>
        <p:txBody>
          <a:bodyPr wrap="square" rtlCol="0">
            <a:spAutoFit/>
          </a:bodyPr>
          <a:lstStyle/>
          <a:p>
            <a:pPr algn="ctr"/>
            <a:r>
              <a:rPr lang="en-US" sz="2000" b="1" i="1" dirty="0" smtClean="0"/>
              <a:t>External surface</a:t>
            </a:r>
            <a:endParaRPr lang="en-US" sz="2000" b="1" i="1" dirty="0"/>
          </a:p>
        </p:txBody>
      </p:sp>
      <p:sp>
        <p:nvSpPr>
          <p:cNvPr id="10" name="TextBox 9"/>
          <p:cNvSpPr txBox="1"/>
          <p:nvPr/>
        </p:nvSpPr>
        <p:spPr>
          <a:xfrm>
            <a:off x="5508104" y="980728"/>
            <a:ext cx="2448272" cy="400110"/>
          </a:xfrm>
          <a:prstGeom prst="rect">
            <a:avLst/>
          </a:prstGeom>
          <a:noFill/>
        </p:spPr>
        <p:txBody>
          <a:bodyPr wrap="square" rtlCol="0">
            <a:spAutoFit/>
          </a:bodyPr>
          <a:lstStyle/>
          <a:p>
            <a:pPr algn="ctr"/>
            <a:r>
              <a:rPr lang="en-US" sz="2000" b="1" i="1" dirty="0" smtClean="0"/>
              <a:t>Cut surface</a:t>
            </a:r>
            <a:endParaRPr lang="en-US" sz="2000" b="1" i="1" dirty="0"/>
          </a:p>
        </p:txBody>
      </p:sp>
      <p:sp>
        <p:nvSpPr>
          <p:cNvPr id="11" name="Rectangle 10"/>
          <p:cNvSpPr/>
          <p:nvPr/>
        </p:nvSpPr>
        <p:spPr>
          <a:xfrm>
            <a:off x="4499992" y="4915034"/>
            <a:ext cx="4415408" cy="1477328"/>
          </a:xfrm>
          <a:prstGeom prst="rect">
            <a:avLst/>
          </a:prstGeom>
        </p:spPr>
        <p:txBody>
          <a:bodyPr wrap="square">
            <a:spAutoFit/>
          </a:bodyPr>
          <a:lstStyle/>
          <a:p>
            <a:pPr algn="ctr"/>
            <a:r>
              <a:rPr lang="en-US" b="1" i="1" dirty="0" smtClean="0"/>
              <a:t>Near the hilum, note the portal vein, which branches at center left, with accompanying hepatic artery and bile ducts. </a:t>
            </a:r>
          </a:p>
          <a:p>
            <a:pPr algn="ctr"/>
            <a:r>
              <a:rPr lang="en-US" b="1" i="1" dirty="0" smtClean="0"/>
              <a:t>At the lower right is a branch</a:t>
            </a:r>
          </a:p>
          <a:p>
            <a:pPr algn="ctr"/>
            <a:r>
              <a:rPr lang="en-US" b="1" i="1" dirty="0" smtClean="0"/>
              <a:t> of hepatic vein</a:t>
            </a:r>
            <a:endParaRPr lang="en-US" b="1" i="1" dirty="0"/>
          </a:p>
        </p:txBody>
      </p:sp>
      <p:sp>
        <p:nvSpPr>
          <p:cNvPr id="12" name="TextBox 11"/>
          <p:cNvSpPr txBox="1"/>
          <p:nvPr/>
        </p:nvSpPr>
        <p:spPr>
          <a:xfrm>
            <a:off x="0" y="6627192"/>
            <a:ext cx="13716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13" name="TextBox 12"/>
          <p:cNvSpPr txBox="1"/>
          <p:nvPr/>
        </p:nvSpPr>
        <p:spPr>
          <a:xfrm>
            <a:off x="8229600" y="6643710"/>
            <a:ext cx="9144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098" name="Picture 4" descr="liver6"/>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3" name="TextBox 2"/>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4" name="TextBox 3"/>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9218" name="Picture 4" descr="Liver2"/>
          <p:cNvPicPr>
            <a:picLocks noChangeAspect="1" noChangeArrowheads="1"/>
          </p:cNvPicPr>
          <p:nvPr/>
        </p:nvPicPr>
        <p:blipFill>
          <a:blip r:embed="rId3" cstate="print"/>
          <a:srcRect/>
          <a:stretch>
            <a:fillRect/>
          </a:stretch>
        </p:blipFill>
        <p:spPr bwMode="auto">
          <a:xfrm>
            <a:off x="827584" y="908719"/>
            <a:ext cx="7200800" cy="5040561"/>
          </a:xfrm>
          <a:prstGeom prst="rect">
            <a:avLst/>
          </a:prstGeom>
          <a:noFill/>
          <a:ln w="9525">
            <a:solidFill>
              <a:schemeClr val="tx1"/>
            </a:solidFill>
            <a:miter lim="800000"/>
            <a:headEnd/>
            <a:tailEnd/>
          </a:ln>
        </p:spPr>
      </p:pic>
      <p:sp>
        <p:nvSpPr>
          <p:cNvPr id="5" name="Rectangle 4"/>
          <p:cNvSpPr/>
          <p:nvPr/>
        </p:nvSpPr>
        <p:spPr>
          <a:xfrm>
            <a:off x="899592" y="5949280"/>
            <a:ext cx="7056784" cy="646331"/>
          </a:xfrm>
          <a:prstGeom prst="rect">
            <a:avLst/>
          </a:prstGeom>
        </p:spPr>
        <p:txBody>
          <a:bodyPr wrap="square">
            <a:spAutoFit/>
          </a:bodyPr>
          <a:lstStyle/>
          <a:p>
            <a:pPr algn="ctr"/>
            <a:r>
              <a:rPr lang="en-US" b="1" i="1" dirty="0" smtClean="0"/>
              <a:t>The classical view of liver tissue from a liver biopsy, H&amp;E stained</a:t>
            </a:r>
            <a:endParaRPr lang="en-US" b="1" i="1" dirty="0"/>
          </a:p>
        </p:txBody>
      </p:sp>
      <p:sp>
        <p:nvSpPr>
          <p:cNvPr id="6" name="Rounded Rectangle 5"/>
          <p:cNvSpPr/>
          <p:nvPr/>
        </p:nvSpPr>
        <p:spPr>
          <a:xfrm>
            <a:off x="1691680" y="260648"/>
            <a:ext cx="5544616" cy="504056"/>
          </a:xfrm>
          <a:prstGeom prst="roundRect">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Normal Liver Histology - Gross</a:t>
            </a:r>
            <a:endParaRPr lang="en-US" sz="2800" b="1" i="1" dirty="0">
              <a:effectLst>
                <a:outerShdw blurRad="38100" dist="38100" dir="2700000" algn="tl">
                  <a:srgbClr val="000000">
                    <a:alpha val="43137"/>
                  </a:srgbClr>
                </a:outerShdw>
              </a:effectLst>
            </a:endParaRPr>
          </a:p>
        </p:txBody>
      </p:sp>
      <p:sp>
        <p:nvSpPr>
          <p:cNvPr id="7" name="TextBox 6"/>
          <p:cNvSpPr txBox="1"/>
          <p:nvPr/>
        </p:nvSpPr>
        <p:spPr>
          <a:xfrm>
            <a:off x="0" y="6627192"/>
            <a:ext cx="13716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8" name="TextBox 7"/>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42018" name="Picture 2" descr="http://library.med.utah.edu/WebPath/jpeg4/LIVER003.jpg"/>
          <p:cNvPicPr>
            <a:picLocks noChangeAspect="1" noChangeArrowheads="1"/>
          </p:cNvPicPr>
          <p:nvPr/>
        </p:nvPicPr>
        <p:blipFill>
          <a:blip r:embed="rId2" cstate="print"/>
          <a:srcRect/>
          <a:stretch>
            <a:fillRect/>
          </a:stretch>
        </p:blipFill>
        <p:spPr bwMode="auto">
          <a:xfrm>
            <a:off x="1043608" y="908720"/>
            <a:ext cx="6984776" cy="4501070"/>
          </a:xfrm>
          <a:prstGeom prst="rect">
            <a:avLst/>
          </a:prstGeom>
          <a:noFill/>
        </p:spPr>
      </p:pic>
      <p:sp>
        <p:nvSpPr>
          <p:cNvPr id="3" name="Rectangle 2"/>
          <p:cNvSpPr/>
          <p:nvPr/>
        </p:nvSpPr>
        <p:spPr>
          <a:xfrm>
            <a:off x="1066800" y="5445224"/>
            <a:ext cx="7041976" cy="1200329"/>
          </a:xfrm>
          <a:prstGeom prst="rect">
            <a:avLst/>
          </a:prstGeom>
        </p:spPr>
        <p:txBody>
          <a:bodyPr wrap="square">
            <a:spAutoFit/>
          </a:bodyPr>
          <a:lstStyle/>
          <a:p>
            <a:pPr algn="ctr"/>
            <a:r>
              <a:rPr lang="en-US" b="1" i="1" dirty="0" smtClean="0"/>
              <a:t>Liver is divided histologically into lobules. The center of the lobule is the central vein. At the periphery of the lobule are portal triads. Functionally, the liver can be divided into three zones, based upon oxygen supply.</a:t>
            </a:r>
            <a:endParaRPr lang="en-US" b="1" i="1" dirty="0"/>
          </a:p>
        </p:txBody>
      </p:sp>
      <p:sp>
        <p:nvSpPr>
          <p:cNvPr id="4" name="Rounded Rectangle 3"/>
          <p:cNvSpPr/>
          <p:nvPr/>
        </p:nvSpPr>
        <p:spPr>
          <a:xfrm>
            <a:off x="1691680" y="260648"/>
            <a:ext cx="5544616" cy="504056"/>
          </a:xfrm>
          <a:prstGeom prst="roundRect">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Normal Liver Histology</a:t>
            </a:r>
            <a:endParaRPr lang="en-US" sz="2800" b="1" i="1" dirty="0">
              <a:effectLst>
                <a:outerShdw blurRad="38100" dist="38100" dir="2700000" algn="tl">
                  <a:srgbClr val="000000">
                    <a:alpha val="43137"/>
                  </a:srgbClr>
                </a:outerShdw>
              </a:effectLst>
            </a:endParaRPr>
          </a:p>
        </p:txBody>
      </p:sp>
      <p:sp>
        <p:nvSpPr>
          <p:cNvPr id="5" name="TextBox 4"/>
          <p:cNvSpPr txBox="1"/>
          <p:nvPr/>
        </p:nvSpPr>
        <p:spPr>
          <a:xfrm>
            <a:off x="0" y="6627192"/>
            <a:ext cx="14478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6" name="TextBox 5"/>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7171" name="Picture 3" descr="unlabeled gallbladder and extrahepatic bile ducts"/>
          <p:cNvPicPr>
            <a:picLocks noChangeArrowheads="1"/>
          </p:cNvPicPr>
          <p:nvPr/>
        </p:nvPicPr>
        <p:blipFill>
          <a:blip r:embed="rId2" cstate="print"/>
          <a:srcRect/>
          <a:stretch>
            <a:fillRect/>
          </a:stretch>
        </p:blipFill>
        <p:spPr bwMode="auto">
          <a:xfrm>
            <a:off x="285720" y="428604"/>
            <a:ext cx="4000497" cy="3427413"/>
          </a:xfrm>
          <a:prstGeom prst="rect">
            <a:avLst/>
          </a:prstGeom>
          <a:noFill/>
        </p:spPr>
      </p:pic>
      <p:pic>
        <p:nvPicPr>
          <p:cNvPr id="7172" name="Picture 4" descr="gallbladder and extrahepatic bile ducts - sectioned"/>
          <p:cNvPicPr>
            <a:picLocks noChangeArrowheads="1"/>
          </p:cNvPicPr>
          <p:nvPr/>
        </p:nvPicPr>
        <p:blipFill>
          <a:blip r:embed="rId3" cstate="print"/>
          <a:srcRect/>
          <a:stretch>
            <a:fillRect/>
          </a:stretch>
        </p:blipFill>
        <p:spPr bwMode="auto">
          <a:xfrm>
            <a:off x="4500562" y="357166"/>
            <a:ext cx="3929058" cy="3286148"/>
          </a:xfrm>
          <a:prstGeom prst="rect">
            <a:avLst/>
          </a:prstGeom>
          <a:noFill/>
        </p:spPr>
      </p:pic>
      <p:sp>
        <p:nvSpPr>
          <p:cNvPr id="7173" name="Text Box 5"/>
          <p:cNvSpPr txBox="1">
            <a:spLocks noChangeArrowheads="1"/>
          </p:cNvSpPr>
          <p:nvPr/>
        </p:nvSpPr>
        <p:spPr bwMode="auto">
          <a:xfrm>
            <a:off x="3659187" y="0"/>
            <a:ext cx="5484813" cy="4648200"/>
          </a:xfrm>
          <a:prstGeom prst="rect">
            <a:avLst/>
          </a:prstGeom>
          <a:noFill/>
          <a:ln w="9525">
            <a:noFill/>
            <a:miter lim="800000"/>
            <a:headEnd/>
            <a:tailEnd/>
          </a:ln>
          <a:effectLst/>
        </p:spPr>
        <p:txBody>
          <a:bodyPr/>
          <a:lstStyle/>
          <a:p>
            <a:pPr>
              <a:spcBef>
                <a:spcPct val="50000"/>
              </a:spcBef>
              <a:buFontTx/>
              <a:buChar char="-"/>
            </a:pPr>
            <a:endParaRPr lang="en-US" sz="1400" dirty="0"/>
          </a:p>
        </p:txBody>
      </p:sp>
      <p:pic>
        <p:nvPicPr>
          <p:cNvPr id="7174" name="Picture 6" descr="gall bladder  H&amp;E"/>
          <p:cNvPicPr>
            <a:picLocks noChangeArrowheads="1"/>
          </p:cNvPicPr>
          <p:nvPr/>
        </p:nvPicPr>
        <p:blipFill>
          <a:blip r:embed="rId4" cstate="print"/>
          <a:srcRect/>
          <a:stretch>
            <a:fillRect/>
          </a:stretch>
        </p:blipFill>
        <p:spPr bwMode="auto">
          <a:xfrm>
            <a:off x="539552" y="4077072"/>
            <a:ext cx="3613163" cy="2285992"/>
          </a:xfrm>
          <a:prstGeom prst="rect">
            <a:avLst/>
          </a:prstGeom>
          <a:noFill/>
        </p:spPr>
      </p:pic>
      <p:pic>
        <p:nvPicPr>
          <p:cNvPr id="7175" name="Picture 7" descr="L2019"/>
          <p:cNvPicPr>
            <a:picLocks noChangeArrowheads="1"/>
          </p:cNvPicPr>
          <p:nvPr/>
        </p:nvPicPr>
        <p:blipFill>
          <a:blip r:embed="rId5" cstate="print"/>
          <a:srcRect/>
          <a:stretch>
            <a:fillRect/>
          </a:stretch>
        </p:blipFill>
        <p:spPr bwMode="auto">
          <a:xfrm>
            <a:off x="5004048" y="4214818"/>
            <a:ext cx="3238258" cy="2166510"/>
          </a:xfrm>
          <a:prstGeom prst="rect">
            <a:avLst/>
          </a:prstGeom>
          <a:noFill/>
        </p:spPr>
      </p:pic>
      <p:sp>
        <p:nvSpPr>
          <p:cNvPr id="7" name="TextBox 6"/>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8" name="TextBox 7"/>
          <p:cNvSpPr txBox="1"/>
          <p:nvPr/>
        </p:nvSpPr>
        <p:spPr>
          <a:xfrm>
            <a:off x="8382000" y="6643710"/>
            <a:ext cx="7620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779912" y="4509120"/>
            <a:ext cx="4968552" cy="1224136"/>
          </a:xfrm>
        </p:spPr>
        <p:txBody>
          <a:bodyPr>
            <a:noAutofit/>
          </a:bodyPr>
          <a:lstStyle/>
          <a:p>
            <a:pPr algn="ctr"/>
            <a:r>
              <a:rPr lang="en-US" sz="4400" b="1" i="1" dirty="0" smtClean="0">
                <a:solidFill>
                  <a:srgbClr val="669900"/>
                </a:solidFill>
                <a:effectLst>
                  <a:outerShdw blurRad="38100" dist="38100" dir="2700000" algn="tl">
                    <a:srgbClr val="000000">
                      <a:alpha val="43137"/>
                    </a:srgbClr>
                  </a:outerShdw>
                </a:effectLst>
              </a:rPr>
              <a:t>Gross and histopathology</a:t>
            </a:r>
            <a:endParaRPr lang="en-US" sz="4400" b="1" i="1" dirty="0">
              <a:solidFill>
                <a:srgbClr val="669900"/>
              </a:solidFill>
              <a:effectLst>
                <a:outerShdw blurRad="38100" dist="38100" dir="2700000" algn="tl">
                  <a:srgbClr val="000000">
                    <a:alpha val="43137"/>
                  </a:srgbClr>
                </a:outerShdw>
              </a:effectLst>
            </a:endParaRPr>
          </a:p>
        </p:txBody>
      </p:sp>
      <p:sp>
        <p:nvSpPr>
          <p:cNvPr id="3" name="TextBox 2"/>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4" name="TextBox 3"/>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524000" y="2590800"/>
            <a:ext cx="7152456" cy="1723256"/>
          </a:xfrm>
        </p:spPr>
        <p:txBody>
          <a:bodyPr>
            <a:noAutofit/>
          </a:bodyPr>
          <a:lstStyle/>
          <a:p>
            <a:pPr algn="ctr"/>
            <a:r>
              <a:rPr lang="en-US" sz="4800" b="1" i="1" dirty="0" smtClean="0">
                <a:solidFill>
                  <a:srgbClr val="660066"/>
                </a:solidFill>
                <a:effectLst>
                  <a:outerShdw blurRad="38100" dist="38100" dir="2700000" algn="tl">
                    <a:srgbClr val="000000">
                      <a:alpha val="43137"/>
                    </a:srgbClr>
                  </a:outerShdw>
                </a:effectLst>
              </a:rPr>
              <a:t>Chronic VIRAL hepatitis </a:t>
            </a:r>
            <a:br>
              <a:rPr lang="en-US" sz="4800" b="1" i="1" dirty="0" smtClean="0">
                <a:solidFill>
                  <a:srgbClr val="660066"/>
                </a:solidFill>
                <a:effectLst>
                  <a:outerShdw blurRad="38100" dist="38100" dir="2700000" algn="tl">
                    <a:srgbClr val="000000">
                      <a:alpha val="43137"/>
                    </a:srgbClr>
                  </a:outerShdw>
                </a:effectLst>
              </a:rPr>
            </a:br>
            <a:r>
              <a:rPr lang="en-US" sz="4800" b="1" i="1" dirty="0" smtClean="0">
                <a:solidFill>
                  <a:srgbClr val="660066"/>
                </a:solidFill>
                <a:effectLst>
                  <a:outerShdw blurRad="38100" dist="38100" dir="2700000" algn="tl">
                    <a:srgbClr val="000000">
                      <a:alpha val="43137"/>
                    </a:srgbClr>
                  </a:outerShdw>
                </a:effectLst>
              </a:rPr>
              <a:t>(HBV &amp; HCV)</a:t>
            </a:r>
            <a:endParaRPr lang="en-US" sz="4800" b="1" i="1" dirty="0">
              <a:solidFill>
                <a:srgbClr val="660066"/>
              </a:solidFill>
              <a:effectLst>
                <a:outerShdw blurRad="38100" dist="38100" dir="2700000" algn="tl">
                  <a:srgbClr val="000000">
                    <a:alpha val="43137"/>
                  </a:srgbClr>
                </a:outerShdw>
              </a:effectLst>
            </a:endParaRPr>
          </a:p>
        </p:txBody>
      </p:sp>
      <p:sp>
        <p:nvSpPr>
          <p:cNvPr id="3" name="TextBox 2"/>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5" name="TextBox 4"/>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179512" y="4535249"/>
            <a:ext cx="4248472" cy="2062103"/>
          </a:xfrm>
          <a:prstGeom prst="rect">
            <a:avLst/>
          </a:prstGeom>
        </p:spPr>
        <p:txBody>
          <a:bodyPr wrap="square">
            <a:spAutoFit/>
          </a:bodyPr>
          <a:lstStyle/>
          <a:p>
            <a:pPr algn="ctr"/>
            <a:r>
              <a:rPr lang="en-US" sz="1600" b="1" i="1" dirty="0" smtClean="0"/>
              <a:t> </a:t>
            </a:r>
            <a:r>
              <a:rPr lang="en-US" sz="1600" b="1" i="1" dirty="0" smtClean="0">
                <a:solidFill>
                  <a:srgbClr val="FF0000"/>
                </a:solidFill>
              </a:rPr>
              <a:t>Normal Liver</a:t>
            </a:r>
            <a:r>
              <a:rPr lang="en-US" sz="1600" b="1" i="1" dirty="0" smtClean="0"/>
              <a:t>: has a brown color. Near the hilum here, note the portal vein carrying blood to the liver, which branches at center left, with accompanying hepatic artery and bile ducts. At the lower right is a branch of hepatic vein draining blood from the liver to the inferior vena cava.</a:t>
            </a:r>
            <a:endParaRPr lang="en-US" sz="1600" b="1" i="1" dirty="0"/>
          </a:p>
        </p:txBody>
      </p:sp>
      <p:sp>
        <p:nvSpPr>
          <p:cNvPr id="7" name="Rectangle 6"/>
          <p:cNvSpPr/>
          <p:nvPr/>
        </p:nvSpPr>
        <p:spPr>
          <a:xfrm>
            <a:off x="4572000" y="4643446"/>
            <a:ext cx="4214810" cy="1354217"/>
          </a:xfrm>
          <a:prstGeom prst="rect">
            <a:avLst/>
          </a:prstGeom>
        </p:spPr>
        <p:txBody>
          <a:bodyPr wrap="square">
            <a:spAutoFit/>
          </a:bodyPr>
          <a:lstStyle/>
          <a:p>
            <a:pPr algn="ctr"/>
            <a:r>
              <a:rPr lang="en-US" sz="1600" b="1" i="1" dirty="0" smtClean="0">
                <a:solidFill>
                  <a:srgbClr val="FF0000"/>
                </a:solidFill>
              </a:rPr>
              <a:t>Chronic Hepatitis</a:t>
            </a:r>
            <a:r>
              <a:rPr lang="en-US" sz="1600" b="1" i="1" dirty="0" smtClean="0"/>
              <a:t>: The necrosis and lobular collapse is seen here as areas of hemorrhage and irregular furrows and granularity on the </a:t>
            </a:r>
          </a:p>
          <a:p>
            <a:pPr algn="ctr"/>
            <a:r>
              <a:rPr lang="en-US" sz="1600" b="1" i="1" dirty="0" smtClean="0"/>
              <a:t>cut surface of the liver.</a:t>
            </a:r>
            <a:endParaRPr lang="en-US" sz="1600" b="1" i="1" dirty="0"/>
          </a:p>
        </p:txBody>
      </p:sp>
      <p:sp>
        <p:nvSpPr>
          <p:cNvPr id="9" name="Rounded Rectangle 8"/>
          <p:cNvSpPr/>
          <p:nvPr/>
        </p:nvSpPr>
        <p:spPr>
          <a:xfrm>
            <a:off x="928662" y="285728"/>
            <a:ext cx="7215238" cy="571504"/>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Cut Section of Normal Liver &amp; Ch. Hepatitis</a:t>
            </a:r>
            <a:endParaRPr lang="en-US" sz="2800" b="1" i="1" dirty="0">
              <a:effectLst>
                <a:outerShdw blurRad="38100" dist="38100" dir="2700000" algn="tl">
                  <a:srgbClr val="000000">
                    <a:alpha val="43137"/>
                  </a:srgbClr>
                </a:outerShdw>
              </a:effectLst>
            </a:endParaRPr>
          </a:p>
        </p:txBody>
      </p:sp>
      <p:pic>
        <p:nvPicPr>
          <p:cNvPr id="11" name="Picture 4"/>
          <p:cNvPicPr>
            <a:picLocks noChangeAspect="1" noChangeArrowheads="1"/>
          </p:cNvPicPr>
          <p:nvPr/>
        </p:nvPicPr>
        <p:blipFill>
          <a:blip r:embed="rId3" cstate="print"/>
          <a:srcRect/>
          <a:stretch>
            <a:fillRect/>
          </a:stretch>
        </p:blipFill>
        <p:spPr bwMode="auto">
          <a:xfrm>
            <a:off x="4499991" y="1196752"/>
            <a:ext cx="4128459" cy="3240360"/>
          </a:xfrm>
          <a:prstGeom prst="rect">
            <a:avLst/>
          </a:prstGeom>
          <a:no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00354" name="Picture 2" descr="http://library.med.utah.edu/WebPath/jpeg4/LIVER083.jpg"/>
          <p:cNvPicPr>
            <a:picLocks noChangeAspect="1" noChangeArrowheads="1"/>
          </p:cNvPicPr>
          <p:nvPr/>
        </p:nvPicPr>
        <p:blipFill>
          <a:blip r:embed="rId4" cstate="print"/>
          <a:srcRect/>
          <a:stretch>
            <a:fillRect/>
          </a:stretch>
        </p:blipFill>
        <p:spPr bwMode="auto">
          <a:xfrm>
            <a:off x="179512" y="1196753"/>
            <a:ext cx="4176464" cy="3240360"/>
          </a:xfrm>
          <a:prstGeom prst="rect">
            <a:avLst/>
          </a:prstGeom>
          <a:noFill/>
        </p:spPr>
      </p:pic>
      <p:sp>
        <p:nvSpPr>
          <p:cNvPr id="13" name="TextBox 12"/>
          <p:cNvSpPr txBox="1"/>
          <p:nvPr/>
        </p:nvSpPr>
        <p:spPr>
          <a:xfrm>
            <a:off x="0" y="6627192"/>
            <a:ext cx="13716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14" name="TextBox 13"/>
          <p:cNvSpPr txBox="1"/>
          <p:nvPr/>
        </p:nvSpPr>
        <p:spPr>
          <a:xfrm>
            <a:off x="8229600" y="6643710"/>
            <a:ext cx="9144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Rectangle 2"/>
          <p:cNvSpPr/>
          <p:nvPr/>
        </p:nvSpPr>
        <p:spPr>
          <a:xfrm>
            <a:off x="107504" y="5013176"/>
            <a:ext cx="8280920" cy="1477328"/>
          </a:xfrm>
          <a:prstGeom prst="rect">
            <a:avLst/>
          </a:prstGeom>
        </p:spPr>
        <p:txBody>
          <a:bodyPr wrap="square">
            <a:spAutoFit/>
          </a:bodyPr>
          <a:lstStyle/>
          <a:p>
            <a:pPr algn="ctr"/>
            <a:r>
              <a:rPr lang="en-US" b="1" i="1" dirty="0" smtClean="0"/>
              <a:t>Viral hepatitis leads to liver cell destruction. A mononuclear inflammatory cell infiltrate extends from portal areas and disrupts the limiting plate of hepatocytes which are undergoing necrosis, the so-called "piecemeal" necrosis of chronic active hepatitis. In this case, the hepatitis B surface antigen (HBsAg) and hepatitis B core antibody (HBcAb) were positive.</a:t>
            </a:r>
            <a:endParaRPr lang="en-US" b="1" i="1" dirty="0"/>
          </a:p>
        </p:txBody>
      </p:sp>
      <p:pic>
        <p:nvPicPr>
          <p:cNvPr id="98306" name="Picture 2" descr="http://library.med.utah.edu/WebPath/jpeg4/LIVER038.jpg"/>
          <p:cNvPicPr>
            <a:picLocks noChangeAspect="1" noChangeArrowheads="1"/>
          </p:cNvPicPr>
          <p:nvPr/>
        </p:nvPicPr>
        <p:blipFill>
          <a:blip r:embed="rId3" cstate="print"/>
          <a:srcRect/>
          <a:stretch>
            <a:fillRect/>
          </a:stretch>
        </p:blipFill>
        <p:spPr bwMode="auto">
          <a:xfrm>
            <a:off x="899592" y="980728"/>
            <a:ext cx="7200800" cy="4016871"/>
          </a:xfrm>
          <a:prstGeom prst="rect">
            <a:avLst/>
          </a:prstGeom>
          <a:noFill/>
          <a:ln>
            <a:solidFill>
              <a:schemeClr val="accent1"/>
            </a:solidFill>
          </a:ln>
        </p:spPr>
      </p:pic>
      <p:sp>
        <p:nvSpPr>
          <p:cNvPr id="5" name="Rounded Rectangle 4"/>
          <p:cNvSpPr/>
          <p:nvPr/>
        </p:nvSpPr>
        <p:spPr>
          <a:xfrm>
            <a:off x="899592" y="260648"/>
            <a:ext cx="7344816" cy="504056"/>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Chronic Viral Hepatitis B – Microscopic view</a:t>
            </a:r>
            <a:endParaRPr lang="en-US" sz="2800" b="1" i="1" dirty="0">
              <a:effectLst>
                <a:outerShdw blurRad="38100" dist="38100" dir="2700000" algn="tl">
                  <a:srgbClr val="000000">
                    <a:alpha val="43137"/>
                  </a:srgbClr>
                </a:outerShdw>
              </a:effectLst>
            </a:endParaRPr>
          </a:p>
        </p:txBody>
      </p:sp>
      <p:sp>
        <p:nvSpPr>
          <p:cNvPr id="6" name="TextBox 5"/>
          <p:cNvSpPr txBox="1"/>
          <p:nvPr/>
        </p:nvSpPr>
        <p:spPr>
          <a:xfrm>
            <a:off x="0" y="6627192"/>
            <a:ext cx="13716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7" name="TextBox 6"/>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75458" name="Picture 2" descr="http://library.med.utah.edu/WebPath/jpeg4/GI209.jpg"/>
          <p:cNvPicPr>
            <a:picLocks noChangeAspect="1" noChangeArrowheads="1"/>
          </p:cNvPicPr>
          <p:nvPr/>
        </p:nvPicPr>
        <p:blipFill>
          <a:blip r:embed="rId2" cstate="print"/>
          <a:srcRect/>
          <a:stretch>
            <a:fillRect/>
          </a:stretch>
        </p:blipFill>
        <p:spPr bwMode="auto">
          <a:xfrm rot="5400000">
            <a:off x="1969043" y="980039"/>
            <a:ext cx="5112569" cy="4681897"/>
          </a:xfrm>
          <a:prstGeom prst="rect">
            <a:avLst/>
          </a:prstGeom>
          <a:noFill/>
          <a:ln>
            <a:solidFill>
              <a:schemeClr val="accent1"/>
            </a:solidFill>
          </a:ln>
        </p:spPr>
      </p:pic>
      <p:sp>
        <p:nvSpPr>
          <p:cNvPr id="3" name="Rectangle 2"/>
          <p:cNvSpPr/>
          <p:nvPr/>
        </p:nvSpPr>
        <p:spPr>
          <a:xfrm>
            <a:off x="1115616" y="5613047"/>
            <a:ext cx="6768752" cy="1200329"/>
          </a:xfrm>
          <a:prstGeom prst="rect">
            <a:avLst/>
          </a:prstGeom>
        </p:spPr>
        <p:txBody>
          <a:bodyPr wrap="square">
            <a:spAutoFit/>
          </a:bodyPr>
          <a:lstStyle/>
          <a:p>
            <a:pPr algn="ctr"/>
            <a:endParaRPr lang="en-US" b="1" i="1" dirty="0" smtClean="0"/>
          </a:p>
          <a:p>
            <a:pPr algn="ctr"/>
            <a:r>
              <a:rPr lang="en-US" b="1" i="1" dirty="0" smtClean="0"/>
              <a:t>This is normal esophageal squamous mucosa at the left, with underlying submucosa containing mucus glands and a duct surrounded by lymphoid tissue. The muscularis is at the right.</a:t>
            </a:r>
            <a:endParaRPr lang="en-US" b="1" i="1" dirty="0"/>
          </a:p>
        </p:txBody>
      </p:sp>
      <p:sp>
        <p:nvSpPr>
          <p:cNvPr id="4" name="Rounded Rectangle 3"/>
          <p:cNvSpPr/>
          <p:nvPr/>
        </p:nvSpPr>
        <p:spPr>
          <a:xfrm>
            <a:off x="1619672" y="188640"/>
            <a:ext cx="5544616" cy="504056"/>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Histology of Normal Esophagus </a:t>
            </a:r>
            <a:endParaRPr lang="en-US" sz="2800" b="1" i="1" dirty="0">
              <a:effectLst>
                <a:outerShdw blurRad="38100" dist="38100" dir="2700000" algn="tl">
                  <a:srgbClr val="000000">
                    <a:alpha val="43137"/>
                  </a:srgbClr>
                </a:outerShdw>
              </a:effectLst>
            </a:endParaRPr>
          </a:p>
        </p:txBody>
      </p:sp>
      <p:sp>
        <p:nvSpPr>
          <p:cNvPr id="5" name="TextBox 4"/>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6" name="TextBox 5"/>
          <p:cNvSpPr txBox="1"/>
          <p:nvPr/>
        </p:nvSpPr>
        <p:spPr>
          <a:xfrm>
            <a:off x="8382000" y="6643710"/>
            <a:ext cx="7620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2227" name="TextBox 2"/>
          <p:cNvSpPr txBox="1">
            <a:spLocks noChangeArrowheads="1"/>
          </p:cNvSpPr>
          <p:nvPr/>
        </p:nvSpPr>
        <p:spPr bwMode="auto">
          <a:xfrm>
            <a:off x="533400" y="5351383"/>
            <a:ext cx="8001000" cy="1354217"/>
          </a:xfrm>
          <a:prstGeom prst="rect">
            <a:avLst/>
          </a:prstGeom>
          <a:noFill/>
          <a:ln w="9525">
            <a:noFill/>
            <a:miter lim="800000"/>
            <a:headEnd/>
            <a:tailEnd/>
          </a:ln>
        </p:spPr>
        <p:txBody>
          <a:bodyPr wrap="square">
            <a:spAutoFit/>
          </a:bodyPr>
          <a:lstStyle/>
          <a:p>
            <a:pPr marL="91440" indent="-533400" algn="ctr"/>
            <a:r>
              <a:rPr lang="en-US" b="1" i="1" dirty="0"/>
              <a:t>Moderate chronic inflammatory cells infiltration consisting of lymphocytes and histiocytes in both portal tracts and liver parenchyma. Piecemeal necrosis, hepatocytes swelling and “spotty” hepatocytes necrosis are also noticed. </a:t>
            </a:r>
            <a:endParaRPr lang="en-US" b="1" i="1" dirty="0" smtClean="0"/>
          </a:p>
          <a:p>
            <a:pPr marL="91440" indent="-533400" algn="ctr"/>
            <a:r>
              <a:rPr lang="en-US" b="1" i="1" dirty="0" smtClean="0"/>
              <a:t>No </a:t>
            </a:r>
            <a:r>
              <a:rPr lang="en-US" b="1" i="1" dirty="0"/>
              <a:t>evidence </a:t>
            </a:r>
            <a:r>
              <a:rPr lang="en-US" b="1" i="1" dirty="0" smtClean="0"/>
              <a:t>of cirrhosis </a:t>
            </a:r>
            <a:r>
              <a:rPr lang="en-US" b="1" i="1" dirty="0"/>
              <a:t>or malignancy </a:t>
            </a:r>
            <a:r>
              <a:rPr lang="en-US" b="1" i="1" dirty="0" smtClean="0"/>
              <a:t>noted</a:t>
            </a:r>
            <a:r>
              <a:rPr lang="en-US" sz="2800" dirty="0" smtClean="0">
                <a:latin typeface="Franklin Gothic Demi" pitchFamily="34" charset="0"/>
              </a:rPr>
              <a:t> </a:t>
            </a:r>
            <a:endParaRPr lang="en-US" sz="2800" dirty="0">
              <a:latin typeface="Franklin Gothic Demi" pitchFamily="34" charset="0"/>
            </a:endParaRPr>
          </a:p>
        </p:txBody>
      </p:sp>
      <p:pic>
        <p:nvPicPr>
          <p:cNvPr id="5" name="Picture 6"/>
          <p:cNvPicPr>
            <a:picLocks noChangeAspect="1" noChangeArrowheads="1"/>
          </p:cNvPicPr>
          <p:nvPr/>
        </p:nvPicPr>
        <p:blipFill>
          <a:blip r:embed="rId3" cstate="print">
            <a:lum bright="20000" contrast="20000"/>
          </a:blip>
          <a:srcRect/>
          <a:stretch>
            <a:fillRect/>
          </a:stretch>
        </p:blipFill>
        <p:spPr bwMode="auto">
          <a:xfrm>
            <a:off x="1259632" y="980729"/>
            <a:ext cx="6552728" cy="417646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Rounded Rectangle 5"/>
          <p:cNvSpPr/>
          <p:nvPr/>
        </p:nvSpPr>
        <p:spPr>
          <a:xfrm>
            <a:off x="1475656" y="260648"/>
            <a:ext cx="6192688" cy="504056"/>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Chronic Viral Hepatitis B – HPF</a:t>
            </a:r>
            <a:endParaRPr lang="en-US" sz="2800" b="1" i="1" dirty="0">
              <a:effectLst>
                <a:outerShdw blurRad="38100" dist="38100" dir="2700000" algn="tl">
                  <a:srgbClr val="000000">
                    <a:alpha val="43137"/>
                  </a:srgbClr>
                </a:outerShdw>
              </a:effectLst>
            </a:endParaRPr>
          </a:p>
        </p:txBody>
      </p:sp>
      <p:sp>
        <p:nvSpPr>
          <p:cNvPr id="7" name="TextBox 6"/>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8" name="TextBox 7"/>
          <p:cNvSpPr txBox="1"/>
          <p:nvPr/>
        </p:nvSpPr>
        <p:spPr>
          <a:xfrm>
            <a:off x="8229600" y="6643710"/>
            <a:ext cx="9144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ransition/>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467544" y="5192032"/>
            <a:ext cx="7776864" cy="1477328"/>
          </a:xfrm>
          <a:prstGeom prst="rect">
            <a:avLst/>
          </a:prstGeom>
        </p:spPr>
        <p:txBody>
          <a:bodyPr wrap="square">
            <a:spAutoFit/>
          </a:bodyPr>
          <a:lstStyle/>
          <a:p>
            <a:pPr algn="ctr"/>
            <a:r>
              <a:rPr lang="en-US" b="1" i="1" dirty="0" smtClean="0"/>
              <a:t>This is a case of viral hepatitis C, which in half of cases leads to chronic liver disease. The extent of chronic hepatitis can be graded by the degree of activity (necrosis and inflammation) and staged by the degree of fibrosis. In this case, necrosis and inflammation are prominent, and there is some steatosis as well.</a:t>
            </a:r>
            <a:endParaRPr lang="en-US" b="1" i="1" dirty="0"/>
          </a:p>
        </p:txBody>
      </p:sp>
      <p:sp>
        <p:nvSpPr>
          <p:cNvPr id="6" name="Rounded Rectangle 5"/>
          <p:cNvSpPr/>
          <p:nvPr/>
        </p:nvSpPr>
        <p:spPr>
          <a:xfrm>
            <a:off x="1475656" y="260648"/>
            <a:ext cx="6480720" cy="504056"/>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Chronic Viral Hepatitis C – HPF</a:t>
            </a:r>
            <a:endParaRPr lang="en-US" sz="2800" b="1" i="1" dirty="0">
              <a:effectLst>
                <a:outerShdw blurRad="38100" dist="38100" dir="2700000" algn="tl">
                  <a:srgbClr val="000000">
                    <a:alpha val="43137"/>
                  </a:srgbClr>
                </a:outerShdw>
              </a:effectLst>
            </a:endParaRPr>
          </a:p>
        </p:txBody>
      </p:sp>
      <p:pic>
        <p:nvPicPr>
          <p:cNvPr id="92162" name="Picture 2" descr="http://library.med.utah.edu/WebPath/jpeg4/LIVER082.jpg"/>
          <p:cNvPicPr>
            <a:picLocks noChangeAspect="1" noChangeArrowheads="1"/>
          </p:cNvPicPr>
          <p:nvPr/>
        </p:nvPicPr>
        <p:blipFill>
          <a:blip r:embed="rId3" cstate="print"/>
          <a:srcRect/>
          <a:stretch>
            <a:fillRect/>
          </a:stretch>
        </p:blipFill>
        <p:spPr bwMode="auto">
          <a:xfrm>
            <a:off x="1115616" y="980728"/>
            <a:ext cx="7038510" cy="4176464"/>
          </a:xfrm>
          <a:prstGeom prst="rect">
            <a:avLst/>
          </a:prstGeom>
          <a:noFill/>
          <a:ln>
            <a:solidFill>
              <a:schemeClr val="accent1"/>
            </a:solidFill>
          </a:ln>
        </p:spPr>
      </p:pic>
      <p:sp>
        <p:nvSpPr>
          <p:cNvPr id="5" name="TextBox 4"/>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7" name="TextBox 6"/>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ransition/>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6626" name="Picture 4"/>
          <p:cNvPicPr>
            <a:picLocks noChangeAspect="1" noChangeArrowheads="1"/>
          </p:cNvPicPr>
          <p:nvPr/>
        </p:nvPicPr>
        <p:blipFill>
          <a:blip r:embed="rId3" cstate="print"/>
          <a:srcRect/>
          <a:stretch>
            <a:fillRect/>
          </a:stretch>
        </p:blipFill>
        <p:spPr bwMode="auto">
          <a:xfrm>
            <a:off x="467544" y="764704"/>
            <a:ext cx="7809318" cy="5040560"/>
          </a:xfrm>
          <a:prstGeom prst="rect">
            <a:avLst/>
          </a:prstGeom>
          <a:noFill/>
          <a:ln w="9525">
            <a:noFill/>
            <a:miter lim="800000"/>
            <a:headEnd/>
            <a:tailEnd/>
          </a:ln>
        </p:spPr>
      </p:pic>
      <p:sp>
        <p:nvSpPr>
          <p:cNvPr id="26627" name="Text Box 5"/>
          <p:cNvSpPr txBox="1">
            <a:spLocks noChangeArrowheads="1"/>
          </p:cNvSpPr>
          <p:nvPr/>
        </p:nvSpPr>
        <p:spPr bwMode="auto">
          <a:xfrm>
            <a:off x="504056" y="5877272"/>
            <a:ext cx="7380312" cy="707886"/>
          </a:xfrm>
          <a:prstGeom prst="rect">
            <a:avLst/>
          </a:prstGeom>
          <a:noFill/>
          <a:ln w="9525">
            <a:noFill/>
            <a:miter lim="800000"/>
            <a:headEnd/>
            <a:tailEnd/>
          </a:ln>
        </p:spPr>
        <p:txBody>
          <a:bodyPr wrap="square">
            <a:spAutoFit/>
          </a:bodyPr>
          <a:lstStyle/>
          <a:p>
            <a:pPr algn="ctr">
              <a:spcBef>
                <a:spcPct val="50000"/>
              </a:spcBef>
            </a:pPr>
            <a:r>
              <a:rPr lang="en-US" sz="2000" b="1" i="1" dirty="0"/>
              <a:t>More severe portal infiltrates with sinusoidal infiltrates also</a:t>
            </a:r>
          </a:p>
        </p:txBody>
      </p:sp>
      <p:sp>
        <p:nvSpPr>
          <p:cNvPr id="4" name="Rounded Rectangle 3"/>
          <p:cNvSpPr/>
          <p:nvPr/>
        </p:nvSpPr>
        <p:spPr>
          <a:xfrm>
            <a:off x="762000" y="260648"/>
            <a:ext cx="7543800" cy="576064"/>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t>Portal Inflammation in Chronic Hepatitis - HPF</a:t>
            </a:r>
            <a:endParaRPr lang="en-US" sz="2800" b="1" i="1" dirty="0"/>
          </a:p>
        </p:txBody>
      </p:sp>
      <p:sp>
        <p:nvSpPr>
          <p:cNvPr id="5" name="TextBox 4"/>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6" name="TextBox 5"/>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524000" y="2971800"/>
            <a:ext cx="6912768" cy="1152128"/>
          </a:xfrm>
        </p:spPr>
        <p:txBody>
          <a:bodyPr>
            <a:noAutofit/>
          </a:bodyPr>
          <a:lstStyle/>
          <a:p>
            <a:pPr algn="ctr"/>
            <a:r>
              <a:rPr lang="en-US" sz="6000" b="1" i="1" dirty="0" smtClean="0">
                <a:solidFill>
                  <a:srgbClr val="1010C6"/>
                </a:solidFill>
                <a:effectLst>
                  <a:outerShdw blurRad="38100" dist="38100" dir="2700000" algn="tl">
                    <a:srgbClr val="000000">
                      <a:alpha val="43137"/>
                    </a:srgbClr>
                  </a:outerShdw>
                </a:effectLst>
              </a:rPr>
              <a:t>Hepatic cirrhosis</a:t>
            </a:r>
            <a:endParaRPr lang="en-US" sz="6000" b="1" i="1" dirty="0">
              <a:solidFill>
                <a:srgbClr val="1010C6"/>
              </a:solidFill>
              <a:effectLst>
                <a:outerShdw blurRad="38100" dist="38100" dir="2700000" algn="tl">
                  <a:srgbClr val="000000">
                    <a:alpha val="43137"/>
                  </a:srgbClr>
                </a:outerShdw>
              </a:effectLst>
            </a:endParaRPr>
          </a:p>
        </p:txBody>
      </p:sp>
      <p:sp>
        <p:nvSpPr>
          <p:cNvPr id="4" name="TextBox 3"/>
          <p:cNvSpPr txBox="1"/>
          <p:nvPr/>
        </p:nvSpPr>
        <p:spPr>
          <a:xfrm>
            <a:off x="0" y="6627192"/>
            <a:ext cx="13716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5" name="TextBox 4"/>
          <p:cNvSpPr txBox="1"/>
          <p:nvPr/>
        </p:nvSpPr>
        <p:spPr>
          <a:xfrm>
            <a:off x="8229600" y="6643710"/>
            <a:ext cx="9144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07202" name="Picture 2" descr="http://library.med.utah.edu/WebPath/jpeg4/LIVER011.jpg"/>
          <p:cNvPicPr>
            <a:picLocks noChangeAspect="1" noChangeArrowheads="1"/>
          </p:cNvPicPr>
          <p:nvPr/>
        </p:nvPicPr>
        <p:blipFill>
          <a:blip r:embed="rId2" cstate="print"/>
          <a:srcRect/>
          <a:stretch>
            <a:fillRect/>
          </a:stretch>
        </p:blipFill>
        <p:spPr bwMode="auto">
          <a:xfrm>
            <a:off x="971600" y="908720"/>
            <a:ext cx="6984776" cy="4194752"/>
          </a:xfrm>
          <a:prstGeom prst="rect">
            <a:avLst/>
          </a:prstGeom>
          <a:noFill/>
        </p:spPr>
      </p:pic>
      <p:sp>
        <p:nvSpPr>
          <p:cNvPr id="4" name="Rounded Rectangle 3"/>
          <p:cNvSpPr/>
          <p:nvPr/>
        </p:nvSpPr>
        <p:spPr>
          <a:xfrm>
            <a:off x="1043608" y="260648"/>
            <a:ext cx="6768752" cy="504056"/>
          </a:xfrm>
          <a:prstGeom prst="roundRect">
            <a:avLst/>
          </a:prstGeom>
          <a:solidFill>
            <a:srgbClr val="0B0B8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t>Micronodular Hepatic Cirrhosis - MRI</a:t>
            </a:r>
            <a:endParaRPr lang="en-US" sz="2800" b="1" i="1" dirty="0"/>
          </a:p>
        </p:txBody>
      </p:sp>
      <p:sp>
        <p:nvSpPr>
          <p:cNvPr id="5" name="Rectangle 4"/>
          <p:cNvSpPr/>
          <p:nvPr/>
        </p:nvSpPr>
        <p:spPr>
          <a:xfrm>
            <a:off x="611560" y="5301208"/>
            <a:ext cx="7344816" cy="1477328"/>
          </a:xfrm>
          <a:prstGeom prst="rect">
            <a:avLst/>
          </a:prstGeom>
        </p:spPr>
        <p:txBody>
          <a:bodyPr wrap="square">
            <a:spAutoFit/>
          </a:bodyPr>
          <a:lstStyle/>
          <a:p>
            <a:pPr algn="ctr"/>
            <a:r>
              <a:rPr lang="en-US" b="1" i="1" dirty="0" smtClean="0"/>
              <a:t>This is an example of a micronodular cirrhosis. </a:t>
            </a:r>
          </a:p>
          <a:p>
            <a:pPr algn="ctr"/>
            <a:r>
              <a:rPr lang="en-US" b="1" i="1" dirty="0" smtClean="0"/>
              <a:t>The regenerative nodules are quite small, averaging less than 3 mm in size. The most common cause for this is chronic alcoholism. The process of cirrhosis develops over many years</a:t>
            </a:r>
            <a:r>
              <a:rPr lang="en-US" b="1" i="1" dirty="0" smtClean="0"/>
              <a:t>. Complication: Portal HPT, Liver failure, HCC, </a:t>
            </a:r>
            <a:r>
              <a:rPr lang="en-US" b="1" i="1" dirty="0" err="1" smtClean="0"/>
              <a:t>Hematemsis</a:t>
            </a:r>
            <a:r>
              <a:rPr lang="en-US" b="1" i="1" dirty="0" smtClean="0"/>
              <a:t>, hepatic encephalopathy</a:t>
            </a:r>
            <a:endParaRPr lang="en-US" b="1" i="1" dirty="0"/>
          </a:p>
        </p:txBody>
      </p:sp>
      <p:sp>
        <p:nvSpPr>
          <p:cNvPr id="6" name="TextBox 5"/>
          <p:cNvSpPr txBox="1"/>
          <p:nvPr/>
        </p:nvSpPr>
        <p:spPr>
          <a:xfrm>
            <a:off x="0" y="6627192"/>
            <a:ext cx="13716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7" name="TextBox 6"/>
          <p:cNvSpPr txBox="1"/>
          <p:nvPr/>
        </p:nvSpPr>
        <p:spPr>
          <a:xfrm>
            <a:off x="8229600" y="6643710"/>
            <a:ext cx="9144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08226" name="Picture 2" descr="http://library.med.utah.edu/WebPath/jpeg4/LIVER013.jpg"/>
          <p:cNvPicPr>
            <a:picLocks noChangeAspect="1" noChangeArrowheads="1"/>
          </p:cNvPicPr>
          <p:nvPr/>
        </p:nvPicPr>
        <p:blipFill>
          <a:blip r:embed="rId2" cstate="print"/>
          <a:srcRect/>
          <a:stretch>
            <a:fillRect/>
          </a:stretch>
        </p:blipFill>
        <p:spPr bwMode="auto">
          <a:xfrm>
            <a:off x="1043608" y="836712"/>
            <a:ext cx="6984776" cy="4392488"/>
          </a:xfrm>
          <a:prstGeom prst="rect">
            <a:avLst/>
          </a:prstGeom>
          <a:noFill/>
          <a:ln>
            <a:solidFill>
              <a:srgbClr val="1010C6"/>
            </a:solidFill>
          </a:ln>
        </p:spPr>
      </p:pic>
      <p:sp>
        <p:nvSpPr>
          <p:cNvPr id="4" name="Rounded Rectangle 3"/>
          <p:cNvSpPr/>
          <p:nvPr/>
        </p:nvSpPr>
        <p:spPr>
          <a:xfrm>
            <a:off x="971600" y="260648"/>
            <a:ext cx="7128792" cy="501352"/>
          </a:xfrm>
          <a:prstGeom prst="roundRect">
            <a:avLst/>
          </a:prstGeom>
          <a:solidFill>
            <a:srgbClr val="0B0B8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t>Micronodular cirrhosis with fatty liver- Gross</a:t>
            </a:r>
            <a:endParaRPr lang="en-US" sz="2800" b="1" i="1" dirty="0"/>
          </a:p>
        </p:txBody>
      </p:sp>
      <p:sp>
        <p:nvSpPr>
          <p:cNvPr id="5" name="Rectangle 4"/>
          <p:cNvSpPr/>
          <p:nvPr/>
        </p:nvSpPr>
        <p:spPr>
          <a:xfrm>
            <a:off x="971600" y="5301208"/>
            <a:ext cx="6840760" cy="1477328"/>
          </a:xfrm>
          <a:prstGeom prst="rect">
            <a:avLst/>
          </a:prstGeom>
        </p:spPr>
        <p:txBody>
          <a:bodyPr wrap="square">
            <a:spAutoFit/>
          </a:bodyPr>
          <a:lstStyle/>
          <a:p>
            <a:pPr algn="ctr"/>
            <a:r>
              <a:rPr lang="en-US" b="1" i="1" dirty="0" smtClean="0"/>
              <a:t>A close-up view of a micronodular cirrhosis in a liver with fatty change demonstrates the small, yellow nodules. Micronodular cirrhosis may also be seen with Wilson's disease, primary biliary cirrhosis, and hemochromatosis.</a:t>
            </a:r>
            <a:endParaRPr lang="en-US" b="1" i="1" dirty="0"/>
          </a:p>
        </p:txBody>
      </p:sp>
      <p:sp>
        <p:nvSpPr>
          <p:cNvPr id="6" name="TextBox 5"/>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7" name="TextBox 6"/>
          <p:cNvSpPr txBox="1"/>
          <p:nvPr/>
        </p:nvSpPr>
        <p:spPr>
          <a:xfrm>
            <a:off x="8229600" y="6643710"/>
            <a:ext cx="9144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683568" y="5602014"/>
            <a:ext cx="7488832" cy="923330"/>
          </a:xfrm>
          <a:prstGeom prst="rect">
            <a:avLst/>
          </a:prstGeom>
        </p:spPr>
        <p:txBody>
          <a:bodyPr wrap="square">
            <a:spAutoFit/>
          </a:bodyPr>
          <a:lstStyle/>
          <a:p>
            <a:pPr algn="ctr"/>
            <a:r>
              <a:rPr lang="en-US" b="1" i="1" dirty="0" smtClean="0"/>
              <a:t>Gross picture shows multiple nodules of variable sizes with fibrosis. The major complications are  portal hypertension ,hepatic failure and  hepatocellular carcinoma.</a:t>
            </a:r>
            <a:endParaRPr lang="en-US" b="1" i="1" dirty="0"/>
          </a:p>
        </p:txBody>
      </p:sp>
      <p:sp>
        <p:nvSpPr>
          <p:cNvPr id="6" name="Rounded Rectangle 5"/>
          <p:cNvSpPr/>
          <p:nvPr/>
        </p:nvSpPr>
        <p:spPr>
          <a:xfrm>
            <a:off x="971600" y="188640"/>
            <a:ext cx="7056784" cy="504056"/>
          </a:xfrm>
          <a:prstGeom prst="roundRect">
            <a:avLst/>
          </a:prstGeom>
          <a:solidFill>
            <a:srgbClr val="0B0B8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t>Hepatic Macronodular Cirrhosis – Gross</a:t>
            </a:r>
            <a:endParaRPr lang="en-US" sz="2800" b="1" i="1" dirty="0"/>
          </a:p>
        </p:txBody>
      </p:sp>
      <p:pic>
        <p:nvPicPr>
          <p:cNvPr id="84993" name="Picture 1"/>
          <p:cNvPicPr>
            <a:picLocks noChangeAspect="1" noChangeArrowheads="1"/>
          </p:cNvPicPr>
          <p:nvPr/>
        </p:nvPicPr>
        <p:blipFill>
          <a:blip r:embed="rId3" cstate="print"/>
          <a:srcRect/>
          <a:stretch>
            <a:fillRect/>
          </a:stretch>
        </p:blipFill>
        <p:spPr bwMode="auto">
          <a:xfrm>
            <a:off x="971600" y="908720"/>
            <a:ext cx="7056783" cy="4620543"/>
          </a:xfrm>
          <a:prstGeom prst="rect">
            <a:avLst/>
          </a:prstGeom>
          <a:noFill/>
          <a:ln w="9525">
            <a:solidFill>
              <a:schemeClr val="accent4">
                <a:lumMod val="50000"/>
              </a:schemeClr>
            </a:solidFill>
            <a:miter lim="800000"/>
            <a:headEnd/>
            <a:tailEnd/>
          </a:ln>
        </p:spPr>
      </p:pic>
      <p:sp>
        <p:nvSpPr>
          <p:cNvPr id="5" name="TextBox 4"/>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7" name="TextBox 6"/>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6866" name="Picture 4"/>
          <p:cNvPicPr>
            <a:picLocks noChangeAspect="1" noChangeArrowheads="1"/>
          </p:cNvPicPr>
          <p:nvPr/>
        </p:nvPicPr>
        <p:blipFill>
          <a:blip r:embed="rId3" cstate="print"/>
          <a:srcRect/>
          <a:stretch>
            <a:fillRect/>
          </a:stretch>
        </p:blipFill>
        <p:spPr bwMode="auto">
          <a:xfrm>
            <a:off x="971600" y="908720"/>
            <a:ext cx="6912768" cy="5040560"/>
          </a:xfrm>
          <a:prstGeom prst="rect">
            <a:avLst/>
          </a:prstGeom>
          <a:noFill/>
          <a:ln w="9525">
            <a:solidFill>
              <a:srgbClr val="1010C6"/>
            </a:solidFill>
            <a:miter lim="800000"/>
            <a:headEnd/>
            <a:tailEnd/>
          </a:ln>
        </p:spPr>
      </p:pic>
      <p:sp>
        <p:nvSpPr>
          <p:cNvPr id="36867" name="Text Box 5"/>
          <p:cNvSpPr txBox="1">
            <a:spLocks noChangeArrowheads="1"/>
          </p:cNvSpPr>
          <p:nvPr/>
        </p:nvSpPr>
        <p:spPr bwMode="auto">
          <a:xfrm>
            <a:off x="539552" y="6156012"/>
            <a:ext cx="7560840" cy="400110"/>
          </a:xfrm>
          <a:prstGeom prst="rect">
            <a:avLst/>
          </a:prstGeom>
          <a:noFill/>
          <a:ln w="9525">
            <a:noFill/>
            <a:miter lim="800000"/>
            <a:headEnd/>
            <a:tailEnd/>
          </a:ln>
        </p:spPr>
        <p:txBody>
          <a:bodyPr wrap="square">
            <a:spAutoFit/>
          </a:bodyPr>
          <a:lstStyle/>
          <a:p>
            <a:pPr algn="ctr">
              <a:spcBef>
                <a:spcPct val="50000"/>
              </a:spcBef>
            </a:pPr>
            <a:r>
              <a:rPr lang="en-US" sz="2000" b="1" i="1" dirty="0" smtClean="0"/>
              <a:t>Irregular nodules separated by Portal to Portal fibrous bands  </a:t>
            </a:r>
            <a:endParaRPr lang="en-US" sz="2000" b="1" i="1" dirty="0"/>
          </a:p>
        </p:txBody>
      </p:sp>
      <p:sp>
        <p:nvSpPr>
          <p:cNvPr id="6" name="Rounded Rectangle 5"/>
          <p:cNvSpPr/>
          <p:nvPr/>
        </p:nvSpPr>
        <p:spPr>
          <a:xfrm>
            <a:off x="1187624" y="260648"/>
            <a:ext cx="6696744" cy="504056"/>
          </a:xfrm>
          <a:prstGeom prst="roundRect">
            <a:avLst/>
          </a:prstGeom>
          <a:solidFill>
            <a:srgbClr val="0B0B8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t>Hepatic cirrhosis – LPF</a:t>
            </a:r>
            <a:endParaRPr lang="en-US" sz="2800" b="1" i="1" dirty="0"/>
          </a:p>
        </p:txBody>
      </p:sp>
      <p:sp>
        <p:nvSpPr>
          <p:cNvPr id="5" name="TextBox 4"/>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7" name="TextBox 6"/>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026" name="Picture 2" descr="http://radiology.uchc.edu/eatlas/images/GI/7253b.gif"/>
          <p:cNvPicPr>
            <a:picLocks noChangeAspect="1" noChangeArrowheads="1"/>
          </p:cNvPicPr>
          <p:nvPr/>
        </p:nvPicPr>
        <p:blipFill>
          <a:blip r:embed="rId3" cstate="print"/>
          <a:srcRect/>
          <a:stretch>
            <a:fillRect/>
          </a:stretch>
        </p:blipFill>
        <p:spPr bwMode="auto">
          <a:xfrm>
            <a:off x="1259632" y="980728"/>
            <a:ext cx="6552728" cy="4320480"/>
          </a:xfrm>
          <a:prstGeom prst="rect">
            <a:avLst/>
          </a:prstGeom>
          <a:noFill/>
          <a:ln>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3" name="Rectangle 2"/>
          <p:cNvSpPr/>
          <p:nvPr/>
        </p:nvSpPr>
        <p:spPr>
          <a:xfrm>
            <a:off x="395536" y="5541039"/>
            <a:ext cx="7525344" cy="1323439"/>
          </a:xfrm>
          <a:prstGeom prst="rect">
            <a:avLst/>
          </a:prstGeom>
        </p:spPr>
        <p:txBody>
          <a:bodyPr wrap="square">
            <a:spAutoFit/>
          </a:bodyPr>
          <a:lstStyle/>
          <a:p>
            <a:pPr algn="ctr"/>
            <a:r>
              <a:rPr lang="en-US" sz="2000" b="1" i="1" dirty="0" smtClean="0"/>
              <a:t>Hepatic Cirrhosis - LPF</a:t>
            </a:r>
          </a:p>
          <a:p>
            <a:pPr algn="ctr"/>
            <a:r>
              <a:rPr lang="en-US" b="1" i="1" dirty="0" smtClean="0"/>
              <a:t>• </a:t>
            </a:r>
            <a:r>
              <a:rPr lang="en-US" sz="2000" b="1" i="1" dirty="0" smtClean="0"/>
              <a:t>The parenchyma shows darker tan nodules of varying sizes.</a:t>
            </a:r>
          </a:p>
          <a:p>
            <a:pPr algn="ctr"/>
            <a:r>
              <a:rPr lang="en-US" sz="2000" b="1" i="1" dirty="0" smtClean="0"/>
              <a:t>• These nodules are composed of hepatocytes. </a:t>
            </a:r>
          </a:p>
          <a:p>
            <a:pPr algn="ctr"/>
            <a:r>
              <a:rPr lang="en-US" sz="2000" b="1" i="1" dirty="0" smtClean="0"/>
              <a:t>• The paler areas in between are collagen. </a:t>
            </a:r>
          </a:p>
        </p:txBody>
      </p:sp>
      <p:sp>
        <p:nvSpPr>
          <p:cNvPr id="4" name="Rounded Rectangle 3"/>
          <p:cNvSpPr/>
          <p:nvPr/>
        </p:nvSpPr>
        <p:spPr>
          <a:xfrm>
            <a:off x="1187624" y="260648"/>
            <a:ext cx="6696744" cy="504056"/>
          </a:xfrm>
          <a:prstGeom prst="roundRect">
            <a:avLst/>
          </a:prstGeom>
          <a:solidFill>
            <a:srgbClr val="0B0B8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t>Hepatic cirrhosis – LPF</a:t>
            </a:r>
            <a:endParaRPr lang="en-US" sz="2800" b="1" i="1" dirty="0"/>
          </a:p>
        </p:txBody>
      </p:sp>
      <p:sp>
        <p:nvSpPr>
          <p:cNvPr id="5" name="TextBox 4"/>
          <p:cNvSpPr txBox="1"/>
          <p:nvPr/>
        </p:nvSpPr>
        <p:spPr>
          <a:xfrm>
            <a:off x="0" y="6627192"/>
            <a:ext cx="12192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6" name="TextBox 5"/>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4275" name="TextBox 2"/>
          <p:cNvSpPr txBox="1">
            <a:spLocks noChangeArrowheads="1"/>
          </p:cNvSpPr>
          <p:nvPr/>
        </p:nvSpPr>
        <p:spPr bwMode="auto">
          <a:xfrm>
            <a:off x="179512" y="5181600"/>
            <a:ext cx="8136904" cy="1631216"/>
          </a:xfrm>
          <a:prstGeom prst="rect">
            <a:avLst/>
          </a:prstGeom>
          <a:noFill/>
          <a:ln w="9525">
            <a:noFill/>
            <a:miter lim="800000"/>
            <a:headEnd/>
            <a:tailEnd/>
          </a:ln>
        </p:spPr>
        <p:txBody>
          <a:bodyPr wrap="square">
            <a:spAutoFit/>
          </a:bodyPr>
          <a:lstStyle/>
          <a:p>
            <a:pPr marL="533400" indent="-533400" algn="ctr"/>
            <a:r>
              <a:rPr lang="en-US" sz="2000" b="1" i="1" dirty="0"/>
              <a:t>Loss of lobular architecture and formation of regenerative nodules of variable size and shape, surrounded by fibrous tissue.</a:t>
            </a:r>
          </a:p>
          <a:p>
            <a:pPr marL="533400" indent="-533400" algn="ctr"/>
            <a:r>
              <a:rPr lang="en-US" sz="2000" b="1" i="1" dirty="0" smtClean="0"/>
              <a:t>Each </a:t>
            </a:r>
            <a:r>
              <a:rPr lang="en-US" sz="2000" b="1" i="1" dirty="0"/>
              <a:t>nodules consists of liver cells without any arrangement and with no central vein</a:t>
            </a:r>
            <a:r>
              <a:rPr lang="en-US" sz="2000" b="1" i="1" dirty="0" smtClean="0"/>
              <a:t>. Large </a:t>
            </a:r>
            <a:r>
              <a:rPr lang="en-US" sz="2000" b="1" i="1" dirty="0"/>
              <a:t>number of proliferated bile ducts and chronic inflammatory cells are present in fibrous tissue.</a:t>
            </a:r>
          </a:p>
        </p:txBody>
      </p:sp>
      <p:pic>
        <p:nvPicPr>
          <p:cNvPr id="5" name="Picture 2"/>
          <p:cNvPicPr>
            <a:picLocks noChangeAspect="1" noChangeArrowheads="1"/>
          </p:cNvPicPr>
          <p:nvPr/>
        </p:nvPicPr>
        <p:blipFill>
          <a:blip r:embed="rId3" cstate="print"/>
          <a:srcRect/>
          <a:stretch>
            <a:fillRect/>
          </a:stretch>
        </p:blipFill>
        <p:spPr bwMode="auto">
          <a:xfrm>
            <a:off x="899592" y="764704"/>
            <a:ext cx="7200800" cy="4340696"/>
          </a:xfrm>
          <a:prstGeom prst="rect">
            <a:avLst/>
          </a:prstGeom>
          <a:noFill/>
          <a:ln w="9525">
            <a:solidFill>
              <a:srgbClr val="1010C6"/>
            </a:solidFill>
            <a:miter lim="800000"/>
            <a:headEnd/>
            <a:tailEnd/>
          </a:ln>
        </p:spPr>
      </p:pic>
      <p:sp>
        <p:nvSpPr>
          <p:cNvPr id="6" name="Rounded Rectangle 5"/>
          <p:cNvSpPr/>
          <p:nvPr/>
        </p:nvSpPr>
        <p:spPr>
          <a:xfrm>
            <a:off x="1187624" y="188640"/>
            <a:ext cx="6696744" cy="432048"/>
          </a:xfrm>
          <a:prstGeom prst="roundRect">
            <a:avLst/>
          </a:prstGeom>
          <a:solidFill>
            <a:srgbClr val="0B0B8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t>Hepatic cirrhosis – </a:t>
            </a:r>
            <a:r>
              <a:rPr lang="en-US" sz="2800" b="1" i="1" dirty="0" smtClean="0"/>
              <a:t>Masson </a:t>
            </a:r>
            <a:r>
              <a:rPr lang="en-US" sz="2800" b="1" i="1" dirty="0" err="1" smtClean="0"/>
              <a:t>Trichrome</a:t>
            </a:r>
            <a:r>
              <a:rPr lang="en-US" sz="2800" b="1" i="1" dirty="0" smtClean="0"/>
              <a:t> </a:t>
            </a:r>
            <a:r>
              <a:rPr lang="en-US" sz="2800" b="1" i="1" dirty="0" smtClean="0"/>
              <a:t>stain</a:t>
            </a:r>
            <a:endParaRPr lang="en-US" sz="2800" b="1" i="1" dirty="0"/>
          </a:p>
        </p:txBody>
      </p:sp>
      <p:sp>
        <p:nvSpPr>
          <p:cNvPr id="7" name="TextBox 6"/>
          <p:cNvSpPr txBox="1"/>
          <p:nvPr/>
        </p:nvSpPr>
        <p:spPr>
          <a:xfrm>
            <a:off x="0" y="6627192"/>
            <a:ext cx="13716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8" name="TextBox 7"/>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7170" name="Picture 1"/>
          <p:cNvPicPr>
            <a:picLocks noChangeAspect="1" noChangeArrowheads="1"/>
          </p:cNvPicPr>
          <p:nvPr/>
        </p:nvPicPr>
        <p:blipFill>
          <a:blip r:embed="rId3" cstate="print"/>
          <a:srcRect/>
          <a:stretch>
            <a:fillRect/>
          </a:stretch>
        </p:blipFill>
        <p:spPr bwMode="auto">
          <a:xfrm>
            <a:off x="755576" y="908720"/>
            <a:ext cx="7272808" cy="4608512"/>
          </a:xfrm>
          <a:prstGeom prst="rect">
            <a:avLst/>
          </a:prstGeom>
          <a:noFill/>
          <a:ln w="9525">
            <a:solidFill>
              <a:schemeClr val="accent1"/>
            </a:solidFill>
            <a:round/>
            <a:headEnd/>
            <a:tailEnd/>
          </a:ln>
        </p:spPr>
      </p:pic>
      <p:sp>
        <p:nvSpPr>
          <p:cNvPr id="4" name="Rounded Rectangle 3"/>
          <p:cNvSpPr/>
          <p:nvPr/>
        </p:nvSpPr>
        <p:spPr>
          <a:xfrm>
            <a:off x="1619672" y="260648"/>
            <a:ext cx="5544616" cy="504056"/>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Histology of Normal Esophagus </a:t>
            </a:r>
            <a:endParaRPr lang="en-US" sz="2800" b="1" i="1" dirty="0">
              <a:effectLst>
                <a:outerShdw blurRad="38100" dist="38100" dir="2700000" algn="tl">
                  <a:srgbClr val="000000">
                    <a:alpha val="43137"/>
                  </a:srgbClr>
                </a:outerShdw>
              </a:effectLst>
            </a:endParaRPr>
          </a:p>
        </p:txBody>
      </p:sp>
      <p:sp>
        <p:nvSpPr>
          <p:cNvPr id="5" name="Rectangle 4"/>
          <p:cNvSpPr/>
          <p:nvPr/>
        </p:nvSpPr>
        <p:spPr>
          <a:xfrm>
            <a:off x="609600" y="5541039"/>
            <a:ext cx="7696200" cy="1015663"/>
          </a:xfrm>
          <a:prstGeom prst="rect">
            <a:avLst/>
          </a:prstGeom>
        </p:spPr>
        <p:txBody>
          <a:bodyPr wrap="square">
            <a:spAutoFit/>
          </a:bodyPr>
          <a:lstStyle/>
          <a:p>
            <a:pPr algn="ctr"/>
            <a:r>
              <a:rPr lang="en-US" sz="2000" b="1" i="1" dirty="0" smtClean="0"/>
              <a:t>This section shows normal esophageal squamous mucosa at the upper, with underlying submucosa containing mucus glands and a duct surrounded by lymphoid tissue. The muscularis is at the lower.</a:t>
            </a:r>
            <a:endParaRPr lang="en-US" sz="2000" b="1" i="1" dirty="0"/>
          </a:p>
        </p:txBody>
      </p:sp>
      <p:sp>
        <p:nvSpPr>
          <p:cNvPr id="6" name="TextBox 5"/>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7" name="TextBox 6"/>
          <p:cNvSpPr txBox="1"/>
          <p:nvPr/>
        </p:nvSpPr>
        <p:spPr>
          <a:xfrm>
            <a:off x="8458200" y="6643710"/>
            <a:ext cx="6858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Rectangle 2"/>
          <p:cNvSpPr/>
          <p:nvPr/>
        </p:nvSpPr>
        <p:spPr>
          <a:xfrm>
            <a:off x="539552" y="5733256"/>
            <a:ext cx="7632848" cy="1015663"/>
          </a:xfrm>
          <a:prstGeom prst="rect">
            <a:avLst/>
          </a:prstGeom>
        </p:spPr>
        <p:txBody>
          <a:bodyPr wrap="square">
            <a:spAutoFit/>
          </a:bodyPr>
          <a:lstStyle/>
          <a:p>
            <a:pPr algn="ctr"/>
            <a:r>
              <a:rPr lang="en-US" sz="2000" b="1" i="1" dirty="0" smtClean="0"/>
              <a:t>Micronodular cirrhosis is seen along with moderate fatty change. Note the regenerative nodule surrounded by fibrous connective tissue extending between portal regions.</a:t>
            </a:r>
            <a:endParaRPr lang="en-US" sz="2000" b="1" i="1" dirty="0"/>
          </a:p>
        </p:txBody>
      </p:sp>
      <p:pic>
        <p:nvPicPr>
          <p:cNvPr id="310274" name="Picture 2" descr="http://library.med.utah.edu/WebPath/jpeg4/LIVER063.jpg"/>
          <p:cNvPicPr>
            <a:picLocks noChangeAspect="1" noChangeArrowheads="1"/>
          </p:cNvPicPr>
          <p:nvPr/>
        </p:nvPicPr>
        <p:blipFill>
          <a:blip r:embed="rId2" cstate="print"/>
          <a:srcRect/>
          <a:stretch>
            <a:fillRect/>
          </a:stretch>
        </p:blipFill>
        <p:spPr bwMode="auto">
          <a:xfrm>
            <a:off x="930701" y="836712"/>
            <a:ext cx="7103118" cy="4808960"/>
          </a:xfrm>
          <a:prstGeom prst="rect">
            <a:avLst/>
          </a:prstGeom>
          <a:noFill/>
          <a:ln>
            <a:solidFill>
              <a:srgbClr val="1010C6"/>
            </a:solidFill>
          </a:ln>
        </p:spPr>
      </p:pic>
      <p:sp>
        <p:nvSpPr>
          <p:cNvPr id="5" name="Rounded Rectangle 4"/>
          <p:cNvSpPr/>
          <p:nvPr/>
        </p:nvSpPr>
        <p:spPr>
          <a:xfrm>
            <a:off x="930700" y="152400"/>
            <a:ext cx="7103119" cy="540296"/>
          </a:xfrm>
          <a:prstGeom prst="roundRect">
            <a:avLst/>
          </a:prstGeom>
          <a:solidFill>
            <a:srgbClr val="0B0B8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t>Micronodular cirrhosis with fatty liver- LPF</a:t>
            </a:r>
            <a:endParaRPr lang="en-US" sz="2800" b="1" i="1" dirty="0"/>
          </a:p>
        </p:txBody>
      </p:sp>
      <p:sp>
        <p:nvSpPr>
          <p:cNvPr id="6" name="TextBox 5"/>
          <p:cNvSpPr txBox="1"/>
          <p:nvPr/>
        </p:nvSpPr>
        <p:spPr>
          <a:xfrm>
            <a:off x="0" y="6627192"/>
            <a:ext cx="13716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7" name="TextBox 6"/>
          <p:cNvSpPr txBox="1"/>
          <p:nvPr/>
        </p:nvSpPr>
        <p:spPr>
          <a:xfrm>
            <a:off x="8229600" y="6643710"/>
            <a:ext cx="9144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09250" name="Picture 2" descr="http://library.med.utah.edu/WebPath/jpeg4/LIVER014.jpg"/>
          <p:cNvPicPr>
            <a:picLocks noChangeAspect="1" noChangeArrowheads="1"/>
          </p:cNvPicPr>
          <p:nvPr/>
        </p:nvPicPr>
        <p:blipFill>
          <a:blip r:embed="rId2" cstate="print"/>
          <a:srcRect/>
          <a:stretch>
            <a:fillRect/>
          </a:stretch>
        </p:blipFill>
        <p:spPr bwMode="auto">
          <a:xfrm>
            <a:off x="971600" y="908720"/>
            <a:ext cx="6984776" cy="4304904"/>
          </a:xfrm>
          <a:prstGeom prst="rect">
            <a:avLst/>
          </a:prstGeom>
          <a:noFill/>
          <a:ln>
            <a:solidFill>
              <a:srgbClr val="1010C6"/>
            </a:solidFill>
          </a:ln>
        </p:spPr>
      </p:pic>
      <p:sp>
        <p:nvSpPr>
          <p:cNvPr id="4" name="Rectangle 3"/>
          <p:cNvSpPr/>
          <p:nvPr/>
        </p:nvSpPr>
        <p:spPr>
          <a:xfrm>
            <a:off x="755576" y="5264040"/>
            <a:ext cx="7128792" cy="1323439"/>
          </a:xfrm>
          <a:prstGeom prst="rect">
            <a:avLst/>
          </a:prstGeom>
        </p:spPr>
        <p:txBody>
          <a:bodyPr wrap="square">
            <a:spAutoFit/>
          </a:bodyPr>
          <a:lstStyle/>
          <a:p>
            <a:pPr algn="ctr"/>
            <a:r>
              <a:rPr lang="en-US" sz="2000" b="1" i="1" dirty="0" smtClean="0"/>
              <a:t>Microscopically with cirrhosis, the regenerative nodules of hepatocytes are surrounded by fibrous connective tissue that bridges between portal tracts. Within this collagenous tissue are scattered lymphocytes as well as a proliferation of bile ducts</a:t>
            </a:r>
            <a:endParaRPr lang="en-US" sz="2000" b="1" i="1" dirty="0"/>
          </a:p>
        </p:txBody>
      </p:sp>
      <p:sp>
        <p:nvSpPr>
          <p:cNvPr id="5" name="Rounded Rectangle 4"/>
          <p:cNvSpPr/>
          <p:nvPr/>
        </p:nvSpPr>
        <p:spPr>
          <a:xfrm>
            <a:off x="1187624" y="228600"/>
            <a:ext cx="6696744" cy="533400"/>
          </a:xfrm>
          <a:prstGeom prst="roundRect">
            <a:avLst/>
          </a:prstGeom>
          <a:solidFill>
            <a:srgbClr val="0B0B8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t>Hepatic cirrhosis – LPF</a:t>
            </a:r>
            <a:endParaRPr lang="en-US" sz="2800" b="1" i="1" dirty="0"/>
          </a:p>
        </p:txBody>
      </p:sp>
      <p:sp>
        <p:nvSpPr>
          <p:cNvPr id="6" name="TextBox 5"/>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7" name="TextBox 6"/>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2133600" y="3200400"/>
            <a:ext cx="6172200" cy="880864"/>
          </a:xfrm>
        </p:spPr>
        <p:txBody>
          <a:bodyPr>
            <a:noAutofit/>
          </a:bodyPr>
          <a:lstStyle/>
          <a:p>
            <a:pPr algn="ctr"/>
            <a:r>
              <a:rPr lang="en-US" sz="4800" b="1" i="1" dirty="0" smtClean="0">
                <a:solidFill>
                  <a:srgbClr val="006600"/>
                </a:solidFill>
                <a:effectLst>
                  <a:outerShdw blurRad="38100" dist="38100" dir="2700000" algn="tl">
                    <a:srgbClr val="000000">
                      <a:alpha val="43137"/>
                    </a:srgbClr>
                  </a:outerShdw>
                </a:effectLst>
              </a:rPr>
              <a:t>HEPATIC ADENOMA</a:t>
            </a:r>
            <a:endParaRPr lang="en-US" sz="4800" b="1" i="1" dirty="0">
              <a:solidFill>
                <a:srgbClr val="006600"/>
              </a:solidFill>
              <a:effectLst>
                <a:outerShdw blurRad="38100" dist="38100" dir="2700000" algn="tl">
                  <a:srgbClr val="000000">
                    <a:alpha val="43137"/>
                  </a:srgbClr>
                </a:outerShdw>
              </a:effectLst>
            </a:endParaRPr>
          </a:p>
        </p:txBody>
      </p:sp>
      <p:sp>
        <p:nvSpPr>
          <p:cNvPr id="4" name="TextBox 3"/>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5" name="TextBox 4"/>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14370" name="Picture 2" descr="http://library.med.utah.edu/WebPath/jpeg4/LIVER023.jpg"/>
          <p:cNvPicPr>
            <a:picLocks noChangeAspect="1" noChangeArrowheads="1"/>
          </p:cNvPicPr>
          <p:nvPr/>
        </p:nvPicPr>
        <p:blipFill>
          <a:blip r:embed="rId2" cstate="print"/>
          <a:srcRect/>
          <a:stretch>
            <a:fillRect/>
          </a:stretch>
        </p:blipFill>
        <p:spPr bwMode="auto">
          <a:xfrm>
            <a:off x="1115616" y="1052736"/>
            <a:ext cx="6696744" cy="4608512"/>
          </a:xfrm>
          <a:prstGeom prst="rect">
            <a:avLst/>
          </a:prstGeom>
          <a:noFill/>
        </p:spPr>
      </p:pic>
      <p:sp>
        <p:nvSpPr>
          <p:cNvPr id="4" name="Rounded Rectangle 3"/>
          <p:cNvSpPr/>
          <p:nvPr/>
        </p:nvSpPr>
        <p:spPr>
          <a:xfrm>
            <a:off x="1259632" y="332656"/>
            <a:ext cx="6336704" cy="504056"/>
          </a:xfrm>
          <a:prstGeom prst="roundRect">
            <a:avLst/>
          </a:prstGeom>
          <a:solidFill>
            <a:srgbClr val="003300"/>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t>Hepatic Adenoma - Gross</a:t>
            </a:r>
            <a:endParaRPr lang="en-US" sz="2800" b="1" i="1" dirty="0"/>
          </a:p>
        </p:txBody>
      </p:sp>
      <p:sp>
        <p:nvSpPr>
          <p:cNvPr id="5" name="Rectangle 4"/>
          <p:cNvSpPr/>
          <p:nvPr/>
        </p:nvSpPr>
        <p:spPr>
          <a:xfrm>
            <a:off x="971600" y="5805264"/>
            <a:ext cx="6840760" cy="707886"/>
          </a:xfrm>
          <a:prstGeom prst="rect">
            <a:avLst/>
          </a:prstGeom>
        </p:spPr>
        <p:txBody>
          <a:bodyPr wrap="square">
            <a:spAutoFit/>
          </a:bodyPr>
          <a:lstStyle/>
          <a:p>
            <a:pPr algn="ctr"/>
            <a:r>
              <a:rPr lang="en-US" sz="2000" b="1" i="1" dirty="0" smtClean="0"/>
              <a:t>At the upper right is a well-circumscribed neoplasm that is arising in liver. This is an hepatic adenoma.</a:t>
            </a:r>
            <a:endParaRPr lang="en-US" sz="2000" b="1" i="1" dirty="0"/>
          </a:p>
        </p:txBody>
      </p:sp>
      <p:sp>
        <p:nvSpPr>
          <p:cNvPr id="6" name="TextBox 5"/>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7" name="TextBox 6"/>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Rounded Rectangle 2"/>
          <p:cNvSpPr/>
          <p:nvPr/>
        </p:nvSpPr>
        <p:spPr>
          <a:xfrm>
            <a:off x="1187624" y="332656"/>
            <a:ext cx="6552728" cy="504056"/>
          </a:xfrm>
          <a:prstGeom prst="roundRect">
            <a:avLst/>
          </a:prstGeom>
          <a:solidFill>
            <a:srgbClr val="003300"/>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t>Hepatic Adenoma – Cut Section Gross</a:t>
            </a:r>
            <a:endParaRPr lang="en-US" sz="2800" b="1" i="1" dirty="0"/>
          </a:p>
        </p:txBody>
      </p:sp>
      <p:pic>
        <p:nvPicPr>
          <p:cNvPr id="316418" name="Picture 2" descr="http://library.med.utah.edu/WebPath/jpeg4/LIVER058.jpg"/>
          <p:cNvPicPr>
            <a:picLocks noChangeAspect="1" noChangeArrowheads="1"/>
          </p:cNvPicPr>
          <p:nvPr/>
        </p:nvPicPr>
        <p:blipFill>
          <a:blip r:embed="rId2" cstate="print"/>
          <a:srcRect/>
          <a:stretch>
            <a:fillRect/>
          </a:stretch>
        </p:blipFill>
        <p:spPr bwMode="auto">
          <a:xfrm>
            <a:off x="1043609" y="980728"/>
            <a:ext cx="6969764" cy="4577365"/>
          </a:xfrm>
          <a:prstGeom prst="rect">
            <a:avLst/>
          </a:prstGeom>
          <a:noFill/>
        </p:spPr>
      </p:pic>
      <p:sp>
        <p:nvSpPr>
          <p:cNvPr id="5" name="Rectangle 4"/>
          <p:cNvSpPr/>
          <p:nvPr/>
        </p:nvSpPr>
        <p:spPr>
          <a:xfrm>
            <a:off x="971600" y="5613047"/>
            <a:ext cx="7128792" cy="1015663"/>
          </a:xfrm>
          <a:prstGeom prst="rect">
            <a:avLst/>
          </a:prstGeom>
        </p:spPr>
        <p:txBody>
          <a:bodyPr wrap="square">
            <a:spAutoFit/>
          </a:bodyPr>
          <a:lstStyle/>
          <a:p>
            <a:pPr algn="ctr"/>
            <a:r>
              <a:rPr lang="en-US" sz="2000" b="1" i="1" dirty="0" smtClean="0"/>
              <a:t>The cut surface of the liver reveals the hepatic adenoma. Note how well circumscribed it is. The remaining liver is a pale yellow brown because of fatty change from chronic alcoholism.</a:t>
            </a:r>
            <a:endParaRPr lang="en-US" sz="2000" b="1" i="1" dirty="0"/>
          </a:p>
        </p:txBody>
      </p:sp>
      <p:sp>
        <p:nvSpPr>
          <p:cNvPr id="6" name="TextBox 5"/>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7" name="TextBox 6"/>
          <p:cNvSpPr txBox="1"/>
          <p:nvPr/>
        </p:nvSpPr>
        <p:spPr>
          <a:xfrm>
            <a:off x="8229600" y="6643710"/>
            <a:ext cx="9144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Rounded Rectangle 2"/>
          <p:cNvSpPr/>
          <p:nvPr/>
        </p:nvSpPr>
        <p:spPr>
          <a:xfrm>
            <a:off x="1187624" y="188640"/>
            <a:ext cx="6480720" cy="576064"/>
          </a:xfrm>
          <a:prstGeom prst="roundRect">
            <a:avLst/>
          </a:prstGeom>
          <a:solidFill>
            <a:srgbClr val="003300"/>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t>Hepatic Adenoma – Microscopic view</a:t>
            </a:r>
            <a:endParaRPr lang="en-US" sz="2800" b="1" i="1" dirty="0"/>
          </a:p>
        </p:txBody>
      </p:sp>
      <p:pic>
        <p:nvPicPr>
          <p:cNvPr id="315394" name="Picture 2" descr="http://library.med.utah.edu/WebPath/jpeg4/LIVER025.jpg"/>
          <p:cNvPicPr>
            <a:picLocks noChangeAspect="1" noChangeArrowheads="1"/>
          </p:cNvPicPr>
          <p:nvPr/>
        </p:nvPicPr>
        <p:blipFill>
          <a:blip r:embed="rId2" cstate="print"/>
          <a:srcRect/>
          <a:stretch>
            <a:fillRect/>
          </a:stretch>
        </p:blipFill>
        <p:spPr bwMode="auto">
          <a:xfrm>
            <a:off x="1043608" y="914400"/>
            <a:ext cx="6768752" cy="4248472"/>
          </a:xfrm>
          <a:prstGeom prst="rect">
            <a:avLst/>
          </a:prstGeom>
          <a:noFill/>
          <a:ln>
            <a:solidFill>
              <a:schemeClr val="accent4">
                <a:lumMod val="50000"/>
              </a:schemeClr>
            </a:solidFill>
          </a:ln>
        </p:spPr>
      </p:pic>
      <p:sp>
        <p:nvSpPr>
          <p:cNvPr id="5" name="Rectangle 4"/>
          <p:cNvSpPr/>
          <p:nvPr/>
        </p:nvSpPr>
        <p:spPr>
          <a:xfrm>
            <a:off x="827584" y="5181600"/>
            <a:ext cx="7128792" cy="1631216"/>
          </a:xfrm>
          <a:prstGeom prst="rect">
            <a:avLst/>
          </a:prstGeom>
        </p:spPr>
        <p:txBody>
          <a:bodyPr wrap="square">
            <a:spAutoFit/>
          </a:bodyPr>
          <a:lstStyle/>
          <a:p>
            <a:pPr algn="ctr"/>
            <a:r>
              <a:rPr lang="en-US" sz="2000" b="1" i="1" dirty="0" smtClean="0"/>
              <a:t>Normal liver tissue with a portal tract is seen on the left. The hepatic adenoma is on the right and is composed of cells that closely resemble normal hepatocytes, but the neoplastic liver tissue is disorganized hepatocyte cords and does not contain a normal lobular architecture.</a:t>
            </a:r>
            <a:endParaRPr lang="en-US" sz="2000" b="1" i="1" dirty="0"/>
          </a:p>
        </p:txBody>
      </p:sp>
      <p:sp>
        <p:nvSpPr>
          <p:cNvPr id="6" name="TextBox 5"/>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7" name="TextBox 6"/>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2133600" y="2743200"/>
            <a:ext cx="6172200" cy="1584176"/>
          </a:xfrm>
        </p:spPr>
        <p:txBody>
          <a:bodyPr>
            <a:noAutofit/>
          </a:bodyPr>
          <a:lstStyle/>
          <a:p>
            <a:pPr algn="ctr"/>
            <a:r>
              <a:rPr lang="en-US" sz="4800" b="1" i="1" dirty="0" smtClean="0">
                <a:solidFill>
                  <a:srgbClr val="0B0B8F"/>
                </a:solidFill>
                <a:effectLst>
                  <a:outerShdw blurRad="38100" dist="38100" dir="2700000" algn="tl">
                    <a:srgbClr val="000000">
                      <a:alpha val="43137"/>
                    </a:srgbClr>
                  </a:outerShdw>
                </a:effectLst>
              </a:rPr>
              <a:t>HEPATOCELLULAR CARCINOMA</a:t>
            </a:r>
            <a:endParaRPr lang="en-US" sz="4800" b="1" i="1" dirty="0">
              <a:solidFill>
                <a:srgbClr val="0B0B8F"/>
              </a:solidFill>
              <a:effectLst>
                <a:outerShdw blurRad="38100" dist="38100" dir="2700000" algn="tl">
                  <a:srgbClr val="000000">
                    <a:alpha val="43137"/>
                  </a:srgbClr>
                </a:outerShdw>
              </a:effectLst>
            </a:endParaRPr>
          </a:p>
        </p:txBody>
      </p:sp>
      <p:sp>
        <p:nvSpPr>
          <p:cNvPr id="4" name="TextBox 3"/>
          <p:cNvSpPr txBox="1"/>
          <p:nvPr/>
        </p:nvSpPr>
        <p:spPr>
          <a:xfrm>
            <a:off x="0" y="6627192"/>
            <a:ext cx="12192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5" name="TextBox 4"/>
          <p:cNvSpPr txBox="1"/>
          <p:nvPr/>
        </p:nvSpPr>
        <p:spPr>
          <a:xfrm>
            <a:off x="8229600" y="6643710"/>
            <a:ext cx="9144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68610" name="Picture 2" descr="http://library.med.utah.edu/WebPath/jpeg4/LIVER026.jpg"/>
          <p:cNvPicPr>
            <a:picLocks noChangeAspect="1" noChangeArrowheads="1"/>
          </p:cNvPicPr>
          <p:nvPr/>
        </p:nvPicPr>
        <p:blipFill>
          <a:blip r:embed="rId2" cstate="print"/>
          <a:srcRect/>
          <a:stretch>
            <a:fillRect/>
          </a:stretch>
        </p:blipFill>
        <p:spPr bwMode="auto">
          <a:xfrm>
            <a:off x="971600" y="836712"/>
            <a:ext cx="6984776" cy="4032448"/>
          </a:xfrm>
          <a:prstGeom prst="rect">
            <a:avLst/>
          </a:prstGeom>
          <a:noFill/>
        </p:spPr>
      </p:pic>
      <p:sp>
        <p:nvSpPr>
          <p:cNvPr id="4" name="Rectangle 3"/>
          <p:cNvSpPr/>
          <p:nvPr/>
        </p:nvSpPr>
        <p:spPr>
          <a:xfrm>
            <a:off x="228600" y="4876800"/>
            <a:ext cx="8915400" cy="1938992"/>
          </a:xfrm>
          <a:prstGeom prst="rect">
            <a:avLst/>
          </a:prstGeom>
        </p:spPr>
        <p:txBody>
          <a:bodyPr wrap="square">
            <a:spAutoFit/>
          </a:bodyPr>
          <a:lstStyle/>
          <a:p>
            <a:pPr algn="ctr"/>
            <a:r>
              <a:rPr lang="en-US" sz="2000" b="1" i="1" dirty="0" smtClean="0"/>
              <a:t>Here is an hepatocellular carcinoma. Such liver cancers arise in the setting of cirrhosis. Worldwide, viral </a:t>
            </a:r>
            <a:r>
              <a:rPr lang="en-US" sz="2000" b="1" i="1" dirty="0" smtClean="0"/>
              <a:t>hepatitis (B,C) </a:t>
            </a:r>
            <a:r>
              <a:rPr lang="en-US" sz="2000" b="1" i="1" dirty="0" smtClean="0"/>
              <a:t>is the most common cause, but in the U.S., chronic alcoholism is the most common cause. </a:t>
            </a:r>
            <a:r>
              <a:rPr lang="en-US" sz="2000" b="1" i="1" dirty="0" smtClean="0"/>
              <a:t> Other etiological factors: Alphatoxin exposure, </a:t>
            </a:r>
            <a:r>
              <a:rPr lang="en-US" sz="2000" b="1" i="1" dirty="0" err="1" smtClean="0"/>
              <a:t>hemochromatosis</a:t>
            </a:r>
            <a:r>
              <a:rPr lang="en-US" sz="2000" b="1" i="1" dirty="0" smtClean="0"/>
              <a:t>, </a:t>
            </a:r>
            <a:r>
              <a:rPr lang="en-US" sz="2000" b="1" i="1" dirty="0" err="1" smtClean="0"/>
              <a:t>tyrosinemia</a:t>
            </a:r>
            <a:r>
              <a:rPr lang="en-US" sz="2000" b="1" i="1" dirty="0" smtClean="0"/>
              <a:t>. The </a:t>
            </a:r>
            <a:r>
              <a:rPr lang="en-US" sz="2000" b="1" i="1" dirty="0" smtClean="0"/>
              <a:t>neoplasm is large and bulky and has a greenish cast because it contains bile. To the right of the main mass are smaller satellite nodules.</a:t>
            </a:r>
            <a:endParaRPr lang="en-US" sz="2000" b="1" i="1" dirty="0"/>
          </a:p>
        </p:txBody>
      </p:sp>
      <p:sp>
        <p:nvSpPr>
          <p:cNvPr id="5" name="Rounded Rectangle 4"/>
          <p:cNvSpPr/>
          <p:nvPr/>
        </p:nvSpPr>
        <p:spPr>
          <a:xfrm>
            <a:off x="1403648" y="188640"/>
            <a:ext cx="5904656" cy="504056"/>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t>Hepatocellular Carcinoma - Gross</a:t>
            </a:r>
            <a:endParaRPr lang="en-US" sz="2800" b="1" i="1" dirty="0"/>
          </a:p>
        </p:txBody>
      </p:sp>
      <p:sp>
        <p:nvSpPr>
          <p:cNvPr id="6" name="TextBox 5"/>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7" name="TextBox 6"/>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11298" name="Picture 2" descr="http://library.med.utah.edu/WebPath/jpeg4/LIVER028.jpg"/>
          <p:cNvPicPr>
            <a:picLocks noChangeAspect="1" noChangeArrowheads="1"/>
          </p:cNvPicPr>
          <p:nvPr/>
        </p:nvPicPr>
        <p:blipFill>
          <a:blip r:embed="rId2" cstate="print"/>
          <a:srcRect/>
          <a:stretch>
            <a:fillRect/>
          </a:stretch>
        </p:blipFill>
        <p:spPr bwMode="auto">
          <a:xfrm>
            <a:off x="1043608" y="908720"/>
            <a:ext cx="6912768" cy="4248472"/>
          </a:xfrm>
          <a:prstGeom prst="rect">
            <a:avLst/>
          </a:prstGeom>
          <a:noFill/>
        </p:spPr>
      </p:pic>
      <p:sp>
        <p:nvSpPr>
          <p:cNvPr id="5" name="Rounded Rectangle 4"/>
          <p:cNvSpPr/>
          <p:nvPr/>
        </p:nvSpPr>
        <p:spPr>
          <a:xfrm>
            <a:off x="1403648" y="188640"/>
            <a:ext cx="5904656" cy="504056"/>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t>Hepatocellular Carcinoma - Gross</a:t>
            </a:r>
            <a:endParaRPr lang="en-US" sz="2800" b="1" i="1" dirty="0"/>
          </a:p>
        </p:txBody>
      </p:sp>
      <p:sp>
        <p:nvSpPr>
          <p:cNvPr id="6" name="Rectangle 5"/>
          <p:cNvSpPr/>
          <p:nvPr/>
        </p:nvSpPr>
        <p:spPr>
          <a:xfrm>
            <a:off x="971600" y="5229200"/>
            <a:ext cx="7128792" cy="1323439"/>
          </a:xfrm>
          <a:prstGeom prst="rect">
            <a:avLst/>
          </a:prstGeom>
        </p:spPr>
        <p:txBody>
          <a:bodyPr wrap="square">
            <a:spAutoFit/>
          </a:bodyPr>
          <a:lstStyle/>
          <a:p>
            <a:pPr algn="ctr"/>
            <a:r>
              <a:rPr lang="en-US" sz="2000" b="1" i="1" dirty="0" smtClean="0"/>
              <a:t>Here is another hepatocellular carcinoma with a greenish yellow hue. One clue to the presence of such a neoplasm is an elevated serum alpha-fetoprotein. Such masses may also focally obstruct the biliary tract and lead to an elevated alkaline phosphatase</a:t>
            </a:r>
            <a:endParaRPr lang="en-US" sz="2000" b="1" i="1" dirty="0"/>
          </a:p>
        </p:txBody>
      </p:sp>
      <p:sp>
        <p:nvSpPr>
          <p:cNvPr id="7" name="TextBox 6"/>
          <p:cNvSpPr txBox="1"/>
          <p:nvPr/>
        </p:nvSpPr>
        <p:spPr>
          <a:xfrm>
            <a:off x="0" y="6627192"/>
            <a:ext cx="12192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8" name="TextBox 7"/>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Rectangle 2"/>
          <p:cNvSpPr/>
          <p:nvPr/>
        </p:nvSpPr>
        <p:spPr>
          <a:xfrm>
            <a:off x="827584" y="6021288"/>
            <a:ext cx="7056784" cy="707886"/>
          </a:xfrm>
          <a:prstGeom prst="rect">
            <a:avLst/>
          </a:prstGeom>
        </p:spPr>
        <p:txBody>
          <a:bodyPr wrap="square">
            <a:spAutoFit/>
          </a:bodyPr>
          <a:lstStyle/>
          <a:p>
            <a:pPr algn="ctr"/>
            <a:r>
              <a:rPr lang="en-US" sz="2000" b="1" i="1" dirty="0" smtClean="0"/>
              <a:t>This example of well-differentiated HCC shows </a:t>
            </a:r>
          </a:p>
          <a:p>
            <a:pPr algn="ctr"/>
            <a:r>
              <a:rPr lang="en-US" sz="2000" b="1" i="1" dirty="0" smtClean="0"/>
              <a:t>a trabecular pattern with intervening sinusoids.</a:t>
            </a:r>
            <a:endParaRPr lang="en-US" sz="2000" b="1" i="1" dirty="0"/>
          </a:p>
        </p:txBody>
      </p:sp>
      <p:pic>
        <p:nvPicPr>
          <p:cNvPr id="66561" name="Picture 1"/>
          <p:cNvPicPr>
            <a:picLocks noChangeAspect="1" noChangeArrowheads="1"/>
          </p:cNvPicPr>
          <p:nvPr/>
        </p:nvPicPr>
        <p:blipFill>
          <a:blip r:embed="rId3" cstate="print"/>
          <a:srcRect/>
          <a:stretch>
            <a:fillRect/>
          </a:stretch>
        </p:blipFill>
        <p:spPr bwMode="auto">
          <a:xfrm>
            <a:off x="899592" y="908720"/>
            <a:ext cx="7056784" cy="5040560"/>
          </a:xfrm>
          <a:prstGeom prst="rect">
            <a:avLst/>
          </a:prstGeom>
          <a:noFill/>
          <a:ln w="9525">
            <a:solidFill>
              <a:srgbClr val="1010C6"/>
            </a:solidFill>
            <a:miter lim="800000"/>
            <a:headEnd/>
            <a:tailEnd/>
          </a:ln>
        </p:spPr>
      </p:pic>
      <p:sp>
        <p:nvSpPr>
          <p:cNvPr id="5" name="Rounded Rectangle 4"/>
          <p:cNvSpPr/>
          <p:nvPr/>
        </p:nvSpPr>
        <p:spPr>
          <a:xfrm>
            <a:off x="1403648" y="188640"/>
            <a:ext cx="5904656" cy="504056"/>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t>Hepatocellular Carcinoma - LPF</a:t>
            </a:r>
            <a:endParaRPr lang="en-US" sz="2800" b="1" i="1" dirty="0"/>
          </a:p>
        </p:txBody>
      </p:sp>
      <p:sp>
        <p:nvSpPr>
          <p:cNvPr id="6" name="TextBox 5"/>
          <p:cNvSpPr txBox="1"/>
          <p:nvPr/>
        </p:nvSpPr>
        <p:spPr>
          <a:xfrm>
            <a:off x="0" y="6627192"/>
            <a:ext cx="12192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7" name="TextBox 6"/>
          <p:cNvSpPr txBox="1"/>
          <p:nvPr/>
        </p:nvSpPr>
        <p:spPr>
          <a:xfrm>
            <a:off x="8382000" y="6643710"/>
            <a:ext cx="7620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05000" y="3124200"/>
            <a:ext cx="6553200" cy="838200"/>
          </a:xfrm>
        </p:spPr>
        <p:txBody>
          <a:bodyPr>
            <a:noAutofit/>
          </a:bodyPr>
          <a:lstStyle/>
          <a:p>
            <a:pPr algn="ctr"/>
            <a:r>
              <a:rPr lang="en-US" sz="4400" b="1" i="1" dirty="0" smtClean="0">
                <a:solidFill>
                  <a:schemeClr val="accent2">
                    <a:lumMod val="75000"/>
                  </a:schemeClr>
                </a:solidFill>
                <a:effectLst>
                  <a:outerShdw blurRad="38100" dist="38100" dir="2700000" algn="tl">
                    <a:srgbClr val="000000">
                      <a:alpha val="43137"/>
                    </a:srgbClr>
                  </a:outerShdw>
                </a:effectLst>
              </a:rPr>
              <a:t>Gross and histopathology</a:t>
            </a:r>
            <a:endParaRPr lang="en-US" sz="4400" b="1" i="1" dirty="0">
              <a:solidFill>
                <a:schemeClr val="accent2">
                  <a:lumMod val="75000"/>
                </a:schemeClr>
              </a:solidFill>
              <a:effectLst>
                <a:outerShdw blurRad="38100" dist="38100" dir="2700000" algn="tl">
                  <a:srgbClr val="000000">
                    <a:alpha val="43137"/>
                  </a:srgbClr>
                </a:outerShdw>
              </a:effectLst>
            </a:endParaRPr>
          </a:p>
        </p:txBody>
      </p:sp>
      <p:sp>
        <p:nvSpPr>
          <p:cNvPr id="3" name="TextBox 2"/>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4" name="TextBox 3"/>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95234" name="Picture 2" descr="Hepatocellular carcinoma, histopathology image"/>
          <p:cNvPicPr>
            <a:picLocks noChangeAspect="1" noChangeArrowheads="1"/>
          </p:cNvPicPr>
          <p:nvPr/>
        </p:nvPicPr>
        <p:blipFill>
          <a:blip r:embed="rId3" cstate="print"/>
          <a:srcRect/>
          <a:stretch>
            <a:fillRect/>
          </a:stretch>
        </p:blipFill>
        <p:spPr bwMode="auto">
          <a:xfrm>
            <a:off x="971600" y="836712"/>
            <a:ext cx="7056784" cy="4320480"/>
          </a:xfrm>
          <a:prstGeom prst="rect">
            <a:avLst/>
          </a:prstGeom>
          <a:noFill/>
          <a:ln>
            <a:solidFill>
              <a:srgbClr val="1010C6"/>
            </a:solidFill>
          </a:ln>
        </p:spPr>
      </p:pic>
      <p:sp>
        <p:nvSpPr>
          <p:cNvPr id="3" name="Rectangle 2"/>
          <p:cNvSpPr/>
          <p:nvPr/>
        </p:nvSpPr>
        <p:spPr>
          <a:xfrm>
            <a:off x="539552" y="5229200"/>
            <a:ext cx="7560840" cy="1323439"/>
          </a:xfrm>
          <a:prstGeom prst="rect">
            <a:avLst/>
          </a:prstGeom>
        </p:spPr>
        <p:txBody>
          <a:bodyPr wrap="square">
            <a:spAutoFit/>
          </a:bodyPr>
          <a:lstStyle/>
          <a:p>
            <a:pPr algn="ctr"/>
            <a:r>
              <a:rPr lang="en-US" sz="2000" b="1" i="1" dirty="0" smtClean="0"/>
              <a:t>The key to the identification of HCC is its resemblance to hepatocytes, the presence of more than 2-3 cell-thick hepatocellular plates/cords, nuclear atypia, and absence of portal tracts. Note the hepatic plates are separated from each other by sinusoids. </a:t>
            </a:r>
            <a:endParaRPr lang="en-US" sz="2000" b="1" i="1" dirty="0"/>
          </a:p>
        </p:txBody>
      </p:sp>
      <p:sp>
        <p:nvSpPr>
          <p:cNvPr id="4" name="Rounded Rectangle 3"/>
          <p:cNvSpPr/>
          <p:nvPr/>
        </p:nvSpPr>
        <p:spPr>
          <a:xfrm>
            <a:off x="1187624" y="260648"/>
            <a:ext cx="6624736" cy="432048"/>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t>Hepatocellular Carcinoma - MPF</a:t>
            </a:r>
            <a:endParaRPr lang="en-US" sz="2800" b="1" i="1" dirty="0"/>
          </a:p>
        </p:txBody>
      </p:sp>
      <p:sp>
        <p:nvSpPr>
          <p:cNvPr id="5" name="TextBox 4"/>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6" name="TextBox 5"/>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611560" y="5486400"/>
            <a:ext cx="7560840" cy="1323439"/>
          </a:xfrm>
          <a:prstGeom prst="rect">
            <a:avLst/>
          </a:prstGeom>
        </p:spPr>
        <p:txBody>
          <a:bodyPr wrap="square">
            <a:spAutoFit/>
          </a:bodyPr>
          <a:lstStyle/>
          <a:p>
            <a:pPr algn="ctr"/>
            <a:r>
              <a:rPr lang="en-US" sz="2000" b="1" i="1" dirty="0" smtClean="0"/>
              <a:t>Note that this hepatocellular carcinoma is composed of liver cords that are much wider than the normal liver plate that is two cells thick. There is no discernable normal lobular architecture, though vascular structures are present.</a:t>
            </a:r>
            <a:endParaRPr lang="en-US" sz="2000" b="1" i="1" dirty="0"/>
          </a:p>
        </p:txBody>
      </p:sp>
      <p:pic>
        <p:nvPicPr>
          <p:cNvPr id="313346" name="Picture 2" descr="http://library.med.utah.edu/WebPath/jpeg4/LIVER030.jpg"/>
          <p:cNvPicPr>
            <a:picLocks noChangeAspect="1" noChangeArrowheads="1"/>
          </p:cNvPicPr>
          <p:nvPr/>
        </p:nvPicPr>
        <p:blipFill>
          <a:blip r:embed="rId2" cstate="print"/>
          <a:srcRect/>
          <a:stretch>
            <a:fillRect/>
          </a:stretch>
        </p:blipFill>
        <p:spPr bwMode="auto">
          <a:xfrm>
            <a:off x="827584" y="937156"/>
            <a:ext cx="7193180" cy="4473044"/>
          </a:xfrm>
          <a:prstGeom prst="rect">
            <a:avLst/>
          </a:prstGeom>
          <a:noFill/>
          <a:ln>
            <a:solidFill>
              <a:srgbClr val="1010C6"/>
            </a:solidFill>
          </a:ln>
        </p:spPr>
      </p:pic>
      <p:sp>
        <p:nvSpPr>
          <p:cNvPr id="4" name="Rounded Rectangle 3"/>
          <p:cNvSpPr/>
          <p:nvPr/>
        </p:nvSpPr>
        <p:spPr>
          <a:xfrm>
            <a:off x="1403648" y="260648"/>
            <a:ext cx="5904656" cy="504056"/>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t>Hepatocellular Carcinoma - MPF</a:t>
            </a:r>
            <a:endParaRPr lang="en-US" sz="2800" b="1" i="1" dirty="0"/>
          </a:p>
        </p:txBody>
      </p:sp>
      <p:sp>
        <p:nvSpPr>
          <p:cNvPr id="5" name="TextBox 4"/>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6" name="TextBox 5"/>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Rectangle 2"/>
          <p:cNvSpPr/>
          <p:nvPr/>
        </p:nvSpPr>
        <p:spPr>
          <a:xfrm>
            <a:off x="827584" y="5410200"/>
            <a:ext cx="7344816" cy="1323439"/>
          </a:xfrm>
          <a:prstGeom prst="rect">
            <a:avLst/>
          </a:prstGeom>
        </p:spPr>
        <p:txBody>
          <a:bodyPr wrap="square">
            <a:spAutoFit/>
          </a:bodyPr>
          <a:lstStyle/>
          <a:p>
            <a:pPr algn="ctr"/>
            <a:r>
              <a:rPr lang="en-US" sz="2000" b="1" i="1" dirty="0" smtClean="0"/>
              <a:t>Anaplastic tumor giant cells can be seen in poorly differentiated HCC (arrow). Mitoses are numerous.</a:t>
            </a:r>
          </a:p>
          <a:p>
            <a:pPr algn="ctr"/>
            <a:r>
              <a:rPr lang="en-US" sz="2000" b="1" i="1" dirty="0" smtClean="0"/>
              <a:t>Malignant liver cells are  pleomorphic, binucleated or forming giant cells with hyperchromatic nuclei.</a:t>
            </a:r>
            <a:endParaRPr lang="en-US" sz="2000" b="1" i="1" dirty="0"/>
          </a:p>
        </p:txBody>
      </p:sp>
      <p:sp>
        <p:nvSpPr>
          <p:cNvPr id="4" name="Rounded Rectangle 3"/>
          <p:cNvSpPr/>
          <p:nvPr/>
        </p:nvSpPr>
        <p:spPr>
          <a:xfrm>
            <a:off x="1187624" y="260648"/>
            <a:ext cx="6624736" cy="576064"/>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t>Hepatocellular Carcinoma - Microscopic</a:t>
            </a:r>
            <a:endParaRPr lang="en-US" sz="2800" b="1" i="1" dirty="0"/>
          </a:p>
        </p:txBody>
      </p:sp>
      <p:pic>
        <p:nvPicPr>
          <p:cNvPr id="61441" name="Picture 1"/>
          <p:cNvPicPr>
            <a:picLocks noChangeAspect="1" noChangeArrowheads="1"/>
          </p:cNvPicPr>
          <p:nvPr/>
        </p:nvPicPr>
        <p:blipFill>
          <a:blip r:embed="rId3" cstate="print"/>
          <a:srcRect/>
          <a:stretch>
            <a:fillRect/>
          </a:stretch>
        </p:blipFill>
        <p:spPr bwMode="auto">
          <a:xfrm>
            <a:off x="971600" y="1052737"/>
            <a:ext cx="6984776" cy="4205063"/>
          </a:xfrm>
          <a:prstGeom prst="rect">
            <a:avLst/>
          </a:prstGeom>
          <a:noFill/>
          <a:ln w="9525">
            <a:solidFill>
              <a:schemeClr val="accent4">
                <a:lumMod val="50000"/>
              </a:schemeClr>
            </a:solidFill>
            <a:miter lim="800000"/>
            <a:headEnd/>
            <a:tailEnd/>
          </a:ln>
        </p:spPr>
      </p:pic>
      <p:sp>
        <p:nvSpPr>
          <p:cNvPr id="5" name="TextBox 4"/>
          <p:cNvSpPr txBox="1"/>
          <p:nvPr/>
        </p:nvSpPr>
        <p:spPr>
          <a:xfrm>
            <a:off x="0" y="6627192"/>
            <a:ext cx="12192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6" name="TextBox 5"/>
          <p:cNvSpPr txBox="1"/>
          <p:nvPr/>
        </p:nvSpPr>
        <p:spPr>
          <a:xfrm>
            <a:off x="8382000" y="6643710"/>
            <a:ext cx="7620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2057400" y="1828800"/>
            <a:ext cx="6172200" cy="3048000"/>
          </a:xfrm>
        </p:spPr>
        <p:txBody>
          <a:bodyPr>
            <a:noAutofit/>
          </a:bodyPr>
          <a:lstStyle/>
          <a:p>
            <a:pPr algn="ctr"/>
            <a:r>
              <a:rPr lang="en-US" b="1" i="1" dirty="0">
                <a:solidFill>
                  <a:srgbClr val="FF9900"/>
                </a:solidFill>
                <a:effectLst>
                  <a:outerShdw blurRad="38100" dist="38100" dir="2700000" algn="tl">
                    <a:srgbClr val="000000">
                      <a:alpha val="43137"/>
                    </a:srgbClr>
                  </a:outerShdw>
                </a:effectLst>
              </a:rPr>
              <a:t>CHRONIC CHOLECYSTITIS WITH STONES</a:t>
            </a:r>
          </a:p>
        </p:txBody>
      </p:sp>
      <p:sp>
        <p:nvSpPr>
          <p:cNvPr id="4" name="TextBox 3"/>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5" name="TextBox 4"/>
          <p:cNvSpPr txBox="1"/>
          <p:nvPr/>
        </p:nvSpPr>
        <p:spPr>
          <a:xfrm>
            <a:off x="8229600" y="6643710"/>
            <a:ext cx="9144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Rectangle 2"/>
          <p:cNvSpPr/>
          <p:nvPr/>
        </p:nvSpPr>
        <p:spPr>
          <a:xfrm>
            <a:off x="611560" y="5445224"/>
            <a:ext cx="7488832" cy="1015663"/>
          </a:xfrm>
          <a:prstGeom prst="rect">
            <a:avLst/>
          </a:prstGeom>
        </p:spPr>
        <p:txBody>
          <a:bodyPr wrap="square">
            <a:spAutoFit/>
          </a:bodyPr>
          <a:lstStyle/>
          <a:p>
            <a:pPr algn="ctr"/>
            <a:r>
              <a:rPr lang="en-US" sz="2000" b="1" i="1" dirty="0" smtClean="0"/>
              <a:t>Gross appearance of gallbladder after sectioning longitudinally. Notice thickness of gallbladder wall, abundant polyhedric stones and small papillary tumor in the cystic duct. </a:t>
            </a:r>
            <a:endParaRPr lang="en-US" sz="2000" b="1" i="1" dirty="0"/>
          </a:p>
        </p:txBody>
      </p:sp>
      <p:pic>
        <p:nvPicPr>
          <p:cNvPr id="55298" name="Picture 2" descr="Gallbladder with Papillary Adenocarcinoma (gross)"/>
          <p:cNvPicPr>
            <a:picLocks noChangeAspect="1" noChangeArrowheads="1"/>
          </p:cNvPicPr>
          <p:nvPr/>
        </p:nvPicPr>
        <p:blipFill>
          <a:blip r:embed="rId3" cstate="print"/>
          <a:srcRect/>
          <a:stretch>
            <a:fillRect/>
          </a:stretch>
        </p:blipFill>
        <p:spPr bwMode="auto">
          <a:xfrm>
            <a:off x="1043608" y="980728"/>
            <a:ext cx="6840760" cy="4338812"/>
          </a:xfrm>
          <a:prstGeom prst="rect">
            <a:avLst/>
          </a:prstGeom>
          <a:noFill/>
        </p:spPr>
      </p:pic>
      <p:sp>
        <p:nvSpPr>
          <p:cNvPr id="5" name="Rounded Rectangle 4"/>
          <p:cNvSpPr/>
          <p:nvPr/>
        </p:nvSpPr>
        <p:spPr>
          <a:xfrm>
            <a:off x="838200" y="260648"/>
            <a:ext cx="7239000" cy="504056"/>
          </a:xfrm>
          <a:prstGeom prst="round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t>Chronic Cholecystitis with Gall stones - Gross</a:t>
            </a:r>
            <a:endParaRPr lang="en-US" sz="2800" b="1" i="1" dirty="0"/>
          </a:p>
        </p:txBody>
      </p:sp>
      <p:sp>
        <p:nvSpPr>
          <p:cNvPr id="6" name="TextBox 5"/>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7" name="TextBox 6"/>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51202" name="Picture 2" descr="File:Gallbladder cholesterolosis micro.jpg">
            <a:hlinkClick r:id="rId3"/>
          </p:cNvPr>
          <p:cNvPicPr>
            <a:picLocks noChangeAspect="1" noChangeArrowheads="1"/>
          </p:cNvPicPr>
          <p:nvPr/>
        </p:nvPicPr>
        <p:blipFill>
          <a:blip r:embed="rId4" cstate="print"/>
          <a:srcRect/>
          <a:stretch>
            <a:fillRect/>
          </a:stretch>
        </p:blipFill>
        <p:spPr bwMode="auto">
          <a:xfrm>
            <a:off x="827584" y="836712"/>
            <a:ext cx="7344816" cy="4268688"/>
          </a:xfrm>
          <a:prstGeom prst="rect">
            <a:avLst/>
          </a:prstGeom>
          <a:noFill/>
          <a:ln>
            <a:solidFill>
              <a:srgbClr val="1010C6"/>
            </a:solidFill>
          </a:ln>
        </p:spPr>
      </p:pic>
      <p:sp>
        <p:nvSpPr>
          <p:cNvPr id="4" name="Rectangle 3"/>
          <p:cNvSpPr/>
          <p:nvPr/>
        </p:nvSpPr>
        <p:spPr>
          <a:xfrm>
            <a:off x="323528" y="5181600"/>
            <a:ext cx="7848872" cy="1631216"/>
          </a:xfrm>
          <a:prstGeom prst="rect">
            <a:avLst/>
          </a:prstGeom>
        </p:spPr>
        <p:txBody>
          <a:bodyPr wrap="square">
            <a:spAutoFit/>
          </a:bodyPr>
          <a:lstStyle/>
          <a:p>
            <a:pPr algn="ctr"/>
            <a:r>
              <a:rPr lang="en-US" sz="2000" b="1" i="1" dirty="0" smtClean="0"/>
              <a:t> Dead lipid laden macrophages (foam cells) are seen in the finger-like projections into the gallbladder lumen. It should be apparent that this is gallbladder, as no muscularis mucosae is present (as elsewhere in the gastrointestinal tract). The blood vessels are congested and the subserosa edematous.</a:t>
            </a:r>
          </a:p>
        </p:txBody>
      </p:sp>
      <p:sp>
        <p:nvSpPr>
          <p:cNvPr id="5" name="Rounded Rectangle 4"/>
          <p:cNvSpPr/>
          <p:nvPr/>
        </p:nvSpPr>
        <p:spPr>
          <a:xfrm>
            <a:off x="971600" y="188640"/>
            <a:ext cx="7128792" cy="504056"/>
          </a:xfrm>
          <a:prstGeom prst="round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t>Chronic Cholecystitis – Microscopic view</a:t>
            </a:r>
            <a:endParaRPr lang="en-US" sz="2800" b="1" i="1" dirty="0"/>
          </a:p>
        </p:txBody>
      </p:sp>
      <p:sp>
        <p:nvSpPr>
          <p:cNvPr id="6" name="TextBox 5"/>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7" name="TextBox 6"/>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050" name="Picture 2" descr="https://secure.health.utas.edu.au/intranet/cds/pathprac/Files/Cases/Liver/Case22/Pictures22/M3.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143000" y="908720"/>
            <a:ext cx="6858000" cy="4392488"/>
          </a:xfrm>
          <a:prstGeom prst="rect">
            <a:avLst/>
          </a:prstGeom>
          <a:noFill/>
          <a:ln>
            <a:solidFill>
              <a:schemeClr val="accent1"/>
            </a:solidFill>
          </a:ln>
          <a:extLst>
            <a:ext uri="{909E8E84-426E-40DD-AFC4-6F175D3DCCD1}">
              <a14:hiddenFill xmlns:a14="http://schemas.microsoft.com/office/drawing/2010/main" xmlns="">
                <a:solidFill>
                  <a:srgbClr val="FFFFFF"/>
                </a:solidFill>
              </a14:hiddenFill>
            </a:ext>
          </a:extLst>
        </p:spPr>
      </p:pic>
      <p:sp>
        <p:nvSpPr>
          <p:cNvPr id="4" name="Rounded Rectangle 3"/>
          <p:cNvSpPr/>
          <p:nvPr/>
        </p:nvSpPr>
        <p:spPr>
          <a:xfrm>
            <a:off x="1405438" y="188640"/>
            <a:ext cx="6262905" cy="504056"/>
          </a:xfrm>
          <a:prstGeom prst="round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t>Chronic Cholecystitis – Microscopic view</a:t>
            </a:r>
            <a:endParaRPr lang="en-US" sz="2800" b="1" i="1" dirty="0"/>
          </a:p>
        </p:txBody>
      </p:sp>
      <p:sp>
        <p:nvSpPr>
          <p:cNvPr id="5" name="TextBox 2"/>
          <p:cNvSpPr txBox="1">
            <a:spLocks noChangeArrowheads="1"/>
          </p:cNvSpPr>
          <p:nvPr/>
        </p:nvSpPr>
        <p:spPr bwMode="auto">
          <a:xfrm>
            <a:off x="251520" y="5373216"/>
            <a:ext cx="8280920" cy="1323439"/>
          </a:xfrm>
          <a:prstGeom prst="rect">
            <a:avLst/>
          </a:prstGeom>
          <a:noFill/>
          <a:ln w="9525">
            <a:noFill/>
            <a:miter lim="800000"/>
            <a:headEnd/>
            <a:tailEnd/>
          </a:ln>
        </p:spPr>
        <p:txBody>
          <a:bodyPr wrap="square">
            <a:spAutoFit/>
          </a:bodyPr>
          <a:lstStyle/>
          <a:p>
            <a:pPr marL="533400" indent="-533400" algn="ctr"/>
            <a:r>
              <a:rPr lang="en-US" sz="2000" b="1" i="1" dirty="0"/>
              <a:t>Irregular mucosal folds and foci of ulceration in mucosa.</a:t>
            </a:r>
          </a:p>
          <a:p>
            <a:pPr marL="533400" indent="-533400" algn="ctr"/>
            <a:r>
              <a:rPr lang="en-US" sz="2000" b="1" i="1" dirty="0" smtClean="0"/>
              <a:t>Wall </a:t>
            </a:r>
            <a:r>
              <a:rPr lang="en-US" sz="2000" b="1" i="1" dirty="0"/>
              <a:t>is penetrated by mucosal glands which are present in </a:t>
            </a:r>
            <a:endParaRPr lang="en-US" sz="2000" b="1" i="1" dirty="0" smtClean="0"/>
          </a:p>
          <a:p>
            <a:pPr marL="533400" indent="-533400" algn="ctr"/>
            <a:r>
              <a:rPr lang="en-US" sz="2000" b="1" i="1" dirty="0" smtClean="0"/>
              <a:t>muscle </a:t>
            </a:r>
            <a:r>
              <a:rPr lang="en-US" sz="2000" b="1" i="1" dirty="0"/>
              <a:t>coat ( Rokitansky- Aschoff sinuses).</a:t>
            </a:r>
          </a:p>
          <a:p>
            <a:pPr marL="533400" indent="-533400" algn="ctr"/>
            <a:r>
              <a:rPr lang="en-US" sz="2000" b="1" i="1" dirty="0" smtClean="0"/>
              <a:t>All </a:t>
            </a:r>
            <a:r>
              <a:rPr lang="en-US" sz="2000" b="1" i="1" dirty="0"/>
              <a:t>layers show chronic inflammatory cells infiltration and fibrosis. </a:t>
            </a:r>
          </a:p>
        </p:txBody>
      </p:sp>
      <p:sp>
        <p:nvSpPr>
          <p:cNvPr id="6" name="TextBox 5"/>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7" name="TextBox 6"/>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extLst>
      <p:ext uri="{BB962C8B-B14F-4D97-AF65-F5344CB8AC3E}">
        <p14:creationId xmlns:p14="http://schemas.microsoft.com/office/powerpoint/2010/main" xmlns="" val="576241554"/>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074" name="Picture 2" descr="http://www.path.utah.edu/casepath/gi%20cases/gicase3/GB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990601" y="888251"/>
            <a:ext cx="7162800" cy="4674349"/>
          </a:xfrm>
          <a:prstGeom prst="rect">
            <a:avLst/>
          </a:prstGeom>
          <a:noFill/>
          <a:extLst>
            <a:ext uri="{909E8E84-426E-40DD-AFC4-6F175D3DCCD1}">
              <a14:hiddenFill xmlns:a14="http://schemas.microsoft.com/office/drawing/2010/main" xmlns="">
                <a:solidFill>
                  <a:srgbClr val="FFFFFF"/>
                </a:solidFill>
              </a14:hiddenFill>
            </a:ext>
          </a:extLst>
        </p:spPr>
      </p:pic>
      <p:sp>
        <p:nvSpPr>
          <p:cNvPr id="4" name="Rounded Rectangle 3"/>
          <p:cNvSpPr/>
          <p:nvPr/>
        </p:nvSpPr>
        <p:spPr>
          <a:xfrm>
            <a:off x="1405438" y="188640"/>
            <a:ext cx="6262905" cy="504056"/>
          </a:xfrm>
          <a:prstGeom prst="round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t>Chronic Cholecystitis – Microscopic view</a:t>
            </a:r>
            <a:endParaRPr lang="en-US" sz="2800" b="1" i="1" dirty="0"/>
          </a:p>
        </p:txBody>
      </p:sp>
      <p:sp>
        <p:nvSpPr>
          <p:cNvPr id="5" name="TextBox 2"/>
          <p:cNvSpPr txBox="1">
            <a:spLocks noChangeArrowheads="1"/>
          </p:cNvSpPr>
          <p:nvPr/>
        </p:nvSpPr>
        <p:spPr bwMode="auto">
          <a:xfrm>
            <a:off x="251520" y="5715000"/>
            <a:ext cx="8280920" cy="1015663"/>
          </a:xfrm>
          <a:prstGeom prst="rect">
            <a:avLst/>
          </a:prstGeom>
          <a:noFill/>
          <a:ln w="9525">
            <a:noFill/>
            <a:miter lim="800000"/>
            <a:headEnd/>
            <a:tailEnd/>
          </a:ln>
        </p:spPr>
        <p:txBody>
          <a:bodyPr wrap="square">
            <a:spAutoFit/>
          </a:bodyPr>
          <a:lstStyle/>
          <a:p>
            <a:pPr marL="533400" indent="-533400" algn="ctr"/>
            <a:r>
              <a:rPr lang="en-US" sz="2000" b="1" i="1" dirty="0" smtClean="0"/>
              <a:t>Mucosa wall </a:t>
            </a:r>
            <a:r>
              <a:rPr lang="en-US" sz="2000" b="1" i="1" dirty="0"/>
              <a:t>is penetrated by mucosal glands which are present in </a:t>
            </a:r>
            <a:endParaRPr lang="en-US" sz="2000" b="1" i="1" dirty="0" smtClean="0"/>
          </a:p>
          <a:p>
            <a:pPr marL="533400" indent="-533400" algn="ctr"/>
            <a:r>
              <a:rPr lang="en-US" sz="2000" b="1" i="1" dirty="0" smtClean="0"/>
              <a:t>muscle </a:t>
            </a:r>
            <a:r>
              <a:rPr lang="en-US" sz="2000" b="1" i="1" dirty="0"/>
              <a:t>coat ( Rokitansky- Aschoff sinuses).</a:t>
            </a:r>
          </a:p>
          <a:p>
            <a:pPr marL="533400" indent="-533400" algn="ctr"/>
            <a:r>
              <a:rPr lang="en-US" sz="2000" b="1" i="1" dirty="0" smtClean="0"/>
              <a:t>All </a:t>
            </a:r>
            <a:r>
              <a:rPr lang="en-US" sz="2000" b="1" i="1" dirty="0"/>
              <a:t>layers show chronic inflammatory cells infiltration and fibrosis. </a:t>
            </a:r>
          </a:p>
        </p:txBody>
      </p:sp>
      <p:sp>
        <p:nvSpPr>
          <p:cNvPr id="6" name="TextBox 5"/>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7" name="TextBox 6"/>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extLst>
      <p:ext uri="{BB962C8B-B14F-4D97-AF65-F5344CB8AC3E}">
        <p14:creationId xmlns:p14="http://schemas.microsoft.com/office/powerpoint/2010/main" xmlns="" val="2038777372"/>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5" name="TextBox 4"/>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
        <p:nvSpPr>
          <p:cNvPr id="2" name="Rectangle 1"/>
          <p:cNvSpPr/>
          <p:nvPr/>
        </p:nvSpPr>
        <p:spPr>
          <a:xfrm>
            <a:off x="2971800" y="2743200"/>
            <a:ext cx="4122026" cy="1200329"/>
          </a:xfrm>
          <a:prstGeom prst="rect">
            <a:avLst/>
          </a:prstGeom>
          <a:noFill/>
        </p:spPr>
        <p:txBody>
          <a:bodyPr wrap="none" lIns="91440" tIns="45720" rIns="91440" bIns="45720">
            <a:spAutoFit/>
          </a:bodyPr>
          <a:lstStyle/>
          <a:p>
            <a:pPr algn="ctr"/>
            <a:r>
              <a:rPr lang="en-US" sz="7200" b="1" i="1" cap="none" spc="0" dirty="0" smtClean="0">
                <a:ln w="12700">
                  <a:solidFill>
                    <a:schemeClr val="accent5"/>
                  </a:solidFill>
                  <a:prstDash val="solid"/>
                </a:ln>
                <a:solidFill>
                  <a:srgbClr val="FF9900"/>
                </a:solidFill>
                <a:effectLst/>
              </a:rPr>
              <a:t>PANCREAS</a:t>
            </a:r>
            <a:endParaRPr lang="en-US" sz="7200" b="1" i="1" cap="none" spc="0" dirty="0">
              <a:ln w="12700">
                <a:solidFill>
                  <a:schemeClr val="accent5"/>
                </a:solidFill>
                <a:prstDash val="solid"/>
              </a:ln>
              <a:solidFill>
                <a:srgbClr val="FF9900"/>
              </a:solidFill>
              <a:effectLst/>
            </a:endParaRP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2792288" y="4564360"/>
            <a:ext cx="6172200" cy="1384920"/>
          </a:xfrm>
        </p:spPr>
        <p:txBody>
          <a:bodyPr>
            <a:noAutofit/>
          </a:bodyPr>
          <a:lstStyle/>
          <a:p>
            <a:pPr algn="ctr"/>
            <a:r>
              <a:rPr lang="en-US" sz="4400" b="1" i="1" dirty="0" smtClean="0">
                <a:solidFill>
                  <a:schemeClr val="accent4">
                    <a:lumMod val="75000"/>
                  </a:schemeClr>
                </a:solidFill>
                <a:effectLst>
                  <a:outerShdw blurRad="38100" dist="38100" dir="2700000" algn="tl">
                    <a:srgbClr val="000000">
                      <a:alpha val="43137"/>
                    </a:srgbClr>
                  </a:outerShdw>
                </a:effectLst>
              </a:rPr>
              <a:t>Normal anatomy &amp; histology</a:t>
            </a:r>
            <a:endParaRPr lang="en-US" sz="4400" b="1" i="1" dirty="0">
              <a:solidFill>
                <a:schemeClr val="accent4">
                  <a:lumMod val="75000"/>
                </a:schemeClr>
              </a:solidFill>
              <a:effectLst>
                <a:outerShdw blurRad="38100" dist="38100" dir="2700000" algn="tl">
                  <a:srgbClr val="000000">
                    <a:alpha val="43137"/>
                  </a:srgbClr>
                </a:outerShdw>
              </a:effectLst>
            </a:endParaRPr>
          </a:p>
        </p:txBody>
      </p:sp>
      <p:sp>
        <p:nvSpPr>
          <p:cNvPr id="3" name="TextBox 2"/>
          <p:cNvSpPr txBox="1"/>
          <p:nvPr/>
        </p:nvSpPr>
        <p:spPr>
          <a:xfrm>
            <a:off x="0" y="6627192"/>
            <a:ext cx="12192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5" name="TextBox 4"/>
          <p:cNvSpPr txBox="1"/>
          <p:nvPr/>
        </p:nvSpPr>
        <p:spPr>
          <a:xfrm>
            <a:off x="8229600" y="6643710"/>
            <a:ext cx="9144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77506" name="Picture 2" descr="http://www.gnc.com.ph/gnc/uploads/image/Gerd-2.jpg">
            <a:hlinkClick r:id="rId2"/>
          </p:cNvPr>
          <p:cNvPicPr>
            <a:picLocks noChangeAspect="1" noChangeArrowheads="1"/>
          </p:cNvPicPr>
          <p:nvPr/>
        </p:nvPicPr>
        <p:blipFill>
          <a:blip r:embed="rId3" cstate="print"/>
          <a:srcRect/>
          <a:stretch>
            <a:fillRect/>
          </a:stretch>
        </p:blipFill>
        <p:spPr bwMode="auto">
          <a:xfrm>
            <a:off x="683568" y="1124743"/>
            <a:ext cx="7488832" cy="5269919"/>
          </a:xfrm>
          <a:prstGeom prst="rect">
            <a:avLst/>
          </a:prstGeom>
          <a:noFill/>
        </p:spPr>
      </p:pic>
      <p:sp>
        <p:nvSpPr>
          <p:cNvPr id="5" name="Rounded Rectangle 4"/>
          <p:cNvSpPr/>
          <p:nvPr/>
        </p:nvSpPr>
        <p:spPr>
          <a:xfrm>
            <a:off x="990600" y="188640"/>
            <a:ext cx="7086600" cy="864096"/>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buClr>
                <a:srgbClr val="0000FF"/>
              </a:buClr>
              <a:buFont typeface="Calibri" pitchFamily="32"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800" b="1" dirty="0" smtClean="0">
                <a:solidFill>
                  <a:schemeClr val="bg1"/>
                </a:solidFill>
                <a:latin typeface="+mj-lt"/>
              </a:rPr>
              <a:t>GASTROESOPHAGEAL REFLUX DISEASE</a:t>
            </a:r>
          </a:p>
          <a:p>
            <a:pPr algn="ctr">
              <a:lnSpc>
                <a:spcPct val="100000"/>
              </a:lnSpc>
              <a:buClr>
                <a:srgbClr val="0000FF"/>
              </a:buClr>
              <a:buFont typeface="Calibri" pitchFamily="32"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800" b="1" dirty="0" smtClean="0">
                <a:solidFill>
                  <a:schemeClr val="bg1"/>
                </a:solidFill>
                <a:latin typeface="+mj-lt"/>
              </a:rPr>
              <a:t>(GERD)</a:t>
            </a:r>
            <a:endParaRPr lang="en-GB" sz="2800" b="1" dirty="0">
              <a:solidFill>
                <a:schemeClr val="bg1"/>
              </a:solidFill>
              <a:latin typeface="+mj-lt"/>
            </a:endParaRPr>
          </a:p>
        </p:txBody>
      </p:sp>
      <p:sp>
        <p:nvSpPr>
          <p:cNvPr id="4" name="TextBox 3"/>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6" name="TextBox 5"/>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050" name="Picture 4" descr="pancreasmodel"/>
          <p:cNvPicPr>
            <a:picLocks noChangeAspect="1" noChangeArrowheads="1"/>
          </p:cNvPicPr>
          <p:nvPr/>
        </p:nvPicPr>
        <p:blipFill>
          <a:blip r:embed="rId3" cstate="print"/>
          <a:srcRect/>
          <a:stretch>
            <a:fillRect/>
          </a:stretch>
        </p:blipFill>
        <p:spPr bwMode="auto">
          <a:xfrm>
            <a:off x="539552" y="1412776"/>
            <a:ext cx="7590893" cy="4752528"/>
          </a:xfrm>
          <a:prstGeom prst="rect">
            <a:avLst/>
          </a:prstGeom>
          <a:noFill/>
          <a:ln w="9525">
            <a:noFill/>
            <a:miter lim="800000"/>
            <a:headEnd/>
            <a:tailEnd/>
          </a:ln>
        </p:spPr>
      </p:pic>
      <p:sp>
        <p:nvSpPr>
          <p:cNvPr id="4" name="Rounded Rectangle 3"/>
          <p:cNvSpPr/>
          <p:nvPr/>
        </p:nvSpPr>
        <p:spPr>
          <a:xfrm>
            <a:off x="971600" y="404664"/>
            <a:ext cx="6408712" cy="576064"/>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t>PANCREAS – Normal Anatomy</a:t>
            </a:r>
            <a:endParaRPr lang="en-US" sz="2800" b="1" i="1" dirty="0"/>
          </a:p>
        </p:txBody>
      </p:sp>
      <p:sp>
        <p:nvSpPr>
          <p:cNvPr id="5" name="TextBox 4"/>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6" name="TextBox 5"/>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8434" name="Picture 4"/>
          <p:cNvPicPr>
            <a:picLocks noChangeAspect="1" noChangeArrowheads="1"/>
          </p:cNvPicPr>
          <p:nvPr/>
        </p:nvPicPr>
        <p:blipFill>
          <a:blip r:embed="rId3" cstate="print"/>
          <a:srcRect/>
          <a:stretch>
            <a:fillRect/>
          </a:stretch>
        </p:blipFill>
        <p:spPr bwMode="auto">
          <a:xfrm>
            <a:off x="0" y="1052737"/>
            <a:ext cx="8748464" cy="5544616"/>
          </a:xfrm>
          <a:prstGeom prst="rect">
            <a:avLst/>
          </a:prstGeom>
          <a:noFill/>
          <a:ln w="9525">
            <a:noFill/>
            <a:miter lim="800000"/>
            <a:headEnd/>
            <a:tailEnd/>
          </a:ln>
        </p:spPr>
      </p:pic>
      <p:sp>
        <p:nvSpPr>
          <p:cNvPr id="3" name="Rounded Rectangle 2"/>
          <p:cNvSpPr/>
          <p:nvPr/>
        </p:nvSpPr>
        <p:spPr>
          <a:xfrm>
            <a:off x="971600" y="404664"/>
            <a:ext cx="6984776" cy="576064"/>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t>PANCREAS – Normal Histology (Diagram)</a:t>
            </a:r>
            <a:endParaRPr lang="en-US" sz="2800" b="1" i="1" dirty="0"/>
          </a:p>
        </p:txBody>
      </p:sp>
      <p:sp>
        <p:nvSpPr>
          <p:cNvPr id="4" name="TextBox 3"/>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5" name="TextBox 4"/>
          <p:cNvSpPr txBox="1"/>
          <p:nvPr/>
        </p:nvSpPr>
        <p:spPr>
          <a:xfrm>
            <a:off x="8382000" y="6643710"/>
            <a:ext cx="7620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21538" name="Picture 2" descr="http://library.med.utah.edu/WebPath/jpeg4/ENDO032.jpg"/>
          <p:cNvPicPr>
            <a:picLocks noChangeAspect="1" noChangeArrowheads="1"/>
          </p:cNvPicPr>
          <p:nvPr/>
        </p:nvPicPr>
        <p:blipFill>
          <a:blip r:embed="rId2" cstate="print"/>
          <a:srcRect/>
          <a:stretch>
            <a:fillRect/>
          </a:stretch>
        </p:blipFill>
        <p:spPr bwMode="auto">
          <a:xfrm>
            <a:off x="1115616" y="980728"/>
            <a:ext cx="6696744" cy="4248472"/>
          </a:xfrm>
          <a:prstGeom prst="rect">
            <a:avLst/>
          </a:prstGeom>
          <a:noFill/>
          <a:ln>
            <a:solidFill>
              <a:srgbClr val="003300"/>
            </a:solidFill>
          </a:ln>
        </p:spPr>
      </p:pic>
      <p:sp>
        <p:nvSpPr>
          <p:cNvPr id="3" name="Rounded Rectangle 2"/>
          <p:cNvSpPr/>
          <p:nvPr/>
        </p:nvSpPr>
        <p:spPr>
          <a:xfrm>
            <a:off x="1043608" y="188640"/>
            <a:ext cx="6768752" cy="576064"/>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t>PANCREAS – Normal Histology -LPF</a:t>
            </a:r>
            <a:endParaRPr lang="en-US" sz="2800" b="1" i="1" dirty="0"/>
          </a:p>
        </p:txBody>
      </p:sp>
      <p:sp>
        <p:nvSpPr>
          <p:cNvPr id="4" name="Rectangle 3"/>
          <p:cNvSpPr/>
          <p:nvPr/>
        </p:nvSpPr>
        <p:spPr>
          <a:xfrm>
            <a:off x="827584" y="5373216"/>
            <a:ext cx="7200800" cy="1323439"/>
          </a:xfrm>
          <a:prstGeom prst="rect">
            <a:avLst/>
          </a:prstGeom>
        </p:spPr>
        <p:txBody>
          <a:bodyPr wrap="square">
            <a:spAutoFit/>
          </a:bodyPr>
          <a:lstStyle/>
          <a:p>
            <a:pPr algn="ctr"/>
            <a:r>
              <a:rPr lang="en-US" sz="2000" b="1" i="1" dirty="0" smtClean="0"/>
              <a:t>Here is a normal pancreatic islet of Langerhans surrounded by normal exocrine pancreatic acinar tissue. The islets contain alpha cells secreting glucagon, beta cells secreting insulin, and delta cells secreting somatostatin.</a:t>
            </a:r>
            <a:endParaRPr lang="en-US" sz="2000" b="1" i="1" dirty="0"/>
          </a:p>
        </p:txBody>
      </p:sp>
      <p:sp>
        <p:nvSpPr>
          <p:cNvPr id="5" name="TextBox 4"/>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6" name="TextBox 5"/>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251520" y="5229200"/>
            <a:ext cx="8130480" cy="1631216"/>
          </a:xfrm>
          <a:prstGeom prst="rect">
            <a:avLst/>
          </a:prstGeom>
        </p:spPr>
        <p:txBody>
          <a:bodyPr wrap="square">
            <a:spAutoFit/>
          </a:bodyPr>
          <a:lstStyle/>
          <a:p>
            <a:pPr algn="ctr"/>
            <a:r>
              <a:rPr lang="en-US" sz="2000" b="1" i="1" dirty="0" smtClean="0"/>
              <a:t>This section of pancreas shows a small duct in the center of the field. The wall of the duct is made of simple cuboidal epithelium. Exocrine gland ducts of this type are made of cuboidal cells arranged like bricks in a wall. As the duct enlarges there may be a transition from cuboidal to a columnar shape</a:t>
            </a:r>
            <a:endParaRPr lang="en-US" sz="2000" i="1" dirty="0"/>
          </a:p>
        </p:txBody>
      </p:sp>
      <p:pic>
        <p:nvPicPr>
          <p:cNvPr id="322562" name="Picture 2" descr="http://www.vetmed.vt.edu/education/curriculum/vm8054/Labs/Lab4/IMAGES/SIMP%20CUB%20PANCREAS%20B.JPG"/>
          <p:cNvPicPr>
            <a:picLocks noChangeAspect="1" noChangeArrowheads="1"/>
          </p:cNvPicPr>
          <p:nvPr/>
        </p:nvPicPr>
        <p:blipFill>
          <a:blip r:embed="rId2" cstate="print"/>
          <a:srcRect/>
          <a:stretch>
            <a:fillRect/>
          </a:stretch>
        </p:blipFill>
        <p:spPr bwMode="auto">
          <a:xfrm>
            <a:off x="1043608" y="980728"/>
            <a:ext cx="6840760" cy="4202435"/>
          </a:xfrm>
          <a:prstGeom prst="rect">
            <a:avLst/>
          </a:prstGeom>
          <a:noFill/>
        </p:spPr>
      </p:pic>
      <p:sp>
        <p:nvSpPr>
          <p:cNvPr id="4" name="Rounded Rectangle 3"/>
          <p:cNvSpPr/>
          <p:nvPr/>
        </p:nvSpPr>
        <p:spPr>
          <a:xfrm>
            <a:off x="971600" y="188640"/>
            <a:ext cx="6984776" cy="576064"/>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t>PANCREAS – Normal Histology -HPF</a:t>
            </a:r>
            <a:endParaRPr lang="en-US" sz="2800" b="1" i="1" dirty="0"/>
          </a:p>
        </p:txBody>
      </p:sp>
      <p:pic>
        <p:nvPicPr>
          <p:cNvPr id="5" name="Picture 5" descr="image004"/>
          <p:cNvPicPr>
            <a:picLocks noChangeAspect="1" noChangeArrowheads="1"/>
          </p:cNvPicPr>
          <p:nvPr/>
        </p:nvPicPr>
        <p:blipFill>
          <a:blip r:embed="rId3" cstate="print"/>
          <a:srcRect/>
          <a:stretch>
            <a:fillRect/>
          </a:stretch>
        </p:blipFill>
        <p:spPr bwMode="auto">
          <a:xfrm>
            <a:off x="6876256" y="980728"/>
            <a:ext cx="1656184" cy="2078751"/>
          </a:xfrm>
          <a:prstGeom prst="rect">
            <a:avLst/>
          </a:prstGeom>
          <a:noFill/>
          <a:ln w="9525">
            <a:solidFill>
              <a:srgbClr val="003300"/>
            </a:solidFill>
            <a:miter lim="800000"/>
            <a:headEnd/>
            <a:tailEnd/>
          </a:ln>
        </p:spPr>
      </p:pic>
      <p:sp>
        <p:nvSpPr>
          <p:cNvPr id="6" name="TextBox 5"/>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7" name="TextBox 6"/>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2792288" y="4564360"/>
            <a:ext cx="6172200" cy="952872"/>
          </a:xfrm>
        </p:spPr>
        <p:txBody>
          <a:bodyPr>
            <a:normAutofit fontScale="90000"/>
          </a:bodyPr>
          <a:lstStyle/>
          <a:p>
            <a:pPr algn="ctr"/>
            <a:r>
              <a:rPr lang="en-US" sz="4000" b="1" i="1" dirty="0" smtClean="0">
                <a:solidFill>
                  <a:schemeClr val="accent4">
                    <a:lumMod val="75000"/>
                  </a:schemeClr>
                </a:solidFill>
                <a:effectLst>
                  <a:outerShdw blurRad="38100" dist="38100" dir="2700000" algn="tl">
                    <a:srgbClr val="000000">
                      <a:alpha val="43137"/>
                    </a:srgbClr>
                  </a:outerShdw>
                </a:effectLst>
              </a:rPr>
              <a:t>GROSS &amp; HISTOPATHOLOGY</a:t>
            </a:r>
            <a:endParaRPr lang="en-US" sz="4000" b="1" i="1" dirty="0">
              <a:solidFill>
                <a:schemeClr val="accent4">
                  <a:lumMod val="75000"/>
                </a:schemeClr>
              </a:solidFill>
              <a:effectLst>
                <a:outerShdw blurRad="38100" dist="38100" dir="2700000" algn="tl">
                  <a:srgbClr val="000000">
                    <a:alpha val="43137"/>
                  </a:srgbClr>
                </a:outerShdw>
              </a:effectLst>
            </a:endParaRPr>
          </a:p>
        </p:txBody>
      </p:sp>
      <p:sp>
        <p:nvSpPr>
          <p:cNvPr id="3" name="TextBox 2"/>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5" name="TextBox 4"/>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6627" name="Rectangle 3"/>
          <p:cNvSpPr>
            <a:spLocks noGrp="1" noChangeArrowheads="1"/>
          </p:cNvSpPr>
          <p:nvPr>
            <p:ph idx="1"/>
          </p:nvPr>
        </p:nvSpPr>
        <p:spPr>
          <a:xfrm>
            <a:off x="395536" y="1219200"/>
            <a:ext cx="8136904" cy="1108720"/>
          </a:xfrm>
        </p:spPr>
        <p:txBody>
          <a:bodyPr>
            <a:normAutofit/>
          </a:bodyPr>
          <a:lstStyle/>
          <a:p>
            <a:pPr eaLnBrk="1" hangingPunct="1"/>
            <a:r>
              <a:rPr lang="en-US" sz="2800" b="1" i="1" dirty="0" smtClean="0">
                <a:solidFill>
                  <a:srgbClr val="CC0099"/>
                </a:solidFill>
              </a:rPr>
              <a:t>ACUTE   </a:t>
            </a:r>
            <a:r>
              <a:rPr lang="en-US" sz="2800" b="1" i="1" dirty="0" smtClean="0">
                <a:solidFill>
                  <a:srgbClr val="1010C6"/>
                </a:solidFill>
              </a:rPr>
              <a:t>(Very serious)</a:t>
            </a:r>
          </a:p>
          <a:p>
            <a:pPr eaLnBrk="1" hangingPunct="1"/>
            <a:r>
              <a:rPr lang="en-US" sz="2800" b="1" i="1" dirty="0" smtClean="0">
                <a:solidFill>
                  <a:srgbClr val="CC0099"/>
                </a:solidFill>
              </a:rPr>
              <a:t>CHRONIC </a:t>
            </a:r>
            <a:r>
              <a:rPr lang="en-US" sz="2800" b="1" i="1" dirty="0" smtClean="0">
                <a:solidFill>
                  <a:srgbClr val="1010C6"/>
                </a:solidFill>
              </a:rPr>
              <a:t>(Calcifications, Pseudocyst)</a:t>
            </a:r>
          </a:p>
        </p:txBody>
      </p:sp>
      <p:pic>
        <p:nvPicPr>
          <p:cNvPr id="4" name="Picture 4" descr="image012"/>
          <p:cNvPicPr>
            <a:picLocks noChangeAspect="1" noChangeArrowheads="1"/>
          </p:cNvPicPr>
          <p:nvPr/>
        </p:nvPicPr>
        <p:blipFill>
          <a:blip r:embed="rId3" cstate="print"/>
          <a:srcRect/>
          <a:stretch>
            <a:fillRect/>
          </a:stretch>
        </p:blipFill>
        <p:spPr bwMode="auto">
          <a:xfrm>
            <a:off x="971600" y="2438400"/>
            <a:ext cx="7056784" cy="4032448"/>
          </a:xfrm>
          <a:prstGeom prst="rect">
            <a:avLst/>
          </a:prstGeom>
          <a:noFill/>
          <a:ln w="9525">
            <a:noFill/>
            <a:miter lim="800000"/>
            <a:headEnd/>
            <a:tailEnd/>
          </a:ln>
        </p:spPr>
      </p:pic>
      <p:sp>
        <p:nvSpPr>
          <p:cNvPr id="5" name="Rounded Rectangle 4"/>
          <p:cNvSpPr/>
          <p:nvPr/>
        </p:nvSpPr>
        <p:spPr>
          <a:xfrm>
            <a:off x="1043608" y="260648"/>
            <a:ext cx="6840760" cy="576064"/>
          </a:xfrm>
          <a:prstGeom prst="roundRect">
            <a:avLst/>
          </a:prstGeom>
          <a:solidFill>
            <a:srgbClr val="691D5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PANCREATITIS - Types</a:t>
            </a:r>
            <a:endParaRPr lang="en-US" sz="2800" b="1" i="1" dirty="0">
              <a:effectLst>
                <a:outerShdw blurRad="38100" dist="38100" dir="2700000" algn="tl">
                  <a:srgbClr val="000000">
                    <a:alpha val="43137"/>
                  </a:srgbClr>
                </a:outerShdw>
              </a:effectLst>
            </a:endParaRPr>
          </a:p>
        </p:txBody>
      </p:sp>
      <p:sp>
        <p:nvSpPr>
          <p:cNvPr id="6" name="TextBox 5"/>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7" name="TextBox 6"/>
          <p:cNvSpPr txBox="1"/>
          <p:nvPr/>
        </p:nvSpPr>
        <p:spPr>
          <a:xfrm>
            <a:off x="8382000" y="6643710"/>
            <a:ext cx="7620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1747" name="Picture 6" descr="64"/>
          <p:cNvPicPr>
            <a:picLocks noGrp="1" noChangeAspect="1" noChangeArrowheads="1"/>
          </p:cNvPicPr>
          <p:nvPr>
            <p:ph idx="1"/>
          </p:nvPr>
        </p:nvPicPr>
        <p:blipFill>
          <a:blip r:embed="rId2" cstate="print">
            <a:lum contrast="20000"/>
          </a:blip>
          <a:srcRect/>
          <a:stretch>
            <a:fillRect/>
          </a:stretch>
        </p:blipFill>
        <p:spPr>
          <a:xfrm>
            <a:off x="683568" y="908720"/>
            <a:ext cx="7522730" cy="5454427"/>
          </a:xfrm>
          <a:noFill/>
          <a:ln>
            <a:noFill/>
          </a:ln>
        </p:spPr>
      </p:pic>
      <p:sp>
        <p:nvSpPr>
          <p:cNvPr id="4" name="Rounded Rectangle 3"/>
          <p:cNvSpPr/>
          <p:nvPr/>
        </p:nvSpPr>
        <p:spPr>
          <a:xfrm>
            <a:off x="755576" y="260648"/>
            <a:ext cx="7416824" cy="576064"/>
          </a:xfrm>
          <a:prstGeom prst="roundRect">
            <a:avLst/>
          </a:prstGeom>
          <a:solidFill>
            <a:srgbClr val="691D5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PANCREATITIS – Common causes</a:t>
            </a:r>
            <a:endParaRPr lang="en-US" sz="2800" b="1" i="1" dirty="0">
              <a:effectLst>
                <a:outerShdw blurRad="38100" dist="38100" dir="2700000" algn="tl">
                  <a:srgbClr val="000000">
                    <a:alpha val="43137"/>
                  </a:srgbClr>
                </a:outerShdw>
              </a:effectLst>
            </a:endParaRPr>
          </a:p>
        </p:txBody>
      </p:sp>
      <p:sp>
        <p:nvSpPr>
          <p:cNvPr id="5" name="TextBox 4"/>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6" name="TextBox 5"/>
          <p:cNvSpPr txBox="1"/>
          <p:nvPr/>
        </p:nvSpPr>
        <p:spPr>
          <a:xfrm>
            <a:off x="8382000" y="6643710"/>
            <a:ext cx="7620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2133600" y="2819400"/>
            <a:ext cx="6172200" cy="1240904"/>
          </a:xfrm>
        </p:spPr>
        <p:txBody>
          <a:bodyPr>
            <a:noAutofit/>
          </a:bodyPr>
          <a:lstStyle/>
          <a:p>
            <a:pPr algn="ctr"/>
            <a:r>
              <a:rPr lang="en-US" sz="4800" b="1" i="1" dirty="0" smtClean="0">
                <a:solidFill>
                  <a:srgbClr val="FF33CC"/>
                </a:solidFill>
                <a:effectLst>
                  <a:outerShdw blurRad="38100" dist="38100" dir="2700000" algn="tl">
                    <a:srgbClr val="000000">
                      <a:alpha val="43137"/>
                    </a:srgbClr>
                  </a:outerShdw>
                </a:effectLst>
              </a:rPr>
              <a:t>Acute pancreatitis</a:t>
            </a:r>
            <a:endParaRPr lang="en-US" sz="4800" b="1" i="1" dirty="0">
              <a:solidFill>
                <a:srgbClr val="FF33CC"/>
              </a:solidFill>
              <a:effectLst>
                <a:outerShdw blurRad="38100" dist="38100" dir="2700000" algn="tl">
                  <a:srgbClr val="000000">
                    <a:alpha val="43137"/>
                  </a:srgbClr>
                </a:outerShdw>
              </a:effectLst>
            </a:endParaRPr>
          </a:p>
        </p:txBody>
      </p:sp>
      <p:sp>
        <p:nvSpPr>
          <p:cNvPr id="3" name="TextBox 2"/>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5" name="TextBox 4"/>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8675" name="Rectangle 3"/>
          <p:cNvSpPr>
            <a:spLocks noGrp="1" noChangeArrowheads="1"/>
          </p:cNvSpPr>
          <p:nvPr>
            <p:ph idx="1"/>
          </p:nvPr>
        </p:nvSpPr>
        <p:spPr>
          <a:xfrm>
            <a:off x="611560" y="1628800"/>
            <a:ext cx="7560840" cy="4896544"/>
          </a:xfrm>
        </p:spPr>
        <p:txBody>
          <a:bodyPr>
            <a:normAutofit/>
          </a:bodyPr>
          <a:lstStyle/>
          <a:p>
            <a:pPr eaLnBrk="1" hangingPunct="1">
              <a:buFont typeface="Wingdings" pitchFamily="2" charset="2"/>
              <a:buChar char="Ø"/>
            </a:pPr>
            <a:r>
              <a:rPr lang="en-US" sz="3200" b="1" i="1" dirty="0" smtClean="0">
                <a:solidFill>
                  <a:srgbClr val="1010C6"/>
                </a:solidFill>
              </a:rPr>
              <a:t> </a:t>
            </a:r>
            <a:r>
              <a:rPr lang="en-US" sz="2800" b="1" i="1" dirty="0" smtClean="0">
                <a:solidFill>
                  <a:srgbClr val="1010C6"/>
                </a:solidFill>
              </a:rPr>
              <a:t>Alcoholism</a:t>
            </a:r>
          </a:p>
          <a:p>
            <a:pPr eaLnBrk="1" hangingPunct="1">
              <a:buFont typeface="Wingdings" pitchFamily="2" charset="2"/>
              <a:buChar char="Ø"/>
            </a:pPr>
            <a:r>
              <a:rPr lang="en-US" sz="2800" b="1" i="1" dirty="0" smtClean="0">
                <a:solidFill>
                  <a:srgbClr val="1010C6"/>
                </a:solidFill>
              </a:rPr>
              <a:t> Bile reflux  </a:t>
            </a:r>
          </a:p>
          <a:p>
            <a:pPr eaLnBrk="1" hangingPunct="1">
              <a:buFont typeface="Wingdings" pitchFamily="2" charset="2"/>
              <a:buChar char="Ø"/>
            </a:pPr>
            <a:r>
              <a:rPr lang="en-US" sz="2800" b="1" i="1" dirty="0" smtClean="0">
                <a:solidFill>
                  <a:srgbClr val="1010C6"/>
                </a:solidFill>
              </a:rPr>
              <a:t> Medications (thiazides)</a:t>
            </a:r>
          </a:p>
          <a:p>
            <a:pPr eaLnBrk="1" hangingPunct="1">
              <a:buFont typeface="Wingdings" pitchFamily="2" charset="2"/>
              <a:buChar char="Ø"/>
            </a:pPr>
            <a:r>
              <a:rPr lang="en-US" sz="2800" b="1" i="1" dirty="0" smtClean="0">
                <a:solidFill>
                  <a:srgbClr val="1010C6"/>
                </a:solidFill>
              </a:rPr>
              <a:t> Hypertriglyceridemia, hypercalcemia</a:t>
            </a:r>
          </a:p>
          <a:p>
            <a:pPr eaLnBrk="1" hangingPunct="1">
              <a:buFont typeface="Wingdings" pitchFamily="2" charset="2"/>
              <a:buChar char="Ø"/>
            </a:pPr>
            <a:r>
              <a:rPr lang="en-US" sz="2800" b="1" i="1" dirty="0" smtClean="0">
                <a:solidFill>
                  <a:srgbClr val="1010C6"/>
                </a:solidFill>
              </a:rPr>
              <a:t> Acute ischemia</a:t>
            </a:r>
          </a:p>
          <a:p>
            <a:pPr eaLnBrk="1" hangingPunct="1">
              <a:buFont typeface="Wingdings" pitchFamily="2" charset="2"/>
              <a:buChar char="Ø"/>
            </a:pPr>
            <a:r>
              <a:rPr lang="en-US" sz="2800" b="1" i="1" dirty="0" smtClean="0">
                <a:solidFill>
                  <a:srgbClr val="1010C6"/>
                </a:solidFill>
              </a:rPr>
              <a:t> Trauma, blunt, iatrogenic</a:t>
            </a:r>
          </a:p>
          <a:p>
            <a:pPr eaLnBrk="1" hangingPunct="1">
              <a:buFont typeface="Wingdings" pitchFamily="2" charset="2"/>
              <a:buChar char="Ø"/>
            </a:pPr>
            <a:r>
              <a:rPr lang="en-US" sz="2800" b="1" i="1" dirty="0" smtClean="0">
                <a:solidFill>
                  <a:srgbClr val="1010C6"/>
                </a:solidFill>
              </a:rPr>
              <a:t> Genes: PRSS1, SPINK1</a:t>
            </a:r>
          </a:p>
          <a:p>
            <a:pPr eaLnBrk="1" hangingPunct="1">
              <a:buFont typeface="Wingdings" pitchFamily="2" charset="2"/>
              <a:buChar char="Ø"/>
            </a:pPr>
            <a:r>
              <a:rPr lang="en-US" sz="2800" b="1" i="1" dirty="0" smtClean="0">
                <a:solidFill>
                  <a:srgbClr val="1010C6"/>
                </a:solidFill>
              </a:rPr>
              <a:t> Idiopathic, 10-20%</a:t>
            </a:r>
          </a:p>
        </p:txBody>
      </p:sp>
      <p:sp>
        <p:nvSpPr>
          <p:cNvPr id="5" name="Rounded Rectangle 4"/>
          <p:cNvSpPr/>
          <p:nvPr/>
        </p:nvSpPr>
        <p:spPr>
          <a:xfrm>
            <a:off x="1043608" y="404664"/>
            <a:ext cx="6840760" cy="576064"/>
          </a:xfrm>
          <a:prstGeom prst="roundRect">
            <a:avLst/>
          </a:prstGeom>
          <a:solidFill>
            <a:srgbClr val="691D5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ACUTE  PANCREATITIS - Causes</a:t>
            </a:r>
            <a:endParaRPr lang="en-US" sz="2800" b="1" i="1" dirty="0">
              <a:effectLst>
                <a:outerShdw blurRad="38100" dist="38100" dir="2700000" algn="tl">
                  <a:srgbClr val="000000">
                    <a:alpha val="43137"/>
                  </a:srgbClr>
                </a:outerShdw>
              </a:effectLst>
            </a:endParaRPr>
          </a:p>
        </p:txBody>
      </p:sp>
      <p:sp>
        <p:nvSpPr>
          <p:cNvPr id="4" name="TextBox 3"/>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6" name="TextBox 5"/>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9699" name="Rectangle 3"/>
          <p:cNvSpPr>
            <a:spLocks noGrp="1" noChangeArrowheads="1"/>
          </p:cNvSpPr>
          <p:nvPr>
            <p:ph idx="1"/>
          </p:nvPr>
        </p:nvSpPr>
        <p:spPr>
          <a:xfrm>
            <a:off x="457200" y="1600200"/>
            <a:ext cx="7467600" cy="4205064"/>
          </a:xfrm>
        </p:spPr>
        <p:txBody>
          <a:bodyPr>
            <a:normAutofit/>
          </a:bodyPr>
          <a:lstStyle/>
          <a:p>
            <a:pPr eaLnBrk="1" hangingPunct="1">
              <a:buNone/>
            </a:pPr>
            <a:r>
              <a:rPr lang="en-US" sz="2800" b="1" i="1" dirty="0" smtClean="0">
                <a:solidFill>
                  <a:srgbClr val="1010C6"/>
                </a:solidFill>
              </a:rPr>
              <a:t> </a:t>
            </a:r>
          </a:p>
          <a:p>
            <a:pPr eaLnBrk="1" hangingPunct="1">
              <a:buFont typeface="Wingdings" pitchFamily="2" charset="2"/>
              <a:buChar char="Ø"/>
            </a:pPr>
            <a:r>
              <a:rPr lang="en-US" sz="2800" b="1" i="1" dirty="0" smtClean="0">
                <a:solidFill>
                  <a:srgbClr val="1010C6"/>
                </a:solidFill>
              </a:rPr>
              <a:t>SEVERE ABDOMINAL PAIN</a:t>
            </a:r>
          </a:p>
          <a:p>
            <a:pPr eaLnBrk="1" hangingPunct="1">
              <a:buFont typeface="Wingdings" pitchFamily="2" charset="2"/>
              <a:buChar char="Ø"/>
            </a:pPr>
            <a:r>
              <a:rPr lang="en-US" sz="2800" b="1" i="1" dirty="0" smtClean="0">
                <a:solidFill>
                  <a:srgbClr val="1010C6"/>
                </a:solidFill>
              </a:rPr>
              <a:t> Extreme Emergency Situation</a:t>
            </a:r>
          </a:p>
          <a:p>
            <a:pPr eaLnBrk="1" hangingPunct="1">
              <a:buFont typeface="Wingdings" pitchFamily="2" charset="2"/>
              <a:buChar char="Ø"/>
            </a:pPr>
            <a:r>
              <a:rPr lang="en-US" sz="2800" b="1" i="1" dirty="0" smtClean="0">
                <a:solidFill>
                  <a:srgbClr val="1010C6"/>
                </a:solidFill>
              </a:rPr>
              <a:t> High Mortality</a:t>
            </a:r>
          </a:p>
          <a:p>
            <a:pPr eaLnBrk="1" hangingPunct="1">
              <a:buFont typeface="Wingdings" pitchFamily="2" charset="2"/>
              <a:buChar char="Ø"/>
            </a:pPr>
            <a:endParaRPr lang="en-US" sz="2800" b="1" i="1" dirty="0" smtClean="0">
              <a:solidFill>
                <a:srgbClr val="1010C6"/>
              </a:solidFill>
            </a:endParaRPr>
          </a:p>
          <a:p>
            <a:pPr>
              <a:spcBef>
                <a:spcPct val="50000"/>
              </a:spcBef>
              <a:buFont typeface="Wingdings" pitchFamily="2" charset="2"/>
              <a:buChar char="Ø"/>
            </a:pPr>
            <a:r>
              <a:rPr lang="en-US" sz="2800" b="1" i="1" dirty="0" smtClean="0">
                <a:solidFill>
                  <a:srgbClr val="1010C6"/>
                </a:solidFill>
              </a:rPr>
              <a:t>The MOST important lab test is……….?????  </a:t>
            </a:r>
            <a:r>
              <a:rPr lang="en-US" sz="2800" b="1" i="1" dirty="0" smtClean="0">
                <a:solidFill>
                  <a:srgbClr val="1010C6"/>
                </a:solidFill>
                <a:sym typeface="Wingdings" pitchFamily="2" charset="2"/>
              </a:rPr>
              <a:t>  </a:t>
            </a:r>
            <a:r>
              <a:rPr lang="el-GR" sz="2800" b="1" i="1" dirty="0">
                <a:solidFill>
                  <a:srgbClr val="CC0000"/>
                </a:solidFill>
                <a:sym typeface="Wingdings" pitchFamily="2" charset="2"/>
              </a:rPr>
              <a:t>α</a:t>
            </a:r>
            <a:r>
              <a:rPr lang="en-US" sz="2800" b="1" i="1" dirty="0" smtClean="0">
                <a:solidFill>
                  <a:srgbClr val="1010C6"/>
                </a:solidFill>
                <a:sym typeface="Wingdings" pitchFamily="2" charset="2"/>
              </a:rPr>
              <a:t> </a:t>
            </a:r>
            <a:r>
              <a:rPr lang="en-US" sz="2800" b="1" i="1" dirty="0" smtClean="0">
                <a:solidFill>
                  <a:srgbClr val="FF0000"/>
                </a:solidFill>
                <a:sym typeface="Wingdings" pitchFamily="2" charset="2"/>
              </a:rPr>
              <a:t>–</a:t>
            </a:r>
            <a:r>
              <a:rPr lang="en-US" sz="2800" b="1" i="1" dirty="0" smtClean="0">
                <a:solidFill>
                  <a:srgbClr val="1010C6"/>
                </a:solidFill>
                <a:sym typeface="Wingdings" pitchFamily="2" charset="2"/>
              </a:rPr>
              <a:t> </a:t>
            </a:r>
            <a:r>
              <a:rPr lang="en-US" sz="2800" b="1" i="1" dirty="0" smtClean="0">
                <a:solidFill>
                  <a:srgbClr val="CC0000"/>
                </a:solidFill>
              </a:rPr>
              <a:t>AMYLASE estimation</a:t>
            </a:r>
            <a:endParaRPr lang="en-US" sz="2800" b="1" dirty="0" smtClean="0">
              <a:solidFill>
                <a:srgbClr val="3333FF"/>
              </a:solidFill>
            </a:endParaRPr>
          </a:p>
          <a:p>
            <a:pPr eaLnBrk="1" hangingPunct="1"/>
            <a:endParaRPr lang="en-US" sz="2800" b="1" i="1" dirty="0" smtClean="0">
              <a:solidFill>
                <a:srgbClr val="1010C6"/>
              </a:solidFill>
            </a:endParaRPr>
          </a:p>
        </p:txBody>
      </p:sp>
      <p:sp>
        <p:nvSpPr>
          <p:cNvPr id="6" name="Rounded Rectangle 5"/>
          <p:cNvSpPr/>
          <p:nvPr/>
        </p:nvSpPr>
        <p:spPr>
          <a:xfrm>
            <a:off x="1143000" y="404664"/>
            <a:ext cx="6934200" cy="720080"/>
          </a:xfrm>
          <a:prstGeom prst="roundRect">
            <a:avLst/>
          </a:prstGeom>
          <a:solidFill>
            <a:srgbClr val="691D5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ACUTE  PANCREATITIS – Clinical Features</a:t>
            </a:r>
            <a:endParaRPr lang="en-US" sz="2800" b="1" i="1" dirty="0">
              <a:effectLst>
                <a:outerShdw blurRad="38100" dist="38100" dir="2700000" algn="tl">
                  <a:srgbClr val="000000">
                    <a:alpha val="43137"/>
                  </a:srgbClr>
                </a:outerShdw>
              </a:effectLst>
            </a:endParaRPr>
          </a:p>
        </p:txBody>
      </p:sp>
      <p:sp>
        <p:nvSpPr>
          <p:cNvPr id="4" name="TextBox 3"/>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5" name="TextBox 4"/>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78530" name="Picture 2" descr="http://www.lgmpharma.com/blog/wp-content/uploads/2012/06/erosive-esophagitis.jpg">
            <a:hlinkClick r:id="rId2"/>
          </p:cNvPr>
          <p:cNvPicPr>
            <a:picLocks noChangeAspect="1" noChangeArrowheads="1"/>
          </p:cNvPicPr>
          <p:nvPr/>
        </p:nvPicPr>
        <p:blipFill>
          <a:blip r:embed="rId3" cstate="print"/>
          <a:srcRect/>
          <a:stretch>
            <a:fillRect/>
          </a:stretch>
        </p:blipFill>
        <p:spPr bwMode="auto">
          <a:xfrm>
            <a:off x="672402" y="1268760"/>
            <a:ext cx="7788029" cy="4141440"/>
          </a:xfrm>
          <a:prstGeom prst="rect">
            <a:avLst/>
          </a:prstGeom>
          <a:noFill/>
          <a:ln>
            <a:solidFill>
              <a:schemeClr val="accent1"/>
            </a:solidFill>
          </a:ln>
        </p:spPr>
      </p:pic>
      <p:sp>
        <p:nvSpPr>
          <p:cNvPr id="5" name="Rounded Rectangle 4"/>
          <p:cNvSpPr/>
          <p:nvPr/>
        </p:nvSpPr>
        <p:spPr>
          <a:xfrm>
            <a:off x="1066800" y="188640"/>
            <a:ext cx="7086600" cy="864096"/>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buClr>
                <a:srgbClr val="0000FF"/>
              </a:buClr>
              <a:buFont typeface="Calibri" pitchFamily="32"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800" b="1" dirty="0" smtClean="0">
                <a:solidFill>
                  <a:schemeClr val="bg1"/>
                </a:solidFill>
                <a:latin typeface="+mj-lt"/>
              </a:rPr>
              <a:t>GASTROESOPHAGEAL REFLUX DISEASE</a:t>
            </a:r>
          </a:p>
          <a:p>
            <a:pPr algn="ctr">
              <a:lnSpc>
                <a:spcPct val="100000"/>
              </a:lnSpc>
              <a:buClr>
                <a:srgbClr val="0000FF"/>
              </a:buClr>
              <a:buFont typeface="Calibri" pitchFamily="32"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800" b="1" dirty="0" smtClean="0">
                <a:solidFill>
                  <a:schemeClr val="bg1"/>
                </a:solidFill>
                <a:latin typeface="+mj-lt"/>
              </a:rPr>
              <a:t>(GERD)</a:t>
            </a:r>
            <a:endParaRPr lang="en-GB" sz="2800" b="1" dirty="0">
              <a:solidFill>
                <a:schemeClr val="bg1"/>
              </a:solidFill>
              <a:latin typeface="+mj-lt"/>
            </a:endParaRPr>
          </a:p>
        </p:txBody>
      </p:sp>
      <p:sp>
        <p:nvSpPr>
          <p:cNvPr id="4" name="TextBox 3"/>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6" name="TextBox 5"/>
          <p:cNvSpPr txBox="1"/>
          <p:nvPr/>
        </p:nvSpPr>
        <p:spPr>
          <a:xfrm>
            <a:off x="8382000" y="6643710"/>
            <a:ext cx="7620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7107" name="Rectangle 3"/>
          <p:cNvSpPr>
            <a:spLocks noGrp="1" noChangeArrowheads="1"/>
          </p:cNvSpPr>
          <p:nvPr>
            <p:ph idx="1"/>
          </p:nvPr>
        </p:nvSpPr>
        <p:spPr>
          <a:xfrm>
            <a:off x="755576" y="1844824"/>
            <a:ext cx="7200800" cy="2921496"/>
          </a:xfrm>
        </p:spPr>
        <p:txBody>
          <a:bodyPr>
            <a:normAutofit lnSpcReduction="10000"/>
          </a:bodyPr>
          <a:lstStyle/>
          <a:p>
            <a:pPr eaLnBrk="1" hangingPunct="1"/>
            <a:r>
              <a:rPr lang="en-US" b="1" i="1" dirty="0" smtClean="0">
                <a:solidFill>
                  <a:srgbClr val="1010C6"/>
                </a:solidFill>
              </a:rPr>
              <a:t> EDEMA</a:t>
            </a:r>
          </a:p>
          <a:p>
            <a:pPr eaLnBrk="1" hangingPunct="1"/>
            <a:r>
              <a:rPr lang="en-US" b="1" i="1" dirty="0" smtClean="0">
                <a:solidFill>
                  <a:srgbClr val="1010C6"/>
                </a:solidFill>
              </a:rPr>
              <a:t> FAT NECROSIS</a:t>
            </a:r>
          </a:p>
          <a:p>
            <a:pPr eaLnBrk="1" hangingPunct="1"/>
            <a:r>
              <a:rPr lang="en-US" b="1" i="1" dirty="0" smtClean="0">
                <a:solidFill>
                  <a:srgbClr val="1010C6"/>
                </a:solidFill>
              </a:rPr>
              <a:t> ACUTE INFLAMMATORY INFILTRATE</a:t>
            </a:r>
          </a:p>
          <a:p>
            <a:pPr eaLnBrk="1" hangingPunct="1"/>
            <a:r>
              <a:rPr lang="en-US" b="1" i="1" dirty="0" smtClean="0">
                <a:solidFill>
                  <a:srgbClr val="1010C6"/>
                </a:solidFill>
              </a:rPr>
              <a:t> PANCREAS AUTODIGESTION</a:t>
            </a:r>
          </a:p>
          <a:p>
            <a:pPr eaLnBrk="1" hangingPunct="1"/>
            <a:r>
              <a:rPr lang="en-US" b="1" i="1" dirty="0" smtClean="0">
                <a:solidFill>
                  <a:srgbClr val="1010C6"/>
                </a:solidFill>
              </a:rPr>
              <a:t> BLOOD VESSEL DESTRUCTION</a:t>
            </a:r>
          </a:p>
          <a:p>
            <a:pPr eaLnBrk="1" hangingPunct="1"/>
            <a:r>
              <a:rPr lang="en-US" b="1" i="1" dirty="0" smtClean="0">
                <a:solidFill>
                  <a:srgbClr val="1010C6"/>
                </a:solidFill>
              </a:rPr>
              <a:t> “SAPONIFICATION”</a:t>
            </a:r>
          </a:p>
          <a:p>
            <a:pPr eaLnBrk="1" hangingPunct="1">
              <a:buFontTx/>
              <a:buNone/>
            </a:pPr>
            <a:endParaRPr lang="en-US" b="1" dirty="0" smtClean="0">
              <a:solidFill>
                <a:srgbClr val="CC0099"/>
              </a:solidFill>
            </a:endParaRPr>
          </a:p>
        </p:txBody>
      </p:sp>
      <p:sp>
        <p:nvSpPr>
          <p:cNvPr id="6" name="Rounded Rectangle 5"/>
          <p:cNvSpPr/>
          <p:nvPr/>
        </p:nvSpPr>
        <p:spPr>
          <a:xfrm>
            <a:off x="1219200" y="332656"/>
            <a:ext cx="6781800" cy="720080"/>
          </a:xfrm>
          <a:prstGeom prst="roundRect">
            <a:avLst/>
          </a:prstGeom>
          <a:solidFill>
            <a:srgbClr val="691D5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ACUTE  PANCREATITIS – Consequences</a:t>
            </a:r>
            <a:endParaRPr lang="en-US" sz="2800" b="1" i="1" dirty="0">
              <a:effectLst>
                <a:outerShdw blurRad="38100" dist="38100" dir="2700000" algn="tl">
                  <a:srgbClr val="000000">
                    <a:alpha val="43137"/>
                  </a:srgbClr>
                </a:outerShdw>
              </a:effectLst>
            </a:endParaRPr>
          </a:p>
        </p:txBody>
      </p:sp>
      <p:sp>
        <p:nvSpPr>
          <p:cNvPr id="4" name="TextBox 3"/>
          <p:cNvSpPr txBox="1"/>
          <p:nvPr/>
        </p:nvSpPr>
        <p:spPr>
          <a:xfrm>
            <a:off x="0" y="6627192"/>
            <a:ext cx="12192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5" name="TextBox 4"/>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2770" name="Picture 4" descr="image008"/>
          <p:cNvPicPr>
            <a:picLocks noChangeAspect="1" noChangeArrowheads="1"/>
          </p:cNvPicPr>
          <p:nvPr/>
        </p:nvPicPr>
        <p:blipFill>
          <a:blip r:embed="rId3" cstate="print"/>
          <a:srcRect/>
          <a:stretch>
            <a:fillRect/>
          </a:stretch>
        </p:blipFill>
        <p:spPr bwMode="auto">
          <a:xfrm>
            <a:off x="1070457" y="1196752"/>
            <a:ext cx="6957927" cy="4104694"/>
          </a:xfrm>
          <a:prstGeom prst="rect">
            <a:avLst/>
          </a:prstGeom>
          <a:noFill/>
          <a:ln w="9525">
            <a:noFill/>
            <a:miter lim="800000"/>
            <a:headEnd/>
            <a:tailEnd/>
          </a:ln>
        </p:spPr>
      </p:pic>
      <p:sp>
        <p:nvSpPr>
          <p:cNvPr id="3" name="Rounded Rectangle 2"/>
          <p:cNvSpPr/>
          <p:nvPr/>
        </p:nvSpPr>
        <p:spPr>
          <a:xfrm>
            <a:off x="1187624" y="332656"/>
            <a:ext cx="6696744" cy="576064"/>
          </a:xfrm>
          <a:prstGeom prst="roundRect">
            <a:avLst/>
          </a:prstGeom>
          <a:solidFill>
            <a:srgbClr val="691D5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ACUTE  PANCREATITIS – Gross</a:t>
            </a:r>
            <a:endParaRPr lang="en-US" sz="2800" b="1" i="1" dirty="0">
              <a:effectLst>
                <a:outerShdw blurRad="38100" dist="38100" dir="2700000" algn="tl">
                  <a:srgbClr val="000000">
                    <a:alpha val="43137"/>
                  </a:srgbClr>
                </a:outerShdw>
              </a:effectLst>
            </a:endParaRPr>
          </a:p>
        </p:txBody>
      </p:sp>
      <p:sp>
        <p:nvSpPr>
          <p:cNvPr id="4" name="Rectangle 3"/>
          <p:cNvSpPr/>
          <p:nvPr/>
        </p:nvSpPr>
        <p:spPr>
          <a:xfrm>
            <a:off x="1187624" y="5661248"/>
            <a:ext cx="6696744" cy="707886"/>
          </a:xfrm>
          <a:prstGeom prst="rect">
            <a:avLst/>
          </a:prstGeom>
        </p:spPr>
        <p:txBody>
          <a:bodyPr wrap="square">
            <a:spAutoFit/>
          </a:bodyPr>
          <a:lstStyle/>
          <a:p>
            <a:pPr algn="ctr"/>
            <a:r>
              <a:rPr lang="en-US" sz="2000" b="1" i="1" dirty="0" smtClean="0"/>
              <a:t>Acute Pancreatitis : Fat necrosis appears as chalky white calcium soaps. </a:t>
            </a:r>
            <a:endParaRPr lang="en-US" sz="2000" b="1" i="1" dirty="0"/>
          </a:p>
        </p:txBody>
      </p:sp>
      <p:sp>
        <p:nvSpPr>
          <p:cNvPr id="5" name="TextBox 4"/>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6" name="TextBox 5"/>
          <p:cNvSpPr txBox="1"/>
          <p:nvPr/>
        </p:nvSpPr>
        <p:spPr>
          <a:xfrm>
            <a:off x="8382000" y="6643710"/>
            <a:ext cx="7620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Subtitle 3"/>
          <p:cNvSpPr txBox="1">
            <a:spLocks/>
          </p:cNvSpPr>
          <p:nvPr/>
        </p:nvSpPr>
        <p:spPr>
          <a:xfrm>
            <a:off x="827584" y="5373216"/>
            <a:ext cx="7121599" cy="1295623"/>
          </a:xfrm>
          <a:prstGeom prst="rect">
            <a:avLst/>
          </a:prstGeom>
        </p:spPr>
        <p:txBody>
          <a:bodyPr>
            <a:noAutofit/>
          </a:bodyPr>
          <a:lstStyle/>
          <a:p>
            <a:pPr marL="274320" marR="0" lvl="0" indent="-274320" algn="ctr" defTabSz="914400" rtl="0" eaLnBrk="1" fontAlgn="auto" latinLnBrk="0" hangingPunct="1">
              <a:lnSpc>
                <a:spcPct val="100000"/>
              </a:lnSpc>
              <a:spcBef>
                <a:spcPts val="600"/>
              </a:spcBef>
              <a:spcAft>
                <a:spcPts val="0"/>
              </a:spcAft>
              <a:buClr>
                <a:schemeClr val="accent1"/>
              </a:buClr>
              <a:buSzPct val="70000"/>
              <a:tabLst/>
              <a:defRPr/>
            </a:pPr>
            <a:r>
              <a:rPr kumimoji="0" lang="en-US" sz="2000" b="1" i="1" u="none" strike="noStrike" kern="1200" cap="none" spc="0" normalizeH="0" baseline="0" noProof="0" dirty="0" smtClean="0">
                <a:ln>
                  <a:noFill/>
                </a:ln>
                <a:solidFill>
                  <a:schemeClr val="tx1"/>
                </a:solidFill>
                <a:effectLst/>
                <a:uLnTx/>
                <a:uFillTx/>
                <a:latin typeface="+mn-lt"/>
                <a:ea typeface="+mn-ea"/>
                <a:cs typeface="+mn-cs"/>
              </a:rPr>
              <a:t>In severe acute pancreatitis, black areas of hemorrhage are present within the pancreas as well as chalky, yellow-white areas of fat necrosis. Pancreatic parenchyma is soft and gray-white due to necrosis</a:t>
            </a:r>
            <a:endParaRPr kumimoji="0" lang="en-US" sz="2000" b="1" i="1" u="none" strike="noStrike" kern="1200" cap="none" spc="0" normalizeH="0" baseline="0" noProof="0" dirty="0">
              <a:ln>
                <a:noFill/>
              </a:ln>
              <a:solidFill>
                <a:schemeClr val="tx1"/>
              </a:solidFill>
              <a:effectLst/>
              <a:uLnTx/>
              <a:uFillTx/>
              <a:latin typeface="+mn-lt"/>
              <a:ea typeface="+mn-ea"/>
              <a:cs typeface="+mn-cs"/>
            </a:endParaRPr>
          </a:p>
        </p:txBody>
      </p:sp>
      <p:pic>
        <p:nvPicPr>
          <p:cNvPr id="4" name="Picture 2" descr="http://www.studentconsult.com/content/9781416031215/Kumar_Cases_PBD8/liv5/liv570.jpg"/>
          <p:cNvPicPr>
            <a:picLocks noChangeAspect="1" noChangeArrowheads="1"/>
          </p:cNvPicPr>
          <p:nvPr/>
        </p:nvPicPr>
        <p:blipFill>
          <a:blip r:embed="rId3" cstate="print"/>
          <a:srcRect/>
          <a:stretch>
            <a:fillRect/>
          </a:stretch>
        </p:blipFill>
        <p:spPr bwMode="auto">
          <a:xfrm>
            <a:off x="1187624" y="980728"/>
            <a:ext cx="6624736" cy="4293295"/>
          </a:xfrm>
          <a:prstGeom prst="rect">
            <a:avLst/>
          </a:prstGeom>
          <a:noFill/>
          <a:ln w="9525">
            <a:noFill/>
            <a:miter lim="800000"/>
            <a:headEnd/>
            <a:tailEnd/>
          </a:ln>
        </p:spPr>
      </p:pic>
      <p:sp>
        <p:nvSpPr>
          <p:cNvPr id="5" name="Rounded Rectangle 4"/>
          <p:cNvSpPr/>
          <p:nvPr/>
        </p:nvSpPr>
        <p:spPr>
          <a:xfrm>
            <a:off x="1187624" y="188640"/>
            <a:ext cx="6696744" cy="576064"/>
          </a:xfrm>
          <a:prstGeom prst="roundRect">
            <a:avLst/>
          </a:prstGeom>
          <a:solidFill>
            <a:srgbClr val="691D5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ACUTE  PANCREATITIS – Gross</a:t>
            </a:r>
            <a:endParaRPr lang="en-US" sz="2800" b="1" i="1" dirty="0">
              <a:effectLst>
                <a:outerShdw blurRad="38100" dist="38100" dir="2700000" algn="tl">
                  <a:srgbClr val="000000">
                    <a:alpha val="43137"/>
                  </a:srgbClr>
                </a:outerShdw>
              </a:effectLst>
            </a:endParaRPr>
          </a:p>
        </p:txBody>
      </p:sp>
      <p:sp>
        <p:nvSpPr>
          <p:cNvPr id="6" name="TextBox 5"/>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7" name="TextBox 6"/>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9154" name="Picture 2" descr="http://www.studentconsult.com/content/9781416031215/Kumar_Cases_PBD8/liv5/liv580.jpg"/>
          <p:cNvPicPr>
            <a:picLocks noChangeAspect="1" noChangeArrowheads="1"/>
          </p:cNvPicPr>
          <p:nvPr/>
        </p:nvPicPr>
        <p:blipFill>
          <a:blip r:embed="rId3" cstate="print"/>
          <a:srcRect/>
          <a:stretch>
            <a:fillRect/>
          </a:stretch>
        </p:blipFill>
        <p:spPr bwMode="auto">
          <a:xfrm>
            <a:off x="899592" y="980728"/>
            <a:ext cx="7132637" cy="4320480"/>
          </a:xfrm>
          <a:prstGeom prst="rect">
            <a:avLst/>
          </a:prstGeom>
          <a:noFill/>
          <a:ln w="9525">
            <a:solidFill>
              <a:srgbClr val="003300"/>
            </a:solidFill>
            <a:miter lim="800000"/>
            <a:headEnd/>
            <a:tailEnd/>
          </a:ln>
        </p:spPr>
      </p:pic>
      <p:sp>
        <p:nvSpPr>
          <p:cNvPr id="3" name="Rectangle 2"/>
          <p:cNvSpPr/>
          <p:nvPr/>
        </p:nvSpPr>
        <p:spPr>
          <a:xfrm>
            <a:off x="533400" y="5380672"/>
            <a:ext cx="7772400" cy="1477328"/>
          </a:xfrm>
          <a:prstGeom prst="rect">
            <a:avLst/>
          </a:prstGeom>
          <a:noFill/>
        </p:spPr>
        <p:txBody>
          <a:bodyPr>
            <a:spAutoFit/>
          </a:bodyPr>
          <a:lstStyle/>
          <a:p>
            <a:pPr algn="ctr">
              <a:defRPr/>
            </a:pPr>
            <a:r>
              <a:rPr lang="en-US" b="1" i="1" dirty="0" smtClean="0"/>
              <a:t>Severe </a:t>
            </a:r>
            <a:r>
              <a:rPr lang="en-US" b="1" i="1" dirty="0"/>
              <a:t>acute pancreatitis shows an area of acute inflammation with necrosis. Within the necrotic area is a blood vessel showing fibrinoid necrosis of the vessel </a:t>
            </a:r>
            <a:r>
              <a:rPr lang="en-US" b="1" i="1" dirty="0" smtClean="0"/>
              <a:t>wall leads </a:t>
            </a:r>
            <a:r>
              <a:rPr lang="en-US" b="1" i="1" dirty="0"/>
              <a:t>to severe, hemorrhagic, acute pancreatitis. </a:t>
            </a:r>
            <a:r>
              <a:rPr lang="en-US" b="1" i="1" dirty="0" smtClean="0"/>
              <a:t>Common causes of acute pancreatitis are alcoholism , gall stones impaction , traumatic , hereditary and idiopathic .</a:t>
            </a:r>
            <a:endParaRPr lang="en-US" b="1" i="1" dirty="0"/>
          </a:p>
        </p:txBody>
      </p:sp>
      <p:sp>
        <p:nvSpPr>
          <p:cNvPr id="4" name="Rounded Rectangle 3"/>
          <p:cNvSpPr/>
          <p:nvPr/>
        </p:nvSpPr>
        <p:spPr>
          <a:xfrm>
            <a:off x="1187624" y="188640"/>
            <a:ext cx="6696744" cy="576064"/>
          </a:xfrm>
          <a:prstGeom prst="roundRect">
            <a:avLst/>
          </a:prstGeom>
          <a:solidFill>
            <a:srgbClr val="691D5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ACUTE  PANCREATITIS – LPF</a:t>
            </a:r>
            <a:endParaRPr lang="en-US" sz="2800" b="1" i="1" dirty="0">
              <a:effectLst>
                <a:outerShdw blurRad="38100" dist="38100" dir="2700000" algn="tl">
                  <a:srgbClr val="000000">
                    <a:alpha val="43137"/>
                  </a:srgbClr>
                </a:outerShdw>
              </a:effectLst>
            </a:endParaRPr>
          </a:p>
        </p:txBody>
      </p:sp>
      <p:sp>
        <p:nvSpPr>
          <p:cNvPr id="5" name="TextBox 4"/>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6" name="TextBox 5"/>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828800" y="2743200"/>
            <a:ext cx="6172200" cy="1240904"/>
          </a:xfrm>
        </p:spPr>
        <p:txBody>
          <a:bodyPr>
            <a:noAutofit/>
          </a:bodyPr>
          <a:lstStyle/>
          <a:p>
            <a:pPr algn="ctr"/>
            <a:r>
              <a:rPr lang="en-US" b="1" i="1" dirty="0" smtClean="0">
                <a:solidFill>
                  <a:srgbClr val="7030A0"/>
                </a:solidFill>
                <a:effectLst>
                  <a:outerShdw blurRad="38100" dist="38100" dir="2700000" algn="tl">
                    <a:srgbClr val="000000">
                      <a:alpha val="43137"/>
                    </a:srgbClr>
                  </a:outerShdw>
                </a:effectLst>
              </a:rPr>
              <a:t>Chronic pancreatitis</a:t>
            </a:r>
            <a:endParaRPr lang="en-US" b="1" i="1" dirty="0">
              <a:solidFill>
                <a:srgbClr val="7030A0"/>
              </a:solidFill>
              <a:effectLst>
                <a:outerShdw blurRad="38100" dist="38100" dir="2700000" algn="tl">
                  <a:srgbClr val="000000">
                    <a:alpha val="43137"/>
                  </a:srgbClr>
                </a:outerShdw>
              </a:effectLst>
            </a:endParaRPr>
          </a:p>
        </p:txBody>
      </p:sp>
      <p:sp>
        <p:nvSpPr>
          <p:cNvPr id="3" name="TextBox 2"/>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5" name="TextBox 4"/>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Rectangle 2"/>
          <p:cNvSpPr/>
          <p:nvPr/>
        </p:nvSpPr>
        <p:spPr>
          <a:xfrm>
            <a:off x="762000" y="5517232"/>
            <a:ext cx="7315200" cy="1323439"/>
          </a:xfrm>
          <a:prstGeom prst="rect">
            <a:avLst/>
          </a:prstGeom>
        </p:spPr>
        <p:txBody>
          <a:bodyPr wrap="square">
            <a:spAutoFit/>
          </a:bodyPr>
          <a:lstStyle/>
          <a:p>
            <a:pPr algn="ctr"/>
            <a:r>
              <a:rPr lang="en-US" sz="2000" b="1" i="1" dirty="0" smtClean="0"/>
              <a:t>Find the “soap”, find the calcium. Calcium deposition is secondary to fat necrosis and dystrophic calcification . Possible causes of chronic pacreatitis are gall stones , alcoholism, tropical , hereditary and idiopathic .</a:t>
            </a:r>
          </a:p>
        </p:txBody>
      </p:sp>
      <p:pic>
        <p:nvPicPr>
          <p:cNvPr id="15361" name="Picture 1"/>
          <p:cNvPicPr>
            <a:picLocks noChangeAspect="1" noChangeArrowheads="1"/>
          </p:cNvPicPr>
          <p:nvPr/>
        </p:nvPicPr>
        <p:blipFill>
          <a:blip r:embed="rId3" cstate="print"/>
          <a:srcRect/>
          <a:stretch>
            <a:fillRect/>
          </a:stretch>
        </p:blipFill>
        <p:spPr bwMode="auto">
          <a:xfrm>
            <a:off x="899592" y="980729"/>
            <a:ext cx="7128792" cy="4464496"/>
          </a:xfrm>
          <a:prstGeom prst="rect">
            <a:avLst/>
          </a:prstGeom>
          <a:noFill/>
          <a:ln w="9525">
            <a:solidFill>
              <a:schemeClr val="tx2">
                <a:lumMod val="75000"/>
              </a:schemeClr>
            </a:solidFill>
            <a:miter lim="800000"/>
            <a:headEnd/>
            <a:tailEnd/>
          </a:ln>
        </p:spPr>
      </p:pic>
      <p:sp>
        <p:nvSpPr>
          <p:cNvPr id="5" name="Rounded Rectangle 4"/>
          <p:cNvSpPr/>
          <p:nvPr/>
        </p:nvSpPr>
        <p:spPr>
          <a:xfrm>
            <a:off x="1187624" y="188640"/>
            <a:ext cx="6696744" cy="576064"/>
          </a:xfrm>
          <a:prstGeom prst="round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CHRONIC  PANCREATITIS – GROSS</a:t>
            </a:r>
            <a:endParaRPr lang="en-US" sz="2800" b="1" i="1" dirty="0">
              <a:effectLst>
                <a:outerShdw blurRad="38100" dist="38100" dir="2700000" algn="tl">
                  <a:srgbClr val="000000">
                    <a:alpha val="43137"/>
                  </a:srgbClr>
                </a:outerShdw>
              </a:effectLst>
            </a:endParaRPr>
          </a:p>
        </p:txBody>
      </p:sp>
      <p:sp>
        <p:nvSpPr>
          <p:cNvPr id="6" name="TextBox 5"/>
          <p:cNvSpPr txBox="1"/>
          <p:nvPr/>
        </p:nvSpPr>
        <p:spPr>
          <a:xfrm>
            <a:off x="0" y="6627192"/>
            <a:ext cx="12192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7" name="TextBox 6"/>
          <p:cNvSpPr txBox="1"/>
          <p:nvPr/>
        </p:nvSpPr>
        <p:spPr>
          <a:xfrm>
            <a:off x="8382000" y="6643710"/>
            <a:ext cx="7620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6866" name="Picture 4"/>
          <p:cNvPicPr>
            <a:picLocks noChangeAspect="1" noChangeArrowheads="1"/>
          </p:cNvPicPr>
          <p:nvPr/>
        </p:nvPicPr>
        <p:blipFill>
          <a:blip r:embed="rId3" cstate="print"/>
          <a:srcRect/>
          <a:stretch>
            <a:fillRect/>
          </a:stretch>
        </p:blipFill>
        <p:spPr bwMode="auto">
          <a:xfrm>
            <a:off x="1187624" y="908720"/>
            <a:ext cx="6696744" cy="4608512"/>
          </a:xfrm>
          <a:prstGeom prst="rect">
            <a:avLst/>
          </a:prstGeom>
          <a:noFill/>
          <a:ln w="9525">
            <a:solidFill>
              <a:schemeClr val="tx2">
                <a:lumMod val="75000"/>
              </a:schemeClr>
            </a:solidFill>
            <a:miter lim="800000"/>
            <a:headEnd/>
            <a:tailEnd/>
          </a:ln>
        </p:spPr>
      </p:pic>
      <p:sp>
        <p:nvSpPr>
          <p:cNvPr id="3" name="Rounded Rectangle 2"/>
          <p:cNvSpPr/>
          <p:nvPr/>
        </p:nvSpPr>
        <p:spPr>
          <a:xfrm>
            <a:off x="1187624" y="188640"/>
            <a:ext cx="6696744" cy="576064"/>
          </a:xfrm>
          <a:prstGeom prst="round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CHRONIC  PANCREATITIS – LPF</a:t>
            </a:r>
            <a:endParaRPr lang="en-US" sz="2800" b="1" i="1" dirty="0">
              <a:effectLst>
                <a:outerShdw blurRad="38100" dist="38100" dir="2700000" algn="tl">
                  <a:srgbClr val="000000">
                    <a:alpha val="43137"/>
                  </a:srgbClr>
                </a:outerShdw>
              </a:effectLst>
            </a:endParaRPr>
          </a:p>
        </p:txBody>
      </p:sp>
      <p:sp>
        <p:nvSpPr>
          <p:cNvPr id="4" name="Rectangle 3"/>
          <p:cNvSpPr/>
          <p:nvPr/>
        </p:nvSpPr>
        <p:spPr>
          <a:xfrm>
            <a:off x="1187624" y="5807005"/>
            <a:ext cx="6624736" cy="707886"/>
          </a:xfrm>
          <a:prstGeom prst="rect">
            <a:avLst/>
          </a:prstGeom>
        </p:spPr>
        <p:txBody>
          <a:bodyPr wrap="square">
            <a:spAutoFit/>
          </a:bodyPr>
          <a:lstStyle/>
          <a:p>
            <a:pPr algn="ctr"/>
            <a:r>
              <a:rPr lang="en-US" sz="2000" b="1" i="1" dirty="0" smtClean="0"/>
              <a:t>Unfortunately dense fibrosis is a feature BOTH of chronic pancreatitis as well as adenocarcinoma.</a:t>
            </a:r>
          </a:p>
        </p:txBody>
      </p:sp>
      <p:sp>
        <p:nvSpPr>
          <p:cNvPr id="5" name="TextBox 4"/>
          <p:cNvSpPr txBox="1"/>
          <p:nvPr/>
        </p:nvSpPr>
        <p:spPr>
          <a:xfrm>
            <a:off x="0" y="6627192"/>
            <a:ext cx="12192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6" name="TextBox 5"/>
          <p:cNvSpPr txBox="1"/>
          <p:nvPr/>
        </p:nvSpPr>
        <p:spPr>
          <a:xfrm>
            <a:off x="8229600" y="6643710"/>
            <a:ext cx="9144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2771" name="Picture 6" descr="63"/>
          <p:cNvPicPr>
            <a:picLocks noGrp="1" noChangeAspect="1" noChangeArrowheads="1"/>
          </p:cNvPicPr>
          <p:nvPr>
            <p:ph idx="1"/>
          </p:nvPr>
        </p:nvPicPr>
        <p:blipFill>
          <a:blip r:embed="rId3" cstate="print">
            <a:lum contrast="20000"/>
          </a:blip>
          <a:srcRect/>
          <a:stretch>
            <a:fillRect/>
          </a:stretch>
        </p:blipFill>
        <p:spPr>
          <a:xfrm>
            <a:off x="827584" y="908720"/>
            <a:ext cx="7291536" cy="4320480"/>
          </a:xfrm>
          <a:noFill/>
          <a:ln>
            <a:solidFill>
              <a:schemeClr val="tx2">
                <a:lumMod val="75000"/>
              </a:schemeClr>
            </a:solidFill>
          </a:ln>
        </p:spPr>
      </p:pic>
      <p:sp>
        <p:nvSpPr>
          <p:cNvPr id="5" name="Rectangle 4"/>
          <p:cNvSpPr/>
          <p:nvPr/>
        </p:nvSpPr>
        <p:spPr>
          <a:xfrm>
            <a:off x="827584" y="5397023"/>
            <a:ext cx="7272808" cy="1323439"/>
          </a:xfrm>
          <a:prstGeom prst="rect">
            <a:avLst/>
          </a:prstGeom>
        </p:spPr>
        <p:txBody>
          <a:bodyPr wrap="square">
            <a:spAutoFit/>
          </a:bodyPr>
          <a:lstStyle/>
          <a:p>
            <a:pPr algn="ctr"/>
            <a:r>
              <a:rPr lang="en-US" sz="2000" b="1" i="1" dirty="0" smtClean="0"/>
              <a:t>Chronic Pancreatitis: parenchymal fibrosis, chronic inflammatory infiltrate and reduced number and size of acini with variable dilatation of pancreatic ducts and relative sparing of islets of langerhans ( arrow )</a:t>
            </a:r>
            <a:endParaRPr lang="en-US" sz="2000" b="1" i="1" dirty="0"/>
          </a:p>
        </p:txBody>
      </p:sp>
      <p:sp>
        <p:nvSpPr>
          <p:cNvPr id="6" name="Rounded Rectangle 5"/>
          <p:cNvSpPr/>
          <p:nvPr/>
        </p:nvSpPr>
        <p:spPr>
          <a:xfrm>
            <a:off x="1187624" y="188640"/>
            <a:ext cx="6696744" cy="504056"/>
          </a:xfrm>
          <a:prstGeom prst="round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CHRONIC  PANCREATITIS – LPF</a:t>
            </a:r>
            <a:endParaRPr lang="en-US" sz="2800" b="1" i="1" dirty="0">
              <a:effectLst>
                <a:outerShdw blurRad="38100" dist="38100" dir="2700000" algn="tl">
                  <a:srgbClr val="000000">
                    <a:alpha val="43137"/>
                  </a:srgbClr>
                </a:outerShdw>
              </a:effectLst>
            </a:endParaRPr>
          </a:p>
        </p:txBody>
      </p:sp>
      <p:sp>
        <p:nvSpPr>
          <p:cNvPr id="7" name="TextBox 6"/>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8" name="TextBox 7"/>
          <p:cNvSpPr txBox="1"/>
          <p:nvPr/>
        </p:nvSpPr>
        <p:spPr>
          <a:xfrm>
            <a:off x="8382000" y="6643710"/>
            <a:ext cx="7620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81200" y="2971800"/>
            <a:ext cx="6172200" cy="1524000"/>
          </a:xfrm>
        </p:spPr>
        <p:txBody>
          <a:bodyPr>
            <a:noAutofit/>
          </a:bodyPr>
          <a:lstStyle/>
          <a:p>
            <a:pPr algn="ctr"/>
            <a:r>
              <a:rPr lang="en-US" sz="4800" b="1" i="1" dirty="0" smtClean="0">
                <a:solidFill>
                  <a:srgbClr val="C00000"/>
                </a:solidFill>
                <a:effectLst>
                  <a:outerShdw blurRad="38100" dist="38100" dir="2700000" algn="tl">
                    <a:srgbClr val="000000">
                      <a:alpha val="43137"/>
                    </a:srgbClr>
                  </a:outerShdw>
                </a:effectLst>
              </a:rPr>
              <a:t>Pancreatic adenocarcinoma</a:t>
            </a:r>
            <a:endParaRPr lang="en-US" sz="4800" b="1" i="1" dirty="0">
              <a:solidFill>
                <a:srgbClr val="C00000"/>
              </a:solidFill>
              <a:effectLst>
                <a:outerShdw blurRad="38100" dist="38100" dir="2700000" algn="tl">
                  <a:srgbClr val="000000">
                    <a:alpha val="43137"/>
                  </a:srgbClr>
                </a:outerShdw>
              </a:effectLst>
            </a:endParaRPr>
          </a:p>
        </p:txBody>
      </p:sp>
      <p:sp>
        <p:nvSpPr>
          <p:cNvPr id="3" name="TextBox 2"/>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4" name="TextBox 3"/>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5122" name="Picture 2" descr="http://www.pathologyoutlines.com/caseofweek/case154image1.jpg"/>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bwMode="auto">
          <a:xfrm>
            <a:off x="1331639" y="1052736"/>
            <a:ext cx="6463649" cy="4294784"/>
          </a:xfrm>
          <a:prstGeom prst="rect">
            <a:avLst/>
          </a:prstGeom>
          <a:noFill/>
          <a:extLst>
            <a:ext uri="{909E8E84-426E-40DD-AFC4-6F175D3DCCD1}">
              <a14:hiddenFill xmlns:a14="http://schemas.microsoft.com/office/drawing/2010/main" xmlns="">
                <a:solidFill>
                  <a:srgbClr val="FFFFFF"/>
                </a:solidFill>
              </a14:hiddenFill>
            </a:ext>
          </a:extLst>
        </p:spPr>
      </p:pic>
      <p:sp>
        <p:nvSpPr>
          <p:cNvPr id="5" name="Rounded Rectangle 4"/>
          <p:cNvSpPr/>
          <p:nvPr/>
        </p:nvSpPr>
        <p:spPr>
          <a:xfrm>
            <a:off x="1066800" y="188640"/>
            <a:ext cx="6934200" cy="576064"/>
          </a:xfrm>
          <a:prstGeom prst="roundRect">
            <a:avLst/>
          </a:prstGeom>
          <a:solidFill>
            <a:srgbClr val="8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PANCREATIC ADENOCARCINOMA – Gross</a:t>
            </a:r>
            <a:endParaRPr lang="en-US" sz="2800" b="1" i="1" dirty="0">
              <a:effectLst>
                <a:outerShdw blurRad="38100" dist="38100" dir="2700000" algn="tl">
                  <a:srgbClr val="000000">
                    <a:alpha val="43137"/>
                  </a:srgbClr>
                </a:outerShdw>
              </a:effectLst>
            </a:endParaRPr>
          </a:p>
        </p:txBody>
      </p:sp>
      <p:sp>
        <p:nvSpPr>
          <p:cNvPr id="6" name="Rectangle 5"/>
          <p:cNvSpPr/>
          <p:nvPr/>
        </p:nvSpPr>
        <p:spPr>
          <a:xfrm>
            <a:off x="899592" y="5410200"/>
            <a:ext cx="7128792" cy="1323439"/>
          </a:xfrm>
          <a:prstGeom prst="rect">
            <a:avLst/>
          </a:prstGeom>
        </p:spPr>
        <p:txBody>
          <a:bodyPr wrap="square">
            <a:spAutoFit/>
          </a:bodyPr>
          <a:lstStyle/>
          <a:p>
            <a:pPr algn="ctr"/>
            <a:r>
              <a:rPr lang="en-US" sz="2000" b="1" i="1" dirty="0" smtClean="0"/>
              <a:t>  Horizontal section of pancreas showing a well circumscribed tumor nodule at the head of pancreas. Note the presence of a dilated main pancreatic duct. Part of the duodenum is seen on the left and the spleen on the right side.</a:t>
            </a:r>
            <a:endParaRPr lang="en-US" sz="2000" b="1" i="1" dirty="0"/>
          </a:p>
        </p:txBody>
      </p:sp>
      <p:sp>
        <p:nvSpPr>
          <p:cNvPr id="7" name="TextBox 6"/>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8" name="TextBox 7"/>
          <p:cNvSpPr txBox="1"/>
          <p:nvPr/>
        </p:nvSpPr>
        <p:spPr>
          <a:xfrm>
            <a:off x="8382000" y="6643710"/>
            <a:ext cx="7620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extLst>
      <p:ext uri="{BB962C8B-B14F-4D97-AF65-F5344CB8AC3E}">
        <p14:creationId xmlns:p14="http://schemas.microsoft.com/office/powerpoint/2010/main" xmlns="" val="3895780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 name="Picture 2" descr="http://upload.wikimedia.org/wikipedia/commons/thumb/1/16/Peptic_stricture.png/220px-Peptic_stricture.png">
            <a:hlinkClick r:id="rId2"/>
          </p:cNvPr>
          <p:cNvPicPr>
            <a:picLocks noChangeAspect="1" noChangeArrowheads="1"/>
          </p:cNvPicPr>
          <p:nvPr/>
        </p:nvPicPr>
        <p:blipFill>
          <a:blip r:embed="rId3" cstate="print"/>
          <a:srcRect/>
          <a:stretch>
            <a:fillRect/>
          </a:stretch>
        </p:blipFill>
        <p:spPr bwMode="auto">
          <a:xfrm>
            <a:off x="1835696" y="1268760"/>
            <a:ext cx="5040560" cy="4390827"/>
          </a:xfrm>
          <a:prstGeom prst="rect">
            <a:avLst/>
          </a:prstGeom>
          <a:noFill/>
          <a:ln>
            <a:solidFill>
              <a:schemeClr val="accent1"/>
            </a:solidFill>
          </a:ln>
        </p:spPr>
      </p:pic>
      <p:sp>
        <p:nvSpPr>
          <p:cNvPr id="5" name="Rounded Rectangle 4"/>
          <p:cNvSpPr/>
          <p:nvPr/>
        </p:nvSpPr>
        <p:spPr>
          <a:xfrm>
            <a:off x="1979712" y="404664"/>
            <a:ext cx="4824536" cy="576064"/>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buClr>
                <a:srgbClr val="0000FF"/>
              </a:buClr>
              <a:buFont typeface="Calibri" pitchFamily="32"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800" b="1" i="1" dirty="0" smtClean="0">
                <a:solidFill>
                  <a:schemeClr val="bg1"/>
                </a:solidFill>
                <a:effectLst>
                  <a:outerShdw blurRad="38100" dist="38100" dir="2700000" algn="tl">
                    <a:srgbClr val="000000">
                      <a:alpha val="43137"/>
                    </a:srgbClr>
                  </a:outerShdw>
                </a:effectLst>
                <a:latin typeface="+mj-lt"/>
              </a:rPr>
              <a:t>GERD – Endoscopy view</a:t>
            </a:r>
            <a:endParaRPr lang="en-GB" sz="2800" b="1" i="1" dirty="0">
              <a:solidFill>
                <a:schemeClr val="bg1"/>
              </a:solidFill>
              <a:effectLst>
                <a:outerShdw blurRad="38100" dist="38100" dir="2700000" algn="tl">
                  <a:srgbClr val="000000">
                    <a:alpha val="43137"/>
                  </a:srgbClr>
                </a:outerShdw>
              </a:effectLst>
              <a:latin typeface="+mj-lt"/>
            </a:endParaRPr>
          </a:p>
        </p:txBody>
      </p:sp>
      <p:sp>
        <p:nvSpPr>
          <p:cNvPr id="6" name="Rectangle 5"/>
          <p:cNvSpPr/>
          <p:nvPr/>
        </p:nvSpPr>
        <p:spPr>
          <a:xfrm>
            <a:off x="1475656" y="5733256"/>
            <a:ext cx="5832648" cy="1015663"/>
          </a:xfrm>
          <a:prstGeom prst="rect">
            <a:avLst/>
          </a:prstGeom>
        </p:spPr>
        <p:txBody>
          <a:bodyPr wrap="square">
            <a:spAutoFit/>
          </a:bodyPr>
          <a:lstStyle/>
          <a:p>
            <a:pPr algn="ctr"/>
            <a:r>
              <a:rPr lang="en-US" sz="2000" b="1" i="1" dirty="0" smtClean="0"/>
              <a:t>Reflux esophagitis – necrosis of esophageal epithelium causing ulcers near the junction of the stomach and esophagus</a:t>
            </a:r>
            <a:endParaRPr lang="en-US" sz="2000" b="1" i="1" dirty="0"/>
          </a:p>
        </p:txBody>
      </p:sp>
      <p:sp>
        <p:nvSpPr>
          <p:cNvPr id="7" name="TextBox 6"/>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8" name="TextBox 7"/>
          <p:cNvSpPr txBox="1"/>
          <p:nvPr/>
        </p:nvSpPr>
        <p:spPr>
          <a:xfrm>
            <a:off x="8229600" y="6643710"/>
            <a:ext cx="9144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098" name="Picture 2" descr="Unfortunately we are unable to provide accessible alternative text for this. If you require assistance to access this image, please contact help@nature.com or the author"/>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bwMode="auto">
          <a:xfrm>
            <a:off x="1259632" y="1020870"/>
            <a:ext cx="6552728" cy="4468263"/>
          </a:xfrm>
          <a:prstGeom prst="rect">
            <a:avLst/>
          </a:prstGeom>
          <a:noFill/>
          <a:extLst>
            <a:ext uri="{909E8E84-426E-40DD-AFC4-6F175D3DCCD1}">
              <a14:hiddenFill xmlns:a14="http://schemas.microsoft.com/office/drawing/2010/main" xmlns="">
                <a:solidFill>
                  <a:srgbClr val="FFFFFF"/>
                </a:solidFill>
              </a14:hiddenFill>
            </a:ext>
          </a:extLst>
        </p:spPr>
      </p:pic>
      <p:sp>
        <p:nvSpPr>
          <p:cNvPr id="4" name="Rectangle 3"/>
          <p:cNvSpPr/>
          <p:nvPr/>
        </p:nvSpPr>
        <p:spPr>
          <a:xfrm>
            <a:off x="609600" y="5734997"/>
            <a:ext cx="7696200" cy="707886"/>
          </a:xfrm>
          <a:prstGeom prst="rect">
            <a:avLst/>
          </a:prstGeom>
        </p:spPr>
        <p:txBody>
          <a:bodyPr wrap="square">
            <a:spAutoFit/>
          </a:bodyPr>
          <a:lstStyle/>
          <a:p>
            <a:pPr algn="ctr"/>
            <a:r>
              <a:rPr lang="en-US" sz="2000" b="1" i="1" dirty="0">
                <a:solidFill>
                  <a:srgbClr val="000000"/>
                </a:solidFill>
                <a:latin typeface="+mj-lt"/>
              </a:rPr>
              <a:t>Gross appearance of large duct type ductal adenocarcinoma. A </a:t>
            </a:r>
            <a:r>
              <a:rPr lang="en-US" sz="2000" b="1" i="1" dirty="0" err="1">
                <a:solidFill>
                  <a:srgbClr val="000000"/>
                </a:solidFill>
                <a:latin typeface="+mj-lt"/>
              </a:rPr>
              <a:t>microcystic</a:t>
            </a:r>
            <a:r>
              <a:rPr lang="en-US" sz="2000" b="1" i="1" dirty="0">
                <a:solidFill>
                  <a:srgbClr val="000000"/>
                </a:solidFill>
                <a:latin typeface="+mj-lt"/>
              </a:rPr>
              <a:t> pattern with cysts measuring from millimeters up to 1</a:t>
            </a:r>
            <a:r>
              <a:rPr lang="en-US" sz="2000" b="1" i="1" dirty="0">
                <a:solidFill>
                  <a:srgbClr val="000000"/>
                </a:solidFill>
                <a:latin typeface="+mj-lt"/>
                <a:ea typeface="arial unicode ms" panose="020B0604020202020204" pitchFamily="34" charset="-128"/>
              </a:rPr>
              <a:t> </a:t>
            </a:r>
            <a:r>
              <a:rPr lang="en-US" sz="2000" b="1" i="1" dirty="0">
                <a:solidFill>
                  <a:srgbClr val="000000"/>
                </a:solidFill>
                <a:latin typeface="+mj-lt"/>
              </a:rPr>
              <a:t>cm.</a:t>
            </a:r>
            <a:endParaRPr lang="en-US" sz="2000" b="1" i="1" dirty="0">
              <a:latin typeface="+mj-lt"/>
            </a:endParaRPr>
          </a:p>
        </p:txBody>
      </p:sp>
      <p:sp>
        <p:nvSpPr>
          <p:cNvPr id="6" name="Rounded Rectangle 5"/>
          <p:cNvSpPr/>
          <p:nvPr/>
        </p:nvSpPr>
        <p:spPr>
          <a:xfrm>
            <a:off x="755576" y="188640"/>
            <a:ext cx="7488832" cy="576064"/>
          </a:xfrm>
          <a:prstGeom prst="roundRect">
            <a:avLst/>
          </a:prstGeom>
          <a:solidFill>
            <a:srgbClr val="8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PANCREATIC ADENOCARCINOMA – Cut surface</a:t>
            </a:r>
            <a:endParaRPr lang="en-US" sz="2800" b="1" i="1" dirty="0">
              <a:effectLst>
                <a:outerShdw blurRad="38100" dist="38100" dir="2700000" algn="tl">
                  <a:srgbClr val="000000">
                    <a:alpha val="43137"/>
                  </a:srgbClr>
                </a:outerShdw>
              </a:effectLst>
            </a:endParaRPr>
          </a:p>
        </p:txBody>
      </p:sp>
      <p:sp>
        <p:nvSpPr>
          <p:cNvPr id="8" name="TextBox 7"/>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9" name="TextBox 8"/>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extLst>
      <p:ext uri="{BB962C8B-B14F-4D97-AF65-F5344CB8AC3E}">
        <p14:creationId xmlns:p14="http://schemas.microsoft.com/office/powerpoint/2010/main" xmlns="" val="360819758"/>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9154" name="Picture 4" descr="image025"/>
          <p:cNvPicPr>
            <a:picLocks noChangeAspect="1" noChangeArrowheads="1"/>
          </p:cNvPicPr>
          <p:nvPr/>
        </p:nvPicPr>
        <p:blipFill>
          <a:blip r:embed="rId3" cstate="print"/>
          <a:srcRect/>
          <a:stretch>
            <a:fillRect/>
          </a:stretch>
        </p:blipFill>
        <p:spPr bwMode="auto">
          <a:xfrm>
            <a:off x="179512" y="980728"/>
            <a:ext cx="8424936" cy="4608512"/>
          </a:xfrm>
          <a:prstGeom prst="rect">
            <a:avLst/>
          </a:prstGeom>
          <a:noFill/>
          <a:ln w="9525">
            <a:solidFill>
              <a:schemeClr val="tx2">
                <a:lumMod val="75000"/>
              </a:schemeClr>
            </a:solidFill>
            <a:miter lim="800000"/>
            <a:headEnd/>
            <a:tailEnd/>
          </a:ln>
        </p:spPr>
      </p:pic>
      <p:sp>
        <p:nvSpPr>
          <p:cNvPr id="4" name="Rounded Rectangle 3"/>
          <p:cNvSpPr/>
          <p:nvPr/>
        </p:nvSpPr>
        <p:spPr>
          <a:xfrm>
            <a:off x="323528" y="188640"/>
            <a:ext cx="8280920" cy="576064"/>
          </a:xfrm>
          <a:prstGeom prst="roundRect">
            <a:avLst/>
          </a:prstGeom>
          <a:solidFill>
            <a:srgbClr val="8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PANCREATIC ADENOCARCINOMA – Gross &amp; LPF</a:t>
            </a:r>
            <a:endParaRPr lang="en-US" sz="2800" b="1" i="1" dirty="0">
              <a:effectLst>
                <a:outerShdw blurRad="38100" dist="38100" dir="2700000" algn="tl">
                  <a:srgbClr val="000000">
                    <a:alpha val="43137"/>
                  </a:srgbClr>
                </a:outerShdw>
              </a:effectLst>
            </a:endParaRPr>
          </a:p>
        </p:txBody>
      </p:sp>
      <p:sp>
        <p:nvSpPr>
          <p:cNvPr id="6" name="Rectangle 5"/>
          <p:cNvSpPr/>
          <p:nvPr/>
        </p:nvSpPr>
        <p:spPr>
          <a:xfrm>
            <a:off x="323528" y="5746030"/>
            <a:ext cx="8177562" cy="1015663"/>
          </a:xfrm>
          <a:prstGeom prst="rect">
            <a:avLst/>
          </a:prstGeom>
        </p:spPr>
        <p:txBody>
          <a:bodyPr wrap="square">
            <a:spAutoFit/>
          </a:bodyPr>
          <a:lstStyle/>
          <a:p>
            <a:pPr algn="ctr"/>
            <a:r>
              <a:rPr lang="en-US" sz="2000" b="1" i="1" dirty="0" smtClean="0"/>
              <a:t>Gross picture shows ill defined pale and firm pancreatic mass ( left ).  Microscopic picture shows malignant glands or acini surrounded by desmoplastic fibrous stroma ( right) .</a:t>
            </a:r>
          </a:p>
        </p:txBody>
      </p:sp>
      <p:sp>
        <p:nvSpPr>
          <p:cNvPr id="5" name="TextBox 4"/>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7" name="TextBox 6"/>
          <p:cNvSpPr txBox="1"/>
          <p:nvPr/>
        </p:nvSpPr>
        <p:spPr>
          <a:xfrm>
            <a:off x="8153400" y="6643710"/>
            <a:ext cx="9906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3795" name="Picture 6" descr="62"/>
          <p:cNvPicPr>
            <a:picLocks noGrp="1" noChangeAspect="1" noChangeArrowheads="1"/>
          </p:cNvPicPr>
          <p:nvPr>
            <p:ph idx="1"/>
          </p:nvPr>
        </p:nvPicPr>
        <p:blipFill>
          <a:blip r:embed="rId2" cstate="print">
            <a:lum contrast="20000"/>
          </a:blip>
          <a:srcRect/>
          <a:stretch>
            <a:fillRect/>
          </a:stretch>
        </p:blipFill>
        <p:spPr>
          <a:xfrm>
            <a:off x="971600" y="980728"/>
            <a:ext cx="6984085" cy="4392488"/>
          </a:xfrm>
          <a:noFill/>
          <a:ln w="19050">
            <a:solidFill>
              <a:schemeClr val="tx2">
                <a:lumMod val="75000"/>
              </a:schemeClr>
            </a:solidFill>
          </a:ln>
        </p:spPr>
      </p:pic>
      <p:sp>
        <p:nvSpPr>
          <p:cNvPr id="4" name="Rounded Rectangle 3"/>
          <p:cNvSpPr/>
          <p:nvPr/>
        </p:nvSpPr>
        <p:spPr>
          <a:xfrm>
            <a:off x="971600" y="188640"/>
            <a:ext cx="6984085" cy="576064"/>
          </a:xfrm>
          <a:prstGeom prst="roundRect">
            <a:avLst/>
          </a:prstGeom>
          <a:solidFill>
            <a:srgbClr val="8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PANCREATIC ADENOCARCINOMA – LPF</a:t>
            </a:r>
            <a:endParaRPr lang="en-US" sz="2800" b="1" i="1" dirty="0">
              <a:effectLst>
                <a:outerShdw blurRad="38100" dist="38100" dir="2700000" algn="tl">
                  <a:srgbClr val="000000">
                    <a:alpha val="43137"/>
                  </a:srgbClr>
                </a:outerShdw>
              </a:effectLst>
            </a:endParaRPr>
          </a:p>
        </p:txBody>
      </p:sp>
      <p:sp>
        <p:nvSpPr>
          <p:cNvPr id="6" name="Rectangle 5"/>
          <p:cNvSpPr/>
          <p:nvPr/>
        </p:nvSpPr>
        <p:spPr>
          <a:xfrm>
            <a:off x="755576" y="5541039"/>
            <a:ext cx="7128792" cy="1015663"/>
          </a:xfrm>
          <a:prstGeom prst="rect">
            <a:avLst/>
          </a:prstGeom>
        </p:spPr>
        <p:txBody>
          <a:bodyPr wrap="square">
            <a:spAutoFit/>
          </a:bodyPr>
          <a:lstStyle/>
          <a:p>
            <a:pPr algn="ctr"/>
            <a:r>
              <a:rPr lang="en-US" sz="2000" b="1" i="1" dirty="0" smtClean="0"/>
              <a:t>Deeply infiltrative growth pattern with irregular shape and distribution , Desmoplasia , Marked nuclear pleomorphism with nucleoli, Loss of polarity and  Mitotic figures </a:t>
            </a:r>
          </a:p>
        </p:txBody>
      </p:sp>
      <p:sp>
        <p:nvSpPr>
          <p:cNvPr id="5" name="TextBox 4"/>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7" name="TextBox 6"/>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31640" y="2780928"/>
            <a:ext cx="6048672" cy="1152128"/>
          </a:xfrm>
        </p:spPr>
        <p:txBody>
          <a:bodyPr>
            <a:normAutofit/>
          </a:bodyPr>
          <a:lstStyle/>
          <a:p>
            <a:pPr marL="0" indent="0" algn="ctr">
              <a:buNone/>
            </a:pPr>
            <a:r>
              <a:rPr lang="en-US" sz="6600" b="1" i="1" dirty="0" smtClean="0"/>
              <a:t>THE END</a:t>
            </a:r>
            <a:endParaRPr lang="en-US" sz="6600" b="1" i="1" dirty="0"/>
          </a:p>
        </p:txBody>
      </p:sp>
    </p:spTree>
    <p:extLst>
      <p:ext uri="{BB962C8B-B14F-4D97-AF65-F5344CB8AC3E}">
        <p14:creationId xmlns:p14="http://schemas.microsoft.com/office/powerpoint/2010/main" xmlns="" val="32469571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6" name="Rounded Rectangle 5"/>
          <p:cNvSpPr/>
          <p:nvPr/>
        </p:nvSpPr>
        <p:spPr>
          <a:xfrm>
            <a:off x="1691680" y="188640"/>
            <a:ext cx="5544616" cy="576064"/>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buClr>
                <a:srgbClr val="0000FF"/>
              </a:buClr>
              <a:buFont typeface="Calibri" pitchFamily="32"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800" b="1" i="1" dirty="0" smtClean="0">
                <a:solidFill>
                  <a:schemeClr val="bg1"/>
                </a:solidFill>
                <a:effectLst>
                  <a:outerShdw blurRad="38100" dist="38100" dir="2700000" algn="tl">
                    <a:srgbClr val="000000">
                      <a:alpha val="43137"/>
                    </a:srgbClr>
                  </a:outerShdw>
                </a:effectLst>
                <a:latin typeface="+mj-lt"/>
              </a:rPr>
              <a:t>GERD – Microscopically  HPF</a:t>
            </a:r>
            <a:endParaRPr lang="en-GB" sz="2800" b="1" i="1" dirty="0">
              <a:solidFill>
                <a:schemeClr val="bg1"/>
              </a:solidFill>
              <a:effectLst>
                <a:outerShdw blurRad="38100" dist="38100" dir="2700000" algn="tl">
                  <a:srgbClr val="000000">
                    <a:alpha val="43137"/>
                  </a:srgbClr>
                </a:outerShdw>
              </a:effectLst>
              <a:latin typeface="+mj-lt"/>
            </a:endParaRPr>
          </a:p>
        </p:txBody>
      </p:sp>
      <p:pic>
        <p:nvPicPr>
          <p:cNvPr id="240642" name="Picture 2" descr="Unfortunately we are unable to provide accessible alternative text for this. If you require assistance to access this image, please contact help@nature.com or the author"/>
          <p:cNvPicPr>
            <a:picLocks noChangeAspect="1" noChangeArrowheads="1"/>
          </p:cNvPicPr>
          <p:nvPr/>
        </p:nvPicPr>
        <p:blipFill>
          <a:blip r:embed="rId3" cstate="print"/>
          <a:srcRect/>
          <a:stretch>
            <a:fillRect/>
          </a:stretch>
        </p:blipFill>
        <p:spPr bwMode="auto">
          <a:xfrm>
            <a:off x="1115616" y="1052736"/>
            <a:ext cx="6768752" cy="4886119"/>
          </a:xfrm>
          <a:prstGeom prst="rect">
            <a:avLst/>
          </a:prstGeom>
          <a:noFill/>
          <a:ln>
            <a:solidFill>
              <a:schemeClr val="accent1"/>
            </a:solidFill>
          </a:ln>
        </p:spPr>
      </p:pic>
      <p:sp>
        <p:nvSpPr>
          <p:cNvPr id="8" name="Rectangle 7"/>
          <p:cNvSpPr/>
          <p:nvPr/>
        </p:nvSpPr>
        <p:spPr>
          <a:xfrm>
            <a:off x="1043608" y="6023029"/>
            <a:ext cx="6984776" cy="707886"/>
          </a:xfrm>
          <a:prstGeom prst="rect">
            <a:avLst/>
          </a:prstGeom>
        </p:spPr>
        <p:txBody>
          <a:bodyPr wrap="square">
            <a:spAutoFit/>
          </a:bodyPr>
          <a:lstStyle/>
          <a:p>
            <a:pPr algn="ctr"/>
            <a:r>
              <a:rPr lang="en-US" sz="2000" b="1" i="1" dirty="0" smtClean="0"/>
              <a:t>Intraepithelial eosinophils (arrow) and basal cell hyperplasia (high power, H/E stain).</a:t>
            </a:r>
            <a:endParaRPr lang="en-US" sz="2000" b="1" i="1" dirty="0"/>
          </a:p>
        </p:txBody>
      </p:sp>
      <p:sp>
        <p:nvSpPr>
          <p:cNvPr id="5" name="TextBox 4"/>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7" name="TextBox 6"/>
          <p:cNvSpPr txBox="1"/>
          <p:nvPr/>
        </p:nvSpPr>
        <p:spPr>
          <a:xfrm>
            <a:off x="8382000" y="6643710"/>
            <a:ext cx="7620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987824" y="980728"/>
            <a:ext cx="3888432" cy="707886"/>
          </a:xfrm>
          <a:prstGeom prst="rect">
            <a:avLst/>
          </a:prstGeom>
          <a:noFill/>
        </p:spPr>
        <p:txBody>
          <a:bodyPr wrap="square" rtlCol="0">
            <a:spAutoFit/>
          </a:bodyPr>
          <a:lstStyle/>
          <a:p>
            <a:pPr algn="ctr"/>
            <a:r>
              <a:rPr lang="en-US" sz="4000" b="1" i="1" dirty="0" smtClean="0">
                <a:effectLst>
                  <a:outerShdw blurRad="38100" dist="38100" dir="2700000" algn="tl">
                    <a:srgbClr val="000000">
                      <a:alpha val="43137"/>
                    </a:srgbClr>
                  </a:outerShdw>
                </a:effectLst>
                <a:latin typeface="+mj-lt"/>
              </a:rPr>
              <a:t>FIRST PRACTICAL</a:t>
            </a:r>
            <a:endParaRPr lang="en-US" sz="4000" b="1" i="1" dirty="0">
              <a:effectLst>
                <a:outerShdw blurRad="38100" dist="38100" dir="2700000" algn="tl">
                  <a:srgbClr val="000000">
                    <a:alpha val="43137"/>
                  </a:srgbClr>
                </a:outerShdw>
              </a:effectLst>
              <a:latin typeface="+mj-lt"/>
            </a:endParaRPr>
          </a:p>
        </p:txBody>
      </p:sp>
      <p:sp>
        <p:nvSpPr>
          <p:cNvPr id="5" name="Rectangle 4"/>
          <p:cNvSpPr/>
          <p:nvPr/>
        </p:nvSpPr>
        <p:spPr>
          <a:xfrm>
            <a:off x="2000232" y="3071810"/>
            <a:ext cx="6056466" cy="923330"/>
          </a:xfrm>
          <a:prstGeom prst="rect">
            <a:avLst/>
          </a:prstGeom>
          <a:noFill/>
        </p:spPr>
        <p:txBody>
          <a:bodyPr wrap="none" lIns="91440" tIns="45720" rIns="91440" bIns="45720">
            <a:spAutoFit/>
          </a:bodyPr>
          <a:lstStyle/>
          <a:p>
            <a:pPr algn="ctr"/>
            <a:r>
              <a:rPr lang="en-US" sz="5400" b="1" i="1" cap="none" spc="0" dirty="0" smtClean="0">
                <a:ln w="17780" cmpd="sng">
                  <a:solidFill>
                    <a:schemeClr val="accent1">
                      <a:tint val="3000"/>
                    </a:schemeClr>
                  </a:solidFill>
                  <a:prstDash val="solid"/>
                  <a:miter lim="800000"/>
                </a:ln>
                <a:solidFill>
                  <a:srgbClr val="FF0000"/>
                </a:solidFill>
                <a:effectLst>
                  <a:outerShdw blurRad="55000" dist="50800" dir="5400000" algn="tl">
                    <a:srgbClr val="000000">
                      <a:alpha val="33000"/>
                    </a:srgbClr>
                  </a:outerShdw>
                </a:effectLst>
                <a:latin typeface="Aharoni" pitchFamily="2" charset="-79"/>
                <a:cs typeface="Aharoni" pitchFamily="2" charset="-79"/>
              </a:rPr>
              <a:t>SALIVARY GLAND</a:t>
            </a:r>
            <a:endParaRPr lang="en-US" sz="5400" b="1" i="1" cap="none" spc="0" dirty="0">
              <a:ln w="17780" cmpd="sng">
                <a:solidFill>
                  <a:schemeClr val="accent1">
                    <a:tint val="3000"/>
                  </a:schemeClr>
                </a:solidFill>
                <a:prstDash val="solid"/>
                <a:miter lim="800000"/>
              </a:ln>
              <a:solidFill>
                <a:srgbClr val="FF0000"/>
              </a:solidFill>
              <a:effectLst>
                <a:outerShdw blurRad="55000" dist="50800" dir="5400000" algn="tl">
                  <a:srgbClr val="000000">
                    <a:alpha val="33000"/>
                  </a:srgbClr>
                </a:outerShdw>
              </a:effectLst>
              <a:latin typeface="Aharoni" pitchFamily="2" charset="-79"/>
              <a:cs typeface="Aharoni" pitchFamily="2" charset="-79"/>
            </a:endParaRPr>
          </a:p>
        </p:txBody>
      </p:sp>
      <p:sp>
        <p:nvSpPr>
          <p:cNvPr id="7" name="TextBox 6"/>
          <p:cNvSpPr txBox="1"/>
          <p:nvPr/>
        </p:nvSpPr>
        <p:spPr>
          <a:xfrm>
            <a:off x="0" y="6627192"/>
            <a:ext cx="13716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8" name="TextBox 7"/>
          <p:cNvSpPr txBox="1"/>
          <p:nvPr/>
        </p:nvSpPr>
        <p:spPr>
          <a:xfrm>
            <a:off x="8382000" y="6643710"/>
            <a:ext cx="7620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5603" name="Text Box 2"/>
          <p:cNvSpPr txBox="1">
            <a:spLocks noChangeArrowheads="1"/>
          </p:cNvSpPr>
          <p:nvPr/>
        </p:nvSpPr>
        <p:spPr bwMode="auto">
          <a:xfrm>
            <a:off x="990600" y="1524000"/>
            <a:ext cx="7488832" cy="4310608"/>
          </a:xfrm>
          <a:prstGeom prst="rect">
            <a:avLst/>
          </a:prstGeom>
          <a:noFill/>
          <a:ln w="9525">
            <a:noFill/>
            <a:round/>
            <a:headEnd/>
            <a:tailEnd/>
          </a:ln>
        </p:spPr>
        <p:txBody>
          <a:bodyPr/>
          <a:lstStyle/>
          <a:p>
            <a:pPr marL="341313" indent="-341313">
              <a:lnSpc>
                <a:spcPct val="100000"/>
              </a:lnSpc>
              <a:spcBef>
                <a:spcPts val="1100"/>
              </a:spcBef>
              <a:buClr>
                <a:srgbClr val="CC0066"/>
              </a:buClr>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3200" b="1" dirty="0">
                <a:solidFill>
                  <a:srgbClr val="CC0066"/>
                </a:solidFill>
                <a:latin typeface="Calibri" pitchFamily="32" charset="0"/>
              </a:rPr>
              <a:t>Inflammatory </a:t>
            </a:r>
            <a:r>
              <a:rPr lang="en-GB" sz="3200" b="1" dirty="0" smtClean="0">
                <a:solidFill>
                  <a:srgbClr val="CC0066"/>
                </a:solidFill>
                <a:latin typeface="Calibri" pitchFamily="32" charset="0"/>
              </a:rPr>
              <a:t>Cells:</a:t>
            </a:r>
            <a:endParaRPr lang="en-GB" sz="3200" b="1" dirty="0">
              <a:solidFill>
                <a:srgbClr val="CC0066"/>
              </a:solidFill>
              <a:latin typeface="Calibri" pitchFamily="32" charset="0"/>
            </a:endParaRPr>
          </a:p>
          <a:p>
            <a:pPr marL="741363" lvl="1" indent="-284163">
              <a:lnSpc>
                <a:spcPct val="100000"/>
              </a:lnSpc>
              <a:spcBef>
                <a:spcPts val="1000"/>
              </a:spcBef>
              <a:buClr>
                <a:srgbClr val="CC0066"/>
              </a:buClr>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3200" b="1" i="1" dirty="0">
                <a:solidFill>
                  <a:schemeClr val="tx1">
                    <a:lumMod val="65000"/>
                    <a:lumOff val="35000"/>
                  </a:schemeClr>
                </a:solidFill>
                <a:latin typeface="Calibri" pitchFamily="32" charset="0"/>
              </a:rPr>
              <a:t>Eosinophils</a:t>
            </a:r>
          </a:p>
          <a:p>
            <a:pPr marL="741363" lvl="1" indent="-284163">
              <a:lnSpc>
                <a:spcPct val="100000"/>
              </a:lnSpc>
              <a:spcBef>
                <a:spcPts val="1000"/>
              </a:spcBef>
              <a:buClr>
                <a:srgbClr val="CC0066"/>
              </a:buClr>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3200" b="1" i="1" dirty="0">
                <a:solidFill>
                  <a:schemeClr val="tx1">
                    <a:lumMod val="65000"/>
                    <a:lumOff val="35000"/>
                  </a:schemeClr>
                </a:solidFill>
                <a:latin typeface="Calibri" pitchFamily="32" charset="0"/>
              </a:rPr>
              <a:t>Neutrophils</a:t>
            </a:r>
          </a:p>
          <a:p>
            <a:pPr marL="741363" lvl="1" indent="-284163">
              <a:lnSpc>
                <a:spcPct val="100000"/>
              </a:lnSpc>
              <a:spcBef>
                <a:spcPts val="1000"/>
              </a:spcBef>
              <a:buClr>
                <a:srgbClr val="CC0066"/>
              </a:buClr>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3200" b="1" i="1" dirty="0">
                <a:solidFill>
                  <a:schemeClr val="tx1">
                    <a:lumMod val="65000"/>
                    <a:lumOff val="35000"/>
                  </a:schemeClr>
                </a:solidFill>
                <a:latin typeface="Calibri" pitchFamily="32" charset="0"/>
              </a:rPr>
              <a:t>Lymphocytes</a:t>
            </a:r>
          </a:p>
          <a:p>
            <a:pPr marL="341313" indent="-341313">
              <a:lnSpc>
                <a:spcPct val="100000"/>
              </a:lnSpc>
              <a:spcBef>
                <a:spcPts val="1100"/>
              </a:spcBef>
              <a:buClr>
                <a:srgbClr val="CC0066"/>
              </a:buClr>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3200" b="1" dirty="0">
                <a:solidFill>
                  <a:srgbClr val="CC0066"/>
                </a:solidFill>
                <a:latin typeface="Calibri" pitchFamily="32" charset="0"/>
              </a:rPr>
              <a:t>Basal zone hyperplasia</a:t>
            </a:r>
          </a:p>
          <a:p>
            <a:pPr marL="341313" indent="-341313">
              <a:lnSpc>
                <a:spcPct val="100000"/>
              </a:lnSpc>
              <a:spcBef>
                <a:spcPts val="1100"/>
              </a:spcBef>
              <a:buClr>
                <a:srgbClr val="CC0066"/>
              </a:buClr>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3200" b="1" dirty="0">
                <a:solidFill>
                  <a:srgbClr val="CC0066"/>
                </a:solidFill>
                <a:latin typeface="Calibri" pitchFamily="32" charset="0"/>
              </a:rPr>
              <a:t>Lamina Propria papillae elongated and congested</a:t>
            </a:r>
          </a:p>
          <a:p>
            <a:pPr marL="341313" indent="-341313">
              <a:lnSpc>
                <a:spcPct val="100000"/>
              </a:lnSpc>
              <a:spcBef>
                <a:spcPts val="1100"/>
              </a:spcBef>
              <a:buClr>
                <a:srgbClr val="CC0066"/>
              </a:buClr>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GB" sz="3200" b="1" dirty="0">
              <a:solidFill>
                <a:srgbClr val="CC0066"/>
              </a:solidFill>
              <a:latin typeface="Calibri" pitchFamily="32" charset="0"/>
            </a:endParaRPr>
          </a:p>
        </p:txBody>
      </p:sp>
      <p:sp>
        <p:nvSpPr>
          <p:cNvPr id="4" name="Rounded Rectangle 3"/>
          <p:cNvSpPr/>
          <p:nvPr/>
        </p:nvSpPr>
        <p:spPr>
          <a:xfrm>
            <a:off x="1071538" y="404664"/>
            <a:ext cx="6858048" cy="864096"/>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buClr>
                <a:srgbClr val="0000FF"/>
              </a:buClr>
              <a:buFont typeface="Calibri" pitchFamily="32"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800" b="1" dirty="0" smtClean="0">
                <a:solidFill>
                  <a:schemeClr val="bg1"/>
                </a:solidFill>
                <a:latin typeface="+mj-lt"/>
              </a:rPr>
              <a:t>GASTROESOPHAGEAL REFLUX DISEASE</a:t>
            </a:r>
          </a:p>
          <a:p>
            <a:pPr algn="ctr">
              <a:lnSpc>
                <a:spcPct val="100000"/>
              </a:lnSpc>
              <a:buClr>
                <a:srgbClr val="0000FF"/>
              </a:buClr>
              <a:buFont typeface="Calibri" pitchFamily="32"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800" b="1" dirty="0" smtClean="0">
                <a:solidFill>
                  <a:schemeClr val="bg1"/>
                </a:solidFill>
                <a:latin typeface="+mj-lt"/>
              </a:rPr>
              <a:t>(GERD)</a:t>
            </a:r>
            <a:endParaRPr lang="en-GB" sz="2800" b="1" dirty="0">
              <a:solidFill>
                <a:schemeClr val="bg1"/>
              </a:solidFill>
              <a:latin typeface="+mj-lt"/>
            </a:endParaRPr>
          </a:p>
        </p:txBody>
      </p:sp>
      <p:sp>
        <p:nvSpPr>
          <p:cNvPr id="5" name="TextBox 4"/>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6" name="TextBox 5"/>
          <p:cNvSpPr txBox="1"/>
          <p:nvPr/>
        </p:nvSpPr>
        <p:spPr>
          <a:xfrm>
            <a:off x="8382000" y="6643710"/>
            <a:ext cx="7620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467543" y="836712"/>
            <a:ext cx="8064897" cy="3744416"/>
            <a:chOff x="240" y="1584"/>
            <a:chExt cx="5279" cy="2460"/>
          </a:xfrm>
        </p:grpSpPr>
        <p:pic>
          <p:nvPicPr>
            <p:cNvPr id="28676" name="Picture 3"/>
            <p:cNvPicPr>
              <a:picLocks noChangeAspect="1" noChangeArrowheads="1"/>
            </p:cNvPicPr>
            <p:nvPr/>
          </p:nvPicPr>
          <p:blipFill>
            <a:blip r:embed="rId3" cstate="print"/>
            <a:srcRect/>
            <a:stretch>
              <a:fillRect/>
            </a:stretch>
          </p:blipFill>
          <p:spPr bwMode="auto">
            <a:xfrm>
              <a:off x="240" y="1584"/>
              <a:ext cx="5280" cy="2461"/>
            </a:xfrm>
            <a:prstGeom prst="rect">
              <a:avLst/>
            </a:prstGeom>
            <a:noFill/>
            <a:ln w="9525">
              <a:solidFill>
                <a:schemeClr val="accent1"/>
              </a:solidFill>
              <a:round/>
              <a:headEnd/>
              <a:tailEnd/>
            </a:ln>
          </p:spPr>
        </p:pic>
        <p:sp>
          <p:nvSpPr>
            <p:cNvPr id="28677" name="Text Box 4"/>
            <p:cNvSpPr txBox="1">
              <a:spLocks noChangeArrowheads="1"/>
            </p:cNvSpPr>
            <p:nvPr/>
          </p:nvSpPr>
          <p:spPr bwMode="auto">
            <a:xfrm>
              <a:off x="240" y="1584"/>
              <a:ext cx="5280" cy="2461"/>
            </a:xfrm>
            <a:prstGeom prst="rect">
              <a:avLst/>
            </a:prstGeom>
            <a:noFill/>
            <a:ln w="9525">
              <a:solidFill>
                <a:schemeClr val="accent1"/>
              </a:solidFill>
              <a:round/>
              <a:headEnd/>
              <a:tailEnd/>
            </a:ln>
          </p:spPr>
          <p:txBody>
            <a:bodyPr wrap="none" anchor="ctr"/>
            <a:lstStyle/>
            <a:p>
              <a:endParaRPr lang="en-US"/>
            </a:p>
          </p:txBody>
        </p:sp>
      </p:grpSp>
      <p:sp>
        <p:nvSpPr>
          <p:cNvPr id="6" name="Rounded Rectangle 5"/>
          <p:cNvSpPr/>
          <p:nvPr/>
        </p:nvSpPr>
        <p:spPr>
          <a:xfrm>
            <a:off x="2051720" y="144016"/>
            <a:ext cx="4896544" cy="548680"/>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buClr>
                <a:srgbClr val="0000FF"/>
              </a:buClr>
              <a:buFont typeface="Calibri" pitchFamily="32"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800" b="1" i="1" dirty="0" smtClean="0">
                <a:solidFill>
                  <a:schemeClr val="bg1"/>
                </a:solidFill>
                <a:effectLst>
                  <a:outerShdw blurRad="38100" dist="38100" dir="2700000" algn="tl">
                    <a:srgbClr val="000000">
                      <a:alpha val="43137"/>
                    </a:srgbClr>
                  </a:outerShdw>
                </a:effectLst>
                <a:latin typeface="+mj-lt"/>
              </a:rPr>
              <a:t>BARRETT’S  ESOPHAGUS</a:t>
            </a:r>
            <a:endParaRPr lang="en-GB" sz="2800" b="1" i="1" dirty="0">
              <a:solidFill>
                <a:schemeClr val="bg1"/>
              </a:solidFill>
              <a:effectLst>
                <a:outerShdw blurRad="38100" dist="38100" dir="2700000" algn="tl">
                  <a:srgbClr val="000000">
                    <a:alpha val="43137"/>
                  </a:srgbClr>
                </a:outerShdw>
              </a:effectLst>
              <a:latin typeface="+mj-lt"/>
            </a:endParaRPr>
          </a:p>
        </p:txBody>
      </p:sp>
      <p:sp>
        <p:nvSpPr>
          <p:cNvPr id="7" name="Text Box 2"/>
          <p:cNvSpPr txBox="1">
            <a:spLocks noChangeArrowheads="1"/>
          </p:cNvSpPr>
          <p:nvPr/>
        </p:nvSpPr>
        <p:spPr bwMode="auto">
          <a:xfrm>
            <a:off x="251520" y="4869160"/>
            <a:ext cx="8136904" cy="1872208"/>
          </a:xfrm>
          <a:prstGeom prst="rect">
            <a:avLst/>
          </a:prstGeom>
          <a:noFill/>
          <a:ln w="9525">
            <a:noFill/>
            <a:round/>
            <a:headEnd/>
            <a:tailEnd/>
          </a:ln>
        </p:spPr>
        <p:txBody>
          <a:bodyPr/>
          <a:lstStyle/>
          <a:p>
            <a:pPr marL="341313" indent="-341313" algn="ctr">
              <a:lnSpc>
                <a:spcPct val="100000"/>
              </a:lnSpc>
              <a:spcBef>
                <a:spcPts val="800"/>
              </a:spcBef>
              <a:buClr>
                <a:srgbClr val="CC0066"/>
              </a:buCl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2000" b="1" i="1" dirty="0" smtClean="0">
                <a:latin typeface="+mj-lt"/>
              </a:rPr>
              <a:t>Intestinalized metaplastic </a:t>
            </a:r>
            <a:r>
              <a:rPr lang="en-GB" sz="2000" b="1" i="1" dirty="0">
                <a:latin typeface="+mj-lt"/>
              </a:rPr>
              <a:t>mucosa is </a:t>
            </a:r>
            <a:r>
              <a:rPr lang="en-GB" sz="2000" b="1" i="1" dirty="0" smtClean="0">
                <a:latin typeface="+mj-lt"/>
              </a:rPr>
              <a:t>at risk for </a:t>
            </a:r>
            <a:r>
              <a:rPr lang="en-GB" sz="2000" b="1" i="1" dirty="0">
                <a:latin typeface="+mj-lt"/>
              </a:rPr>
              <a:t>glandular dysplasia</a:t>
            </a:r>
            <a:r>
              <a:rPr lang="en-GB" sz="2000" b="1" i="1" dirty="0" smtClean="0">
                <a:latin typeface="+mj-lt"/>
              </a:rPr>
              <a:t>. Searching </a:t>
            </a:r>
            <a:r>
              <a:rPr lang="en-GB" sz="2000" b="1" i="1" dirty="0">
                <a:latin typeface="+mj-lt"/>
              </a:rPr>
              <a:t>for dysplasia when BARRETT’s is present is of utmost </a:t>
            </a:r>
            <a:r>
              <a:rPr lang="en-GB" sz="2000" b="1" i="1" dirty="0" smtClean="0">
                <a:latin typeface="+mj-lt"/>
              </a:rPr>
              <a:t>importance. Most/All </a:t>
            </a:r>
            <a:r>
              <a:rPr lang="en-GB" sz="2000" b="1" i="1" dirty="0">
                <a:latin typeface="+mj-lt"/>
              </a:rPr>
              <a:t>adenocarcinomas </a:t>
            </a:r>
            <a:r>
              <a:rPr lang="en-GB" sz="2000" b="1" i="1" dirty="0" smtClean="0">
                <a:latin typeface="+mj-lt"/>
              </a:rPr>
              <a:t> arising </a:t>
            </a:r>
            <a:r>
              <a:rPr lang="en-GB" sz="2000" b="1" i="1" dirty="0">
                <a:latin typeface="+mj-lt"/>
              </a:rPr>
              <a:t>in the esophagus arise from previously existing </a:t>
            </a:r>
            <a:r>
              <a:rPr lang="en-GB" sz="2000" b="1" i="1" dirty="0" smtClean="0">
                <a:latin typeface="+mj-lt"/>
              </a:rPr>
              <a:t>BARRETT’s . Newly named Columnar lined esophagus</a:t>
            </a:r>
            <a:endParaRPr lang="en-GB" sz="2000" b="1" i="1" dirty="0">
              <a:latin typeface="+mj-lt"/>
            </a:endParaRPr>
          </a:p>
        </p:txBody>
      </p:sp>
      <p:sp>
        <p:nvSpPr>
          <p:cNvPr id="8" name="TextBox 7"/>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9" name="TextBox 8"/>
          <p:cNvSpPr txBox="1"/>
          <p:nvPr/>
        </p:nvSpPr>
        <p:spPr>
          <a:xfrm>
            <a:off x="8382000" y="6643710"/>
            <a:ext cx="7620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755576" y="5357826"/>
            <a:ext cx="7344816" cy="1015663"/>
          </a:xfrm>
          <a:prstGeom prst="rect">
            <a:avLst/>
          </a:prstGeom>
        </p:spPr>
        <p:txBody>
          <a:bodyPr wrap="square">
            <a:spAutoFit/>
          </a:bodyPr>
          <a:lstStyle/>
          <a:p>
            <a:pPr algn="ctr"/>
            <a:r>
              <a:rPr lang="en-US" sz="2000" b="1" i="1" dirty="0" smtClean="0">
                <a:latin typeface="+mj-lt"/>
              </a:rPr>
              <a:t>These two endoscopic views demonstrate Barrett esophagus areas of mucosal erythema of the lower esophagus, with islands of normal pale esophageal squamous mucosa. </a:t>
            </a:r>
            <a:endParaRPr lang="en-US" sz="2000" b="1" i="1" dirty="0">
              <a:latin typeface="+mj-lt"/>
            </a:endParaRPr>
          </a:p>
        </p:txBody>
      </p:sp>
      <p:pic>
        <p:nvPicPr>
          <p:cNvPr id="1026" name="Picture 2" descr="http://library.med.utah.edu/WebPath/jpeg4/GI416.jpg"/>
          <p:cNvPicPr>
            <a:picLocks noChangeAspect="1" noChangeArrowheads="1"/>
          </p:cNvPicPr>
          <p:nvPr/>
        </p:nvPicPr>
        <p:blipFill>
          <a:blip r:embed="rId2" cstate="print"/>
          <a:srcRect/>
          <a:stretch>
            <a:fillRect/>
          </a:stretch>
        </p:blipFill>
        <p:spPr bwMode="auto">
          <a:xfrm>
            <a:off x="827585" y="1038597"/>
            <a:ext cx="7218462" cy="4190603"/>
          </a:xfrm>
          <a:prstGeom prst="rect">
            <a:avLst/>
          </a:prstGeom>
          <a:noFill/>
          <a:ln>
            <a:solidFill>
              <a:schemeClr val="accent1"/>
            </a:solidFill>
          </a:ln>
        </p:spPr>
      </p:pic>
      <p:sp>
        <p:nvSpPr>
          <p:cNvPr id="4" name="Rounded Rectangle 3"/>
          <p:cNvSpPr/>
          <p:nvPr/>
        </p:nvSpPr>
        <p:spPr>
          <a:xfrm>
            <a:off x="1259632" y="188640"/>
            <a:ext cx="6408712" cy="576064"/>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t>Barrett’s Esophagus – Endoscopic view</a:t>
            </a:r>
            <a:endParaRPr lang="en-US" sz="2800" b="1" i="1" dirty="0"/>
          </a:p>
        </p:txBody>
      </p:sp>
      <p:sp>
        <p:nvSpPr>
          <p:cNvPr id="5" name="TextBox 4"/>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6" name="TextBox 5"/>
          <p:cNvSpPr txBox="1"/>
          <p:nvPr/>
        </p:nvSpPr>
        <p:spPr>
          <a:xfrm>
            <a:off x="8382000" y="6643710"/>
            <a:ext cx="7620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85698" name="Picture 2" descr="http://library.med.utah.edu/WebPath/jpeg4/GI171.jpg"/>
          <p:cNvPicPr>
            <a:picLocks noChangeAspect="1" noChangeArrowheads="1"/>
          </p:cNvPicPr>
          <p:nvPr/>
        </p:nvPicPr>
        <p:blipFill>
          <a:blip r:embed="rId3" cstate="print"/>
          <a:srcRect/>
          <a:stretch>
            <a:fillRect/>
          </a:stretch>
        </p:blipFill>
        <p:spPr bwMode="auto">
          <a:xfrm>
            <a:off x="1115616" y="908719"/>
            <a:ext cx="6885384" cy="4320481"/>
          </a:xfrm>
          <a:prstGeom prst="rect">
            <a:avLst/>
          </a:prstGeom>
          <a:noFill/>
          <a:ln>
            <a:solidFill>
              <a:schemeClr val="accent1"/>
            </a:solidFill>
          </a:ln>
        </p:spPr>
      </p:pic>
      <p:sp>
        <p:nvSpPr>
          <p:cNvPr id="3" name="Rectangle 2"/>
          <p:cNvSpPr/>
          <p:nvPr/>
        </p:nvSpPr>
        <p:spPr>
          <a:xfrm>
            <a:off x="304800" y="5301208"/>
            <a:ext cx="8077200" cy="1323439"/>
          </a:xfrm>
          <a:prstGeom prst="rect">
            <a:avLst/>
          </a:prstGeom>
        </p:spPr>
        <p:txBody>
          <a:bodyPr wrap="square">
            <a:spAutoFit/>
          </a:bodyPr>
          <a:lstStyle/>
          <a:p>
            <a:pPr algn="ctr"/>
            <a:r>
              <a:rPr lang="en-US" sz="2000" b="1" i="1" dirty="0" smtClean="0">
                <a:latin typeface="+mj-lt"/>
              </a:rPr>
              <a:t>There is gastric-type mucosa above the gastroesophageal junction. Note the columnar epithelium to the left and the squamous epithelium at the right. Typical Barrett's mucosa shows intestinal metaplasia with chronic inflammation  (note the goblet cells in the columnar mucosa).</a:t>
            </a:r>
            <a:endParaRPr lang="en-US" sz="2000" b="1" i="1" dirty="0">
              <a:latin typeface="+mj-lt"/>
            </a:endParaRPr>
          </a:p>
        </p:txBody>
      </p:sp>
      <p:sp>
        <p:nvSpPr>
          <p:cNvPr id="4" name="Rounded Rectangle 3"/>
          <p:cNvSpPr/>
          <p:nvPr/>
        </p:nvSpPr>
        <p:spPr>
          <a:xfrm>
            <a:off x="1475656" y="188640"/>
            <a:ext cx="6296744" cy="576064"/>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Barrett's esophagus – Microscopic view </a:t>
            </a:r>
            <a:endParaRPr lang="en-US" sz="2800" b="1" i="1" dirty="0">
              <a:effectLst>
                <a:outerShdw blurRad="38100" dist="38100" dir="2700000" algn="tl">
                  <a:srgbClr val="000000">
                    <a:alpha val="43137"/>
                  </a:srgbClr>
                </a:outerShdw>
              </a:effectLst>
            </a:endParaRPr>
          </a:p>
        </p:txBody>
      </p:sp>
      <p:sp>
        <p:nvSpPr>
          <p:cNvPr id="5" name="TextBox 4"/>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6" name="TextBox 5"/>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1746" name="Picture 1"/>
          <p:cNvPicPr>
            <a:picLocks noChangeAspect="1" noChangeArrowheads="1"/>
          </p:cNvPicPr>
          <p:nvPr/>
        </p:nvPicPr>
        <p:blipFill>
          <a:blip r:embed="rId3" cstate="print"/>
          <a:srcRect/>
          <a:stretch>
            <a:fillRect/>
          </a:stretch>
        </p:blipFill>
        <p:spPr bwMode="auto">
          <a:xfrm>
            <a:off x="1187624" y="1052736"/>
            <a:ext cx="6768752" cy="4929023"/>
          </a:xfrm>
          <a:prstGeom prst="rect">
            <a:avLst/>
          </a:prstGeom>
          <a:noFill/>
          <a:ln w="9525">
            <a:solidFill>
              <a:schemeClr val="accent1"/>
            </a:solidFill>
            <a:round/>
            <a:headEnd/>
            <a:tailEnd/>
          </a:ln>
        </p:spPr>
      </p:pic>
      <p:sp>
        <p:nvSpPr>
          <p:cNvPr id="3" name="Rounded Rectangle 2"/>
          <p:cNvSpPr/>
          <p:nvPr/>
        </p:nvSpPr>
        <p:spPr>
          <a:xfrm>
            <a:off x="1981200" y="228600"/>
            <a:ext cx="5195664" cy="504056"/>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Glandular “ Dysplasia” - HPF</a:t>
            </a:r>
          </a:p>
        </p:txBody>
      </p:sp>
      <p:sp>
        <p:nvSpPr>
          <p:cNvPr id="4" name="TextBox 3"/>
          <p:cNvSpPr txBox="1"/>
          <p:nvPr/>
        </p:nvSpPr>
        <p:spPr>
          <a:xfrm>
            <a:off x="0" y="6627192"/>
            <a:ext cx="13716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5" name="TextBox 4"/>
          <p:cNvSpPr txBox="1"/>
          <p:nvPr/>
        </p:nvSpPr>
        <p:spPr>
          <a:xfrm>
            <a:off x="8229600" y="6643710"/>
            <a:ext cx="9144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05000" y="2895600"/>
            <a:ext cx="6172200" cy="1600944"/>
          </a:xfrm>
        </p:spPr>
        <p:txBody>
          <a:bodyPr>
            <a:normAutofit/>
          </a:bodyPr>
          <a:lstStyle/>
          <a:p>
            <a:pPr algn="ctr"/>
            <a:r>
              <a:rPr lang="en-US" sz="4800" b="1" i="1" dirty="0" smtClean="0">
                <a:solidFill>
                  <a:srgbClr val="1010C6"/>
                </a:solidFill>
                <a:effectLst>
                  <a:outerShdw blurRad="38100" dist="38100" dir="2700000" algn="tl">
                    <a:srgbClr val="000000">
                      <a:alpha val="43137"/>
                    </a:srgbClr>
                  </a:outerShdw>
                </a:effectLst>
                <a:latin typeface="Aharoni" pitchFamily="2" charset="-79"/>
                <a:cs typeface="Aharoni" pitchFamily="2" charset="-79"/>
              </a:rPr>
              <a:t> Carcinoma of the esophagus</a:t>
            </a:r>
            <a:endParaRPr lang="en-US" sz="4800" b="1" i="1" dirty="0">
              <a:solidFill>
                <a:srgbClr val="1010C6"/>
              </a:solidFill>
              <a:effectLst>
                <a:outerShdw blurRad="38100" dist="38100" dir="2700000" algn="tl">
                  <a:srgbClr val="000000">
                    <a:alpha val="43137"/>
                  </a:srgbClr>
                </a:outerShdw>
              </a:effectLst>
              <a:latin typeface="Aharoni" pitchFamily="2" charset="-79"/>
              <a:cs typeface="Aharoni" pitchFamily="2" charset="-79"/>
            </a:endParaRPr>
          </a:p>
        </p:txBody>
      </p:sp>
      <p:sp>
        <p:nvSpPr>
          <p:cNvPr id="3" name="TextBox 2"/>
          <p:cNvSpPr txBox="1"/>
          <p:nvPr/>
        </p:nvSpPr>
        <p:spPr>
          <a:xfrm>
            <a:off x="0" y="6627192"/>
            <a:ext cx="13716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4" name="TextBox 3"/>
          <p:cNvSpPr txBox="1"/>
          <p:nvPr/>
        </p:nvSpPr>
        <p:spPr>
          <a:xfrm>
            <a:off x="8229600" y="6643710"/>
            <a:ext cx="9144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80578" name="Picture 2" descr="http://www.pathology.washington.edu/about/education/gallery/jpgs575/spa/img0014.jpg"/>
          <p:cNvPicPr>
            <a:picLocks noChangeAspect="1" noChangeArrowheads="1"/>
          </p:cNvPicPr>
          <p:nvPr/>
        </p:nvPicPr>
        <p:blipFill>
          <a:blip r:embed="rId3" cstate="print"/>
          <a:srcRect/>
          <a:stretch>
            <a:fillRect/>
          </a:stretch>
        </p:blipFill>
        <p:spPr bwMode="auto">
          <a:xfrm>
            <a:off x="971600" y="980728"/>
            <a:ext cx="7056784" cy="4248472"/>
          </a:xfrm>
          <a:prstGeom prst="rect">
            <a:avLst/>
          </a:prstGeom>
          <a:noFill/>
        </p:spPr>
      </p:pic>
      <p:sp>
        <p:nvSpPr>
          <p:cNvPr id="3" name="Rectangle 2"/>
          <p:cNvSpPr/>
          <p:nvPr/>
        </p:nvSpPr>
        <p:spPr>
          <a:xfrm>
            <a:off x="685800" y="5264040"/>
            <a:ext cx="7543800" cy="1323439"/>
          </a:xfrm>
          <a:prstGeom prst="rect">
            <a:avLst/>
          </a:prstGeom>
        </p:spPr>
        <p:txBody>
          <a:bodyPr wrap="square">
            <a:spAutoFit/>
          </a:bodyPr>
          <a:lstStyle/>
          <a:p>
            <a:pPr algn="ctr"/>
            <a:r>
              <a:rPr lang="en-US" sz="2000" b="1" i="1" dirty="0" smtClean="0"/>
              <a:t>This gross photograph illustrates a squamous cell carcinoma of the esophagus in a patient who presented with progressive dysphagia. The oval structure adjacent to the esophagus represents metatastic squamous cell carcinoma within a lymph node. </a:t>
            </a:r>
            <a:endParaRPr lang="en-US" sz="2000" b="1" i="1" dirty="0"/>
          </a:p>
        </p:txBody>
      </p:sp>
      <p:sp>
        <p:nvSpPr>
          <p:cNvPr id="4" name="Rounded Rectangle 3"/>
          <p:cNvSpPr/>
          <p:nvPr/>
        </p:nvSpPr>
        <p:spPr>
          <a:xfrm>
            <a:off x="1547664" y="332656"/>
            <a:ext cx="6120680" cy="504056"/>
          </a:xfrm>
          <a:prstGeom prst="roundRect">
            <a:avLst/>
          </a:prstGeom>
          <a:solidFill>
            <a:srgbClr val="1010C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Carcinoma of the Esophagus - Gross</a:t>
            </a:r>
            <a:endParaRPr lang="en-US" sz="2400" b="1" i="1" dirty="0"/>
          </a:p>
        </p:txBody>
      </p:sp>
      <p:sp>
        <p:nvSpPr>
          <p:cNvPr id="5" name="TextBox 4"/>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6" name="TextBox 5"/>
          <p:cNvSpPr txBox="1"/>
          <p:nvPr/>
        </p:nvSpPr>
        <p:spPr>
          <a:xfrm>
            <a:off x="8229600" y="6643710"/>
            <a:ext cx="9144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65890" name="Picture 1"/>
          <p:cNvPicPr>
            <a:picLocks noChangeAspect="1"/>
          </p:cNvPicPr>
          <p:nvPr/>
        </p:nvPicPr>
        <p:blipFill>
          <a:blip r:embed="rId3" cstate="print"/>
          <a:srcRect/>
          <a:stretch>
            <a:fillRect/>
          </a:stretch>
        </p:blipFill>
        <p:spPr bwMode="auto">
          <a:xfrm>
            <a:off x="1115616" y="980727"/>
            <a:ext cx="3312368" cy="4320481"/>
          </a:xfrm>
          <a:prstGeom prst="rect">
            <a:avLst/>
          </a:prstGeom>
          <a:noFill/>
          <a:ln w="9525">
            <a:noFill/>
            <a:miter lim="800000"/>
            <a:headEnd/>
            <a:tailEnd/>
          </a:ln>
        </p:spPr>
      </p:pic>
      <p:pic>
        <p:nvPicPr>
          <p:cNvPr id="222210" name="Picture 2" descr="http://library.med.utah.edu/WebPath/jpeg4/GI109.jpg"/>
          <p:cNvPicPr>
            <a:picLocks noChangeAspect="1" noChangeArrowheads="1"/>
          </p:cNvPicPr>
          <p:nvPr/>
        </p:nvPicPr>
        <p:blipFill>
          <a:blip r:embed="rId4" cstate="print"/>
          <a:srcRect/>
          <a:stretch>
            <a:fillRect/>
          </a:stretch>
        </p:blipFill>
        <p:spPr bwMode="auto">
          <a:xfrm rot="16200000">
            <a:off x="4127401" y="1569343"/>
            <a:ext cx="4320480" cy="3143250"/>
          </a:xfrm>
          <a:prstGeom prst="rect">
            <a:avLst/>
          </a:prstGeom>
          <a:noFill/>
        </p:spPr>
      </p:pic>
      <p:sp>
        <p:nvSpPr>
          <p:cNvPr id="4" name="Rectangle 3"/>
          <p:cNvSpPr/>
          <p:nvPr/>
        </p:nvSpPr>
        <p:spPr>
          <a:xfrm>
            <a:off x="1043608" y="5373216"/>
            <a:ext cx="6768752" cy="1323439"/>
          </a:xfrm>
          <a:prstGeom prst="rect">
            <a:avLst/>
          </a:prstGeom>
        </p:spPr>
        <p:txBody>
          <a:bodyPr wrap="square">
            <a:spAutoFit/>
          </a:bodyPr>
          <a:lstStyle/>
          <a:p>
            <a:pPr algn="ctr"/>
            <a:r>
              <a:rPr lang="en-US" sz="2000" b="1" i="1" dirty="0" smtClean="0"/>
              <a:t>This irregular reddish, ulcerated exophytic mid-esophageal mass as seen on the mucosal surface is a squamous cell carcinoma. Endoscopic views of an ulcerated mid-esophageal squamous cell carcinoma causing luminal stenosis .</a:t>
            </a:r>
            <a:endParaRPr lang="en-US" sz="2000" b="1" i="1" dirty="0"/>
          </a:p>
        </p:txBody>
      </p:sp>
      <p:sp>
        <p:nvSpPr>
          <p:cNvPr id="5" name="Rounded Rectangle 4"/>
          <p:cNvSpPr/>
          <p:nvPr/>
        </p:nvSpPr>
        <p:spPr>
          <a:xfrm>
            <a:off x="1403648" y="260648"/>
            <a:ext cx="6192688" cy="504056"/>
          </a:xfrm>
          <a:prstGeom prst="roundRect">
            <a:avLst/>
          </a:prstGeom>
          <a:solidFill>
            <a:srgbClr val="1010C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Carcinoma of the Esophagus - Gross</a:t>
            </a:r>
            <a:endParaRPr lang="en-US" sz="2400" b="1" i="1" dirty="0"/>
          </a:p>
        </p:txBody>
      </p:sp>
      <p:sp>
        <p:nvSpPr>
          <p:cNvPr id="6" name="TextBox 5"/>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7" name="TextBox 6"/>
          <p:cNvSpPr txBox="1"/>
          <p:nvPr/>
        </p:nvSpPr>
        <p:spPr>
          <a:xfrm>
            <a:off x="8382000" y="6643710"/>
            <a:ext cx="7620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81602" name="Picture 2" descr="http://www.pathology.washington.edu/about/education/gallery/jpgs575/spa/img0015.jpg"/>
          <p:cNvPicPr>
            <a:picLocks noChangeAspect="1" noChangeArrowheads="1"/>
          </p:cNvPicPr>
          <p:nvPr/>
        </p:nvPicPr>
        <p:blipFill>
          <a:blip r:embed="rId2" cstate="print"/>
          <a:srcRect/>
          <a:stretch>
            <a:fillRect/>
          </a:stretch>
        </p:blipFill>
        <p:spPr bwMode="auto">
          <a:xfrm>
            <a:off x="1000100" y="1124744"/>
            <a:ext cx="7215238" cy="4752528"/>
          </a:xfrm>
          <a:prstGeom prst="rect">
            <a:avLst/>
          </a:prstGeom>
          <a:noFill/>
          <a:ln>
            <a:solidFill>
              <a:schemeClr val="accent1"/>
            </a:solidFill>
          </a:ln>
        </p:spPr>
      </p:pic>
      <p:sp>
        <p:nvSpPr>
          <p:cNvPr id="3" name="Rounded Rectangle 2"/>
          <p:cNvSpPr/>
          <p:nvPr/>
        </p:nvSpPr>
        <p:spPr>
          <a:xfrm>
            <a:off x="1000100" y="304800"/>
            <a:ext cx="7215238" cy="531912"/>
          </a:xfrm>
          <a:prstGeom prst="roundRect">
            <a:avLst/>
          </a:prstGeom>
          <a:solidFill>
            <a:srgbClr val="1010C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Squamous Cell Carcinoma of the Esophagus - LPF</a:t>
            </a:r>
            <a:endParaRPr lang="en-US" sz="2400" b="1" i="1" dirty="0"/>
          </a:p>
        </p:txBody>
      </p:sp>
      <p:sp>
        <p:nvSpPr>
          <p:cNvPr id="4" name="Rectangle 3"/>
          <p:cNvSpPr/>
          <p:nvPr/>
        </p:nvSpPr>
        <p:spPr>
          <a:xfrm>
            <a:off x="2778308" y="6021288"/>
            <a:ext cx="3508204" cy="400110"/>
          </a:xfrm>
          <a:prstGeom prst="rect">
            <a:avLst/>
          </a:prstGeom>
        </p:spPr>
        <p:txBody>
          <a:bodyPr wrap="none">
            <a:spAutoFit/>
          </a:bodyPr>
          <a:lstStyle/>
          <a:p>
            <a:r>
              <a:rPr lang="en-US" sz="2000" b="1" i="1" dirty="0" smtClean="0"/>
              <a:t>Infiltrating nests of neoplastic cells</a:t>
            </a:r>
            <a:endParaRPr lang="en-US" sz="2000" dirty="0"/>
          </a:p>
        </p:txBody>
      </p:sp>
      <p:sp>
        <p:nvSpPr>
          <p:cNvPr id="5" name="TextBox 4"/>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6" name="TextBox 5"/>
          <p:cNvSpPr txBox="1"/>
          <p:nvPr/>
        </p:nvSpPr>
        <p:spPr>
          <a:xfrm>
            <a:off x="8382000" y="6643710"/>
            <a:ext cx="7620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83650" name="Picture 2" descr="http://www.pathology.washington.edu/about/education/gallery/jpgs575/spa/img0016.jpg"/>
          <p:cNvPicPr>
            <a:picLocks noChangeAspect="1" noChangeArrowheads="1"/>
          </p:cNvPicPr>
          <p:nvPr/>
        </p:nvPicPr>
        <p:blipFill>
          <a:blip r:embed="rId2" cstate="print"/>
          <a:srcRect/>
          <a:stretch>
            <a:fillRect/>
          </a:stretch>
        </p:blipFill>
        <p:spPr bwMode="auto">
          <a:xfrm>
            <a:off x="1232842" y="1071546"/>
            <a:ext cx="6696744" cy="4896544"/>
          </a:xfrm>
          <a:prstGeom prst="rect">
            <a:avLst/>
          </a:prstGeom>
          <a:noFill/>
          <a:ln>
            <a:solidFill>
              <a:schemeClr val="accent1"/>
            </a:solidFill>
          </a:ln>
        </p:spPr>
      </p:pic>
      <p:sp>
        <p:nvSpPr>
          <p:cNvPr id="3" name="Rounded Rectangle 2"/>
          <p:cNvSpPr/>
          <p:nvPr/>
        </p:nvSpPr>
        <p:spPr>
          <a:xfrm>
            <a:off x="1115616" y="304800"/>
            <a:ext cx="6813970" cy="533400"/>
          </a:xfrm>
          <a:prstGeom prst="roundRect">
            <a:avLst/>
          </a:prstGeom>
          <a:solidFill>
            <a:srgbClr val="1010C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Squamous Cell Carcinoma of the Esophagus - HPF</a:t>
            </a:r>
          </a:p>
        </p:txBody>
      </p:sp>
      <p:sp>
        <p:nvSpPr>
          <p:cNvPr id="4" name="Rectangle 3"/>
          <p:cNvSpPr/>
          <p:nvPr/>
        </p:nvSpPr>
        <p:spPr>
          <a:xfrm>
            <a:off x="1115616" y="6072206"/>
            <a:ext cx="6768752" cy="707886"/>
          </a:xfrm>
          <a:prstGeom prst="rect">
            <a:avLst/>
          </a:prstGeom>
        </p:spPr>
        <p:txBody>
          <a:bodyPr wrap="square">
            <a:spAutoFit/>
          </a:bodyPr>
          <a:lstStyle/>
          <a:p>
            <a:pPr algn="ctr"/>
            <a:r>
              <a:rPr lang="en-US" sz="2000" b="1" i="1" dirty="0" smtClean="0"/>
              <a:t>Solid nests of neoplastic cells having abundant pink cytoplasm and distinct cell borders </a:t>
            </a:r>
            <a:endParaRPr lang="en-US" sz="2000" dirty="0"/>
          </a:p>
        </p:txBody>
      </p:sp>
      <p:sp>
        <p:nvSpPr>
          <p:cNvPr id="5" name="TextBox 4"/>
          <p:cNvSpPr txBox="1"/>
          <p:nvPr/>
        </p:nvSpPr>
        <p:spPr>
          <a:xfrm>
            <a:off x="0" y="6627192"/>
            <a:ext cx="12192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6" name="TextBox 5"/>
          <p:cNvSpPr txBox="1"/>
          <p:nvPr/>
        </p:nvSpPr>
        <p:spPr>
          <a:xfrm>
            <a:off x="8382000" y="6643710"/>
            <a:ext cx="7620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026" name="Picture 2" descr="http://pathology.mc.duke.edu/research/histo_course/parotid.jpg"/>
          <p:cNvPicPr>
            <a:picLocks noChangeAspect="1" noChangeArrowheads="1"/>
          </p:cNvPicPr>
          <p:nvPr/>
        </p:nvPicPr>
        <p:blipFill>
          <a:blip r:embed="rId2" cstate="print"/>
          <a:srcRect/>
          <a:stretch>
            <a:fillRect/>
          </a:stretch>
        </p:blipFill>
        <p:spPr bwMode="auto">
          <a:xfrm>
            <a:off x="971600" y="908720"/>
            <a:ext cx="7053436" cy="4248473"/>
          </a:xfrm>
          <a:prstGeom prst="rect">
            <a:avLst/>
          </a:prstGeom>
          <a:noFill/>
          <a:ln>
            <a:solidFill>
              <a:srgbClr val="7030A0"/>
            </a:solidFill>
          </a:ln>
        </p:spPr>
      </p:pic>
      <p:sp>
        <p:nvSpPr>
          <p:cNvPr id="3" name="Rounded Rectangle 2"/>
          <p:cNvSpPr/>
          <p:nvPr/>
        </p:nvSpPr>
        <p:spPr>
          <a:xfrm>
            <a:off x="1357290" y="188640"/>
            <a:ext cx="6286544" cy="576064"/>
          </a:xfrm>
          <a:prstGeom prst="roundRect">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Parotid Gland – Normal Histology</a:t>
            </a:r>
            <a:endParaRPr lang="en-US" sz="2400" b="1" i="1" dirty="0"/>
          </a:p>
        </p:txBody>
      </p:sp>
      <p:sp>
        <p:nvSpPr>
          <p:cNvPr id="4" name="Rectangle 3"/>
          <p:cNvSpPr/>
          <p:nvPr/>
        </p:nvSpPr>
        <p:spPr>
          <a:xfrm>
            <a:off x="755576" y="5264040"/>
            <a:ext cx="7416824" cy="1477328"/>
          </a:xfrm>
          <a:prstGeom prst="rect">
            <a:avLst/>
          </a:prstGeom>
        </p:spPr>
        <p:txBody>
          <a:bodyPr wrap="square">
            <a:spAutoFit/>
          </a:bodyPr>
          <a:lstStyle/>
          <a:p>
            <a:pPr algn="ctr"/>
            <a:r>
              <a:rPr lang="en-US" b="1" i="1" dirty="0" smtClean="0"/>
              <a:t>Clusters of large, pale-staining mucous cells occasionally are present in the parotid gland, but the acini are overwhelmingly of serous type. Each serous acinus is composed of several pyramidal-shaped cells with basal nuclei and basophilic cytoplasmic granules.</a:t>
            </a:r>
            <a:endParaRPr lang="en-US" i="1" dirty="0"/>
          </a:p>
        </p:txBody>
      </p:sp>
      <p:sp>
        <p:nvSpPr>
          <p:cNvPr id="7" name="TextBox 6"/>
          <p:cNvSpPr txBox="1"/>
          <p:nvPr/>
        </p:nvSpPr>
        <p:spPr>
          <a:xfrm>
            <a:off x="0" y="6627192"/>
            <a:ext cx="13716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8" name="TextBox 7"/>
          <p:cNvSpPr txBox="1"/>
          <p:nvPr/>
        </p:nvSpPr>
        <p:spPr>
          <a:xfrm>
            <a:off x="8382000" y="6643710"/>
            <a:ext cx="7620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1986" name="Picture 1"/>
          <p:cNvPicPr>
            <a:picLocks noChangeAspect="1" noChangeArrowheads="1"/>
          </p:cNvPicPr>
          <p:nvPr/>
        </p:nvPicPr>
        <p:blipFill>
          <a:blip r:embed="rId3" cstate="print"/>
          <a:srcRect/>
          <a:stretch>
            <a:fillRect/>
          </a:stretch>
        </p:blipFill>
        <p:spPr bwMode="auto">
          <a:xfrm>
            <a:off x="1115616" y="1052736"/>
            <a:ext cx="6840760" cy="4104456"/>
          </a:xfrm>
          <a:prstGeom prst="rect">
            <a:avLst/>
          </a:prstGeom>
          <a:noFill/>
          <a:ln w="9525">
            <a:solidFill>
              <a:schemeClr val="accent1"/>
            </a:solidFill>
            <a:round/>
            <a:headEnd/>
            <a:tailEnd/>
          </a:ln>
        </p:spPr>
      </p:pic>
      <p:sp>
        <p:nvSpPr>
          <p:cNvPr id="3" name="Rounded Rectangle 2"/>
          <p:cNvSpPr/>
          <p:nvPr/>
        </p:nvSpPr>
        <p:spPr>
          <a:xfrm>
            <a:off x="1115616" y="332656"/>
            <a:ext cx="6840760" cy="504056"/>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Squamous Dysplasia of the Esophagus - LPF</a:t>
            </a:r>
            <a:endParaRPr lang="en-US" sz="2400" b="1" i="1" dirty="0"/>
          </a:p>
        </p:txBody>
      </p:sp>
      <p:sp>
        <p:nvSpPr>
          <p:cNvPr id="4" name="Rectangle 3"/>
          <p:cNvSpPr/>
          <p:nvPr/>
        </p:nvSpPr>
        <p:spPr>
          <a:xfrm>
            <a:off x="899592" y="5157192"/>
            <a:ext cx="7128792" cy="1323439"/>
          </a:xfrm>
          <a:prstGeom prst="rect">
            <a:avLst/>
          </a:prstGeom>
        </p:spPr>
        <p:txBody>
          <a:bodyPr wrap="square">
            <a:spAutoFit/>
          </a:bodyPr>
          <a:lstStyle/>
          <a:p>
            <a:pPr algn="ctr"/>
            <a:r>
              <a:rPr lang="en-US" sz="2000" b="1" i="1" dirty="0" smtClean="0"/>
              <a:t>There are atypical squamous cells with disorganized architecture and abnormal differentiation within the epithelium. These features are obvious in high grade dysplasia. The nuclei are larger and more hyperchromatic than normal, and there is increased mitotic activity</a:t>
            </a:r>
            <a:endParaRPr lang="en-US" sz="2000" b="1" i="1" dirty="0"/>
          </a:p>
        </p:txBody>
      </p:sp>
      <p:sp>
        <p:nvSpPr>
          <p:cNvPr id="5" name="TextBox 4"/>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6" name="TextBox 5"/>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9938" name="Picture 1"/>
          <p:cNvPicPr>
            <a:picLocks noChangeAspect="1" noChangeArrowheads="1"/>
          </p:cNvPicPr>
          <p:nvPr/>
        </p:nvPicPr>
        <p:blipFill>
          <a:blip r:embed="rId3" cstate="print"/>
          <a:srcRect/>
          <a:stretch>
            <a:fillRect/>
          </a:stretch>
        </p:blipFill>
        <p:spPr bwMode="auto">
          <a:xfrm>
            <a:off x="827584" y="1052736"/>
            <a:ext cx="7344816" cy="4824536"/>
          </a:xfrm>
          <a:prstGeom prst="rect">
            <a:avLst/>
          </a:prstGeom>
          <a:noFill/>
          <a:ln w="9525">
            <a:solidFill>
              <a:schemeClr val="accent1"/>
            </a:solidFill>
            <a:round/>
            <a:headEnd/>
            <a:tailEnd/>
          </a:ln>
        </p:spPr>
      </p:pic>
      <p:sp>
        <p:nvSpPr>
          <p:cNvPr id="3" name="Rounded Rectangle 2"/>
          <p:cNvSpPr/>
          <p:nvPr/>
        </p:nvSpPr>
        <p:spPr>
          <a:xfrm>
            <a:off x="899592" y="332656"/>
            <a:ext cx="7272808" cy="504056"/>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Squamous Dysplasia of the Esophagus - HPF</a:t>
            </a:r>
            <a:endParaRPr lang="en-US" sz="2400" b="1" i="1" dirty="0"/>
          </a:p>
        </p:txBody>
      </p:sp>
      <p:sp>
        <p:nvSpPr>
          <p:cNvPr id="4" name="Rectangle 3"/>
          <p:cNvSpPr/>
          <p:nvPr/>
        </p:nvSpPr>
        <p:spPr>
          <a:xfrm>
            <a:off x="827584" y="6011996"/>
            <a:ext cx="7344816" cy="707886"/>
          </a:xfrm>
          <a:prstGeom prst="rect">
            <a:avLst/>
          </a:prstGeom>
        </p:spPr>
        <p:txBody>
          <a:bodyPr wrap="square">
            <a:spAutoFit/>
          </a:bodyPr>
          <a:lstStyle/>
          <a:p>
            <a:pPr algn="ctr"/>
            <a:r>
              <a:rPr lang="en-US" sz="2000" b="1" i="1" dirty="0" smtClean="0"/>
              <a:t>Squamous dysplasia of the esophagus may develop with time into squamous cell carcinoma</a:t>
            </a:r>
            <a:endParaRPr lang="en-US" sz="2000" b="1" i="1" dirty="0"/>
          </a:p>
        </p:txBody>
      </p:sp>
      <p:sp>
        <p:nvSpPr>
          <p:cNvPr id="5" name="TextBox 4"/>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6" name="TextBox 5"/>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057400" y="2895600"/>
            <a:ext cx="6172200" cy="1168896"/>
          </a:xfrm>
        </p:spPr>
        <p:txBody>
          <a:bodyPr>
            <a:noAutofit/>
          </a:bodyPr>
          <a:lstStyle/>
          <a:p>
            <a:pPr algn="ctr"/>
            <a:r>
              <a:rPr lang="en-US" sz="6000" b="1" i="1" dirty="0" smtClean="0">
                <a:solidFill>
                  <a:srgbClr val="1010C6"/>
                </a:solidFill>
                <a:effectLst>
                  <a:outerShdw blurRad="38100" dist="38100" dir="2700000" algn="tl">
                    <a:srgbClr val="000000">
                      <a:alpha val="43137"/>
                    </a:srgbClr>
                  </a:outerShdw>
                </a:effectLst>
                <a:latin typeface="Aharoni" pitchFamily="2" charset="-79"/>
                <a:cs typeface="Aharoni" pitchFamily="2" charset="-79"/>
              </a:rPr>
              <a:t>STOMACH</a:t>
            </a:r>
            <a:endParaRPr lang="en-US" sz="6000" b="1" i="1" dirty="0">
              <a:solidFill>
                <a:srgbClr val="1010C6"/>
              </a:solidFill>
              <a:effectLst>
                <a:outerShdw blurRad="38100" dist="38100" dir="2700000" algn="tl">
                  <a:srgbClr val="000000">
                    <a:alpha val="43137"/>
                  </a:srgbClr>
                </a:outerShdw>
              </a:effectLst>
              <a:latin typeface="Aharoni" pitchFamily="2" charset="-79"/>
              <a:cs typeface="Aharoni" pitchFamily="2" charset="-79"/>
            </a:endParaRPr>
          </a:p>
        </p:txBody>
      </p:sp>
      <p:sp>
        <p:nvSpPr>
          <p:cNvPr id="3" name="Subtitle 2"/>
          <p:cNvSpPr>
            <a:spLocks noGrp="1"/>
          </p:cNvSpPr>
          <p:nvPr>
            <p:ph type="subTitle" idx="1"/>
          </p:nvPr>
        </p:nvSpPr>
        <p:spPr>
          <a:xfrm>
            <a:off x="2428828" y="4953000"/>
            <a:ext cx="6105572" cy="1233990"/>
          </a:xfrm>
        </p:spPr>
        <p:txBody>
          <a:bodyPr>
            <a:noAutofit/>
          </a:bodyPr>
          <a:lstStyle/>
          <a:p>
            <a:pPr algn="ctr"/>
            <a:r>
              <a:rPr lang="en-US" sz="4000" b="1" i="1" dirty="0" smtClean="0">
                <a:solidFill>
                  <a:schemeClr val="tx1"/>
                </a:solidFill>
                <a:effectLst>
                  <a:outerShdw blurRad="38100" dist="38100" dir="2700000" algn="tl">
                    <a:srgbClr val="000000">
                      <a:alpha val="43137"/>
                    </a:srgbClr>
                  </a:outerShdw>
                </a:effectLst>
              </a:rPr>
              <a:t>Normal anatomy and histology</a:t>
            </a:r>
            <a:endParaRPr lang="en-US" sz="4000" b="1" i="1" dirty="0">
              <a:solidFill>
                <a:schemeClr val="tx1"/>
              </a:solidFill>
              <a:effectLst>
                <a:outerShdw blurRad="38100" dist="38100" dir="2700000" algn="tl">
                  <a:srgbClr val="000000">
                    <a:alpha val="43137"/>
                  </a:srgbClr>
                </a:outerShdw>
              </a:effectLst>
            </a:endParaRPr>
          </a:p>
        </p:txBody>
      </p:sp>
      <p:sp>
        <p:nvSpPr>
          <p:cNvPr id="4" name="TextBox 3"/>
          <p:cNvSpPr txBox="1"/>
          <p:nvPr/>
        </p:nvSpPr>
        <p:spPr>
          <a:xfrm>
            <a:off x="0" y="6627192"/>
            <a:ext cx="12192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5" name="TextBox 4"/>
          <p:cNvSpPr txBox="1"/>
          <p:nvPr/>
        </p:nvSpPr>
        <p:spPr>
          <a:xfrm>
            <a:off x="8382000" y="6643710"/>
            <a:ext cx="7620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8130" name="Picture 1"/>
          <p:cNvPicPr>
            <a:picLocks noChangeAspect="1" noChangeArrowheads="1"/>
          </p:cNvPicPr>
          <p:nvPr/>
        </p:nvPicPr>
        <p:blipFill>
          <a:blip r:embed="rId3" cstate="print"/>
          <a:srcRect/>
          <a:stretch>
            <a:fillRect/>
          </a:stretch>
        </p:blipFill>
        <p:spPr bwMode="auto">
          <a:xfrm>
            <a:off x="827584" y="908720"/>
            <a:ext cx="7272808" cy="5038480"/>
          </a:xfrm>
          <a:prstGeom prst="rect">
            <a:avLst/>
          </a:prstGeom>
          <a:noFill/>
          <a:ln w="9525">
            <a:noFill/>
            <a:round/>
            <a:headEnd/>
            <a:tailEnd/>
          </a:ln>
        </p:spPr>
      </p:pic>
      <p:sp>
        <p:nvSpPr>
          <p:cNvPr id="3" name="Rectangle 2"/>
          <p:cNvSpPr/>
          <p:nvPr/>
        </p:nvSpPr>
        <p:spPr>
          <a:xfrm>
            <a:off x="683568" y="6000768"/>
            <a:ext cx="7344816" cy="707886"/>
          </a:xfrm>
          <a:prstGeom prst="rect">
            <a:avLst/>
          </a:prstGeom>
        </p:spPr>
        <p:txBody>
          <a:bodyPr wrap="square">
            <a:spAutoFit/>
          </a:bodyPr>
          <a:lstStyle/>
          <a:p>
            <a:pPr algn="ctr"/>
            <a:r>
              <a:rPr lang="en-US" sz="2000" b="1" i="1" dirty="0" smtClean="0"/>
              <a:t>ALL 3 classic branches of the celiac axis supply the stomach: Common hepatic, left gastric, and splenic</a:t>
            </a:r>
          </a:p>
        </p:txBody>
      </p:sp>
      <p:sp>
        <p:nvSpPr>
          <p:cNvPr id="4" name="Rounded Rectangle 3"/>
          <p:cNvSpPr/>
          <p:nvPr/>
        </p:nvSpPr>
        <p:spPr>
          <a:xfrm>
            <a:off x="1979712" y="260648"/>
            <a:ext cx="4896544" cy="504056"/>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t>Vasculature of the Stomach</a:t>
            </a:r>
            <a:endParaRPr lang="en-US" sz="2800" b="1" i="1" dirty="0"/>
          </a:p>
        </p:txBody>
      </p:sp>
      <p:sp>
        <p:nvSpPr>
          <p:cNvPr id="5" name="TextBox 4"/>
          <p:cNvSpPr txBox="1"/>
          <p:nvPr/>
        </p:nvSpPr>
        <p:spPr>
          <a:xfrm>
            <a:off x="0" y="6627192"/>
            <a:ext cx="12192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6" name="TextBox 5"/>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026" name="Picture 2" descr="http://library.med.utah.edu/WebPath/jpeg4/GI194.jpg"/>
          <p:cNvPicPr>
            <a:picLocks noChangeAspect="1" noChangeArrowheads="1"/>
          </p:cNvPicPr>
          <p:nvPr/>
        </p:nvPicPr>
        <p:blipFill>
          <a:blip r:embed="rId2" cstate="print"/>
          <a:srcRect/>
          <a:stretch>
            <a:fillRect/>
          </a:stretch>
        </p:blipFill>
        <p:spPr bwMode="auto">
          <a:xfrm>
            <a:off x="1043608" y="1052736"/>
            <a:ext cx="6912768" cy="3960440"/>
          </a:xfrm>
          <a:prstGeom prst="rect">
            <a:avLst/>
          </a:prstGeom>
          <a:noFill/>
        </p:spPr>
      </p:pic>
      <p:sp>
        <p:nvSpPr>
          <p:cNvPr id="3" name="Rectangle 2"/>
          <p:cNvSpPr/>
          <p:nvPr/>
        </p:nvSpPr>
        <p:spPr>
          <a:xfrm>
            <a:off x="899592" y="5120024"/>
            <a:ext cx="7128792" cy="1323439"/>
          </a:xfrm>
          <a:prstGeom prst="rect">
            <a:avLst/>
          </a:prstGeom>
        </p:spPr>
        <p:txBody>
          <a:bodyPr wrap="square">
            <a:spAutoFit/>
          </a:bodyPr>
          <a:lstStyle/>
          <a:p>
            <a:pPr algn="ctr"/>
            <a:r>
              <a:rPr lang="en-US" sz="2000" b="1" i="1" dirty="0" smtClean="0"/>
              <a:t>This is the normal appearance of the stomach, which has been opened along the greater curvature. The esophagus is at the left. In the fundus can be seen the lesser curvature. Just beyond the antrum is the pylorus emptying into the first portion of duodenum is at the lower right.</a:t>
            </a:r>
            <a:endParaRPr lang="en-US" sz="2000" b="1" i="1" dirty="0"/>
          </a:p>
        </p:txBody>
      </p:sp>
      <p:sp>
        <p:nvSpPr>
          <p:cNvPr id="4" name="Rounded Rectangle 3"/>
          <p:cNvSpPr/>
          <p:nvPr/>
        </p:nvSpPr>
        <p:spPr>
          <a:xfrm>
            <a:off x="971600" y="260648"/>
            <a:ext cx="7056784" cy="576064"/>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Stomach : Normal Endoscopic View</a:t>
            </a:r>
            <a:endParaRPr lang="en-US" sz="2800" b="1" i="1" dirty="0">
              <a:effectLst>
                <a:outerShdw blurRad="38100" dist="38100" dir="2700000" algn="tl">
                  <a:srgbClr val="000000">
                    <a:alpha val="43137"/>
                  </a:srgbClr>
                </a:outerShdw>
              </a:effectLst>
            </a:endParaRPr>
          </a:p>
        </p:txBody>
      </p:sp>
      <p:sp>
        <p:nvSpPr>
          <p:cNvPr id="5" name="TextBox 4"/>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6" name="TextBox 5"/>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9154" name="Picture 1"/>
          <p:cNvPicPr>
            <a:picLocks noChangeAspect="1" noChangeArrowheads="1"/>
          </p:cNvPicPr>
          <p:nvPr/>
        </p:nvPicPr>
        <p:blipFill>
          <a:blip r:embed="rId3" cstate="print"/>
          <a:srcRect/>
          <a:stretch>
            <a:fillRect/>
          </a:stretch>
        </p:blipFill>
        <p:spPr bwMode="auto">
          <a:xfrm>
            <a:off x="683568" y="785794"/>
            <a:ext cx="7560840" cy="4680520"/>
          </a:xfrm>
          <a:prstGeom prst="rect">
            <a:avLst/>
          </a:prstGeom>
          <a:noFill/>
          <a:ln w="9525">
            <a:solidFill>
              <a:schemeClr val="accent1"/>
            </a:solidFill>
            <a:round/>
            <a:headEnd/>
            <a:tailEnd/>
          </a:ln>
        </p:spPr>
      </p:pic>
      <p:sp>
        <p:nvSpPr>
          <p:cNvPr id="5" name="Rectangle 4"/>
          <p:cNvSpPr/>
          <p:nvPr/>
        </p:nvSpPr>
        <p:spPr>
          <a:xfrm>
            <a:off x="928662" y="5429264"/>
            <a:ext cx="7143800" cy="1323439"/>
          </a:xfrm>
          <a:prstGeom prst="rect">
            <a:avLst/>
          </a:prstGeom>
        </p:spPr>
        <p:txBody>
          <a:bodyPr wrap="square">
            <a:spAutoFit/>
          </a:bodyPr>
          <a:lstStyle/>
          <a:p>
            <a:pPr algn="ctr"/>
            <a:r>
              <a:rPr lang="en-US" sz="2000" b="1" i="1" dirty="0" smtClean="0"/>
              <a:t>If you think of the acid production in the stomach to be ONLY in the mid-BODY, and the proximal and distal ends as chiefly mucous to protect the esophagus and duodenum from the harsh acid, then you will understand the histology.</a:t>
            </a:r>
          </a:p>
        </p:txBody>
      </p:sp>
      <p:sp>
        <p:nvSpPr>
          <p:cNvPr id="6" name="Rounded Rectangle 5"/>
          <p:cNvSpPr/>
          <p:nvPr/>
        </p:nvSpPr>
        <p:spPr>
          <a:xfrm>
            <a:off x="1475656" y="142852"/>
            <a:ext cx="6048672" cy="504056"/>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t>Histology of the Stomach - Diagram</a:t>
            </a:r>
            <a:endParaRPr lang="en-US" sz="2800" b="1" i="1" dirty="0"/>
          </a:p>
        </p:txBody>
      </p:sp>
      <p:sp>
        <p:nvSpPr>
          <p:cNvPr id="7" name="TextBox 6"/>
          <p:cNvSpPr txBox="1"/>
          <p:nvPr/>
        </p:nvSpPr>
        <p:spPr>
          <a:xfrm>
            <a:off x="0" y="6627192"/>
            <a:ext cx="12192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8" name="TextBox 7"/>
          <p:cNvSpPr txBox="1"/>
          <p:nvPr/>
        </p:nvSpPr>
        <p:spPr>
          <a:xfrm>
            <a:off x="8382000" y="6643710"/>
            <a:ext cx="7620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79554" name="Picture 2" descr="http://library.med.utah.edu/WebPath/jpeg4/GI186.jpg"/>
          <p:cNvPicPr>
            <a:picLocks noChangeAspect="1" noChangeArrowheads="1"/>
          </p:cNvPicPr>
          <p:nvPr/>
        </p:nvPicPr>
        <p:blipFill>
          <a:blip r:embed="rId2" cstate="print"/>
          <a:srcRect/>
          <a:stretch>
            <a:fillRect/>
          </a:stretch>
        </p:blipFill>
        <p:spPr bwMode="auto">
          <a:xfrm rot="16200000">
            <a:off x="2029750" y="1072002"/>
            <a:ext cx="4940483" cy="4320480"/>
          </a:xfrm>
          <a:prstGeom prst="rect">
            <a:avLst/>
          </a:prstGeom>
          <a:noFill/>
          <a:ln>
            <a:solidFill>
              <a:srgbClr val="7030A0"/>
            </a:solidFill>
          </a:ln>
        </p:spPr>
      </p:pic>
      <p:sp>
        <p:nvSpPr>
          <p:cNvPr id="3" name="Rectangle 2"/>
          <p:cNvSpPr/>
          <p:nvPr/>
        </p:nvSpPr>
        <p:spPr>
          <a:xfrm>
            <a:off x="609600" y="5715000"/>
            <a:ext cx="7696200" cy="1015663"/>
          </a:xfrm>
          <a:prstGeom prst="rect">
            <a:avLst/>
          </a:prstGeom>
        </p:spPr>
        <p:txBody>
          <a:bodyPr wrap="square">
            <a:spAutoFit/>
          </a:bodyPr>
          <a:lstStyle/>
          <a:p>
            <a:pPr algn="ctr"/>
            <a:r>
              <a:rPr lang="en-US" sz="2000" b="1" i="1" dirty="0" smtClean="0"/>
              <a:t>This is the normal appearance of the gastric </a:t>
            </a:r>
            <a:r>
              <a:rPr lang="en-US" sz="2000" b="1" i="1" dirty="0" err="1" smtClean="0"/>
              <a:t>fundal</a:t>
            </a:r>
            <a:r>
              <a:rPr lang="en-US" sz="2000" b="1" i="1" dirty="0" smtClean="0"/>
              <a:t> mucosa, with short pits lined by pale columnar mucus cells leading into long glands which contain bright pink parietal cells that secrete hydrochloric acid.</a:t>
            </a:r>
            <a:endParaRPr lang="en-US" sz="2000" b="1" i="1" dirty="0"/>
          </a:p>
        </p:txBody>
      </p:sp>
      <p:sp>
        <p:nvSpPr>
          <p:cNvPr id="4" name="Rounded Rectangle 3"/>
          <p:cNvSpPr/>
          <p:nvPr/>
        </p:nvSpPr>
        <p:spPr>
          <a:xfrm>
            <a:off x="1643042" y="188640"/>
            <a:ext cx="5929354" cy="504056"/>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Stomach  Fundus -  Normal MPF </a:t>
            </a:r>
            <a:endParaRPr lang="en-US" sz="2800" b="1" i="1" dirty="0">
              <a:effectLst>
                <a:outerShdw blurRad="38100" dist="38100" dir="2700000" algn="tl">
                  <a:srgbClr val="000000">
                    <a:alpha val="43137"/>
                  </a:srgbClr>
                </a:outerShdw>
              </a:effectLst>
            </a:endParaRPr>
          </a:p>
        </p:txBody>
      </p:sp>
      <p:sp>
        <p:nvSpPr>
          <p:cNvPr id="5" name="TextBox 4"/>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6" name="TextBox 5"/>
          <p:cNvSpPr txBox="1"/>
          <p:nvPr/>
        </p:nvSpPr>
        <p:spPr>
          <a:xfrm>
            <a:off x="8382000" y="6643710"/>
            <a:ext cx="7620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51202" name="Picture 3"/>
          <p:cNvPicPr>
            <a:picLocks noChangeAspect="1" noChangeArrowheads="1"/>
          </p:cNvPicPr>
          <p:nvPr/>
        </p:nvPicPr>
        <p:blipFill>
          <a:blip r:embed="rId3" cstate="print"/>
          <a:srcRect/>
          <a:stretch>
            <a:fillRect/>
          </a:stretch>
        </p:blipFill>
        <p:spPr bwMode="auto">
          <a:xfrm>
            <a:off x="1043608" y="1071546"/>
            <a:ext cx="7056784" cy="4896544"/>
          </a:xfrm>
          <a:prstGeom prst="rect">
            <a:avLst/>
          </a:prstGeom>
          <a:noFill/>
          <a:ln w="9525">
            <a:solidFill>
              <a:schemeClr val="accent1"/>
            </a:solidFill>
            <a:miter lim="800000"/>
            <a:headEnd/>
            <a:tailEnd/>
          </a:ln>
        </p:spPr>
      </p:pic>
      <p:sp>
        <p:nvSpPr>
          <p:cNvPr id="3" name="Rectangle 2"/>
          <p:cNvSpPr/>
          <p:nvPr/>
        </p:nvSpPr>
        <p:spPr>
          <a:xfrm>
            <a:off x="611560" y="6072206"/>
            <a:ext cx="7704856" cy="400110"/>
          </a:xfrm>
          <a:prstGeom prst="rect">
            <a:avLst/>
          </a:prstGeom>
        </p:spPr>
        <p:txBody>
          <a:bodyPr wrap="square">
            <a:spAutoFit/>
          </a:bodyPr>
          <a:lstStyle/>
          <a:p>
            <a:pPr algn="ctr"/>
            <a:r>
              <a:rPr lang="en-US" sz="2000" b="1" i="1" dirty="0" smtClean="0"/>
              <a:t>Body with numerous chief and parietal (acid producing) cells.</a:t>
            </a:r>
          </a:p>
        </p:txBody>
      </p:sp>
      <p:sp>
        <p:nvSpPr>
          <p:cNvPr id="4" name="Rounded Rectangle 3"/>
          <p:cNvSpPr/>
          <p:nvPr/>
        </p:nvSpPr>
        <p:spPr>
          <a:xfrm>
            <a:off x="914400" y="260648"/>
            <a:ext cx="7315200" cy="576064"/>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i="1" dirty="0" smtClean="0"/>
              <a:t>Histology of acid-producing cells in the Stomach</a:t>
            </a:r>
            <a:endParaRPr lang="en-US" sz="2600" b="1" i="1" dirty="0"/>
          </a:p>
        </p:txBody>
      </p:sp>
      <p:sp>
        <p:nvSpPr>
          <p:cNvPr id="5" name="TextBox 4"/>
          <p:cNvSpPr txBox="1"/>
          <p:nvPr/>
        </p:nvSpPr>
        <p:spPr>
          <a:xfrm>
            <a:off x="0" y="6627192"/>
            <a:ext cx="12192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6" name="TextBox 5"/>
          <p:cNvSpPr txBox="1"/>
          <p:nvPr/>
        </p:nvSpPr>
        <p:spPr>
          <a:xfrm>
            <a:off x="8382000" y="6643710"/>
            <a:ext cx="7620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90800" y="3886200"/>
            <a:ext cx="6172200" cy="1828816"/>
          </a:xfrm>
        </p:spPr>
        <p:txBody>
          <a:bodyPr>
            <a:noAutofit/>
          </a:bodyPr>
          <a:lstStyle/>
          <a:p>
            <a:pPr algn="ctr"/>
            <a:r>
              <a:rPr lang="en-US" sz="3600" b="1" i="1" dirty="0" smtClean="0">
                <a:solidFill>
                  <a:schemeClr val="bg2">
                    <a:lumMod val="25000"/>
                  </a:schemeClr>
                </a:solidFill>
                <a:effectLst>
                  <a:outerShdw blurRad="38100" dist="38100" dir="2700000" algn="tl">
                    <a:srgbClr val="000000">
                      <a:alpha val="43137"/>
                    </a:srgbClr>
                  </a:outerShdw>
                </a:effectLst>
                <a:latin typeface="Arial Black" pitchFamily="34" charset="0"/>
              </a:rPr>
              <a:t>Gross and histopathology</a:t>
            </a:r>
            <a:endParaRPr lang="en-US" sz="3600" b="1" i="1" dirty="0">
              <a:solidFill>
                <a:schemeClr val="bg2">
                  <a:lumMod val="25000"/>
                </a:schemeClr>
              </a:solidFill>
              <a:effectLst>
                <a:outerShdw blurRad="38100" dist="38100" dir="2700000" algn="tl">
                  <a:srgbClr val="000000">
                    <a:alpha val="43137"/>
                  </a:srgbClr>
                </a:outerShdw>
              </a:effectLst>
              <a:latin typeface="Arial Black" pitchFamily="34" charset="0"/>
            </a:endParaRPr>
          </a:p>
        </p:txBody>
      </p:sp>
      <p:sp>
        <p:nvSpPr>
          <p:cNvPr id="3" name="TextBox 2"/>
          <p:cNvSpPr txBox="1"/>
          <p:nvPr/>
        </p:nvSpPr>
        <p:spPr>
          <a:xfrm>
            <a:off x="0" y="6627192"/>
            <a:ext cx="12192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4" name="TextBox 3"/>
          <p:cNvSpPr txBox="1"/>
          <p:nvPr/>
        </p:nvSpPr>
        <p:spPr>
          <a:xfrm>
            <a:off x="8382000" y="6643710"/>
            <a:ext cx="7620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828800" y="3200400"/>
            <a:ext cx="6781800" cy="830997"/>
          </a:xfrm>
          <a:prstGeom prst="rect">
            <a:avLst/>
          </a:prstGeom>
          <a:noFill/>
        </p:spPr>
        <p:txBody>
          <a:bodyPr wrap="square" lIns="91440" tIns="45720" rIns="91440" bIns="45720">
            <a:spAutoFit/>
          </a:bodyPr>
          <a:lstStyle/>
          <a:p>
            <a:pPr algn="ctr"/>
            <a:r>
              <a:rPr lang="en-US" sz="4800" b="1" i="1" cap="none" spc="0"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chemeClr val="accent2">
                    <a:lumMod val="75000"/>
                  </a:schemeClr>
                </a:solidFill>
                <a:effectLst>
                  <a:outerShdw blurRad="41275" dist="12700" dir="12000000" algn="tl" rotWithShape="0">
                    <a:srgbClr val="000000">
                      <a:alpha val="40000"/>
                    </a:srgbClr>
                  </a:outerShdw>
                </a:effectLst>
                <a:latin typeface="Arial Black" pitchFamily="34" charset="0"/>
              </a:rPr>
              <a:t>ACUTE GASTRITIS</a:t>
            </a:r>
            <a:endParaRPr lang="en-US" sz="4800" b="1" cap="none" spc="0"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chemeClr val="accent2">
                  <a:lumMod val="75000"/>
                </a:schemeClr>
              </a:solidFill>
              <a:effectLst>
                <a:outerShdw blurRad="41275" dist="12700" dir="12000000" algn="tl" rotWithShape="0">
                  <a:srgbClr val="000000">
                    <a:alpha val="40000"/>
                  </a:srgbClr>
                </a:outerShdw>
              </a:effectLst>
              <a:latin typeface="Arial Black" pitchFamily="34" charset="0"/>
            </a:endParaRPr>
          </a:p>
        </p:txBody>
      </p:sp>
      <p:sp>
        <p:nvSpPr>
          <p:cNvPr id="5" name="TextBox 4"/>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6" name="TextBox 5"/>
          <p:cNvSpPr txBox="1"/>
          <p:nvPr/>
        </p:nvSpPr>
        <p:spPr>
          <a:xfrm>
            <a:off x="8382000" y="6643710"/>
            <a:ext cx="7620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69634" name="Picture 4"/>
          <p:cNvPicPr>
            <a:picLocks noChangeAspect="1" noChangeArrowheads="1"/>
          </p:cNvPicPr>
          <p:nvPr/>
        </p:nvPicPr>
        <p:blipFill>
          <a:blip r:embed="rId3" cstate="print"/>
          <a:srcRect/>
          <a:stretch>
            <a:fillRect/>
          </a:stretch>
        </p:blipFill>
        <p:spPr bwMode="auto">
          <a:xfrm>
            <a:off x="928662" y="1123604"/>
            <a:ext cx="7063210" cy="4877164"/>
          </a:xfrm>
          <a:prstGeom prst="rect">
            <a:avLst/>
          </a:prstGeom>
          <a:noFill/>
          <a:ln w="9525">
            <a:solidFill>
              <a:srgbClr val="7030A0"/>
            </a:solidFill>
            <a:miter lim="800000"/>
            <a:headEnd/>
            <a:tailEnd/>
          </a:ln>
        </p:spPr>
      </p:pic>
      <p:sp>
        <p:nvSpPr>
          <p:cNvPr id="4" name="Rounded Rectangle 3"/>
          <p:cNvSpPr/>
          <p:nvPr/>
        </p:nvSpPr>
        <p:spPr>
          <a:xfrm>
            <a:off x="1643042" y="188640"/>
            <a:ext cx="5786478" cy="576064"/>
          </a:xfrm>
          <a:prstGeom prst="roundRect">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Salivary Gland – Normal Histology</a:t>
            </a:r>
            <a:endParaRPr lang="en-US" sz="2400" b="1" i="1" dirty="0"/>
          </a:p>
        </p:txBody>
      </p:sp>
      <p:sp>
        <p:nvSpPr>
          <p:cNvPr id="7" name="TextBox 6"/>
          <p:cNvSpPr txBox="1"/>
          <p:nvPr/>
        </p:nvSpPr>
        <p:spPr>
          <a:xfrm>
            <a:off x="0" y="6627192"/>
            <a:ext cx="13716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8" name="TextBox 7"/>
          <p:cNvSpPr txBox="1"/>
          <p:nvPr/>
        </p:nvSpPr>
        <p:spPr>
          <a:xfrm>
            <a:off x="8382000" y="6643710"/>
            <a:ext cx="7620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80578" name="Picture 2" descr="http://library.med.utah.edu/WebPath/jpeg4/GI016.jpg"/>
          <p:cNvPicPr>
            <a:picLocks noChangeAspect="1" noChangeArrowheads="1"/>
          </p:cNvPicPr>
          <p:nvPr/>
        </p:nvPicPr>
        <p:blipFill>
          <a:blip r:embed="rId2" cstate="print"/>
          <a:srcRect/>
          <a:stretch>
            <a:fillRect/>
          </a:stretch>
        </p:blipFill>
        <p:spPr bwMode="auto">
          <a:xfrm>
            <a:off x="1259632" y="1069882"/>
            <a:ext cx="6528792" cy="4519358"/>
          </a:xfrm>
          <a:prstGeom prst="rect">
            <a:avLst/>
          </a:prstGeom>
          <a:noFill/>
          <a:ln>
            <a:solidFill>
              <a:srgbClr val="7030A0"/>
            </a:solidFill>
          </a:ln>
        </p:spPr>
      </p:pic>
      <p:sp>
        <p:nvSpPr>
          <p:cNvPr id="5" name="Rectangle 4"/>
          <p:cNvSpPr/>
          <p:nvPr/>
        </p:nvSpPr>
        <p:spPr>
          <a:xfrm>
            <a:off x="1115616" y="5746030"/>
            <a:ext cx="6840760" cy="1015663"/>
          </a:xfrm>
          <a:prstGeom prst="rect">
            <a:avLst/>
          </a:prstGeom>
        </p:spPr>
        <p:txBody>
          <a:bodyPr wrap="square">
            <a:spAutoFit/>
          </a:bodyPr>
          <a:lstStyle/>
          <a:p>
            <a:pPr algn="ctr"/>
            <a:r>
              <a:rPr lang="en-US" sz="2000" b="1" i="1" dirty="0" smtClean="0"/>
              <a:t>This is a more typical acute gastritis with a diffusely hyperemic gastric mucosa. There are many causes for acute gastritis: alcoholism, drugs, infections, etc.</a:t>
            </a:r>
            <a:endParaRPr lang="en-US" sz="2000" b="1" i="1" dirty="0"/>
          </a:p>
        </p:txBody>
      </p:sp>
      <p:sp>
        <p:nvSpPr>
          <p:cNvPr id="6" name="Rounded Rectangle 5"/>
          <p:cNvSpPr/>
          <p:nvPr/>
        </p:nvSpPr>
        <p:spPr>
          <a:xfrm>
            <a:off x="1187624" y="260648"/>
            <a:ext cx="6624736" cy="648072"/>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Acute Gastritis – Gross endoscopic view</a:t>
            </a:r>
            <a:endParaRPr lang="en-US" sz="2800" b="1" i="1" dirty="0">
              <a:effectLst>
                <a:outerShdw blurRad="38100" dist="38100" dir="2700000" algn="tl">
                  <a:srgbClr val="000000">
                    <a:alpha val="43137"/>
                  </a:srgbClr>
                </a:outerShdw>
              </a:effectLst>
            </a:endParaRPr>
          </a:p>
        </p:txBody>
      </p:sp>
      <p:sp>
        <p:nvSpPr>
          <p:cNvPr id="7" name="TextBox 6"/>
          <p:cNvSpPr txBox="1"/>
          <p:nvPr/>
        </p:nvSpPr>
        <p:spPr>
          <a:xfrm>
            <a:off x="0" y="6627192"/>
            <a:ext cx="12192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8" name="TextBox 7"/>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81602" name="Picture 2" descr="http://library.med.utah.edu/WebPath/jpeg4/GI017.jpg"/>
          <p:cNvPicPr>
            <a:picLocks noChangeAspect="1" noChangeArrowheads="1"/>
          </p:cNvPicPr>
          <p:nvPr/>
        </p:nvPicPr>
        <p:blipFill>
          <a:blip r:embed="rId2" cstate="print"/>
          <a:srcRect/>
          <a:stretch>
            <a:fillRect/>
          </a:stretch>
        </p:blipFill>
        <p:spPr bwMode="auto">
          <a:xfrm>
            <a:off x="1115616" y="1254187"/>
            <a:ext cx="6840760" cy="4479069"/>
          </a:xfrm>
          <a:prstGeom prst="rect">
            <a:avLst/>
          </a:prstGeom>
          <a:noFill/>
          <a:ln>
            <a:solidFill>
              <a:srgbClr val="7030A0"/>
            </a:solidFill>
          </a:ln>
        </p:spPr>
      </p:pic>
      <p:sp>
        <p:nvSpPr>
          <p:cNvPr id="5" name="Rectangle 4"/>
          <p:cNvSpPr/>
          <p:nvPr/>
        </p:nvSpPr>
        <p:spPr>
          <a:xfrm>
            <a:off x="1187624" y="5879013"/>
            <a:ext cx="6840760" cy="707886"/>
          </a:xfrm>
          <a:prstGeom prst="rect">
            <a:avLst/>
          </a:prstGeom>
        </p:spPr>
        <p:txBody>
          <a:bodyPr wrap="square">
            <a:spAutoFit/>
          </a:bodyPr>
          <a:lstStyle/>
          <a:p>
            <a:pPr algn="ctr"/>
            <a:r>
              <a:rPr lang="en-US" sz="2000" b="1" i="1" dirty="0" smtClean="0"/>
              <a:t>Acute gastritis: At high power, gastric mucosa demonstrates infiltration by neutrophils..</a:t>
            </a:r>
            <a:endParaRPr lang="en-US" sz="2000" b="1" i="1" dirty="0"/>
          </a:p>
        </p:txBody>
      </p:sp>
      <p:sp>
        <p:nvSpPr>
          <p:cNvPr id="6" name="Rounded Rectangle 5"/>
          <p:cNvSpPr/>
          <p:nvPr/>
        </p:nvSpPr>
        <p:spPr>
          <a:xfrm>
            <a:off x="1403648" y="332656"/>
            <a:ext cx="6192688" cy="576064"/>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Acute Gastritis - HPF</a:t>
            </a:r>
            <a:endParaRPr lang="en-US" sz="2800" b="1" i="1" dirty="0">
              <a:effectLst>
                <a:outerShdw blurRad="38100" dist="38100" dir="2700000" algn="tl">
                  <a:srgbClr val="000000">
                    <a:alpha val="43137"/>
                  </a:srgbClr>
                </a:outerShdw>
              </a:effectLst>
            </a:endParaRPr>
          </a:p>
        </p:txBody>
      </p:sp>
      <p:sp>
        <p:nvSpPr>
          <p:cNvPr id="7" name="TextBox 6"/>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8" name="TextBox 7"/>
          <p:cNvSpPr txBox="1"/>
          <p:nvPr/>
        </p:nvSpPr>
        <p:spPr>
          <a:xfrm>
            <a:off x="8382000" y="6643710"/>
            <a:ext cx="7620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371600" y="3276600"/>
            <a:ext cx="7467600" cy="830997"/>
          </a:xfrm>
          <a:prstGeom prst="rect">
            <a:avLst/>
          </a:prstGeom>
          <a:noFill/>
        </p:spPr>
        <p:txBody>
          <a:bodyPr wrap="square" lIns="91440" tIns="45720" rIns="91440" bIns="45720">
            <a:spAutoFit/>
          </a:bodyPr>
          <a:lstStyle/>
          <a:p>
            <a:pPr algn="ctr"/>
            <a:r>
              <a:rPr lang="en-US" sz="4800" b="1" i="1" cap="none" spc="0"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660066"/>
                </a:solidFill>
                <a:effectLst>
                  <a:outerShdw blurRad="41275" dist="12700" dir="12000000" algn="tl" rotWithShape="0">
                    <a:srgbClr val="000000">
                      <a:alpha val="40000"/>
                    </a:srgbClr>
                  </a:outerShdw>
                </a:effectLst>
                <a:latin typeface="Arial Black" pitchFamily="34" charset="0"/>
              </a:rPr>
              <a:t>CHRONIC GASTRITIS</a:t>
            </a:r>
            <a:endParaRPr lang="en-US" sz="4800" b="1" cap="none" spc="0"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660066"/>
              </a:solidFill>
              <a:effectLst>
                <a:outerShdw blurRad="41275" dist="12700" dir="12000000" algn="tl" rotWithShape="0">
                  <a:srgbClr val="000000">
                    <a:alpha val="40000"/>
                  </a:srgbClr>
                </a:outerShdw>
              </a:effectLst>
              <a:latin typeface="Arial Black" pitchFamily="34" charset="0"/>
            </a:endParaRPr>
          </a:p>
        </p:txBody>
      </p:sp>
      <p:sp>
        <p:nvSpPr>
          <p:cNvPr id="5" name="TextBox 4"/>
          <p:cNvSpPr txBox="1"/>
          <p:nvPr/>
        </p:nvSpPr>
        <p:spPr>
          <a:xfrm>
            <a:off x="0" y="6627192"/>
            <a:ext cx="12192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6" name="TextBox 5"/>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62467" name="Content Placeholder 2"/>
          <p:cNvSpPr>
            <a:spLocks noGrp="1"/>
          </p:cNvSpPr>
          <p:nvPr>
            <p:ph idx="1"/>
          </p:nvPr>
        </p:nvSpPr>
        <p:spPr>
          <a:xfrm>
            <a:off x="609600" y="762000"/>
            <a:ext cx="7704856" cy="3200400"/>
          </a:xfrm>
        </p:spPr>
        <p:txBody>
          <a:bodyPr>
            <a:noAutofit/>
          </a:bodyPr>
          <a:lstStyle/>
          <a:p>
            <a:r>
              <a:rPr lang="en-US" sz="2000" b="1" i="1" u="sng" dirty="0" smtClean="0">
                <a:solidFill>
                  <a:srgbClr val="FF0000"/>
                </a:solidFill>
              </a:rPr>
              <a:t>CHRONIC</a:t>
            </a:r>
            <a:r>
              <a:rPr lang="en-US" sz="2000" b="1" i="1" dirty="0" smtClean="0">
                <a:solidFill>
                  <a:srgbClr val="FF0000"/>
                </a:solidFill>
              </a:rPr>
              <a:t>,  NO EROSIONS, NO HEMORRHAGE</a:t>
            </a:r>
          </a:p>
          <a:p>
            <a:r>
              <a:rPr lang="en-US" sz="2000" b="1" i="1" dirty="0" smtClean="0">
                <a:solidFill>
                  <a:srgbClr val="1010C6"/>
                </a:solidFill>
              </a:rPr>
              <a:t>PERHAPS SOME NEUTROPHILS</a:t>
            </a:r>
          </a:p>
          <a:p>
            <a:r>
              <a:rPr lang="en-US" sz="2000" b="1" i="1" dirty="0" smtClean="0">
                <a:solidFill>
                  <a:srgbClr val="1010C6"/>
                </a:solidFill>
              </a:rPr>
              <a:t>LYMPHOCYTES, LYMPHOID FOLLICLES</a:t>
            </a:r>
          </a:p>
          <a:p>
            <a:r>
              <a:rPr lang="en-US" sz="2000" b="1" i="1" dirty="0" smtClean="0">
                <a:solidFill>
                  <a:srgbClr val="1010C6"/>
                </a:solidFill>
              </a:rPr>
              <a:t>REGENERATIVE CHANGES</a:t>
            </a:r>
          </a:p>
          <a:p>
            <a:pPr lvl="1"/>
            <a:r>
              <a:rPr lang="en-US" sz="2000" b="1" i="1" dirty="0" smtClean="0">
                <a:solidFill>
                  <a:srgbClr val="1010C6"/>
                </a:solidFill>
              </a:rPr>
              <a:t>METAPLASIA</a:t>
            </a:r>
            <a:r>
              <a:rPr lang="en-US" sz="2000" b="1" dirty="0" smtClean="0">
                <a:solidFill>
                  <a:srgbClr val="1010C6"/>
                </a:solidFill>
              </a:rPr>
              <a:t> (Intestinal)</a:t>
            </a:r>
          </a:p>
          <a:p>
            <a:pPr lvl="1"/>
            <a:r>
              <a:rPr lang="en-US" sz="2000" b="1" i="1" dirty="0" smtClean="0">
                <a:solidFill>
                  <a:srgbClr val="1010C6"/>
                </a:solidFill>
              </a:rPr>
              <a:t>ATROPHY</a:t>
            </a:r>
            <a:r>
              <a:rPr lang="en-US" sz="2000" b="1" dirty="0" smtClean="0">
                <a:solidFill>
                  <a:srgbClr val="1010C6"/>
                </a:solidFill>
              </a:rPr>
              <a:t> : Mucosal </a:t>
            </a:r>
            <a:r>
              <a:rPr lang="en-US" sz="2000" b="1" dirty="0" err="1" smtClean="0">
                <a:solidFill>
                  <a:srgbClr val="1010C6"/>
                </a:solidFill>
              </a:rPr>
              <a:t>Hypoplasia</a:t>
            </a:r>
            <a:r>
              <a:rPr lang="en-US" sz="2000" b="1" dirty="0" smtClean="0">
                <a:solidFill>
                  <a:srgbClr val="1010C6"/>
                </a:solidFill>
              </a:rPr>
              <a:t>, “thinning”</a:t>
            </a:r>
          </a:p>
          <a:p>
            <a:pPr lvl="1"/>
            <a:r>
              <a:rPr lang="en-US" sz="2000" b="1" i="1" dirty="0" smtClean="0">
                <a:solidFill>
                  <a:srgbClr val="1010C6"/>
                </a:solidFill>
              </a:rPr>
              <a:t>DYSPLASIA</a:t>
            </a:r>
            <a:endParaRPr lang="en-US" sz="2000" b="1" dirty="0" smtClean="0">
              <a:solidFill>
                <a:srgbClr val="A203BD"/>
              </a:solidFill>
            </a:endParaRPr>
          </a:p>
        </p:txBody>
      </p:sp>
      <p:pic>
        <p:nvPicPr>
          <p:cNvPr id="62468" name="Picture 3"/>
          <p:cNvPicPr>
            <a:picLocks noChangeAspect="1" noChangeArrowheads="1"/>
          </p:cNvPicPr>
          <p:nvPr/>
        </p:nvPicPr>
        <p:blipFill>
          <a:blip r:embed="rId3" cstate="print"/>
          <a:srcRect/>
          <a:stretch>
            <a:fillRect/>
          </a:stretch>
        </p:blipFill>
        <p:spPr bwMode="auto">
          <a:xfrm>
            <a:off x="1907704" y="3969296"/>
            <a:ext cx="5400600" cy="2736304"/>
          </a:xfrm>
          <a:prstGeom prst="rect">
            <a:avLst/>
          </a:prstGeom>
          <a:noFill/>
          <a:ln w="28575">
            <a:solidFill>
              <a:srgbClr val="7030A0"/>
            </a:solidFill>
            <a:miter lim="800000"/>
            <a:headEnd/>
            <a:tailEnd/>
          </a:ln>
        </p:spPr>
      </p:pic>
      <p:sp>
        <p:nvSpPr>
          <p:cNvPr id="5" name="Rounded Rectangle 4"/>
          <p:cNvSpPr/>
          <p:nvPr/>
        </p:nvSpPr>
        <p:spPr>
          <a:xfrm>
            <a:off x="2362200" y="228600"/>
            <a:ext cx="4320480" cy="504056"/>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solidFill>
                  <a:schemeClr val="bg1"/>
                </a:solidFill>
                <a:effectLst>
                  <a:outerShdw blurRad="38100" dist="38100" dir="2700000" algn="tl">
                    <a:srgbClr val="000000">
                      <a:alpha val="43137"/>
                    </a:srgbClr>
                  </a:outerShdw>
                </a:effectLst>
              </a:rPr>
              <a:t>Chronic Gastritis</a:t>
            </a:r>
            <a:endParaRPr lang="en-US" sz="2800" i="1" dirty="0">
              <a:solidFill>
                <a:schemeClr val="bg1"/>
              </a:solidFill>
              <a:effectLst>
                <a:outerShdw blurRad="38100" dist="38100" dir="2700000" algn="tl">
                  <a:srgbClr val="000000">
                    <a:alpha val="43137"/>
                  </a:srgbClr>
                </a:outerShdw>
              </a:effectLst>
            </a:endParaRPr>
          </a:p>
        </p:txBody>
      </p:sp>
      <p:sp>
        <p:nvSpPr>
          <p:cNvPr id="6" name="TextBox 5"/>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7" name="TextBox 6"/>
          <p:cNvSpPr txBox="1"/>
          <p:nvPr/>
        </p:nvSpPr>
        <p:spPr>
          <a:xfrm>
            <a:off x="8382000" y="6643710"/>
            <a:ext cx="7620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24000" y="2514600"/>
            <a:ext cx="7215237" cy="1661993"/>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i="1" cap="none" spc="50" dirty="0" smtClean="0">
                <a:ln w="11430"/>
                <a:solidFill>
                  <a:srgbClr val="660066"/>
                </a:solidFill>
                <a:effectLst>
                  <a:outerShdw blurRad="76200" dist="50800" dir="5400000" algn="tl" rotWithShape="0">
                    <a:srgbClr val="000000">
                      <a:alpha val="65000"/>
                    </a:srgbClr>
                  </a:outerShdw>
                </a:effectLst>
              </a:rPr>
              <a:t>GASTRITIS :</a:t>
            </a:r>
          </a:p>
          <a:p>
            <a:pPr algn="ctr"/>
            <a:r>
              <a:rPr lang="en-US" sz="4800" b="1" i="1" cap="none" spc="50" dirty="0" smtClean="0">
                <a:ln w="11430"/>
                <a:solidFill>
                  <a:srgbClr val="660066"/>
                </a:solidFill>
                <a:effectLst>
                  <a:outerShdw blurRad="76200" dist="50800" dir="5400000" algn="tl" rotWithShape="0">
                    <a:srgbClr val="000000">
                      <a:alpha val="65000"/>
                    </a:srgbClr>
                  </a:outerShdw>
                </a:effectLst>
              </a:rPr>
              <a:t>Helicobacter-induced</a:t>
            </a:r>
            <a:endParaRPr lang="en-US" sz="4800" b="1" cap="none" spc="50" dirty="0">
              <a:ln w="11430"/>
              <a:solidFill>
                <a:srgbClr val="660066"/>
              </a:solidFill>
              <a:effectLst>
                <a:outerShdw blurRad="76200" dist="50800" dir="5400000" algn="tl" rotWithShape="0">
                  <a:srgbClr val="000000">
                    <a:alpha val="65000"/>
                  </a:srgbClr>
                </a:outerShdw>
              </a:effectLst>
            </a:endParaRPr>
          </a:p>
        </p:txBody>
      </p:sp>
      <p:sp>
        <p:nvSpPr>
          <p:cNvPr id="5" name="TextBox 4"/>
          <p:cNvSpPr txBox="1"/>
          <p:nvPr/>
        </p:nvSpPr>
        <p:spPr>
          <a:xfrm>
            <a:off x="0" y="6627192"/>
            <a:ext cx="12192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6" name="TextBox 5"/>
          <p:cNvSpPr txBox="1"/>
          <p:nvPr/>
        </p:nvSpPr>
        <p:spPr>
          <a:xfrm>
            <a:off x="8382000" y="6643710"/>
            <a:ext cx="7620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63490" name="Picture 2"/>
          <p:cNvPicPr>
            <a:picLocks noChangeAspect="1" noChangeArrowheads="1"/>
          </p:cNvPicPr>
          <p:nvPr/>
        </p:nvPicPr>
        <p:blipFill>
          <a:blip r:embed="rId3" cstate="print"/>
          <a:srcRect/>
          <a:stretch>
            <a:fillRect/>
          </a:stretch>
        </p:blipFill>
        <p:spPr bwMode="auto">
          <a:xfrm>
            <a:off x="611560" y="980727"/>
            <a:ext cx="3716111" cy="4680520"/>
          </a:xfrm>
          <a:prstGeom prst="rect">
            <a:avLst/>
          </a:prstGeom>
          <a:noFill/>
          <a:ln w="9525">
            <a:solidFill>
              <a:srgbClr val="C00000"/>
            </a:solidFill>
            <a:miter lim="800000"/>
            <a:headEnd/>
            <a:tailEnd/>
          </a:ln>
        </p:spPr>
      </p:pic>
      <p:pic>
        <p:nvPicPr>
          <p:cNvPr id="63491" name="Picture 6" descr="http://upload.wikimedia.org/wikipedia/commons/5/55/Stomach_helicobacter_giemsa.JPG"/>
          <p:cNvPicPr>
            <a:picLocks noChangeAspect="1" noChangeArrowheads="1"/>
          </p:cNvPicPr>
          <p:nvPr/>
        </p:nvPicPr>
        <p:blipFill>
          <a:blip r:embed="rId4" cstate="print"/>
          <a:srcRect/>
          <a:stretch>
            <a:fillRect/>
          </a:stretch>
        </p:blipFill>
        <p:spPr bwMode="auto">
          <a:xfrm>
            <a:off x="4615704" y="908720"/>
            <a:ext cx="3888432" cy="4680520"/>
          </a:xfrm>
          <a:prstGeom prst="rect">
            <a:avLst/>
          </a:prstGeom>
          <a:noFill/>
          <a:ln w="9525">
            <a:solidFill>
              <a:srgbClr val="0070C0"/>
            </a:solidFill>
            <a:miter lim="800000"/>
            <a:headEnd/>
            <a:tailEnd/>
          </a:ln>
        </p:spPr>
      </p:pic>
      <p:sp>
        <p:nvSpPr>
          <p:cNvPr id="4" name="Rectangle 3"/>
          <p:cNvSpPr/>
          <p:nvPr/>
        </p:nvSpPr>
        <p:spPr>
          <a:xfrm>
            <a:off x="1043608" y="5877272"/>
            <a:ext cx="6984776" cy="707886"/>
          </a:xfrm>
          <a:prstGeom prst="rect">
            <a:avLst/>
          </a:prstGeom>
        </p:spPr>
        <p:txBody>
          <a:bodyPr wrap="square">
            <a:spAutoFit/>
          </a:bodyPr>
          <a:lstStyle/>
          <a:p>
            <a:pPr algn="ctr"/>
            <a:r>
              <a:rPr lang="en-US" sz="2000" b="1" i="1" dirty="0" smtClean="0"/>
              <a:t>Helicobacter pylori, gastric biopsy:</a:t>
            </a:r>
          </a:p>
          <a:p>
            <a:pPr algn="ctr"/>
            <a:r>
              <a:rPr lang="en-US" sz="2000" b="1" i="1" dirty="0" smtClean="0"/>
              <a:t> Silver stain on left, Giemsa stain on right.</a:t>
            </a:r>
          </a:p>
        </p:txBody>
      </p:sp>
      <p:sp>
        <p:nvSpPr>
          <p:cNvPr id="5" name="Rounded Rectangle 4"/>
          <p:cNvSpPr/>
          <p:nvPr/>
        </p:nvSpPr>
        <p:spPr>
          <a:xfrm>
            <a:off x="1547664" y="188640"/>
            <a:ext cx="6192688" cy="576064"/>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Helicobacter pylori</a:t>
            </a:r>
            <a:endParaRPr lang="en-US" sz="2800" i="1" dirty="0">
              <a:effectLst>
                <a:outerShdw blurRad="38100" dist="38100" dir="2700000" algn="tl">
                  <a:srgbClr val="000000">
                    <a:alpha val="43137"/>
                  </a:srgbClr>
                </a:outerShdw>
              </a:effectLst>
            </a:endParaRPr>
          </a:p>
        </p:txBody>
      </p:sp>
      <p:sp>
        <p:nvSpPr>
          <p:cNvPr id="6" name="TextBox 5"/>
          <p:cNvSpPr txBox="1"/>
          <p:nvPr/>
        </p:nvSpPr>
        <p:spPr>
          <a:xfrm>
            <a:off x="0" y="6627192"/>
            <a:ext cx="12192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7" name="TextBox 6"/>
          <p:cNvSpPr txBox="1"/>
          <p:nvPr/>
        </p:nvSpPr>
        <p:spPr>
          <a:xfrm>
            <a:off x="8382000" y="6643710"/>
            <a:ext cx="7620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91842" name="Picture 2" descr="http://library.med.utah.edu/WebPath/jpeg4/GI023.jpg"/>
          <p:cNvPicPr>
            <a:picLocks noChangeAspect="1" noChangeArrowheads="1"/>
          </p:cNvPicPr>
          <p:nvPr/>
        </p:nvPicPr>
        <p:blipFill>
          <a:blip r:embed="rId2" cstate="print"/>
          <a:srcRect/>
          <a:stretch>
            <a:fillRect/>
          </a:stretch>
        </p:blipFill>
        <p:spPr bwMode="auto">
          <a:xfrm>
            <a:off x="1259632" y="1000108"/>
            <a:ext cx="6741392" cy="4085075"/>
          </a:xfrm>
          <a:prstGeom prst="rect">
            <a:avLst/>
          </a:prstGeom>
          <a:noFill/>
        </p:spPr>
      </p:pic>
      <p:sp>
        <p:nvSpPr>
          <p:cNvPr id="3" name="Rectangle 2"/>
          <p:cNvSpPr/>
          <p:nvPr/>
        </p:nvSpPr>
        <p:spPr>
          <a:xfrm>
            <a:off x="928662" y="5192032"/>
            <a:ext cx="7148538" cy="1323439"/>
          </a:xfrm>
          <a:prstGeom prst="rect">
            <a:avLst/>
          </a:prstGeom>
        </p:spPr>
        <p:txBody>
          <a:bodyPr wrap="square">
            <a:spAutoFit/>
          </a:bodyPr>
          <a:lstStyle/>
          <a:p>
            <a:pPr algn="ctr"/>
            <a:r>
              <a:rPr lang="en-US" sz="2000" b="1" i="1" dirty="0" smtClean="0"/>
              <a:t>Gastritis is often accompanied by infection with Helicobacter pylori. This small curved to spiral rod-shaped bacterium is found in the surface epithelial mucus of most patients with active gastritis. The rods are seen here with a methylene blue stain</a:t>
            </a:r>
            <a:endParaRPr lang="en-US" sz="2000" b="1" i="1" dirty="0"/>
          </a:p>
        </p:txBody>
      </p:sp>
      <p:sp>
        <p:nvSpPr>
          <p:cNvPr id="4" name="Rounded Rectangle 3"/>
          <p:cNvSpPr/>
          <p:nvPr/>
        </p:nvSpPr>
        <p:spPr>
          <a:xfrm>
            <a:off x="928662" y="188640"/>
            <a:ext cx="7286676" cy="597154"/>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i="1" dirty="0" smtClean="0"/>
              <a:t>Helicobacter pylori in stomach – Microscopic view</a:t>
            </a:r>
            <a:endParaRPr lang="en-US" sz="2600" b="1" i="1" dirty="0"/>
          </a:p>
        </p:txBody>
      </p:sp>
      <p:sp>
        <p:nvSpPr>
          <p:cNvPr id="5" name="TextBox 4"/>
          <p:cNvSpPr txBox="1"/>
          <p:nvPr/>
        </p:nvSpPr>
        <p:spPr>
          <a:xfrm>
            <a:off x="0" y="6627192"/>
            <a:ext cx="12192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6" name="TextBox 5"/>
          <p:cNvSpPr txBox="1"/>
          <p:nvPr/>
        </p:nvSpPr>
        <p:spPr>
          <a:xfrm>
            <a:off x="8382000" y="6643710"/>
            <a:ext cx="7620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67586" name="Title 1"/>
          <p:cNvSpPr>
            <a:spLocks noGrp="1"/>
          </p:cNvSpPr>
          <p:nvPr>
            <p:ph type="title"/>
          </p:nvPr>
        </p:nvSpPr>
        <p:spPr>
          <a:xfrm>
            <a:off x="1835696" y="188640"/>
            <a:ext cx="5256585" cy="729952"/>
          </a:xfrm>
        </p:spPr>
        <p:txBody>
          <a:bodyPr>
            <a:normAutofit/>
          </a:bodyPr>
          <a:lstStyle/>
          <a:p>
            <a:pPr algn="ctr"/>
            <a:r>
              <a:rPr lang="en-US" sz="3200" b="1" dirty="0" smtClean="0">
                <a:solidFill>
                  <a:srgbClr val="0E03EF"/>
                </a:solidFill>
                <a:effectLst>
                  <a:outerShdw blurRad="38100" dist="38100" dir="2700000" algn="tl">
                    <a:srgbClr val="000000">
                      <a:alpha val="43137"/>
                    </a:srgbClr>
                  </a:outerShdw>
                </a:effectLst>
              </a:rPr>
              <a:t> </a:t>
            </a:r>
          </a:p>
        </p:txBody>
      </p:sp>
      <p:sp>
        <p:nvSpPr>
          <p:cNvPr id="67587" name="Content Placeholder 2"/>
          <p:cNvSpPr>
            <a:spLocks noGrp="1"/>
          </p:cNvSpPr>
          <p:nvPr>
            <p:ph idx="1"/>
          </p:nvPr>
        </p:nvSpPr>
        <p:spPr>
          <a:xfrm>
            <a:off x="288032" y="914400"/>
            <a:ext cx="8244408" cy="4648200"/>
          </a:xfrm>
        </p:spPr>
        <p:txBody>
          <a:bodyPr>
            <a:normAutofit/>
          </a:bodyPr>
          <a:lstStyle/>
          <a:p>
            <a:r>
              <a:rPr lang="en-US" b="1" dirty="0" smtClean="0">
                <a:solidFill>
                  <a:srgbClr val="1010C6"/>
                </a:solidFill>
              </a:rPr>
              <a:t>“PEPTIC” implies acid cause/aggravation</a:t>
            </a:r>
          </a:p>
          <a:p>
            <a:r>
              <a:rPr lang="en-US" b="1" dirty="0" smtClean="0">
                <a:solidFill>
                  <a:srgbClr val="1010C6"/>
                </a:solidFill>
              </a:rPr>
              <a:t>Ulcer vs. Erosion (muscularis mucosa intact)</a:t>
            </a:r>
          </a:p>
          <a:p>
            <a:r>
              <a:rPr lang="en-US" b="1" dirty="0" smtClean="0">
                <a:solidFill>
                  <a:srgbClr val="1010C6"/>
                </a:solidFill>
              </a:rPr>
              <a:t>Mucosa </a:t>
            </a:r>
            <a:r>
              <a:rPr lang="en-US" b="1" dirty="0" smtClean="0">
                <a:solidFill>
                  <a:srgbClr val="1010C6"/>
                </a:solidFill>
                <a:sym typeface="Wingdings" charset="2"/>
              </a:rPr>
              <a:t> Submucosa Muscularis  </a:t>
            </a:r>
            <a:r>
              <a:rPr lang="en-US" b="1" dirty="0" err="1" smtClean="0">
                <a:solidFill>
                  <a:srgbClr val="1010C6"/>
                </a:solidFill>
                <a:sym typeface="Wingdings" charset="2"/>
              </a:rPr>
              <a:t>Serosa</a:t>
            </a:r>
            <a:endParaRPr lang="en-US" b="1" dirty="0" smtClean="0">
              <a:solidFill>
                <a:srgbClr val="1010C6"/>
              </a:solidFill>
              <a:sym typeface="Wingdings" charset="2"/>
            </a:endParaRPr>
          </a:p>
          <a:p>
            <a:r>
              <a:rPr lang="en-US" b="1" dirty="0" smtClean="0">
                <a:solidFill>
                  <a:srgbClr val="1010C6"/>
                </a:solidFill>
                <a:sym typeface="Wingdings" charset="2"/>
              </a:rPr>
              <a:t>Chronic, solitary (usually), adults</a:t>
            </a:r>
          </a:p>
          <a:p>
            <a:r>
              <a:rPr lang="en-US" b="1" dirty="0" smtClean="0">
                <a:solidFill>
                  <a:srgbClr val="1010C6"/>
                </a:solidFill>
                <a:sym typeface="Wingdings" charset="2"/>
              </a:rPr>
              <a:t>80% caused by H. pylori</a:t>
            </a:r>
          </a:p>
          <a:p>
            <a:r>
              <a:rPr lang="en-US" b="1" dirty="0" smtClean="0">
                <a:solidFill>
                  <a:srgbClr val="1010C6"/>
                </a:solidFill>
                <a:sym typeface="Wingdings" charset="2"/>
              </a:rPr>
              <a:t>NSAIDs</a:t>
            </a:r>
          </a:p>
          <a:p>
            <a:r>
              <a:rPr lang="en-US" b="1" dirty="0" smtClean="0">
                <a:solidFill>
                  <a:srgbClr val="1010C6"/>
                </a:solidFill>
                <a:sym typeface="Wingdings" charset="2"/>
              </a:rPr>
              <a:t>Stress</a:t>
            </a:r>
          </a:p>
          <a:p>
            <a:endParaRPr lang="en-US" dirty="0" smtClean="0"/>
          </a:p>
        </p:txBody>
      </p:sp>
      <p:pic>
        <p:nvPicPr>
          <p:cNvPr id="67588" name="Picture 2"/>
          <p:cNvPicPr>
            <a:picLocks noChangeAspect="1" noChangeArrowheads="1"/>
          </p:cNvPicPr>
          <p:nvPr/>
        </p:nvPicPr>
        <p:blipFill>
          <a:blip r:embed="rId3" cstate="print"/>
          <a:srcRect/>
          <a:stretch>
            <a:fillRect/>
          </a:stretch>
        </p:blipFill>
        <p:spPr bwMode="auto">
          <a:xfrm>
            <a:off x="5076056" y="3933056"/>
            <a:ext cx="3024337" cy="2448272"/>
          </a:xfrm>
          <a:prstGeom prst="rect">
            <a:avLst/>
          </a:prstGeom>
          <a:noFill/>
          <a:ln w="9525">
            <a:noFill/>
            <a:miter lim="800000"/>
            <a:headEnd/>
            <a:tailEnd/>
          </a:ln>
        </p:spPr>
      </p:pic>
      <p:sp>
        <p:nvSpPr>
          <p:cNvPr id="6" name="Rounded Rectangle 5"/>
          <p:cNvSpPr/>
          <p:nvPr/>
        </p:nvSpPr>
        <p:spPr>
          <a:xfrm>
            <a:off x="2555776" y="260648"/>
            <a:ext cx="3384376" cy="576064"/>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solidFill>
                  <a:schemeClr val="bg1"/>
                </a:solidFill>
                <a:effectLst>
                  <a:outerShdw blurRad="38100" dist="38100" dir="2700000" algn="tl">
                    <a:srgbClr val="000000">
                      <a:alpha val="43137"/>
                    </a:srgbClr>
                  </a:outerShdw>
                </a:effectLst>
              </a:rPr>
              <a:t>Peptic Ulcers</a:t>
            </a:r>
            <a:endParaRPr lang="en-US" sz="2800" i="1" dirty="0">
              <a:solidFill>
                <a:schemeClr val="bg1"/>
              </a:solidFill>
            </a:endParaRPr>
          </a:p>
        </p:txBody>
      </p:sp>
      <p:pic>
        <p:nvPicPr>
          <p:cNvPr id="203778" name="Picture 2" descr="http://library.med.utah.edu/WebPath/jpeg4/GI422.jpg"/>
          <p:cNvPicPr>
            <a:picLocks noChangeAspect="1" noChangeArrowheads="1"/>
          </p:cNvPicPr>
          <p:nvPr/>
        </p:nvPicPr>
        <p:blipFill>
          <a:blip r:embed="rId4" cstate="print"/>
          <a:srcRect/>
          <a:stretch>
            <a:fillRect/>
          </a:stretch>
        </p:blipFill>
        <p:spPr bwMode="auto">
          <a:xfrm>
            <a:off x="1763688" y="3955282"/>
            <a:ext cx="3159447" cy="2426046"/>
          </a:xfrm>
          <a:prstGeom prst="rect">
            <a:avLst/>
          </a:prstGeom>
          <a:noFill/>
          <a:ln>
            <a:solidFill>
              <a:srgbClr val="7030A0"/>
            </a:solidFill>
          </a:ln>
        </p:spPr>
      </p:pic>
      <p:sp>
        <p:nvSpPr>
          <p:cNvPr id="7" name="TextBox 6"/>
          <p:cNvSpPr txBox="1"/>
          <p:nvPr/>
        </p:nvSpPr>
        <p:spPr>
          <a:xfrm>
            <a:off x="0" y="6627192"/>
            <a:ext cx="12192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8" name="TextBox 7"/>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28662" y="2857496"/>
            <a:ext cx="7391728" cy="952872"/>
          </a:xfrm>
        </p:spPr>
        <p:txBody>
          <a:bodyPr>
            <a:noAutofit/>
          </a:bodyPr>
          <a:lstStyle/>
          <a:p>
            <a:pPr algn="ctr"/>
            <a:r>
              <a:rPr lang="en-US" sz="4800" b="1" i="1" dirty="0" smtClean="0">
                <a:solidFill>
                  <a:srgbClr val="660066"/>
                </a:solidFill>
                <a:effectLst>
                  <a:outerShdw blurRad="38100" dist="38100" dir="2700000" algn="tl">
                    <a:srgbClr val="000000">
                      <a:alpha val="43137"/>
                    </a:srgbClr>
                  </a:outerShdw>
                </a:effectLst>
                <a:latin typeface="Arial Black" pitchFamily="34" charset="0"/>
              </a:rPr>
              <a:t> Acute gastric ulcer</a:t>
            </a:r>
            <a:endParaRPr lang="en-US" sz="4800" b="1" i="1" dirty="0">
              <a:solidFill>
                <a:srgbClr val="660066"/>
              </a:solidFill>
              <a:effectLst>
                <a:outerShdw blurRad="38100" dist="38100" dir="2700000" algn="tl">
                  <a:srgbClr val="000000">
                    <a:alpha val="43137"/>
                  </a:srgbClr>
                </a:outerShdw>
              </a:effectLst>
              <a:latin typeface="Arial Black" pitchFamily="34" charset="0"/>
            </a:endParaRPr>
          </a:p>
        </p:txBody>
      </p:sp>
      <p:sp>
        <p:nvSpPr>
          <p:cNvPr id="3" name="TextBox 2"/>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4" name="TextBox 3"/>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87746" name="Picture 2" descr="http://library.med.utah.edu/WebPath/jpeg4/GI018.jpg"/>
          <p:cNvPicPr>
            <a:picLocks noChangeAspect="1" noChangeArrowheads="1"/>
          </p:cNvPicPr>
          <p:nvPr/>
        </p:nvPicPr>
        <p:blipFill>
          <a:blip r:embed="rId2" cstate="print"/>
          <a:srcRect/>
          <a:stretch>
            <a:fillRect/>
          </a:stretch>
        </p:blipFill>
        <p:spPr bwMode="auto">
          <a:xfrm>
            <a:off x="1259632" y="1064495"/>
            <a:ext cx="6408712" cy="3818996"/>
          </a:xfrm>
          <a:prstGeom prst="rect">
            <a:avLst/>
          </a:prstGeom>
          <a:noFill/>
        </p:spPr>
      </p:pic>
      <p:sp>
        <p:nvSpPr>
          <p:cNvPr id="3" name="Rounded Rectangle 2"/>
          <p:cNvSpPr/>
          <p:nvPr/>
        </p:nvSpPr>
        <p:spPr>
          <a:xfrm>
            <a:off x="1403648" y="332656"/>
            <a:ext cx="5976664" cy="504056"/>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Acute Gastric Ulcer : Benign , Gross</a:t>
            </a:r>
            <a:endParaRPr lang="en-US" sz="2800" b="1" i="1" dirty="0">
              <a:effectLst>
                <a:outerShdw blurRad="38100" dist="38100" dir="2700000" algn="tl">
                  <a:srgbClr val="000000">
                    <a:alpha val="43137"/>
                  </a:srgbClr>
                </a:outerShdw>
              </a:effectLst>
            </a:endParaRPr>
          </a:p>
        </p:txBody>
      </p:sp>
      <p:sp>
        <p:nvSpPr>
          <p:cNvPr id="4" name="Rectangle 3"/>
          <p:cNvSpPr/>
          <p:nvPr/>
        </p:nvSpPr>
        <p:spPr>
          <a:xfrm>
            <a:off x="1066800" y="5000636"/>
            <a:ext cx="7010400" cy="1323439"/>
          </a:xfrm>
          <a:prstGeom prst="rect">
            <a:avLst/>
          </a:prstGeom>
        </p:spPr>
        <p:txBody>
          <a:bodyPr wrap="square">
            <a:spAutoFit/>
          </a:bodyPr>
          <a:lstStyle/>
          <a:p>
            <a:pPr algn="ctr"/>
            <a:r>
              <a:rPr lang="en-US" sz="2000" b="1" i="1" dirty="0" smtClean="0"/>
              <a:t>A 1 cm acute gastric ulcer is shown here in the upper fundus. The ulcer is shallow and sharply demarcated, with surrounding hyperemia. It is probably benign. However, all gastric ulcers should be biopsied to rule out a malignancy.</a:t>
            </a:r>
            <a:endParaRPr lang="en-US" sz="2000" b="1" i="1" dirty="0"/>
          </a:p>
        </p:txBody>
      </p:sp>
      <p:sp>
        <p:nvSpPr>
          <p:cNvPr id="5" name="TextBox 4"/>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6" name="TextBox 5"/>
          <p:cNvSpPr txBox="1"/>
          <p:nvPr/>
        </p:nvSpPr>
        <p:spPr>
          <a:xfrm>
            <a:off x="8382000" y="6643710"/>
            <a:ext cx="7620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73730" name="Picture 5" descr="PleomorAden"/>
          <p:cNvPicPr>
            <a:picLocks noChangeAspect="1" noChangeArrowheads="1"/>
          </p:cNvPicPr>
          <p:nvPr/>
        </p:nvPicPr>
        <p:blipFill>
          <a:blip r:embed="rId3" cstate="print"/>
          <a:srcRect/>
          <a:stretch>
            <a:fillRect/>
          </a:stretch>
        </p:blipFill>
        <p:spPr bwMode="auto">
          <a:xfrm>
            <a:off x="1142976" y="908720"/>
            <a:ext cx="6813400" cy="4824536"/>
          </a:xfrm>
          <a:prstGeom prst="rect">
            <a:avLst/>
          </a:prstGeom>
          <a:noFill/>
          <a:ln w="9525">
            <a:solidFill>
              <a:srgbClr val="7030A0"/>
            </a:solidFill>
            <a:miter lim="800000"/>
            <a:headEnd/>
            <a:tailEnd/>
          </a:ln>
        </p:spPr>
      </p:pic>
      <p:sp>
        <p:nvSpPr>
          <p:cNvPr id="4" name="Rounded Rectangle 3"/>
          <p:cNvSpPr/>
          <p:nvPr/>
        </p:nvSpPr>
        <p:spPr>
          <a:xfrm>
            <a:off x="1451146" y="260648"/>
            <a:ext cx="6192688" cy="504056"/>
          </a:xfrm>
          <a:prstGeom prst="roundRect">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PAROTID GLAND SWELLING – Clinical </a:t>
            </a:r>
            <a:endParaRPr lang="en-US" sz="2400" b="1" i="1" dirty="0">
              <a:effectLst>
                <a:outerShdw blurRad="38100" dist="38100" dir="2700000" algn="tl">
                  <a:srgbClr val="000000">
                    <a:alpha val="43137"/>
                  </a:srgbClr>
                </a:outerShdw>
              </a:effectLst>
            </a:endParaRPr>
          </a:p>
        </p:txBody>
      </p:sp>
      <p:sp>
        <p:nvSpPr>
          <p:cNvPr id="5" name="Rectangle 4"/>
          <p:cNvSpPr/>
          <p:nvPr/>
        </p:nvSpPr>
        <p:spPr>
          <a:xfrm>
            <a:off x="971600" y="5877272"/>
            <a:ext cx="7272808" cy="646331"/>
          </a:xfrm>
          <a:prstGeom prst="rect">
            <a:avLst/>
          </a:prstGeom>
        </p:spPr>
        <p:txBody>
          <a:bodyPr wrap="square">
            <a:spAutoFit/>
          </a:bodyPr>
          <a:lstStyle/>
          <a:p>
            <a:pPr algn="ctr"/>
            <a:r>
              <a:rPr lang="en-US" b="1" i="1" dirty="0" smtClean="0"/>
              <a:t>The classic place for any visible parotid swelling or tumor is present  between the tip of the ear and the tip (angle) of the mandible</a:t>
            </a:r>
            <a:endParaRPr lang="en-US" b="1" i="1" dirty="0"/>
          </a:p>
        </p:txBody>
      </p:sp>
      <p:sp>
        <p:nvSpPr>
          <p:cNvPr id="6" name="TextBox 5"/>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7" name="TextBox 6"/>
          <p:cNvSpPr txBox="1"/>
          <p:nvPr/>
        </p:nvSpPr>
        <p:spPr>
          <a:xfrm>
            <a:off x="8382000" y="6643710"/>
            <a:ext cx="7620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01730" name="Picture 2" descr="http://library.med.utah.edu/WebPath/jpeg4/GI019.jpg"/>
          <p:cNvPicPr>
            <a:picLocks noChangeAspect="1" noChangeArrowheads="1"/>
          </p:cNvPicPr>
          <p:nvPr/>
        </p:nvPicPr>
        <p:blipFill>
          <a:blip r:embed="rId3" cstate="print"/>
          <a:srcRect/>
          <a:stretch>
            <a:fillRect/>
          </a:stretch>
        </p:blipFill>
        <p:spPr bwMode="auto">
          <a:xfrm>
            <a:off x="1043608" y="980728"/>
            <a:ext cx="6888832" cy="4320480"/>
          </a:xfrm>
          <a:prstGeom prst="rect">
            <a:avLst/>
          </a:prstGeom>
          <a:noFill/>
        </p:spPr>
      </p:pic>
      <p:sp>
        <p:nvSpPr>
          <p:cNvPr id="4" name="Rectangle 3"/>
          <p:cNvSpPr/>
          <p:nvPr/>
        </p:nvSpPr>
        <p:spPr>
          <a:xfrm>
            <a:off x="683568" y="5336048"/>
            <a:ext cx="7488832" cy="1323439"/>
          </a:xfrm>
          <a:prstGeom prst="rect">
            <a:avLst/>
          </a:prstGeom>
        </p:spPr>
        <p:txBody>
          <a:bodyPr wrap="square">
            <a:spAutoFit/>
          </a:bodyPr>
          <a:lstStyle/>
          <a:p>
            <a:pPr algn="ctr"/>
            <a:r>
              <a:rPr lang="en-US" sz="2000" b="1" i="1" dirty="0" smtClean="0"/>
              <a:t>Here is a much larger 3 x 4 cm gastric ulcer that led to the resection of the stomach shown here. This ulcer is much deeper with more irregular margins. Complications of gastric ulcers (either benign or malignant) include pain, bleeding, perforation, and obstruction.</a:t>
            </a:r>
            <a:endParaRPr lang="en-US" sz="2000" b="1" i="1" dirty="0"/>
          </a:p>
        </p:txBody>
      </p:sp>
      <p:sp>
        <p:nvSpPr>
          <p:cNvPr id="5" name="Rounded Rectangle 4"/>
          <p:cNvSpPr/>
          <p:nvPr/>
        </p:nvSpPr>
        <p:spPr>
          <a:xfrm>
            <a:off x="971600" y="188640"/>
            <a:ext cx="6984776" cy="576064"/>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t>Acute Gastric Ulcer : Malignant , Gross</a:t>
            </a:r>
            <a:endParaRPr lang="en-US" sz="2800" b="1" i="1" dirty="0"/>
          </a:p>
        </p:txBody>
      </p:sp>
      <p:sp>
        <p:nvSpPr>
          <p:cNvPr id="6" name="TextBox 5"/>
          <p:cNvSpPr txBox="1"/>
          <p:nvPr/>
        </p:nvSpPr>
        <p:spPr>
          <a:xfrm>
            <a:off x="0" y="6627192"/>
            <a:ext cx="12192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7" name="TextBox 6"/>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99682" name="Picture 2" descr="http://library.med.utah.edu/WebPath/jpeg4/GI020.jpg"/>
          <p:cNvPicPr>
            <a:picLocks noChangeAspect="1" noChangeArrowheads="1"/>
          </p:cNvPicPr>
          <p:nvPr/>
        </p:nvPicPr>
        <p:blipFill>
          <a:blip r:embed="rId2" cstate="print"/>
          <a:srcRect/>
          <a:stretch>
            <a:fillRect/>
          </a:stretch>
        </p:blipFill>
        <p:spPr bwMode="auto">
          <a:xfrm>
            <a:off x="899592" y="1052736"/>
            <a:ext cx="7017191" cy="4392488"/>
          </a:xfrm>
          <a:prstGeom prst="rect">
            <a:avLst/>
          </a:prstGeom>
          <a:noFill/>
          <a:ln w="28575">
            <a:solidFill>
              <a:srgbClr val="7030A0"/>
            </a:solidFill>
          </a:ln>
        </p:spPr>
      </p:pic>
      <p:sp>
        <p:nvSpPr>
          <p:cNvPr id="6" name="Rectangle 5"/>
          <p:cNvSpPr/>
          <p:nvPr/>
        </p:nvSpPr>
        <p:spPr>
          <a:xfrm>
            <a:off x="683568" y="5469031"/>
            <a:ext cx="7416824" cy="1323439"/>
          </a:xfrm>
          <a:prstGeom prst="rect">
            <a:avLst/>
          </a:prstGeom>
        </p:spPr>
        <p:txBody>
          <a:bodyPr wrap="square">
            <a:spAutoFit/>
          </a:bodyPr>
          <a:lstStyle/>
          <a:p>
            <a:pPr algn="ctr"/>
            <a:r>
              <a:rPr lang="en-US" sz="2000" b="1" i="1" dirty="0" smtClean="0"/>
              <a:t>Microscopically, the ulcer here is sharply demarcated, with normal gastric mucosa on the left falling away into a deep ulcer whose base contains inflamed, necrotic debris. An arterial branch at the ulcer base is eroded and bleeding.</a:t>
            </a:r>
            <a:endParaRPr lang="en-US" sz="2000" b="1" i="1" dirty="0"/>
          </a:p>
        </p:txBody>
      </p:sp>
      <p:sp>
        <p:nvSpPr>
          <p:cNvPr id="7" name="Rounded Rectangle 6"/>
          <p:cNvSpPr/>
          <p:nvPr/>
        </p:nvSpPr>
        <p:spPr>
          <a:xfrm>
            <a:off x="1763688" y="332656"/>
            <a:ext cx="5256584" cy="576064"/>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Acute Gastric Ulcer – LPF</a:t>
            </a:r>
            <a:endParaRPr lang="en-US" sz="2800" b="1" i="1" dirty="0">
              <a:effectLst>
                <a:outerShdw blurRad="38100" dist="38100" dir="2700000" algn="tl">
                  <a:srgbClr val="000000">
                    <a:alpha val="43137"/>
                  </a:srgbClr>
                </a:outerShdw>
              </a:effectLst>
            </a:endParaRPr>
          </a:p>
        </p:txBody>
      </p:sp>
      <p:sp>
        <p:nvSpPr>
          <p:cNvPr id="5" name="TextBox 4"/>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8" name="TextBox 7"/>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86722" name="Picture 2" descr="http://library.med.utah.edu/WebPath/jpeg4/GI021.jpg"/>
          <p:cNvPicPr>
            <a:picLocks noChangeAspect="1" noChangeArrowheads="1"/>
          </p:cNvPicPr>
          <p:nvPr/>
        </p:nvPicPr>
        <p:blipFill>
          <a:blip r:embed="rId2" cstate="print"/>
          <a:srcRect/>
          <a:stretch>
            <a:fillRect/>
          </a:stretch>
        </p:blipFill>
        <p:spPr bwMode="auto">
          <a:xfrm>
            <a:off x="1014538" y="836712"/>
            <a:ext cx="7200800" cy="4104457"/>
          </a:xfrm>
          <a:prstGeom prst="rect">
            <a:avLst/>
          </a:prstGeom>
          <a:noFill/>
          <a:ln>
            <a:solidFill>
              <a:srgbClr val="7030A0"/>
            </a:solidFill>
          </a:ln>
        </p:spPr>
      </p:pic>
      <p:sp>
        <p:nvSpPr>
          <p:cNvPr id="5" name="Rounded Rectangle 4"/>
          <p:cNvSpPr/>
          <p:nvPr/>
        </p:nvSpPr>
        <p:spPr>
          <a:xfrm>
            <a:off x="1887184" y="188640"/>
            <a:ext cx="5256584" cy="576064"/>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Acute Gastric Ulcer – HPF</a:t>
            </a:r>
            <a:endParaRPr lang="en-US" sz="2800" b="1" i="1" dirty="0">
              <a:effectLst>
                <a:outerShdw blurRad="38100" dist="38100" dir="2700000" algn="tl">
                  <a:srgbClr val="000000">
                    <a:alpha val="43137"/>
                  </a:srgbClr>
                </a:outerShdw>
              </a:effectLst>
            </a:endParaRPr>
          </a:p>
        </p:txBody>
      </p:sp>
      <p:sp>
        <p:nvSpPr>
          <p:cNvPr id="6" name="Rectangle 5"/>
          <p:cNvSpPr/>
          <p:nvPr/>
        </p:nvSpPr>
        <p:spPr>
          <a:xfrm>
            <a:off x="797374" y="4987042"/>
            <a:ext cx="7560840" cy="1631216"/>
          </a:xfrm>
          <a:prstGeom prst="rect">
            <a:avLst/>
          </a:prstGeom>
        </p:spPr>
        <p:txBody>
          <a:bodyPr wrap="square">
            <a:spAutoFit/>
          </a:bodyPr>
          <a:lstStyle/>
          <a:p>
            <a:pPr algn="ctr"/>
            <a:r>
              <a:rPr lang="en-US" sz="2000" b="1" i="1" dirty="0" smtClean="0"/>
              <a:t>The mucosa at the upper right merges into the ulcer at the left which is eroding through the mucosa. Ulcers will penetrate over time if they do not heal. Penetration leads to pain. If the ulcer penetrates through the muscularis and through adventitia, then the ulcer is said to "perforate" and leads to an acute abdomen. </a:t>
            </a:r>
            <a:endParaRPr lang="en-US" sz="2000" b="1" i="1" dirty="0"/>
          </a:p>
        </p:txBody>
      </p:sp>
      <p:sp>
        <p:nvSpPr>
          <p:cNvPr id="7" name="TextBox 6"/>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8" name="TextBox 7"/>
          <p:cNvSpPr txBox="1"/>
          <p:nvPr/>
        </p:nvSpPr>
        <p:spPr>
          <a:xfrm>
            <a:off x="8382000" y="6643710"/>
            <a:ext cx="7620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38200" y="2895600"/>
            <a:ext cx="8072494" cy="952872"/>
          </a:xfrm>
        </p:spPr>
        <p:txBody>
          <a:bodyPr>
            <a:noAutofit/>
          </a:bodyPr>
          <a:lstStyle/>
          <a:p>
            <a:pPr algn="ctr"/>
            <a:r>
              <a:rPr lang="en-US" sz="4800" b="1" i="1" dirty="0" smtClean="0">
                <a:solidFill>
                  <a:srgbClr val="006600"/>
                </a:solidFill>
                <a:effectLst>
                  <a:outerShdw blurRad="38100" dist="38100" dir="2700000" algn="tl">
                    <a:srgbClr val="000000">
                      <a:alpha val="43137"/>
                    </a:srgbClr>
                  </a:outerShdw>
                </a:effectLst>
                <a:latin typeface="Arial Black" pitchFamily="34" charset="0"/>
              </a:rPr>
              <a:t> Chronic gastric ulcer</a:t>
            </a:r>
            <a:endParaRPr lang="en-US" sz="4800" b="1" i="1" dirty="0">
              <a:solidFill>
                <a:srgbClr val="006600"/>
              </a:solidFill>
              <a:effectLst>
                <a:outerShdw blurRad="38100" dist="38100" dir="2700000" algn="tl">
                  <a:srgbClr val="000000">
                    <a:alpha val="43137"/>
                  </a:srgbClr>
                </a:outerShdw>
              </a:effectLst>
              <a:latin typeface="Arial Black" pitchFamily="34" charset="0"/>
            </a:endParaRPr>
          </a:p>
        </p:txBody>
      </p:sp>
      <p:sp>
        <p:nvSpPr>
          <p:cNvPr id="3" name="TextBox 2"/>
          <p:cNvSpPr txBox="1"/>
          <p:nvPr/>
        </p:nvSpPr>
        <p:spPr>
          <a:xfrm>
            <a:off x="0" y="6627192"/>
            <a:ext cx="12192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4" name="TextBox 3"/>
          <p:cNvSpPr txBox="1"/>
          <p:nvPr/>
        </p:nvSpPr>
        <p:spPr>
          <a:xfrm>
            <a:off x="8382000" y="6643710"/>
            <a:ext cx="7620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 name="Picture 2" descr="https://secure.health.utas.edu.au/intranet/cds/pathprac/Files/Cases/Gastro/Case11/Pictures11/Gross.jpg">
            <a:hlinkClick r:id="rId2"/>
          </p:cNvPr>
          <p:cNvPicPr>
            <a:picLocks noChangeAspect="1" noChangeArrowheads="1"/>
          </p:cNvPicPr>
          <p:nvPr/>
        </p:nvPicPr>
        <p:blipFill>
          <a:blip r:embed="rId3" cstate="print"/>
          <a:srcRect/>
          <a:stretch>
            <a:fillRect/>
          </a:stretch>
        </p:blipFill>
        <p:spPr bwMode="auto">
          <a:xfrm>
            <a:off x="1377998" y="980729"/>
            <a:ext cx="6408712" cy="4176464"/>
          </a:xfrm>
          <a:prstGeom prst="rect">
            <a:avLst/>
          </a:prstGeom>
          <a:noFill/>
        </p:spPr>
      </p:pic>
      <p:sp>
        <p:nvSpPr>
          <p:cNvPr id="3" name="Rounded Rectangle 2"/>
          <p:cNvSpPr/>
          <p:nvPr/>
        </p:nvSpPr>
        <p:spPr>
          <a:xfrm>
            <a:off x="1596872" y="260648"/>
            <a:ext cx="5832648" cy="504056"/>
          </a:xfrm>
          <a:prstGeom prst="roundRect">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Chronic Gastric Ulcer - Gross</a:t>
            </a:r>
            <a:endParaRPr lang="en-US" sz="2800" b="1" i="1" dirty="0">
              <a:effectLst>
                <a:outerShdw blurRad="38100" dist="38100" dir="2700000" algn="tl">
                  <a:srgbClr val="000000">
                    <a:alpha val="43137"/>
                  </a:srgbClr>
                </a:outerShdw>
              </a:effectLst>
            </a:endParaRPr>
          </a:p>
        </p:txBody>
      </p:sp>
      <p:sp>
        <p:nvSpPr>
          <p:cNvPr id="4" name="Rectangle 3"/>
          <p:cNvSpPr/>
          <p:nvPr/>
        </p:nvSpPr>
        <p:spPr>
          <a:xfrm>
            <a:off x="533400" y="5192032"/>
            <a:ext cx="8382000" cy="1631216"/>
          </a:xfrm>
          <a:prstGeom prst="rect">
            <a:avLst/>
          </a:prstGeom>
        </p:spPr>
        <p:txBody>
          <a:bodyPr wrap="square">
            <a:spAutoFit/>
          </a:bodyPr>
          <a:lstStyle/>
          <a:p>
            <a:pPr algn="ctr"/>
            <a:r>
              <a:rPr lang="en-US" sz="2000" b="1" i="1" dirty="0" smtClean="0"/>
              <a:t>The </a:t>
            </a:r>
            <a:r>
              <a:rPr lang="en-US" sz="2000" b="1" i="1" dirty="0" smtClean="0"/>
              <a:t>specimen consists of an irregular portion of gastric wall. The ulcer is oval in shape and deeply penetrating. Necrotic debris covers the base. The specimen has been cut to show the submucosa, muscle coat and adventitial connective tissues in the region of the </a:t>
            </a:r>
            <a:r>
              <a:rPr lang="en-US" sz="2000" b="1" i="1" dirty="0" smtClean="0"/>
              <a:t>ulcer, complications: Perforation, bleeding, pyloric obstruction, malignant transformation</a:t>
            </a:r>
            <a:endParaRPr lang="en-US" sz="2000" b="1" i="1" dirty="0"/>
          </a:p>
        </p:txBody>
      </p:sp>
      <p:sp>
        <p:nvSpPr>
          <p:cNvPr id="5" name="TextBox 4"/>
          <p:cNvSpPr txBox="1"/>
          <p:nvPr/>
        </p:nvSpPr>
        <p:spPr>
          <a:xfrm>
            <a:off x="0" y="6627192"/>
            <a:ext cx="12192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6" name="TextBox 5"/>
          <p:cNvSpPr txBox="1"/>
          <p:nvPr/>
        </p:nvSpPr>
        <p:spPr>
          <a:xfrm>
            <a:off x="8382000" y="6643710"/>
            <a:ext cx="7620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Rounded Rectangle 2"/>
          <p:cNvSpPr/>
          <p:nvPr/>
        </p:nvSpPr>
        <p:spPr>
          <a:xfrm>
            <a:off x="1547664" y="260648"/>
            <a:ext cx="5832648" cy="648072"/>
          </a:xfrm>
          <a:prstGeom prst="roundRect">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Chronic Gastric Ulcer: Microscopic</a:t>
            </a:r>
            <a:endParaRPr lang="en-US" sz="2800" b="1" i="1" dirty="0">
              <a:effectLst>
                <a:outerShdw blurRad="38100" dist="38100" dir="2700000" algn="tl">
                  <a:srgbClr val="000000">
                    <a:alpha val="43137"/>
                  </a:srgbClr>
                </a:outerShdw>
              </a:effectLst>
            </a:endParaRPr>
          </a:p>
        </p:txBody>
      </p:sp>
      <p:pic>
        <p:nvPicPr>
          <p:cNvPr id="198659" name="Picture 3"/>
          <p:cNvPicPr>
            <a:picLocks noChangeAspect="1" noChangeArrowheads="1"/>
          </p:cNvPicPr>
          <p:nvPr/>
        </p:nvPicPr>
        <p:blipFill>
          <a:blip r:embed="rId3" cstate="print"/>
          <a:srcRect/>
          <a:stretch>
            <a:fillRect/>
          </a:stretch>
        </p:blipFill>
        <p:spPr bwMode="auto">
          <a:xfrm>
            <a:off x="2679378" y="1124744"/>
            <a:ext cx="5493022" cy="4752528"/>
          </a:xfrm>
          <a:prstGeom prst="rect">
            <a:avLst/>
          </a:prstGeom>
          <a:noFill/>
          <a:ln w="9525">
            <a:solidFill>
              <a:srgbClr val="7030A0"/>
            </a:solidFill>
            <a:miter lim="800000"/>
            <a:headEnd/>
            <a:tailEnd/>
          </a:ln>
        </p:spPr>
      </p:pic>
      <p:sp>
        <p:nvSpPr>
          <p:cNvPr id="6" name="Rectangle 5"/>
          <p:cNvSpPr/>
          <p:nvPr/>
        </p:nvSpPr>
        <p:spPr>
          <a:xfrm>
            <a:off x="179512" y="1322759"/>
            <a:ext cx="2520280" cy="4801314"/>
          </a:xfrm>
          <a:prstGeom prst="rect">
            <a:avLst/>
          </a:prstGeom>
        </p:spPr>
        <p:txBody>
          <a:bodyPr wrap="square">
            <a:spAutoFit/>
          </a:bodyPr>
          <a:lstStyle/>
          <a:p>
            <a:r>
              <a:rPr lang="en-US" b="1" i="1" dirty="0" smtClean="0">
                <a:solidFill>
                  <a:schemeClr val="accent2">
                    <a:lumMod val="50000"/>
                  </a:schemeClr>
                </a:solidFill>
              </a:rPr>
              <a:t>Cellular Debris:</a:t>
            </a:r>
          </a:p>
          <a:p>
            <a:r>
              <a:rPr lang="en-US" dirty="0" smtClean="0"/>
              <a:t>Numerous viable and degenerate polymorphs. </a:t>
            </a:r>
          </a:p>
          <a:p>
            <a:endParaRPr lang="en-US" i="1" dirty="0" smtClean="0">
              <a:hlinkClick r:id="rId4"/>
            </a:endParaRPr>
          </a:p>
          <a:p>
            <a:r>
              <a:rPr lang="en-US" b="1" i="1" dirty="0" smtClean="0">
                <a:solidFill>
                  <a:srgbClr val="1010C6"/>
                </a:solidFill>
              </a:rPr>
              <a:t>Fibrinoid Necrosis:</a:t>
            </a:r>
          </a:p>
          <a:p>
            <a:r>
              <a:rPr lang="en-US" dirty="0" smtClean="0"/>
              <a:t>Inflammatory cells and granulation tissue. </a:t>
            </a:r>
          </a:p>
          <a:p>
            <a:endParaRPr lang="en-US" dirty="0" smtClean="0"/>
          </a:p>
          <a:p>
            <a:endParaRPr lang="en-US" dirty="0" smtClean="0"/>
          </a:p>
          <a:p>
            <a:r>
              <a:rPr lang="en-US" b="1" i="1" dirty="0" smtClean="0">
                <a:solidFill>
                  <a:schemeClr val="accent2">
                    <a:lumMod val="50000"/>
                  </a:schemeClr>
                </a:solidFill>
              </a:rPr>
              <a:t>Granulation Tissue:</a:t>
            </a:r>
          </a:p>
          <a:p>
            <a:r>
              <a:rPr lang="en-US" dirty="0" smtClean="0"/>
              <a:t>Variable sized capillary channels are separated by fibroblastic connective tissue heavily infiltrated with lymphocytes, neutrophils, and eosinophils.</a:t>
            </a:r>
            <a:endParaRPr lang="en-US" dirty="0"/>
          </a:p>
        </p:txBody>
      </p:sp>
      <p:sp>
        <p:nvSpPr>
          <p:cNvPr id="7" name="Rectangle 6"/>
          <p:cNvSpPr/>
          <p:nvPr/>
        </p:nvSpPr>
        <p:spPr>
          <a:xfrm>
            <a:off x="2226134" y="5929330"/>
            <a:ext cx="6417832" cy="707886"/>
          </a:xfrm>
          <a:prstGeom prst="rect">
            <a:avLst/>
          </a:prstGeom>
        </p:spPr>
        <p:txBody>
          <a:bodyPr wrap="square">
            <a:spAutoFit/>
          </a:bodyPr>
          <a:lstStyle/>
          <a:p>
            <a:pPr algn="ctr"/>
            <a:r>
              <a:rPr lang="en-US" sz="2000" b="1" i="1" dirty="0" smtClean="0">
                <a:solidFill>
                  <a:prstClr val="black"/>
                </a:solidFill>
              </a:rPr>
              <a:t>Microscopic examination shows the typical features of </a:t>
            </a:r>
          </a:p>
          <a:p>
            <a:pPr algn="ctr"/>
            <a:r>
              <a:rPr lang="en-US" sz="2000" b="1" i="1" dirty="0" smtClean="0">
                <a:solidFill>
                  <a:prstClr val="black"/>
                </a:solidFill>
              </a:rPr>
              <a:t>a chronic peptic ulcer. The ulcer is located in the antrum</a:t>
            </a:r>
            <a:endParaRPr lang="en-US" sz="2000" b="1" i="1" dirty="0"/>
          </a:p>
        </p:txBody>
      </p:sp>
      <p:cxnSp>
        <p:nvCxnSpPr>
          <p:cNvPr id="9" name="Straight Arrow Connector 8"/>
          <p:cNvCxnSpPr/>
          <p:nvPr/>
        </p:nvCxnSpPr>
        <p:spPr>
          <a:xfrm>
            <a:off x="2267744" y="1556792"/>
            <a:ext cx="1584176" cy="43204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2438400" y="2667000"/>
            <a:ext cx="1524000" cy="4572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2483768" y="4005064"/>
            <a:ext cx="1584176" cy="36004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0" y="6627192"/>
            <a:ext cx="12192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13" name="TextBox 12"/>
          <p:cNvSpPr txBox="1"/>
          <p:nvPr/>
        </p:nvSpPr>
        <p:spPr>
          <a:xfrm>
            <a:off x="8382000" y="6643710"/>
            <a:ext cx="7620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981200" y="2514600"/>
            <a:ext cx="5824993" cy="1446550"/>
          </a:xfrm>
          <a:prstGeom prst="rect">
            <a:avLst/>
          </a:prstGeom>
          <a:noFill/>
        </p:spPr>
        <p:txBody>
          <a:bodyPr wrap="none" lIns="91440" tIns="45720" rIns="91440" bIns="45720">
            <a:spAutoFit/>
          </a:bodyPr>
          <a:lstStyle/>
          <a:p>
            <a:pPr algn="ctr"/>
            <a:r>
              <a:rPr lang="en-US" sz="4400" b="1" i="1" cap="none" spc="0" dirty="0" smtClean="0">
                <a:ln w="17780" cmpd="sng">
                  <a:solidFill>
                    <a:srgbClr val="FFFFFF"/>
                  </a:solidFill>
                  <a:prstDash val="solid"/>
                  <a:miter lim="800000"/>
                </a:ln>
                <a:solidFill>
                  <a:srgbClr val="0B0B8F"/>
                </a:solidFill>
                <a:effectLst>
                  <a:outerShdw blurRad="50800" algn="tl" rotWithShape="0">
                    <a:srgbClr val="000000"/>
                  </a:outerShdw>
                </a:effectLst>
                <a:latin typeface="Arial Black" pitchFamily="34" charset="0"/>
              </a:rPr>
              <a:t>CARCINOMA </a:t>
            </a:r>
          </a:p>
          <a:p>
            <a:pPr algn="ctr"/>
            <a:r>
              <a:rPr lang="en-US" sz="4400" b="1" i="1" cap="none" spc="0" dirty="0" smtClean="0">
                <a:ln w="17780" cmpd="sng">
                  <a:solidFill>
                    <a:srgbClr val="FFFFFF"/>
                  </a:solidFill>
                  <a:prstDash val="solid"/>
                  <a:miter lim="800000"/>
                </a:ln>
                <a:solidFill>
                  <a:srgbClr val="0B0B8F"/>
                </a:solidFill>
                <a:effectLst>
                  <a:outerShdw blurRad="50800" algn="tl" rotWithShape="0">
                    <a:srgbClr val="000000"/>
                  </a:outerShdw>
                </a:effectLst>
                <a:latin typeface="Arial Black" pitchFamily="34" charset="0"/>
              </a:rPr>
              <a:t>OF THE STOMACH</a:t>
            </a:r>
            <a:endParaRPr lang="en-US" sz="4400" b="1" i="1" cap="none" spc="0" dirty="0">
              <a:ln w="17780" cmpd="sng">
                <a:solidFill>
                  <a:srgbClr val="FFFFFF"/>
                </a:solidFill>
                <a:prstDash val="solid"/>
                <a:miter lim="800000"/>
              </a:ln>
              <a:solidFill>
                <a:srgbClr val="0B0B8F"/>
              </a:solidFill>
              <a:effectLst>
                <a:outerShdw blurRad="50800" algn="tl" rotWithShape="0">
                  <a:srgbClr val="000000"/>
                </a:outerShdw>
              </a:effectLst>
              <a:latin typeface="Arial Black" pitchFamily="34" charset="0"/>
            </a:endParaRPr>
          </a:p>
        </p:txBody>
      </p:sp>
      <p:sp>
        <p:nvSpPr>
          <p:cNvPr id="5" name="TextBox 4"/>
          <p:cNvSpPr txBox="1"/>
          <p:nvPr/>
        </p:nvSpPr>
        <p:spPr>
          <a:xfrm>
            <a:off x="0" y="6627192"/>
            <a:ext cx="12192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6" name="TextBox 5"/>
          <p:cNvSpPr txBox="1"/>
          <p:nvPr/>
        </p:nvSpPr>
        <p:spPr>
          <a:xfrm>
            <a:off x="8382000" y="6643710"/>
            <a:ext cx="7620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026" name="Picture 2" descr="http://library.med.utah.edu/WebPath/jpeg4/GI024.jpg"/>
          <p:cNvPicPr>
            <a:picLocks noChangeAspect="1" noChangeArrowheads="1"/>
          </p:cNvPicPr>
          <p:nvPr/>
        </p:nvPicPr>
        <p:blipFill>
          <a:blip r:embed="rId2" cstate="print"/>
          <a:srcRect/>
          <a:stretch>
            <a:fillRect/>
          </a:stretch>
        </p:blipFill>
        <p:spPr bwMode="auto">
          <a:xfrm>
            <a:off x="1115616" y="980728"/>
            <a:ext cx="6552728" cy="4067024"/>
          </a:xfrm>
          <a:prstGeom prst="rect">
            <a:avLst/>
          </a:prstGeom>
          <a:noFill/>
          <a:ln>
            <a:solidFill>
              <a:schemeClr val="accent1"/>
            </a:solidFill>
          </a:ln>
        </p:spPr>
      </p:pic>
      <p:sp>
        <p:nvSpPr>
          <p:cNvPr id="3" name="Rounded Rectangle 2"/>
          <p:cNvSpPr/>
          <p:nvPr/>
        </p:nvSpPr>
        <p:spPr>
          <a:xfrm>
            <a:off x="1403648" y="332656"/>
            <a:ext cx="6048672" cy="504056"/>
          </a:xfrm>
          <a:prstGeom prst="roundRect">
            <a:avLst/>
          </a:prstGeom>
          <a:solidFill>
            <a:srgbClr val="002060"/>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400" b="1" i="1" dirty="0" smtClean="0">
                <a:solidFill>
                  <a:schemeClr val="bg1"/>
                </a:solidFill>
                <a:effectLst>
                  <a:outerShdw blurRad="38100" dist="38100" dir="2700000" algn="tl">
                    <a:srgbClr val="000000">
                      <a:alpha val="43137"/>
                    </a:srgbClr>
                  </a:outerShdw>
                </a:effectLst>
                <a:latin typeface="Century Gothic" pitchFamily="34" charset="0"/>
              </a:rPr>
              <a:t>Gastric Adenocarcinoma - Gross</a:t>
            </a:r>
            <a:endParaRPr lang="en-US" sz="2400" b="1" i="1" dirty="0">
              <a:solidFill>
                <a:schemeClr val="bg1"/>
              </a:solidFill>
              <a:effectLst>
                <a:outerShdw blurRad="38100" dist="38100" dir="2700000" algn="tl">
                  <a:srgbClr val="000000">
                    <a:alpha val="43137"/>
                  </a:srgbClr>
                </a:outerShdw>
              </a:effectLst>
              <a:latin typeface="Century Gothic" pitchFamily="34" charset="0"/>
            </a:endParaRPr>
          </a:p>
        </p:txBody>
      </p:sp>
      <p:sp>
        <p:nvSpPr>
          <p:cNvPr id="4" name="Rectangle 3"/>
          <p:cNvSpPr/>
          <p:nvPr/>
        </p:nvSpPr>
        <p:spPr>
          <a:xfrm>
            <a:off x="755576" y="5192032"/>
            <a:ext cx="7272808" cy="1323439"/>
          </a:xfrm>
          <a:prstGeom prst="rect">
            <a:avLst/>
          </a:prstGeom>
        </p:spPr>
        <p:txBody>
          <a:bodyPr wrap="square">
            <a:spAutoFit/>
          </a:bodyPr>
          <a:lstStyle/>
          <a:p>
            <a:pPr algn="ctr"/>
            <a:r>
              <a:rPr lang="en-US" sz="2000" b="1" i="1" dirty="0" smtClean="0"/>
              <a:t>Gastric Neoplasia is not uncommon. Here is a gastric adenocarcinoma. ALL gastric ulcers and ALL gastric masses must be biopsied, because it is not possible to tell from gross appearance alone which are benign and which are malignant</a:t>
            </a:r>
            <a:endParaRPr lang="en-US" sz="2000" b="1" i="1" dirty="0"/>
          </a:p>
        </p:txBody>
      </p:sp>
      <p:sp>
        <p:nvSpPr>
          <p:cNvPr id="5" name="TextBox 4"/>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6" name="TextBox 5"/>
          <p:cNvSpPr txBox="1"/>
          <p:nvPr/>
        </p:nvSpPr>
        <p:spPr>
          <a:xfrm>
            <a:off x="8458200" y="6643710"/>
            <a:ext cx="6858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90818" name="Picture 2" descr="http://library.med.utah.edu/WebPath/jpeg4/GI110.jpg"/>
          <p:cNvPicPr>
            <a:picLocks noChangeAspect="1" noChangeArrowheads="1"/>
          </p:cNvPicPr>
          <p:nvPr/>
        </p:nvPicPr>
        <p:blipFill>
          <a:blip r:embed="rId2" cstate="print"/>
          <a:srcRect/>
          <a:stretch>
            <a:fillRect/>
          </a:stretch>
        </p:blipFill>
        <p:spPr bwMode="auto">
          <a:xfrm>
            <a:off x="1187624" y="996400"/>
            <a:ext cx="6884838" cy="4160792"/>
          </a:xfrm>
          <a:prstGeom prst="rect">
            <a:avLst/>
          </a:prstGeom>
          <a:noFill/>
        </p:spPr>
      </p:pic>
      <p:sp>
        <p:nvSpPr>
          <p:cNvPr id="3" name="Rounded Rectangle 2"/>
          <p:cNvSpPr/>
          <p:nvPr/>
        </p:nvSpPr>
        <p:spPr>
          <a:xfrm>
            <a:off x="827584" y="188640"/>
            <a:ext cx="7387754" cy="648072"/>
          </a:xfrm>
          <a:prstGeom prst="roundRect">
            <a:avLst/>
          </a:prstGeom>
          <a:solidFill>
            <a:srgbClr val="002060"/>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latin typeface="Century Gothic" pitchFamily="34" charset="0"/>
              </a:rPr>
              <a:t>Gastric Adenocarcinoma with ulcer - Gross</a:t>
            </a:r>
            <a:endParaRPr lang="en-US" sz="2400" b="1" i="1" dirty="0">
              <a:effectLst>
                <a:outerShdw blurRad="38100" dist="38100" dir="2700000" algn="tl">
                  <a:srgbClr val="000000">
                    <a:alpha val="43137"/>
                  </a:srgbClr>
                </a:outerShdw>
              </a:effectLst>
              <a:latin typeface="Century Gothic" pitchFamily="34" charset="0"/>
            </a:endParaRPr>
          </a:p>
        </p:txBody>
      </p:sp>
      <p:sp>
        <p:nvSpPr>
          <p:cNvPr id="4" name="Rectangle 3"/>
          <p:cNvSpPr/>
          <p:nvPr/>
        </p:nvSpPr>
        <p:spPr>
          <a:xfrm>
            <a:off x="1259632" y="5253007"/>
            <a:ext cx="6336704" cy="1015663"/>
          </a:xfrm>
          <a:prstGeom prst="rect">
            <a:avLst/>
          </a:prstGeom>
        </p:spPr>
        <p:txBody>
          <a:bodyPr wrap="square">
            <a:spAutoFit/>
          </a:bodyPr>
          <a:lstStyle/>
          <a:p>
            <a:pPr algn="ctr"/>
            <a:r>
              <a:rPr lang="en-US" sz="2000" b="1" i="1" dirty="0" smtClean="0"/>
              <a:t>Here is a gastric ulcer in the center of the picture. It is shallow and is about 2 to 4 cm in size. This ulcer on biopsy proved to be malignant, so the stomach was </a:t>
            </a:r>
            <a:r>
              <a:rPr lang="en-US" sz="2000" b="1" i="1" dirty="0" err="1" smtClean="0"/>
              <a:t>resected</a:t>
            </a:r>
            <a:r>
              <a:rPr lang="en-US" sz="2000" b="1" i="1" dirty="0" smtClean="0"/>
              <a:t> as shown here</a:t>
            </a:r>
            <a:endParaRPr lang="en-US" sz="2000" b="1" i="1" dirty="0"/>
          </a:p>
        </p:txBody>
      </p:sp>
      <p:sp>
        <p:nvSpPr>
          <p:cNvPr id="5" name="TextBox 4"/>
          <p:cNvSpPr txBox="1"/>
          <p:nvPr/>
        </p:nvSpPr>
        <p:spPr>
          <a:xfrm>
            <a:off x="0" y="6627192"/>
            <a:ext cx="12192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6" name="TextBox 5"/>
          <p:cNvSpPr txBox="1"/>
          <p:nvPr/>
        </p:nvSpPr>
        <p:spPr>
          <a:xfrm>
            <a:off x="8382000" y="6643710"/>
            <a:ext cx="7620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91842" name="Picture 2" descr="http://library.med.utah.edu/WebPath/jpeg4/GI025.jpg"/>
          <p:cNvPicPr>
            <a:picLocks noChangeAspect="1" noChangeArrowheads="1"/>
          </p:cNvPicPr>
          <p:nvPr/>
        </p:nvPicPr>
        <p:blipFill>
          <a:blip r:embed="rId2" cstate="print"/>
          <a:srcRect/>
          <a:stretch>
            <a:fillRect/>
          </a:stretch>
        </p:blipFill>
        <p:spPr bwMode="auto">
          <a:xfrm>
            <a:off x="1043608" y="1124744"/>
            <a:ext cx="7109792" cy="3816424"/>
          </a:xfrm>
          <a:prstGeom prst="rect">
            <a:avLst/>
          </a:prstGeom>
          <a:noFill/>
          <a:ln>
            <a:solidFill>
              <a:schemeClr val="accent1"/>
            </a:solidFill>
          </a:ln>
        </p:spPr>
      </p:pic>
      <p:sp>
        <p:nvSpPr>
          <p:cNvPr id="3" name="Rounded Rectangle 2"/>
          <p:cNvSpPr/>
          <p:nvPr/>
        </p:nvSpPr>
        <p:spPr>
          <a:xfrm>
            <a:off x="971600" y="188640"/>
            <a:ext cx="7562800" cy="649560"/>
          </a:xfrm>
          <a:prstGeom prst="roundRect">
            <a:avLst/>
          </a:prstGeom>
          <a:solidFill>
            <a:srgbClr val="002060"/>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400" b="1" i="1" dirty="0" smtClean="0">
                <a:latin typeface="Century Gothic" pitchFamily="34" charset="0"/>
              </a:rPr>
              <a:t>Gastric Adenocarcinoma ; Lentis Plastica- Gross</a:t>
            </a:r>
            <a:endParaRPr lang="en-US" sz="2400" b="1" i="1" dirty="0">
              <a:latin typeface="Century Gothic" pitchFamily="34" charset="0"/>
            </a:endParaRPr>
          </a:p>
        </p:txBody>
      </p:sp>
      <p:sp>
        <p:nvSpPr>
          <p:cNvPr id="4" name="Rectangle 3"/>
          <p:cNvSpPr/>
          <p:nvPr/>
        </p:nvSpPr>
        <p:spPr>
          <a:xfrm>
            <a:off x="971600" y="4987042"/>
            <a:ext cx="7181800" cy="1631216"/>
          </a:xfrm>
          <a:prstGeom prst="rect">
            <a:avLst/>
          </a:prstGeom>
        </p:spPr>
        <p:txBody>
          <a:bodyPr wrap="square">
            <a:spAutoFit/>
          </a:bodyPr>
          <a:lstStyle/>
          <a:p>
            <a:pPr algn="ctr"/>
            <a:r>
              <a:rPr lang="en-US" sz="2000" b="1" i="1" dirty="0" smtClean="0"/>
              <a:t>An example of </a:t>
            </a:r>
            <a:r>
              <a:rPr lang="en-US" sz="2000" b="1" i="1" dirty="0" err="1" smtClean="0"/>
              <a:t>Linitis</a:t>
            </a:r>
            <a:r>
              <a:rPr lang="en-US" sz="2000" b="1" i="1" dirty="0" smtClean="0"/>
              <a:t> Plastica, a diffuse infiltrative gastric adenocarcinoma which gives the stomach a shrunken "leather bottle" appearance with extensive mucosal erosion and a markedly thickened gastric wall. This type of carcinoma has a very poor prognosis</a:t>
            </a:r>
            <a:endParaRPr lang="en-US" sz="2000" b="1" i="1" dirty="0"/>
          </a:p>
        </p:txBody>
      </p:sp>
      <p:sp>
        <p:nvSpPr>
          <p:cNvPr id="5" name="TextBox 4"/>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6" name="TextBox 5"/>
          <p:cNvSpPr txBox="1"/>
          <p:nvPr/>
        </p:nvSpPr>
        <p:spPr>
          <a:xfrm>
            <a:off x="8382000" y="6643710"/>
            <a:ext cx="7620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Rounded Rectangle 1"/>
          <p:cNvSpPr/>
          <p:nvPr/>
        </p:nvSpPr>
        <p:spPr>
          <a:xfrm>
            <a:off x="1357290" y="188640"/>
            <a:ext cx="6143668" cy="576064"/>
          </a:xfrm>
          <a:prstGeom prst="roundRect">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50000"/>
              </a:spcBef>
            </a:pPr>
            <a:r>
              <a:rPr lang="en-US" sz="2000" b="1" i="1" dirty="0" smtClean="0">
                <a:solidFill>
                  <a:schemeClr val="bg1"/>
                </a:solidFill>
                <a:effectLst>
                  <a:outerShdw blurRad="38100" dist="38100" dir="2700000" algn="tl">
                    <a:srgbClr val="000000">
                      <a:alpha val="43137"/>
                    </a:srgbClr>
                  </a:outerShdw>
                </a:effectLst>
              </a:rPr>
              <a:t>PLEOMORPHIC ADENOMA (MIXED TUMOR) - Gross</a:t>
            </a:r>
            <a:endParaRPr lang="en-US" sz="2000" b="1" i="1" dirty="0">
              <a:solidFill>
                <a:schemeClr val="bg1"/>
              </a:solidFill>
              <a:effectLst>
                <a:outerShdw blurRad="38100" dist="38100" dir="2700000" algn="tl">
                  <a:srgbClr val="000000">
                    <a:alpha val="43137"/>
                  </a:srgbClr>
                </a:outerShdw>
              </a:effectLst>
            </a:endParaRPr>
          </a:p>
        </p:txBody>
      </p:sp>
      <p:sp>
        <p:nvSpPr>
          <p:cNvPr id="4" name="TextBox 3"/>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5" name="TextBox 4"/>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pic>
        <p:nvPicPr>
          <p:cNvPr id="3" name="Picture 2"/>
          <p:cNvPicPr>
            <a:picLocks noChangeAspect="1"/>
          </p:cNvPicPr>
          <p:nvPr/>
        </p:nvPicPr>
        <p:blipFill>
          <a:blip r:embed="rId2" cstate="print"/>
          <a:stretch>
            <a:fillRect/>
          </a:stretch>
        </p:blipFill>
        <p:spPr>
          <a:xfrm>
            <a:off x="1247775" y="1023937"/>
            <a:ext cx="6648450" cy="4810125"/>
          </a:xfrm>
          <a:prstGeom prst="rect">
            <a:avLst/>
          </a:prstGeom>
          <a:ln>
            <a:solidFill>
              <a:schemeClr val="accent4">
                <a:lumMod val="75000"/>
              </a:schemeClr>
            </a:solidFill>
          </a:ln>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88067" name="Picture 2"/>
          <p:cNvPicPr>
            <a:picLocks noGrp="1" noChangeAspect="1" noChangeArrowheads="1"/>
          </p:cNvPicPr>
          <p:nvPr>
            <p:ph idx="1"/>
          </p:nvPr>
        </p:nvPicPr>
        <p:blipFill>
          <a:blip r:embed="rId3" cstate="print"/>
          <a:stretch>
            <a:fillRect/>
          </a:stretch>
        </p:blipFill>
        <p:spPr>
          <a:xfrm>
            <a:off x="1115617" y="1052736"/>
            <a:ext cx="6962812" cy="4182616"/>
          </a:xfrm>
        </p:spPr>
      </p:pic>
      <p:sp>
        <p:nvSpPr>
          <p:cNvPr id="5" name="Rectangle 4"/>
          <p:cNvSpPr/>
          <p:nvPr/>
        </p:nvSpPr>
        <p:spPr>
          <a:xfrm>
            <a:off x="685800" y="5264040"/>
            <a:ext cx="7696200" cy="1323439"/>
          </a:xfrm>
          <a:prstGeom prst="rect">
            <a:avLst/>
          </a:prstGeom>
        </p:spPr>
        <p:txBody>
          <a:bodyPr wrap="square">
            <a:spAutoFit/>
          </a:bodyPr>
          <a:lstStyle/>
          <a:p>
            <a:pPr algn="ctr"/>
            <a:r>
              <a:rPr lang="en-US" sz="2000" b="1" i="1" dirty="0" smtClean="0"/>
              <a:t>The LINITIS PLASTICA is the most spectacular, and most feared, of all gastric adenocarcinomas. It grows diffusely through all layers of the stomach, greatly thickening its wall, and giving the stomach a classic leather bottle appearance. It has a horrible prognosis.</a:t>
            </a:r>
          </a:p>
        </p:txBody>
      </p:sp>
      <p:pic>
        <p:nvPicPr>
          <p:cNvPr id="6" name="Picture 5"/>
          <p:cNvPicPr>
            <a:picLocks noChangeAspect="1" noChangeArrowheads="1"/>
          </p:cNvPicPr>
          <p:nvPr/>
        </p:nvPicPr>
        <p:blipFill>
          <a:blip r:embed="rId4" cstate="print"/>
          <a:srcRect/>
          <a:stretch>
            <a:fillRect/>
          </a:stretch>
        </p:blipFill>
        <p:spPr bwMode="auto">
          <a:xfrm rot="10800000">
            <a:off x="6660232" y="3645024"/>
            <a:ext cx="1372157" cy="1533872"/>
          </a:xfrm>
          <a:prstGeom prst="rect">
            <a:avLst/>
          </a:prstGeom>
          <a:noFill/>
          <a:ln w="9525">
            <a:noFill/>
            <a:miter lim="800000"/>
            <a:headEnd/>
            <a:tailEnd/>
          </a:ln>
        </p:spPr>
      </p:pic>
      <p:sp>
        <p:nvSpPr>
          <p:cNvPr id="8" name="Rounded Rectangle 7"/>
          <p:cNvSpPr/>
          <p:nvPr/>
        </p:nvSpPr>
        <p:spPr>
          <a:xfrm>
            <a:off x="757286" y="285728"/>
            <a:ext cx="7672366" cy="622992"/>
          </a:xfrm>
          <a:prstGeom prst="roundRect">
            <a:avLst/>
          </a:prstGeom>
          <a:solidFill>
            <a:srgbClr val="002060"/>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latin typeface="Century Gothic" pitchFamily="34" charset="0"/>
              </a:rPr>
              <a:t>Gastric Adenocarcinoma; Lentis Plastica- Gross</a:t>
            </a:r>
            <a:endParaRPr lang="en-US" sz="2400" b="1" i="1" dirty="0">
              <a:effectLst>
                <a:outerShdw blurRad="38100" dist="38100" dir="2700000" algn="tl">
                  <a:srgbClr val="000000">
                    <a:alpha val="43137"/>
                  </a:srgbClr>
                </a:outerShdw>
              </a:effectLst>
              <a:latin typeface="Century Gothic" pitchFamily="34" charset="0"/>
            </a:endParaRPr>
          </a:p>
        </p:txBody>
      </p:sp>
      <p:sp>
        <p:nvSpPr>
          <p:cNvPr id="7" name="TextBox 6"/>
          <p:cNvSpPr txBox="1"/>
          <p:nvPr/>
        </p:nvSpPr>
        <p:spPr>
          <a:xfrm>
            <a:off x="0" y="6627192"/>
            <a:ext cx="12192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9" name="TextBox 8"/>
          <p:cNvSpPr txBox="1"/>
          <p:nvPr/>
        </p:nvSpPr>
        <p:spPr>
          <a:xfrm>
            <a:off x="8382000" y="6643710"/>
            <a:ext cx="7620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96962" name="Picture 2" descr="http://library.med.utah.edu/WebPath/jpeg4/GI029.jpg"/>
          <p:cNvPicPr>
            <a:picLocks noChangeAspect="1" noChangeArrowheads="1"/>
          </p:cNvPicPr>
          <p:nvPr/>
        </p:nvPicPr>
        <p:blipFill>
          <a:blip r:embed="rId2" cstate="print"/>
          <a:srcRect/>
          <a:stretch>
            <a:fillRect/>
          </a:stretch>
        </p:blipFill>
        <p:spPr bwMode="auto">
          <a:xfrm>
            <a:off x="1071538" y="1071546"/>
            <a:ext cx="6929486" cy="4176464"/>
          </a:xfrm>
          <a:prstGeom prst="rect">
            <a:avLst/>
          </a:prstGeom>
          <a:noFill/>
          <a:ln>
            <a:solidFill>
              <a:srgbClr val="1010C6"/>
            </a:solidFill>
          </a:ln>
        </p:spPr>
      </p:pic>
      <p:sp>
        <p:nvSpPr>
          <p:cNvPr id="5" name="Rounded Rectangle 4"/>
          <p:cNvSpPr/>
          <p:nvPr/>
        </p:nvSpPr>
        <p:spPr>
          <a:xfrm>
            <a:off x="785786" y="260648"/>
            <a:ext cx="7429552" cy="596584"/>
          </a:xfrm>
          <a:prstGeom prst="roundRect">
            <a:avLst/>
          </a:prstGeom>
          <a:solidFill>
            <a:srgbClr val="002060"/>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400" b="1" i="1" dirty="0" smtClean="0">
                <a:latin typeface="Century Gothic" pitchFamily="34" charset="0"/>
              </a:rPr>
              <a:t>Gastric Adenocarcinoma- Signet Ring Cell -HPF</a:t>
            </a:r>
            <a:endParaRPr lang="en-US" sz="2400" b="1" i="1" dirty="0">
              <a:latin typeface="Century Gothic" pitchFamily="34" charset="0"/>
            </a:endParaRPr>
          </a:p>
        </p:txBody>
      </p:sp>
      <p:sp>
        <p:nvSpPr>
          <p:cNvPr id="6" name="Rectangle 5"/>
          <p:cNvSpPr/>
          <p:nvPr/>
        </p:nvSpPr>
        <p:spPr>
          <a:xfrm>
            <a:off x="1403648" y="5445224"/>
            <a:ext cx="6120680" cy="1015663"/>
          </a:xfrm>
          <a:prstGeom prst="rect">
            <a:avLst/>
          </a:prstGeom>
        </p:spPr>
        <p:txBody>
          <a:bodyPr wrap="square">
            <a:spAutoFit/>
          </a:bodyPr>
          <a:lstStyle/>
          <a:p>
            <a:pPr algn="ctr"/>
            <a:r>
              <a:rPr lang="en-US" sz="2000" b="1" i="1" dirty="0" smtClean="0"/>
              <a:t>This is a signet ring cell pattern of adenocarcinoma in which the cells are filled with mucin vacuoles that push the nucleus to one side, as shown at the arrow.</a:t>
            </a:r>
            <a:endParaRPr lang="en-US" sz="2000" b="1" i="1" dirty="0"/>
          </a:p>
        </p:txBody>
      </p:sp>
      <p:sp>
        <p:nvSpPr>
          <p:cNvPr id="7" name="TextBox 6"/>
          <p:cNvSpPr txBox="1"/>
          <p:nvPr/>
        </p:nvSpPr>
        <p:spPr>
          <a:xfrm>
            <a:off x="0" y="6627192"/>
            <a:ext cx="12192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8" name="TextBox 7"/>
          <p:cNvSpPr txBox="1"/>
          <p:nvPr/>
        </p:nvSpPr>
        <p:spPr>
          <a:xfrm>
            <a:off x="8382000" y="6643710"/>
            <a:ext cx="7620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92163" name="Picture 2"/>
          <p:cNvPicPr>
            <a:picLocks noGrp="1" noChangeAspect="1" noChangeArrowheads="1"/>
          </p:cNvPicPr>
          <p:nvPr>
            <p:ph idx="1"/>
          </p:nvPr>
        </p:nvPicPr>
        <p:blipFill>
          <a:blip r:embed="rId3" cstate="print"/>
          <a:srcRect/>
          <a:stretch>
            <a:fillRect/>
          </a:stretch>
        </p:blipFill>
        <p:spPr>
          <a:xfrm>
            <a:off x="1143000" y="1142984"/>
            <a:ext cx="6781800" cy="3888432"/>
          </a:xfrm>
          <a:ln>
            <a:solidFill>
              <a:srgbClr val="1010C6"/>
            </a:solidFill>
          </a:ln>
        </p:spPr>
      </p:pic>
      <p:sp>
        <p:nvSpPr>
          <p:cNvPr id="5" name="Rounded Rectangle 4"/>
          <p:cNvSpPr/>
          <p:nvPr/>
        </p:nvSpPr>
        <p:spPr>
          <a:xfrm>
            <a:off x="785786" y="260648"/>
            <a:ext cx="7458052" cy="596584"/>
          </a:xfrm>
          <a:prstGeom prst="roundRect">
            <a:avLst/>
          </a:prstGeom>
          <a:solidFill>
            <a:srgbClr val="002060"/>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400" b="1" i="1" dirty="0" smtClean="0">
                <a:latin typeface="Century Gothic" pitchFamily="34" charset="0"/>
              </a:rPr>
              <a:t>Gastric Adenocarcinoma- Signet Ring Cell - HPF</a:t>
            </a:r>
            <a:endParaRPr lang="en-US" sz="2400" b="1" i="1" dirty="0">
              <a:latin typeface="Century Gothic" pitchFamily="34" charset="0"/>
            </a:endParaRPr>
          </a:p>
        </p:txBody>
      </p:sp>
      <p:sp>
        <p:nvSpPr>
          <p:cNvPr id="6" name="Rectangle 5"/>
          <p:cNvSpPr/>
          <p:nvPr/>
        </p:nvSpPr>
        <p:spPr>
          <a:xfrm>
            <a:off x="785786" y="5229200"/>
            <a:ext cx="7458052" cy="1323439"/>
          </a:xfrm>
          <a:prstGeom prst="rect">
            <a:avLst/>
          </a:prstGeom>
        </p:spPr>
        <p:txBody>
          <a:bodyPr wrap="square">
            <a:spAutoFit/>
          </a:bodyPr>
          <a:lstStyle/>
          <a:p>
            <a:pPr algn="ctr"/>
            <a:r>
              <a:rPr lang="en-US" sz="2000" b="1" i="1" dirty="0" smtClean="0"/>
              <a:t>Signet ring cells are poorly differentiated adenocarcinoma cells, and are often seen with Lentis Plastica. Those large “holes” in the cytoplasm represents intracellular mucin which push the nucleus to the periphery giving the cell signet ring appearance .</a:t>
            </a:r>
          </a:p>
        </p:txBody>
      </p:sp>
      <p:cxnSp>
        <p:nvCxnSpPr>
          <p:cNvPr id="8" name="Straight Arrow Connector 7"/>
          <p:cNvCxnSpPr/>
          <p:nvPr/>
        </p:nvCxnSpPr>
        <p:spPr>
          <a:xfrm flipH="1" flipV="1">
            <a:off x="3563888" y="1857364"/>
            <a:ext cx="1368152" cy="7200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a:off x="4427984" y="1929372"/>
            <a:ext cx="504056" cy="936104"/>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0" y="6627192"/>
            <a:ext cx="12192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10" name="TextBox 9"/>
          <p:cNvSpPr txBox="1"/>
          <p:nvPr/>
        </p:nvSpPr>
        <p:spPr>
          <a:xfrm>
            <a:off x="8382000" y="6643710"/>
            <a:ext cx="7620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86722" name="Picture 2" descr="http://atlasgeneticsoncology.org/Tumors/Images/GastricOverviewFig1.jpg"/>
          <p:cNvPicPr>
            <a:picLocks noChangeAspect="1" noChangeArrowheads="1"/>
          </p:cNvPicPr>
          <p:nvPr/>
        </p:nvPicPr>
        <p:blipFill>
          <a:blip r:embed="rId3" cstate="print"/>
          <a:srcRect/>
          <a:stretch>
            <a:fillRect/>
          </a:stretch>
        </p:blipFill>
        <p:spPr bwMode="auto">
          <a:xfrm>
            <a:off x="1087634" y="980728"/>
            <a:ext cx="6724726" cy="4464496"/>
          </a:xfrm>
          <a:prstGeom prst="rect">
            <a:avLst/>
          </a:prstGeom>
          <a:noFill/>
          <a:ln>
            <a:solidFill>
              <a:schemeClr val="tx1"/>
            </a:solidFill>
          </a:ln>
        </p:spPr>
      </p:pic>
      <p:sp>
        <p:nvSpPr>
          <p:cNvPr id="3" name="Rounded Rectangle 2"/>
          <p:cNvSpPr/>
          <p:nvPr/>
        </p:nvSpPr>
        <p:spPr>
          <a:xfrm>
            <a:off x="971600" y="260648"/>
            <a:ext cx="6984776" cy="576064"/>
          </a:xfrm>
          <a:prstGeom prst="roundRect">
            <a:avLst/>
          </a:prstGeom>
          <a:solidFill>
            <a:srgbClr val="002060"/>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latin typeface="Century Gothic" pitchFamily="34" charset="0"/>
              </a:rPr>
              <a:t>Gastric Adenocarcinoma- Intestinal type</a:t>
            </a:r>
            <a:endParaRPr lang="en-US" sz="2200" b="1" i="1" dirty="0">
              <a:effectLst>
                <a:outerShdw blurRad="38100" dist="38100" dir="2700000" algn="tl">
                  <a:srgbClr val="000000">
                    <a:alpha val="43137"/>
                  </a:srgbClr>
                </a:outerShdw>
              </a:effectLst>
              <a:latin typeface="Century Gothic" pitchFamily="34" charset="0"/>
            </a:endParaRPr>
          </a:p>
        </p:txBody>
      </p:sp>
      <p:sp>
        <p:nvSpPr>
          <p:cNvPr id="4" name="Rectangle 3"/>
          <p:cNvSpPr/>
          <p:nvPr/>
        </p:nvSpPr>
        <p:spPr>
          <a:xfrm>
            <a:off x="1115616" y="5518973"/>
            <a:ext cx="6624736" cy="707886"/>
          </a:xfrm>
          <a:prstGeom prst="rect">
            <a:avLst/>
          </a:prstGeom>
        </p:spPr>
        <p:txBody>
          <a:bodyPr wrap="square">
            <a:spAutoFit/>
          </a:bodyPr>
          <a:lstStyle/>
          <a:p>
            <a:pPr algn="ctr"/>
            <a:r>
              <a:rPr lang="en-US" sz="2000" b="1" i="1" dirty="0" smtClean="0"/>
              <a:t>Photomicrograph of a poorly differential intestinal type adenocarcinoma of the stomach</a:t>
            </a:r>
            <a:endParaRPr lang="en-US" sz="2000" b="1" i="1" dirty="0"/>
          </a:p>
        </p:txBody>
      </p:sp>
      <p:sp>
        <p:nvSpPr>
          <p:cNvPr id="5" name="TextBox 4"/>
          <p:cNvSpPr txBox="1"/>
          <p:nvPr/>
        </p:nvSpPr>
        <p:spPr>
          <a:xfrm>
            <a:off x="0" y="6627192"/>
            <a:ext cx="12192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6" name="TextBox 5"/>
          <p:cNvSpPr txBox="1"/>
          <p:nvPr/>
        </p:nvSpPr>
        <p:spPr>
          <a:xfrm>
            <a:off x="8382000" y="6643710"/>
            <a:ext cx="7620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581400" y="5257800"/>
            <a:ext cx="4591080" cy="1200329"/>
          </a:xfrm>
          <a:prstGeom prst="rect">
            <a:avLst/>
          </a:prstGeom>
        </p:spPr>
        <p:txBody>
          <a:bodyPr wrap="square">
            <a:spAutoFit/>
          </a:bodyPr>
          <a:lstStyle/>
          <a:p>
            <a:pPr lvl="0" algn="ctr">
              <a:spcBef>
                <a:spcPts val="700"/>
              </a:spcBef>
              <a:buClr>
                <a:srgbClr val="CCB400"/>
              </a:buClr>
              <a:buSzPct val="60000"/>
            </a:pPr>
            <a:r>
              <a:rPr lang="en-US" sz="3600" b="1" i="1" dirty="0" smtClean="0"/>
              <a:t>Normal Anatomy and Histology</a:t>
            </a:r>
            <a:endParaRPr lang="en-US" sz="3600" b="1" i="1" dirty="0"/>
          </a:p>
        </p:txBody>
      </p:sp>
      <p:sp>
        <p:nvSpPr>
          <p:cNvPr id="8" name="Rectangle 7"/>
          <p:cNvSpPr/>
          <p:nvPr/>
        </p:nvSpPr>
        <p:spPr>
          <a:xfrm>
            <a:off x="2590800" y="2438400"/>
            <a:ext cx="6112753" cy="1754326"/>
          </a:xfrm>
          <a:prstGeom prst="rect">
            <a:avLst/>
          </a:prstGeom>
          <a:noFill/>
        </p:spPr>
        <p:txBody>
          <a:bodyPr wrap="square" lIns="91440" tIns="45720" rIns="91440" bIns="45720">
            <a:spAutoFit/>
          </a:bodyPr>
          <a:lstStyle/>
          <a:p>
            <a:pPr algn="ctr"/>
            <a:r>
              <a:rPr lang="en-US" sz="5400" b="1" i="1" cap="none" spc="0" dirty="0" smtClean="0">
                <a:ln w="19050">
                  <a:solidFill>
                    <a:schemeClr val="tx2">
                      <a:tint val="1000"/>
                    </a:schemeClr>
                  </a:solidFill>
                  <a:prstDash val="solid"/>
                </a:ln>
                <a:solidFill>
                  <a:srgbClr val="FF0000"/>
                </a:solidFill>
                <a:effectLst>
                  <a:outerShdw blurRad="50000" dist="50800" dir="7500000" algn="tl">
                    <a:srgbClr val="000000">
                      <a:shade val="5000"/>
                      <a:alpha val="35000"/>
                    </a:srgbClr>
                  </a:outerShdw>
                </a:effectLst>
                <a:latin typeface="Arial Black" pitchFamily="34" charset="0"/>
              </a:rPr>
              <a:t>SMALL INTESTINE</a:t>
            </a:r>
            <a:endParaRPr lang="en-US" sz="5400" b="1" cap="none" spc="0" dirty="0">
              <a:ln w="19050">
                <a:solidFill>
                  <a:schemeClr val="tx2">
                    <a:tint val="1000"/>
                  </a:schemeClr>
                </a:solidFill>
                <a:prstDash val="solid"/>
              </a:ln>
              <a:solidFill>
                <a:srgbClr val="FF0000"/>
              </a:solidFill>
              <a:effectLst>
                <a:outerShdw blurRad="50000" dist="50800" dir="7500000" algn="tl">
                  <a:srgbClr val="000000">
                    <a:shade val="5000"/>
                    <a:alpha val="35000"/>
                  </a:srgbClr>
                </a:outerShdw>
              </a:effectLst>
              <a:latin typeface="Arial Black" pitchFamily="34" charset="0"/>
            </a:endParaRPr>
          </a:p>
        </p:txBody>
      </p:sp>
      <p:sp>
        <p:nvSpPr>
          <p:cNvPr id="10" name="TextBox 9"/>
          <p:cNvSpPr txBox="1"/>
          <p:nvPr/>
        </p:nvSpPr>
        <p:spPr>
          <a:xfrm>
            <a:off x="0" y="6627192"/>
            <a:ext cx="12192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11" name="TextBox 10"/>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97986" name="Picture 2" descr="http://library.med.utah.edu/WebPath/jpeg4/GI126.jpg"/>
          <p:cNvPicPr>
            <a:picLocks noChangeAspect="1" noChangeArrowheads="1"/>
          </p:cNvPicPr>
          <p:nvPr/>
        </p:nvPicPr>
        <p:blipFill>
          <a:blip r:embed="rId2" cstate="print"/>
          <a:srcRect/>
          <a:stretch>
            <a:fillRect/>
          </a:stretch>
        </p:blipFill>
        <p:spPr bwMode="auto">
          <a:xfrm>
            <a:off x="1475656" y="980728"/>
            <a:ext cx="5904656" cy="3728839"/>
          </a:xfrm>
          <a:prstGeom prst="rect">
            <a:avLst/>
          </a:prstGeom>
          <a:noFill/>
        </p:spPr>
      </p:pic>
      <p:sp>
        <p:nvSpPr>
          <p:cNvPr id="5" name="Rectangle 4"/>
          <p:cNvSpPr/>
          <p:nvPr/>
        </p:nvSpPr>
        <p:spPr>
          <a:xfrm>
            <a:off x="1043608" y="4782051"/>
            <a:ext cx="6624736" cy="1631216"/>
          </a:xfrm>
          <a:prstGeom prst="rect">
            <a:avLst/>
          </a:prstGeom>
        </p:spPr>
        <p:txBody>
          <a:bodyPr wrap="square">
            <a:spAutoFit/>
          </a:bodyPr>
          <a:lstStyle/>
          <a:p>
            <a:pPr algn="ctr"/>
            <a:r>
              <a:rPr lang="en-US" sz="2000" b="1" i="1" dirty="0" smtClean="0"/>
              <a:t>A loop of bowel attached via the mesentery. Note the extent of the veins. Arteries run in the same location. Thus, there is an extensive anastomosing arterial blood supply to the bowel, making it more difficult to infarct. Also, the extensive venous drainage is incorporated into the portal venous system heading to the liver</a:t>
            </a:r>
            <a:endParaRPr lang="en-US" sz="2000" b="1" i="1" dirty="0"/>
          </a:p>
        </p:txBody>
      </p:sp>
      <p:sp>
        <p:nvSpPr>
          <p:cNvPr id="7" name="Rounded Rectangle 6"/>
          <p:cNvSpPr/>
          <p:nvPr/>
        </p:nvSpPr>
        <p:spPr>
          <a:xfrm>
            <a:off x="1547664" y="260648"/>
            <a:ext cx="5760640" cy="504056"/>
          </a:xfrm>
          <a:prstGeom prst="roundRect">
            <a:avLst/>
          </a:prstGeom>
          <a:gradFill flip="none" rotWithShape="1">
            <a:gsLst>
              <a:gs pos="0">
                <a:srgbClr val="000000"/>
              </a:gs>
              <a:gs pos="39999">
                <a:srgbClr val="0A128C"/>
              </a:gs>
              <a:gs pos="70000">
                <a:srgbClr val="181CC7"/>
              </a:gs>
              <a:gs pos="88000">
                <a:srgbClr val="7005D4"/>
              </a:gs>
              <a:gs pos="100000">
                <a:srgbClr val="8C3D91"/>
              </a:gs>
            </a:gsLst>
            <a:lin ang="5400000" scaled="0"/>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solidFill>
                  <a:schemeClr val="bg1"/>
                </a:solidFill>
                <a:effectLst>
                  <a:outerShdw blurRad="38100" dist="38100" dir="2700000" algn="tl">
                    <a:srgbClr val="000000">
                      <a:alpha val="43137"/>
                    </a:srgbClr>
                  </a:outerShdw>
                </a:effectLst>
              </a:rPr>
              <a:t>Small Intestine – Normal Anatomy</a:t>
            </a:r>
            <a:endParaRPr lang="en-US" sz="2800" b="1" i="1" dirty="0">
              <a:solidFill>
                <a:schemeClr val="bg1"/>
              </a:solidFill>
              <a:effectLst>
                <a:outerShdw blurRad="38100" dist="38100" dir="2700000" algn="tl">
                  <a:srgbClr val="000000">
                    <a:alpha val="43137"/>
                  </a:srgbClr>
                </a:outerShdw>
              </a:effectLst>
            </a:endParaRPr>
          </a:p>
        </p:txBody>
      </p:sp>
      <p:sp>
        <p:nvSpPr>
          <p:cNvPr id="6" name="TextBox 5"/>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8" name="TextBox 7"/>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81250" name="Picture 2" descr="http://library.med.utah.edu/WebPath/jpeg4/GI190.jpg"/>
          <p:cNvPicPr>
            <a:picLocks noChangeAspect="1" noChangeArrowheads="1"/>
          </p:cNvPicPr>
          <p:nvPr/>
        </p:nvPicPr>
        <p:blipFill>
          <a:blip r:embed="rId3" cstate="print"/>
          <a:srcRect/>
          <a:stretch>
            <a:fillRect/>
          </a:stretch>
        </p:blipFill>
        <p:spPr bwMode="auto">
          <a:xfrm>
            <a:off x="1331640" y="1046043"/>
            <a:ext cx="6440760" cy="3983157"/>
          </a:xfrm>
          <a:prstGeom prst="rect">
            <a:avLst/>
          </a:prstGeom>
          <a:noFill/>
          <a:ln>
            <a:solidFill>
              <a:schemeClr val="tx1"/>
            </a:solidFill>
          </a:ln>
        </p:spPr>
      </p:pic>
      <p:sp>
        <p:nvSpPr>
          <p:cNvPr id="4" name="Rectangle 3"/>
          <p:cNvSpPr/>
          <p:nvPr/>
        </p:nvSpPr>
        <p:spPr>
          <a:xfrm>
            <a:off x="609600" y="5074384"/>
            <a:ext cx="8305800" cy="1631216"/>
          </a:xfrm>
          <a:prstGeom prst="rect">
            <a:avLst/>
          </a:prstGeom>
        </p:spPr>
        <p:txBody>
          <a:bodyPr wrap="square">
            <a:spAutoFit/>
          </a:bodyPr>
          <a:lstStyle/>
          <a:p>
            <a:pPr algn="ctr"/>
            <a:r>
              <a:rPr lang="en-US" sz="2000" b="1" i="1" dirty="0" smtClean="0"/>
              <a:t>This is the normal appearance of terminal ileum. In the upper frame, note the ileocecal valve, and several darker oval Peyer's patches are present on the mucosa. In the lower frame, a Peyer's patch, which is a concentration of </a:t>
            </a:r>
            <a:r>
              <a:rPr lang="en-US" sz="2000" b="1" i="1" dirty="0" err="1" smtClean="0"/>
              <a:t>submucosal</a:t>
            </a:r>
            <a:r>
              <a:rPr lang="en-US" sz="2000" b="1" i="1" dirty="0" smtClean="0"/>
              <a:t> lymphoid tissue, is present. Note the folds are not as prominent here as in the jejunum, as evidenced by the colonoscopic view below</a:t>
            </a:r>
            <a:endParaRPr lang="en-US" sz="2000" b="1" i="1" dirty="0"/>
          </a:p>
        </p:txBody>
      </p:sp>
      <p:sp>
        <p:nvSpPr>
          <p:cNvPr id="6" name="Rounded Rectangle 5"/>
          <p:cNvSpPr/>
          <p:nvPr/>
        </p:nvSpPr>
        <p:spPr>
          <a:xfrm>
            <a:off x="1219200" y="192832"/>
            <a:ext cx="6705600" cy="645368"/>
          </a:xfrm>
          <a:prstGeom prst="roundRect">
            <a:avLst/>
          </a:prstGeom>
          <a:gradFill flip="none" rotWithShape="1">
            <a:gsLst>
              <a:gs pos="0">
                <a:srgbClr val="000000"/>
              </a:gs>
              <a:gs pos="39999">
                <a:srgbClr val="0A128C"/>
              </a:gs>
              <a:gs pos="70000">
                <a:srgbClr val="181CC7"/>
              </a:gs>
              <a:gs pos="88000">
                <a:srgbClr val="7005D4"/>
              </a:gs>
              <a:gs pos="100000">
                <a:srgbClr val="8C3D91"/>
              </a:gs>
            </a:gsLst>
            <a:lin ang="5400000" scaled="0"/>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solidFill>
                  <a:schemeClr val="bg1"/>
                </a:solidFill>
                <a:effectLst>
                  <a:outerShdw blurRad="38100" dist="38100" dir="2700000" algn="tl">
                    <a:srgbClr val="000000">
                      <a:alpha val="43137"/>
                    </a:srgbClr>
                  </a:outerShdw>
                </a:effectLst>
              </a:rPr>
              <a:t>Terminal ileum – Normal endoscopic view</a:t>
            </a:r>
            <a:endParaRPr lang="en-US" sz="2800" b="1" i="1" dirty="0">
              <a:solidFill>
                <a:schemeClr val="bg1"/>
              </a:solidFill>
              <a:effectLst>
                <a:outerShdw blurRad="38100" dist="38100" dir="2700000" algn="tl">
                  <a:srgbClr val="000000">
                    <a:alpha val="43137"/>
                  </a:srgbClr>
                </a:outerShdw>
              </a:effectLst>
            </a:endParaRPr>
          </a:p>
        </p:txBody>
      </p:sp>
      <p:sp>
        <p:nvSpPr>
          <p:cNvPr id="5" name="TextBox 4"/>
          <p:cNvSpPr txBox="1"/>
          <p:nvPr/>
        </p:nvSpPr>
        <p:spPr>
          <a:xfrm>
            <a:off x="0" y="6627192"/>
            <a:ext cx="12192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7" name="TextBox 6"/>
          <p:cNvSpPr txBox="1"/>
          <p:nvPr/>
        </p:nvSpPr>
        <p:spPr>
          <a:xfrm>
            <a:off x="8382000" y="6643710"/>
            <a:ext cx="7620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99010" name="Picture 2" descr="http://library.med.utah.edu/WebPath/jpeg4/GI162.jpg"/>
          <p:cNvPicPr>
            <a:picLocks noChangeAspect="1" noChangeArrowheads="1"/>
          </p:cNvPicPr>
          <p:nvPr/>
        </p:nvPicPr>
        <p:blipFill>
          <a:blip r:embed="rId2" cstate="print"/>
          <a:srcRect/>
          <a:stretch>
            <a:fillRect/>
          </a:stretch>
        </p:blipFill>
        <p:spPr bwMode="auto">
          <a:xfrm>
            <a:off x="1171526" y="908720"/>
            <a:ext cx="6640834" cy="4361342"/>
          </a:xfrm>
          <a:prstGeom prst="rect">
            <a:avLst/>
          </a:prstGeom>
          <a:noFill/>
          <a:ln>
            <a:solidFill>
              <a:schemeClr val="tx1"/>
            </a:solidFill>
          </a:ln>
        </p:spPr>
      </p:pic>
      <p:sp>
        <p:nvSpPr>
          <p:cNvPr id="3" name="Rounded Rectangle 2"/>
          <p:cNvSpPr/>
          <p:nvPr/>
        </p:nvSpPr>
        <p:spPr>
          <a:xfrm>
            <a:off x="1331640" y="260648"/>
            <a:ext cx="6336704" cy="504056"/>
          </a:xfrm>
          <a:prstGeom prst="roundRect">
            <a:avLst/>
          </a:prstGeom>
          <a:gradFill flip="none" rotWithShape="1">
            <a:gsLst>
              <a:gs pos="0">
                <a:srgbClr val="000000"/>
              </a:gs>
              <a:gs pos="39999">
                <a:srgbClr val="0A128C"/>
              </a:gs>
              <a:gs pos="70000">
                <a:srgbClr val="181CC7"/>
              </a:gs>
              <a:gs pos="88000">
                <a:srgbClr val="7005D4"/>
              </a:gs>
              <a:gs pos="100000">
                <a:srgbClr val="8C3D91"/>
              </a:gs>
            </a:gsLst>
            <a:lin ang="5400000" scaled="0"/>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solidFill>
                  <a:schemeClr val="bg1"/>
                </a:solidFill>
                <a:effectLst>
                  <a:outerShdw blurRad="38100" dist="38100" dir="2700000" algn="tl">
                    <a:srgbClr val="000000">
                      <a:alpha val="43137"/>
                    </a:srgbClr>
                  </a:outerShdw>
                </a:effectLst>
              </a:rPr>
              <a:t>Intestinal Mucosa– Normal Histology</a:t>
            </a:r>
            <a:endParaRPr lang="en-US" sz="2800" b="1" i="1" dirty="0">
              <a:solidFill>
                <a:schemeClr val="bg1"/>
              </a:solidFill>
              <a:effectLst>
                <a:outerShdw blurRad="38100" dist="38100" dir="2700000" algn="tl">
                  <a:srgbClr val="000000">
                    <a:alpha val="43137"/>
                  </a:srgbClr>
                </a:outerShdw>
              </a:effectLst>
            </a:endParaRPr>
          </a:p>
        </p:txBody>
      </p:sp>
      <p:sp>
        <p:nvSpPr>
          <p:cNvPr id="4" name="Rectangle 3"/>
          <p:cNvSpPr/>
          <p:nvPr/>
        </p:nvSpPr>
        <p:spPr>
          <a:xfrm>
            <a:off x="1115616" y="5325015"/>
            <a:ext cx="6696744" cy="1015663"/>
          </a:xfrm>
          <a:prstGeom prst="rect">
            <a:avLst/>
          </a:prstGeom>
        </p:spPr>
        <p:txBody>
          <a:bodyPr wrap="square">
            <a:spAutoFit/>
          </a:bodyPr>
          <a:lstStyle/>
          <a:p>
            <a:pPr algn="ctr"/>
            <a:r>
              <a:rPr lang="en-US" sz="2000" b="1" i="1" dirty="0" smtClean="0"/>
              <a:t>This is the normal appearance of small intestinal mucosa with long villi that have occasional goblet cells. The villi provide a large area for digestion and absorption.</a:t>
            </a:r>
            <a:endParaRPr lang="en-US" sz="2000" b="1" i="1" dirty="0"/>
          </a:p>
        </p:txBody>
      </p:sp>
      <p:sp>
        <p:nvSpPr>
          <p:cNvPr id="5" name="TextBox 4"/>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6" name="TextBox 5"/>
          <p:cNvSpPr txBox="1"/>
          <p:nvPr/>
        </p:nvSpPr>
        <p:spPr>
          <a:xfrm>
            <a:off x="8382000" y="6643710"/>
            <a:ext cx="7620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98308" name="Picture 2"/>
          <p:cNvPicPr>
            <a:picLocks noChangeAspect="1" noChangeArrowheads="1"/>
          </p:cNvPicPr>
          <p:nvPr/>
        </p:nvPicPr>
        <p:blipFill>
          <a:blip r:embed="rId3" cstate="print"/>
          <a:srcRect/>
          <a:stretch>
            <a:fillRect/>
          </a:stretch>
        </p:blipFill>
        <p:spPr bwMode="auto">
          <a:xfrm>
            <a:off x="990600" y="914400"/>
            <a:ext cx="7056784" cy="4256856"/>
          </a:xfrm>
          <a:prstGeom prst="rect">
            <a:avLst/>
          </a:prstGeom>
          <a:noFill/>
          <a:ln w="9525">
            <a:solidFill>
              <a:schemeClr val="tx1"/>
            </a:solidFill>
            <a:miter lim="800000"/>
            <a:headEnd/>
            <a:tailEnd/>
          </a:ln>
        </p:spPr>
      </p:pic>
      <p:sp>
        <p:nvSpPr>
          <p:cNvPr id="6" name="Rounded Rectangle 5"/>
          <p:cNvSpPr/>
          <p:nvPr/>
        </p:nvSpPr>
        <p:spPr>
          <a:xfrm>
            <a:off x="971600" y="260648"/>
            <a:ext cx="6984776" cy="504056"/>
          </a:xfrm>
          <a:prstGeom prst="roundRect">
            <a:avLst/>
          </a:prstGeom>
          <a:gradFill flip="none" rotWithShape="1">
            <a:gsLst>
              <a:gs pos="0">
                <a:srgbClr val="000000"/>
              </a:gs>
              <a:gs pos="39999">
                <a:srgbClr val="0A128C"/>
              </a:gs>
              <a:gs pos="70000">
                <a:srgbClr val="181CC7"/>
              </a:gs>
              <a:gs pos="88000">
                <a:srgbClr val="7005D4"/>
              </a:gs>
              <a:gs pos="100000">
                <a:srgbClr val="8C3D91"/>
              </a:gs>
            </a:gsLst>
            <a:lin ang="5400000" scaled="0"/>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solidFill>
                  <a:schemeClr val="bg1"/>
                </a:solidFill>
                <a:effectLst>
                  <a:outerShdw blurRad="38100" dist="38100" dir="2700000" algn="tl">
                    <a:srgbClr val="000000">
                      <a:alpha val="43137"/>
                    </a:srgbClr>
                  </a:outerShdw>
                </a:effectLst>
              </a:rPr>
              <a:t>Small Intestine (SI)  vs Large Intestine (LI)</a:t>
            </a:r>
            <a:endParaRPr lang="en-US" sz="2800" b="1" i="1" dirty="0">
              <a:solidFill>
                <a:schemeClr val="bg1"/>
              </a:solidFill>
              <a:effectLst>
                <a:outerShdw blurRad="38100" dist="38100" dir="2700000" algn="tl">
                  <a:srgbClr val="000000">
                    <a:alpha val="43137"/>
                  </a:srgbClr>
                </a:outerShdw>
              </a:effectLst>
            </a:endParaRPr>
          </a:p>
        </p:txBody>
      </p:sp>
      <p:sp>
        <p:nvSpPr>
          <p:cNvPr id="8" name="Rectangle 7"/>
          <p:cNvSpPr/>
          <p:nvPr/>
        </p:nvSpPr>
        <p:spPr>
          <a:xfrm>
            <a:off x="914400" y="5257800"/>
            <a:ext cx="7056784" cy="1015663"/>
          </a:xfrm>
          <a:prstGeom prst="rect">
            <a:avLst/>
          </a:prstGeom>
        </p:spPr>
        <p:txBody>
          <a:bodyPr wrap="square">
            <a:spAutoFit/>
          </a:bodyPr>
          <a:lstStyle/>
          <a:p>
            <a:pPr algn="ctr"/>
            <a:r>
              <a:rPr lang="en-US" sz="2000" b="1" i="1" dirty="0" smtClean="0"/>
              <a:t>SI has a “villous” or “papillary”, i.e., hairy surface appearance, while the LI has a configuration similar to the stomach, i.e., “pits and glands”</a:t>
            </a:r>
          </a:p>
        </p:txBody>
      </p:sp>
      <p:sp>
        <p:nvSpPr>
          <p:cNvPr id="10" name="TextBox 9"/>
          <p:cNvSpPr txBox="1"/>
          <p:nvPr/>
        </p:nvSpPr>
        <p:spPr>
          <a:xfrm>
            <a:off x="1547664" y="908720"/>
            <a:ext cx="504056" cy="369332"/>
          </a:xfrm>
          <a:prstGeom prst="rect">
            <a:avLst/>
          </a:prstGeom>
          <a:noFill/>
        </p:spPr>
        <p:txBody>
          <a:bodyPr wrap="square" rtlCol="0">
            <a:spAutoFit/>
          </a:bodyPr>
          <a:lstStyle/>
          <a:p>
            <a:r>
              <a:rPr lang="en-US" b="1" dirty="0" smtClean="0"/>
              <a:t>SI</a:t>
            </a:r>
            <a:endParaRPr lang="en-US" b="1" dirty="0"/>
          </a:p>
        </p:txBody>
      </p:sp>
      <p:sp>
        <p:nvSpPr>
          <p:cNvPr id="11" name="TextBox 10"/>
          <p:cNvSpPr txBox="1"/>
          <p:nvPr/>
        </p:nvSpPr>
        <p:spPr>
          <a:xfrm>
            <a:off x="5220072" y="836712"/>
            <a:ext cx="504056" cy="369332"/>
          </a:xfrm>
          <a:prstGeom prst="rect">
            <a:avLst/>
          </a:prstGeom>
          <a:noFill/>
        </p:spPr>
        <p:txBody>
          <a:bodyPr wrap="square" rtlCol="0">
            <a:spAutoFit/>
          </a:bodyPr>
          <a:lstStyle/>
          <a:p>
            <a:r>
              <a:rPr lang="en-US" b="1" dirty="0" smtClean="0"/>
              <a:t>LI</a:t>
            </a:r>
            <a:endParaRPr lang="en-US" b="1" dirty="0"/>
          </a:p>
        </p:txBody>
      </p:sp>
      <p:sp>
        <p:nvSpPr>
          <p:cNvPr id="7" name="TextBox 6"/>
          <p:cNvSpPr txBox="1"/>
          <p:nvPr/>
        </p:nvSpPr>
        <p:spPr>
          <a:xfrm>
            <a:off x="0" y="6627192"/>
            <a:ext cx="12192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9" name="TextBox 8"/>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536834" y="4637176"/>
            <a:ext cx="7211630" cy="792088"/>
          </a:xfrm>
        </p:spPr>
        <p:txBody>
          <a:bodyPr>
            <a:noAutofit/>
          </a:bodyPr>
          <a:lstStyle/>
          <a:p>
            <a:pPr algn="r"/>
            <a:r>
              <a:rPr lang="en-US" sz="4000" b="1" i="1" dirty="0" smtClean="0">
                <a:solidFill>
                  <a:schemeClr val="tx1"/>
                </a:solidFill>
                <a:effectLst>
                  <a:outerShdw blurRad="38100" dist="38100" dir="2700000" algn="tl">
                    <a:srgbClr val="000000">
                      <a:alpha val="43137"/>
                    </a:srgbClr>
                  </a:outerShdw>
                </a:effectLst>
              </a:rPr>
              <a:t>Gross and histopathology</a:t>
            </a:r>
            <a:endParaRPr lang="en-US" sz="4000" b="1" i="1" dirty="0">
              <a:solidFill>
                <a:schemeClr val="tx1"/>
              </a:solidFill>
              <a:effectLst>
                <a:outerShdw blurRad="38100" dist="38100" dir="2700000" algn="tl">
                  <a:srgbClr val="000000">
                    <a:alpha val="43137"/>
                  </a:srgbClr>
                </a:outerShdw>
              </a:effectLst>
            </a:endParaRPr>
          </a:p>
        </p:txBody>
      </p:sp>
      <p:sp>
        <p:nvSpPr>
          <p:cNvPr id="3" name="TextBox 2"/>
          <p:cNvSpPr txBox="1"/>
          <p:nvPr/>
        </p:nvSpPr>
        <p:spPr>
          <a:xfrm>
            <a:off x="0" y="6627192"/>
            <a:ext cx="12192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5" name="TextBox 4"/>
          <p:cNvSpPr txBox="1"/>
          <p:nvPr/>
        </p:nvSpPr>
        <p:spPr>
          <a:xfrm>
            <a:off x="8382000" y="6643710"/>
            <a:ext cx="7620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78850" name="Picture 4" descr="pleomoradenmicro"/>
          <p:cNvPicPr>
            <a:picLocks noChangeAspect="1" noChangeArrowheads="1"/>
          </p:cNvPicPr>
          <p:nvPr/>
        </p:nvPicPr>
        <p:blipFill>
          <a:blip r:embed="rId3" cstate="print"/>
          <a:srcRect/>
          <a:stretch>
            <a:fillRect/>
          </a:stretch>
        </p:blipFill>
        <p:spPr bwMode="auto">
          <a:xfrm>
            <a:off x="539552" y="908720"/>
            <a:ext cx="7848872" cy="4368800"/>
          </a:xfrm>
          <a:prstGeom prst="rect">
            <a:avLst/>
          </a:prstGeom>
          <a:noFill/>
          <a:ln w="9525">
            <a:solidFill>
              <a:srgbClr val="7030A0"/>
            </a:solidFill>
            <a:miter lim="800000"/>
            <a:headEnd/>
            <a:tailEnd/>
          </a:ln>
        </p:spPr>
      </p:pic>
      <p:sp>
        <p:nvSpPr>
          <p:cNvPr id="4" name="Rounded Rectangle 3"/>
          <p:cNvSpPr/>
          <p:nvPr/>
        </p:nvSpPr>
        <p:spPr>
          <a:xfrm>
            <a:off x="1285852" y="188640"/>
            <a:ext cx="6429420" cy="576064"/>
          </a:xfrm>
          <a:prstGeom prst="roundRect">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50000"/>
              </a:spcBef>
            </a:pPr>
            <a:r>
              <a:rPr lang="en-US" sz="2400" b="1" i="1" dirty="0" smtClean="0">
                <a:solidFill>
                  <a:schemeClr val="bg1"/>
                </a:solidFill>
                <a:effectLst>
                  <a:outerShdw blurRad="38100" dist="38100" dir="2700000" algn="tl">
                    <a:srgbClr val="000000">
                      <a:alpha val="43137"/>
                    </a:srgbClr>
                  </a:outerShdw>
                </a:effectLst>
              </a:rPr>
              <a:t>PLEOMORPHIC ADENOMA (MIXED TUMOR)</a:t>
            </a:r>
            <a:endParaRPr lang="en-US" sz="2400" b="1" i="1" dirty="0">
              <a:solidFill>
                <a:schemeClr val="bg1"/>
              </a:solidFill>
              <a:effectLst>
                <a:outerShdw blurRad="38100" dist="38100" dir="2700000" algn="tl">
                  <a:srgbClr val="000000">
                    <a:alpha val="43137"/>
                  </a:srgbClr>
                </a:outerShdw>
              </a:effectLst>
            </a:endParaRPr>
          </a:p>
        </p:txBody>
      </p:sp>
      <p:sp>
        <p:nvSpPr>
          <p:cNvPr id="5" name="Rectangle 4"/>
          <p:cNvSpPr/>
          <p:nvPr/>
        </p:nvSpPr>
        <p:spPr>
          <a:xfrm>
            <a:off x="611560" y="5301208"/>
            <a:ext cx="7776864" cy="1200329"/>
          </a:xfrm>
          <a:prstGeom prst="rect">
            <a:avLst/>
          </a:prstGeom>
        </p:spPr>
        <p:txBody>
          <a:bodyPr wrap="square">
            <a:spAutoFit/>
          </a:bodyPr>
          <a:lstStyle/>
          <a:p>
            <a:pPr algn="ctr"/>
            <a:r>
              <a:rPr lang="en-US" b="1" i="1" dirty="0" smtClean="0"/>
              <a:t>Mixed tumors are generally benign, have BOTH connective tissue (i.e., usually cartilagenous) components as well as glandular components, hence the name pleomorphic or mixed, they generally look and feel like little round soft cartilage balls.</a:t>
            </a:r>
          </a:p>
        </p:txBody>
      </p:sp>
      <p:sp>
        <p:nvSpPr>
          <p:cNvPr id="6" name="TextBox 5"/>
          <p:cNvSpPr txBox="1"/>
          <p:nvPr/>
        </p:nvSpPr>
        <p:spPr>
          <a:xfrm>
            <a:off x="0" y="6627192"/>
            <a:ext cx="12192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7" name="TextBox 6"/>
          <p:cNvSpPr txBox="1"/>
          <p:nvPr/>
        </p:nvSpPr>
        <p:spPr>
          <a:xfrm>
            <a:off x="8382000" y="6643710"/>
            <a:ext cx="7620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00034" name="Picture 2" descr="http://library.med.utah.edu/WebPath/jpeg4/GI030.jpg"/>
          <p:cNvPicPr>
            <a:picLocks noChangeAspect="1" noChangeArrowheads="1"/>
          </p:cNvPicPr>
          <p:nvPr/>
        </p:nvPicPr>
        <p:blipFill>
          <a:blip r:embed="rId2" cstate="print"/>
          <a:srcRect/>
          <a:stretch>
            <a:fillRect/>
          </a:stretch>
        </p:blipFill>
        <p:spPr bwMode="auto">
          <a:xfrm>
            <a:off x="1259632" y="908720"/>
            <a:ext cx="6428720" cy="4209281"/>
          </a:xfrm>
          <a:prstGeom prst="rect">
            <a:avLst/>
          </a:prstGeom>
          <a:noFill/>
          <a:ln>
            <a:solidFill>
              <a:srgbClr val="5F3B27"/>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3" name="Rectangle 2"/>
          <p:cNvSpPr/>
          <p:nvPr/>
        </p:nvSpPr>
        <p:spPr>
          <a:xfrm>
            <a:off x="1259632" y="5541039"/>
            <a:ext cx="6408712" cy="1015663"/>
          </a:xfrm>
          <a:prstGeom prst="rect">
            <a:avLst/>
          </a:prstGeom>
        </p:spPr>
        <p:txBody>
          <a:bodyPr wrap="square">
            <a:spAutoFit/>
          </a:bodyPr>
          <a:lstStyle/>
          <a:p>
            <a:pPr algn="ctr"/>
            <a:r>
              <a:rPr lang="en-US" sz="2000" b="1" i="1" dirty="0" smtClean="0"/>
              <a:t>This is an adhesion between loops of small intestine. Such adhesions are typical following abdominal surgery. More diffuse adhesions may also form following peritonitis.</a:t>
            </a:r>
            <a:endParaRPr lang="en-US" sz="2000" b="1" i="1" dirty="0"/>
          </a:p>
        </p:txBody>
      </p:sp>
      <p:sp>
        <p:nvSpPr>
          <p:cNvPr id="5" name="Rounded Rectangle 4"/>
          <p:cNvSpPr/>
          <p:nvPr/>
        </p:nvSpPr>
        <p:spPr>
          <a:xfrm>
            <a:off x="1259632" y="260648"/>
            <a:ext cx="6428720" cy="504056"/>
          </a:xfrm>
          <a:prstGeom prst="roundRect">
            <a:avLst/>
          </a:prstGeom>
          <a:gradFill flip="none" rotWithShape="1">
            <a:gsLst>
              <a:gs pos="0">
                <a:srgbClr val="000000"/>
              </a:gs>
              <a:gs pos="39999">
                <a:srgbClr val="0A128C"/>
              </a:gs>
              <a:gs pos="70000">
                <a:srgbClr val="181CC7"/>
              </a:gs>
              <a:gs pos="88000">
                <a:srgbClr val="7005D4"/>
              </a:gs>
              <a:gs pos="100000">
                <a:srgbClr val="8C3D91"/>
              </a:gs>
            </a:gsLst>
            <a:lin ang="5400000" scaled="0"/>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solidFill>
                  <a:schemeClr val="bg1"/>
                </a:solidFill>
                <a:effectLst>
                  <a:outerShdw blurRad="38100" dist="38100" dir="2700000" algn="tl">
                    <a:srgbClr val="000000">
                      <a:alpha val="43137"/>
                    </a:srgbClr>
                  </a:outerShdw>
                </a:effectLst>
              </a:rPr>
              <a:t>Adhesions, peritoneum, small intestine - Gross </a:t>
            </a:r>
            <a:endParaRPr lang="en-US" sz="2400" b="1" i="1" dirty="0">
              <a:solidFill>
                <a:schemeClr val="bg1"/>
              </a:solidFill>
              <a:effectLst>
                <a:outerShdw blurRad="38100" dist="38100" dir="2700000" algn="tl">
                  <a:srgbClr val="000000">
                    <a:alpha val="43137"/>
                  </a:srgbClr>
                </a:outerShdw>
              </a:effectLst>
            </a:endParaRPr>
          </a:p>
        </p:txBody>
      </p:sp>
      <p:cxnSp>
        <p:nvCxnSpPr>
          <p:cNvPr id="7" name="Straight Arrow Connector 6"/>
          <p:cNvCxnSpPr/>
          <p:nvPr/>
        </p:nvCxnSpPr>
        <p:spPr>
          <a:xfrm flipV="1">
            <a:off x="2987824" y="4221088"/>
            <a:ext cx="504056" cy="432048"/>
          </a:xfrm>
          <a:prstGeom prst="straightConnector1">
            <a:avLst/>
          </a:prstGeom>
          <a:ln w="5715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8" name="TextBox 7"/>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01058" name="Picture 2" descr="http://library.med.utah.edu/WebPath/jpeg4/GI031.jpg"/>
          <p:cNvPicPr>
            <a:picLocks noChangeAspect="1" noChangeArrowheads="1"/>
          </p:cNvPicPr>
          <p:nvPr/>
        </p:nvPicPr>
        <p:blipFill>
          <a:blip r:embed="rId2" cstate="print"/>
          <a:srcRect/>
          <a:stretch>
            <a:fillRect/>
          </a:stretch>
        </p:blipFill>
        <p:spPr bwMode="auto">
          <a:xfrm>
            <a:off x="1385263" y="836712"/>
            <a:ext cx="6067057" cy="4104456"/>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3" name="Rectangle 2"/>
          <p:cNvSpPr/>
          <p:nvPr/>
        </p:nvSpPr>
        <p:spPr>
          <a:xfrm>
            <a:off x="899592" y="5059050"/>
            <a:ext cx="6912768" cy="1631216"/>
          </a:xfrm>
          <a:prstGeom prst="rect">
            <a:avLst/>
          </a:prstGeom>
        </p:spPr>
        <p:txBody>
          <a:bodyPr wrap="square">
            <a:spAutoFit/>
          </a:bodyPr>
          <a:lstStyle/>
          <a:p>
            <a:pPr algn="ctr"/>
            <a:r>
              <a:rPr lang="en-US" sz="2000" b="1" i="1" dirty="0" smtClean="0"/>
              <a:t>The dark red infarcted small intestine contrasts with the light pink viable bowel. The forceps extend through an internal hernia in which a loop of bowel and mesentery has been caught. This is one complication of adhesions from previous surgery. The trapped bowel has lost its blood supply.</a:t>
            </a:r>
            <a:endParaRPr lang="en-US" sz="2000" b="1" i="1" dirty="0"/>
          </a:p>
        </p:txBody>
      </p:sp>
      <p:sp>
        <p:nvSpPr>
          <p:cNvPr id="5" name="Rounded Rectangle 4"/>
          <p:cNvSpPr/>
          <p:nvPr/>
        </p:nvSpPr>
        <p:spPr>
          <a:xfrm>
            <a:off x="1475656" y="188640"/>
            <a:ext cx="5904656" cy="504056"/>
          </a:xfrm>
          <a:prstGeom prst="roundRect">
            <a:avLst/>
          </a:prstGeom>
          <a:gradFill flip="none" rotWithShape="1">
            <a:gsLst>
              <a:gs pos="0">
                <a:srgbClr val="000000"/>
              </a:gs>
              <a:gs pos="39999">
                <a:srgbClr val="0A128C"/>
              </a:gs>
              <a:gs pos="70000">
                <a:srgbClr val="181CC7"/>
              </a:gs>
              <a:gs pos="88000">
                <a:srgbClr val="7005D4"/>
              </a:gs>
              <a:gs pos="100000">
                <a:srgbClr val="8C3D91"/>
              </a:gs>
            </a:gsLst>
            <a:lin ang="5400000" scaled="0"/>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Small intestinal infarction </a:t>
            </a:r>
            <a:r>
              <a:rPr lang="en-US" sz="2400" b="1" i="1" dirty="0" smtClean="0">
                <a:solidFill>
                  <a:schemeClr val="bg1"/>
                </a:solidFill>
                <a:effectLst>
                  <a:outerShdw blurRad="38100" dist="38100" dir="2700000" algn="tl">
                    <a:srgbClr val="000000">
                      <a:alpha val="43137"/>
                    </a:srgbClr>
                  </a:outerShdw>
                </a:effectLst>
              </a:rPr>
              <a:t>- Gross </a:t>
            </a:r>
            <a:endParaRPr lang="en-US" sz="2400" b="1" i="1" dirty="0">
              <a:solidFill>
                <a:schemeClr val="bg1"/>
              </a:solidFill>
              <a:effectLst>
                <a:outerShdw blurRad="38100" dist="38100" dir="2700000" algn="tl">
                  <a:srgbClr val="000000">
                    <a:alpha val="43137"/>
                  </a:srgbClr>
                </a:outerShdw>
              </a:effectLst>
            </a:endParaRPr>
          </a:p>
        </p:txBody>
      </p:sp>
      <p:sp>
        <p:nvSpPr>
          <p:cNvPr id="6" name="TextBox 5"/>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7" name="TextBox 6"/>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03106" name="Picture 2" descr="http://library.med.utah.edu/WebPath/jpeg4/GI034.jpg"/>
          <p:cNvPicPr>
            <a:picLocks noChangeAspect="1" noChangeArrowheads="1"/>
          </p:cNvPicPr>
          <p:nvPr/>
        </p:nvPicPr>
        <p:blipFill>
          <a:blip r:embed="rId2" cstate="print"/>
          <a:srcRect/>
          <a:stretch>
            <a:fillRect/>
          </a:stretch>
        </p:blipFill>
        <p:spPr bwMode="auto">
          <a:xfrm>
            <a:off x="1115616" y="836712"/>
            <a:ext cx="6624736" cy="3744416"/>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4" name="Rectangle 3"/>
          <p:cNvSpPr/>
          <p:nvPr/>
        </p:nvSpPr>
        <p:spPr>
          <a:xfrm>
            <a:off x="395536" y="4710043"/>
            <a:ext cx="7992888" cy="1938992"/>
          </a:xfrm>
          <a:prstGeom prst="rect">
            <a:avLst/>
          </a:prstGeom>
        </p:spPr>
        <p:txBody>
          <a:bodyPr wrap="square">
            <a:spAutoFit/>
          </a:bodyPr>
          <a:lstStyle/>
          <a:p>
            <a:pPr algn="ctr"/>
            <a:r>
              <a:rPr lang="en-US" sz="2000" b="1" i="1" dirty="0" smtClean="0"/>
              <a:t>The small intestinal mucosa demonstrates marked hyperemia as a result of ischemic enteritis. Such ischemia most often results from hypotension (shock) from cardiac failure, from marked blood loss, or from loss of blood supply from mechanical obstruction (as with the bowel strangulated in a hernia or with volvulus or intussusception ). If the blood supply is not quickly restored, the bowel will infarct.</a:t>
            </a:r>
            <a:endParaRPr lang="en-US" sz="2000" b="1" i="1" dirty="0"/>
          </a:p>
        </p:txBody>
      </p:sp>
      <p:sp>
        <p:nvSpPr>
          <p:cNvPr id="5" name="Rounded Rectangle 4"/>
          <p:cNvSpPr/>
          <p:nvPr/>
        </p:nvSpPr>
        <p:spPr>
          <a:xfrm>
            <a:off x="1547664" y="188640"/>
            <a:ext cx="5904656" cy="504056"/>
          </a:xfrm>
          <a:prstGeom prst="roundRect">
            <a:avLst/>
          </a:prstGeom>
          <a:gradFill flip="none" rotWithShape="1">
            <a:gsLst>
              <a:gs pos="0">
                <a:srgbClr val="000000"/>
              </a:gs>
              <a:gs pos="39999">
                <a:srgbClr val="0A128C"/>
              </a:gs>
              <a:gs pos="70000">
                <a:srgbClr val="181CC7"/>
              </a:gs>
              <a:gs pos="88000">
                <a:srgbClr val="7005D4"/>
              </a:gs>
              <a:gs pos="100000">
                <a:srgbClr val="8C3D91"/>
              </a:gs>
            </a:gsLst>
            <a:lin ang="5400000" scaled="0"/>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Ischemic Enteritis </a:t>
            </a:r>
            <a:r>
              <a:rPr lang="en-US" sz="2800" b="1" i="1" dirty="0" smtClean="0">
                <a:solidFill>
                  <a:schemeClr val="bg1"/>
                </a:solidFill>
                <a:effectLst>
                  <a:outerShdw blurRad="38100" dist="38100" dir="2700000" algn="tl">
                    <a:srgbClr val="000000">
                      <a:alpha val="43137"/>
                    </a:srgbClr>
                  </a:outerShdw>
                </a:effectLst>
              </a:rPr>
              <a:t>- Gross </a:t>
            </a:r>
            <a:endParaRPr lang="en-US" sz="2800" b="1" i="1" dirty="0">
              <a:solidFill>
                <a:schemeClr val="bg1"/>
              </a:solidFill>
              <a:effectLst>
                <a:outerShdw blurRad="38100" dist="38100" dir="2700000" algn="tl">
                  <a:srgbClr val="000000">
                    <a:alpha val="43137"/>
                  </a:srgbClr>
                </a:outerShdw>
              </a:effectLst>
            </a:endParaRPr>
          </a:p>
        </p:txBody>
      </p:sp>
      <p:sp>
        <p:nvSpPr>
          <p:cNvPr id="6" name="TextBox 5"/>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7" name="TextBox 6"/>
          <p:cNvSpPr txBox="1"/>
          <p:nvPr/>
        </p:nvSpPr>
        <p:spPr>
          <a:xfrm>
            <a:off x="8382000" y="6643710"/>
            <a:ext cx="7620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04130" name="Picture 2" descr="http://library.med.utah.edu/WebPath/jpeg4/GI033.jpg"/>
          <p:cNvPicPr>
            <a:picLocks noChangeAspect="1" noChangeArrowheads="1"/>
          </p:cNvPicPr>
          <p:nvPr/>
        </p:nvPicPr>
        <p:blipFill>
          <a:blip r:embed="rId2" cstate="print"/>
          <a:srcRect/>
          <a:stretch>
            <a:fillRect/>
          </a:stretch>
        </p:blipFill>
        <p:spPr bwMode="auto">
          <a:xfrm>
            <a:off x="1259632" y="836712"/>
            <a:ext cx="6468682" cy="3816424"/>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4" name="Rectangle 3"/>
          <p:cNvSpPr/>
          <p:nvPr/>
        </p:nvSpPr>
        <p:spPr>
          <a:xfrm>
            <a:off x="683568" y="4797152"/>
            <a:ext cx="7488832" cy="1631216"/>
          </a:xfrm>
          <a:prstGeom prst="rect">
            <a:avLst/>
          </a:prstGeom>
        </p:spPr>
        <p:txBody>
          <a:bodyPr wrap="square">
            <a:spAutoFit/>
          </a:bodyPr>
          <a:lstStyle/>
          <a:p>
            <a:pPr algn="ctr"/>
            <a:r>
              <a:rPr lang="en-US" sz="2000" b="1" i="1" dirty="0" smtClean="0"/>
              <a:t>On closer inspection, early ischemic enteritis involves the tips of the villi. In general, bowel is hard to infarct from atherosclerotic vascular narrowing or thromboembolization because of the widely anastomosing blood supply. Thus, most cases of bowel ischemia and infarction result from generalized hypotension and decreased cardiac output.</a:t>
            </a:r>
            <a:endParaRPr lang="en-US" sz="2000" b="1" i="1" dirty="0"/>
          </a:p>
        </p:txBody>
      </p:sp>
      <p:sp>
        <p:nvSpPr>
          <p:cNvPr id="5" name="Rounded Rectangle 4"/>
          <p:cNvSpPr/>
          <p:nvPr/>
        </p:nvSpPr>
        <p:spPr>
          <a:xfrm>
            <a:off x="1331640" y="188640"/>
            <a:ext cx="6336704" cy="504056"/>
          </a:xfrm>
          <a:prstGeom prst="roundRect">
            <a:avLst/>
          </a:prstGeom>
          <a:gradFill flip="none" rotWithShape="1">
            <a:gsLst>
              <a:gs pos="0">
                <a:srgbClr val="000000"/>
              </a:gs>
              <a:gs pos="39999">
                <a:srgbClr val="0A128C"/>
              </a:gs>
              <a:gs pos="70000">
                <a:srgbClr val="181CC7"/>
              </a:gs>
              <a:gs pos="88000">
                <a:srgbClr val="7005D4"/>
              </a:gs>
              <a:gs pos="100000">
                <a:srgbClr val="8C3D91"/>
              </a:gs>
            </a:gsLst>
            <a:lin ang="5400000" scaled="0"/>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Ischemic Enteritis </a:t>
            </a:r>
            <a:r>
              <a:rPr lang="en-US" sz="2400" b="1" i="1" dirty="0" smtClean="0">
                <a:solidFill>
                  <a:schemeClr val="bg1"/>
                </a:solidFill>
                <a:effectLst>
                  <a:outerShdw blurRad="38100" dist="38100" dir="2700000" algn="tl">
                    <a:srgbClr val="000000">
                      <a:alpha val="43137"/>
                    </a:srgbClr>
                  </a:outerShdw>
                </a:effectLst>
              </a:rPr>
              <a:t>– Gross [ENDOSCOPY] </a:t>
            </a:r>
            <a:endParaRPr lang="en-US" sz="2400" b="1" i="1" dirty="0">
              <a:solidFill>
                <a:schemeClr val="bg1"/>
              </a:solidFill>
              <a:effectLst>
                <a:outerShdw blurRad="38100" dist="38100" dir="2700000" algn="tl">
                  <a:srgbClr val="000000">
                    <a:alpha val="43137"/>
                  </a:srgbClr>
                </a:outerShdw>
              </a:effectLst>
            </a:endParaRPr>
          </a:p>
        </p:txBody>
      </p:sp>
      <p:sp>
        <p:nvSpPr>
          <p:cNvPr id="6" name="TextBox 5"/>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7" name="TextBox 6"/>
          <p:cNvSpPr txBox="1"/>
          <p:nvPr/>
        </p:nvSpPr>
        <p:spPr>
          <a:xfrm>
            <a:off x="8229600" y="6643710"/>
            <a:ext cx="9144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05154" name="Picture 2" descr="http://library.med.utah.edu/WebPath/jpeg4/GI035.jpg"/>
          <p:cNvPicPr>
            <a:picLocks noChangeAspect="1" noChangeArrowheads="1"/>
          </p:cNvPicPr>
          <p:nvPr/>
        </p:nvPicPr>
        <p:blipFill>
          <a:blip r:embed="rId2" cstate="print"/>
          <a:srcRect/>
          <a:stretch>
            <a:fillRect/>
          </a:stretch>
        </p:blipFill>
        <p:spPr bwMode="auto">
          <a:xfrm>
            <a:off x="1264806" y="852091"/>
            <a:ext cx="6259522" cy="4377109"/>
          </a:xfrm>
          <a:prstGeom prst="rect">
            <a:avLst/>
          </a:prstGeom>
          <a:noFill/>
          <a:ln>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3" name="Rectangle 2"/>
          <p:cNvSpPr/>
          <p:nvPr/>
        </p:nvSpPr>
        <p:spPr>
          <a:xfrm>
            <a:off x="899592" y="5397023"/>
            <a:ext cx="6984776" cy="1323439"/>
          </a:xfrm>
          <a:prstGeom prst="rect">
            <a:avLst/>
          </a:prstGeom>
        </p:spPr>
        <p:txBody>
          <a:bodyPr wrap="square">
            <a:spAutoFit/>
          </a:bodyPr>
          <a:lstStyle/>
          <a:p>
            <a:pPr algn="ctr"/>
            <a:r>
              <a:rPr lang="en-US" sz="2000" b="1" i="1" dirty="0" smtClean="0"/>
              <a:t>The mucosal surface of the bowel seen here shows early necrosis with hyperemia extending all the way from mucosa to </a:t>
            </a:r>
            <a:r>
              <a:rPr lang="en-US" sz="2000" b="1" i="1" dirty="0" err="1" smtClean="0"/>
              <a:t>submucosal</a:t>
            </a:r>
            <a:r>
              <a:rPr lang="en-US" sz="2000" b="1" i="1" dirty="0" smtClean="0"/>
              <a:t> and muscular wall vessels. The submucosa and muscularis, however, are still intact.</a:t>
            </a:r>
            <a:endParaRPr lang="en-US" sz="2000" b="1" i="1" dirty="0"/>
          </a:p>
        </p:txBody>
      </p:sp>
      <p:sp>
        <p:nvSpPr>
          <p:cNvPr id="5" name="Rounded Rectangle 4"/>
          <p:cNvSpPr/>
          <p:nvPr/>
        </p:nvSpPr>
        <p:spPr>
          <a:xfrm>
            <a:off x="1907704" y="188640"/>
            <a:ext cx="5112568" cy="504056"/>
          </a:xfrm>
          <a:prstGeom prst="roundRect">
            <a:avLst/>
          </a:prstGeom>
          <a:gradFill flip="none" rotWithShape="1">
            <a:gsLst>
              <a:gs pos="0">
                <a:srgbClr val="000000"/>
              </a:gs>
              <a:gs pos="39999">
                <a:srgbClr val="0A128C"/>
              </a:gs>
              <a:gs pos="70000">
                <a:srgbClr val="181CC7"/>
              </a:gs>
              <a:gs pos="88000">
                <a:srgbClr val="7005D4"/>
              </a:gs>
              <a:gs pos="100000">
                <a:srgbClr val="8C3D91"/>
              </a:gs>
            </a:gsLst>
            <a:lin ang="5400000" scaled="0"/>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Ischemic Enteritis </a:t>
            </a:r>
            <a:r>
              <a:rPr lang="en-US" sz="2400" b="1" i="1" dirty="0" smtClean="0">
                <a:solidFill>
                  <a:schemeClr val="bg1"/>
                </a:solidFill>
                <a:effectLst>
                  <a:outerShdw blurRad="38100" dist="38100" dir="2700000" algn="tl">
                    <a:srgbClr val="000000">
                      <a:alpha val="43137"/>
                    </a:srgbClr>
                  </a:outerShdw>
                </a:effectLst>
              </a:rPr>
              <a:t>– LPF</a:t>
            </a:r>
            <a:endParaRPr lang="en-US" sz="2400" b="1" i="1" dirty="0">
              <a:solidFill>
                <a:schemeClr val="bg1"/>
              </a:solidFill>
              <a:effectLst>
                <a:outerShdw blurRad="38100" dist="38100" dir="2700000" algn="tl">
                  <a:srgbClr val="000000">
                    <a:alpha val="43137"/>
                  </a:srgbClr>
                </a:outerShdw>
              </a:effectLst>
            </a:endParaRPr>
          </a:p>
        </p:txBody>
      </p:sp>
      <p:sp>
        <p:nvSpPr>
          <p:cNvPr id="6" name="TextBox 5"/>
          <p:cNvSpPr txBox="1"/>
          <p:nvPr/>
        </p:nvSpPr>
        <p:spPr>
          <a:xfrm>
            <a:off x="0" y="6627192"/>
            <a:ext cx="12192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7" name="TextBox 6"/>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06178" name="Picture 2" descr="http://library.med.utah.edu/WebPath/jpeg4/GI168.jpg"/>
          <p:cNvPicPr>
            <a:picLocks noChangeAspect="1" noChangeArrowheads="1"/>
          </p:cNvPicPr>
          <p:nvPr/>
        </p:nvPicPr>
        <p:blipFill>
          <a:blip r:embed="rId2" cstate="print"/>
          <a:srcRect/>
          <a:stretch>
            <a:fillRect/>
          </a:stretch>
        </p:blipFill>
        <p:spPr bwMode="auto">
          <a:xfrm>
            <a:off x="1403648" y="908720"/>
            <a:ext cx="6175278" cy="4176464"/>
          </a:xfrm>
          <a:prstGeom prst="rect">
            <a:avLst/>
          </a:prstGeom>
          <a:noFill/>
          <a:ln>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3" name="Rectangle 2"/>
          <p:cNvSpPr/>
          <p:nvPr/>
        </p:nvSpPr>
        <p:spPr>
          <a:xfrm>
            <a:off x="1475656" y="5325015"/>
            <a:ext cx="5976664" cy="1015663"/>
          </a:xfrm>
          <a:prstGeom prst="rect">
            <a:avLst/>
          </a:prstGeom>
        </p:spPr>
        <p:txBody>
          <a:bodyPr wrap="square">
            <a:spAutoFit/>
          </a:bodyPr>
          <a:lstStyle/>
          <a:p>
            <a:pPr algn="ctr"/>
            <a:r>
              <a:rPr lang="en-US" sz="2000" b="1" i="1" dirty="0" smtClean="0"/>
              <a:t>At higher magnification with more advanced necrosis, the small intestinal mucosa shows hemorrhage with acute inflammation in this case of ischemic enteritis.</a:t>
            </a:r>
            <a:endParaRPr lang="en-US" sz="2000" b="1" i="1" dirty="0"/>
          </a:p>
        </p:txBody>
      </p:sp>
      <p:sp>
        <p:nvSpPr>
          <p:cNvPr id="5" name="Rounded Rectangle 4"/>
          <p:cNvSpPr/>
          <p:nvPr/>
        </p:nvSpPr>
        <p:spPr>
          <a:xfrm>
            <a:off x="1835696" y="188640"/>
            <a:ext cx="5400600" cy="504056"/>
          </a:xfrm>
          <a:prstGeom prst="roundRect">
            <a:avLst/>
          </a:prstGeom>
          <a:gradFill flip="none" rotWithShape="1">
            <a:gsLst>
              <a:gs pos="0">
                <a:srgbClr val="000000"/>
              </a:gs>
              <a:gs pos="39999">
                <a:srgbClr val="0A128C"/>
              </a:gs>
              <a:gs pos="70000">
                <a:srgbClr val="181CC7"/>
              </a:gs>
              <a:gs pos="88000">
                <a:srgbClr val="7005D4"/>
              </a:gs>
              <a:gs pos="100000">
                <a:srgbClr val="8C3D91"/>
              </a:gs>
            </a:gsLst>
            <a:lin ang="5400000" scaled="0"/>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Ischemic Enteritis </a:t>
            </a:r>
            <a:r>
              <a:rPr lang="en-US" sz="2400" b="1" dirty="0" smtClean="0">
                <a:solidFill>
                  <a:schemeClr val="bg1"/>
                </a:solidFill>
                <a:effectLst>
                  <a:outerShdw blurRad="38100" dist="38100" dir="2700000" algn="tl">
                    <a:srgbClr val="000000">
                      <a:alpha val="43137"/>
                    </a:srgbClr>
                  </a:outerShdw>
                </a:effectLst>
              </a:rPr>
              <a:t>– MPF</a:t>
            </a:r>
            <a:endParaRPr lang="en-US" sz="2400" b="1" dirty="0">
              <a:solidFill>
                <a:schemeClr val="bg1"/>
              </a:solidFill>
              <a:effectLst>
                <a:outerShdw blurRad="38100" dist="38100" dir="2700000" algn="tl">
                  <a:srgbClr val="000000">
                    <a:alpha val="43137"/>
                  </a:srgbClr>
                </a:outerShdw>
              </a:effectLst>
            </a:endParaRPr>
          </a:p>
        </p:txBody>
      </p:sp>
      <p:sp>
        <p:nvSpPr>
          <p:cNvPr id="6" name="TextBox 5"/>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7" name="TextBox 6"/>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43042" y="2500306"/>
            <a:ext cx="6172200" cy="1813548"/>
          </a:xfrm>
        </p:spPr>
        <p:txBody>
          <a:bodyPr>
            <a:noAutofit/>
          </a:bodyPr>
          <a:lstStyle/>
          <a:p>
            <a:pPr algn="ctr"/>
            <a:r>
              <a:rPr lang="en-US" sz="5400" b="1" i="1" dirty="0" smtClean="0">
                <a:solidFill>
                  <a:schemeClr val="accent3">
                    <a:lumMod val="50000"/>
                  </a:schemeClr>
                </a:solidFill>
                <a:effectLst>
                  <a:outerShdw blurRad="38100" dist="38100" dir="2700000" algn="tl">
                    <a:srgbClr val="000000">
                      <a:alpha val="43137"/>
                    </a:srgbClr>
                  </a:outerShdw>
                </a:effectLst>
                <a:latin typeface="Aharoni" pitchFamily="2" charset="-79"/>
                <a:cs typeface="Aharoni" pitchFamily="2" charset="-79"/>
              </a:rPr>
              <a:t> Chronic duodenal ulcer</a:t>
            </a:r>
            <a:endParaRPr lang="en-US" sz="5400" b="1" i="1" dirty="0">
              <a:solidFill>
                <a:schemeClr val="accent3">
                  <a:lumMod val="50000"/>
                </a:schemeClr>
              </a:solidFill>
              <a:effectLst>
                <a:outerShdw blurRad="38100" dist="38100" dir="2700000" algn="tl">
                  <a:srgbClr val="000000">
                    <a:alpha val="43137"/>
                  </a:srgbClr>
                </a:outerShdw>
              </a:effectLst>
              <a:latin typeface="Aharoni" pitchFamily="2" charset="-79"/>
              <a:cs typeface="Aharoni" pitchFamily="2" charset="-79"/>
            </a:endParaRPr>
          </a:p>
        </p:txBody>
      </p:sp>
      <p:sp>
        <p:nvSpPr>
          <p:cNvPr id="4" name="TextBox 3"/>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5" name="TextBox 4"/>
          <p:cNvSpPr txBox="1"/>
          <p:nvPr/>
        </p:nvSpPr>
        <p:spPr>
          <a:xfrm>
            <a:off x="8382000" y="6643710"/>
            <a:ext cx="7620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Rounded Rectangle 1"/>
          <p:cNvSpPr/>
          <p:nvPr/>
        </p:nvSpPr>
        <p:spPr>
          <a:xfrm>
            <a:off x="755576" y="404664"/>
            <a:ext cx="7344816" cy="576064"/>
          </a:xfrm>
          <a:prstGeom prst="roundRect">
            <a:avLst/>
          </a:prstGeom>
          <a:gradFill flip="none" rotWithShape="1">
            <a:gsLst>
              <a:gs pos="0">
                <a:srgbClr val="800000"/>
              </a:gs>
              <a:gs pos="20000">
                <a:srgbClr val="000040"/>
              </a:gs>
              <a:gs pos="50000">
                <a:srgbClr val="400040"/>
              </a:gs>
              <a:gs pos="75000">
                <a:srgbClr val="8F0040"/>
              </a:gs>
              <a:gs pos="89999">
                <a:srgbClr val="F27300"/>
              </a:gs>
              <a:gs pos="100000">
                <a:srgbClr val="FFBF00"/>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Chronic Duodenal Ulcer vs </a:t>
            </a:r>
            <a:r>
              <a:rPr lang="en-US" sz="2400" b="1" i="1" dirty="0" smtClean="0">
                <a:effectLst>
                  <a:outerShdw blurRad="38100" dist="38100" dir="2700000" algn="tl">
                    <a:srgbClr val="000000">
                      <a:alpha val="43137"/>
                    </a:srgbClr>
                  </a:outerShdw>
                </a:effectLst>
              </a:rPr>
              <a:t>Gastric</a:t>
            </a:r>
            <a:r>
              <a:rPr lang="en-US" sz="2800" b="1" i="1" dirty="0" smtClean="0">
                <a:effectLst>
                  <a:outerShdw blurRad="38100" dist="38100" dir="2700000" algn="tl">
                    <a:srgbClr val="000000">
                      <a:alpha val="43137"/>
                    </a:srgbClr>
                  </a:outerShdw>
                </a:effectLst>
              </a:rPr>
              <a:t> ulcer  </a:t>
            </a:r>
            <a:r>
              <a:rPr lang="en-US" sz="2800" b="1" dirty="0" smtClean="0">
                <a:solidFill>
                  <a:schemeClr val="bg1"/>
                </a:solidFill>
                <a:effectLst>
                  <a:outerShdw blurRad="38100" dist="38100" dir="2700000" algn="tl">
                    <a:srgbClr val="000000">
                      <a:alpha val="43137"/>
                    </a:srgbClr>
                  </a:outerShdw>
                </a:effectLst>
              </a:rPr>
              <a:t>– Gross</a:t>
            </a:r>
            <a:endParaRPr lang="en-US" sz="2800" b="1" dirty="0">
              <a:solidFill>
                <a:schemeClr val="bg1"/>
              </a:solidFill>
              <a:effectLst>
                <a:outerShdw blurRad="38100" dist="38100" dir="2700000" algn="tl">
                  <a:srgbClr val="000000">
                    <a:alpha val="43137"/>
                  </a:srgbClr>
                </a:outerShdw>
              </a:effectLst>
            </a:endParaRPr>
          </a:p>
        </p:txBody>
      </p:sp>
      <p:pic>
        <p:nvPicPr>
          <p:cNvPr id="312322" name="Picture 2" descr="http://www.helico.com/sites/default/files/du_gu_1.jpg"/>
          <p:cNvPicPr>
            <a:picLocks noChangeAspect="1" noChangeArrowheads="1"/>
          </p:cNvPicPr>
          <p:nvPr/>
        </p:nvPicPr>
        <p:blipFill>
          <a:blip r:embed="rId2" cstate="print"/>
          <a:srcRect/>
          <a:stretch>
            <a:fillRect/>
          </a:stretch>
        </p:blipFill>
        <p:spPr bwMode="auto">
          <a:xfrm>
            <a:off x="755576" y="1124744"/>
            <a:ext cx="7416824" cy="4176464"/>
          </a:xfrm>
          <a:prstGeom prst="rect">
            <a:avLst/>
          </a:prstGeom>
          <a:noFill/>
        </p:spPr>
      </p:pic>
      <p:sp>
        <p:nvSpPr>
          <p:cNvPr id="4" name="Rectangle 3"/>
          <p:cNvSpPr/>
          <p:nvPr/>
        </p:nvSpPr>
        <p:spPr>
          <a:xfrm>
            <a:off x="611560" y="5301208"/>
            <a:ext cx="3600400" cy="1015663"/>
          </a:xfrm>
          <a:prstGeom prst="rect">
            <a:avLst/>
          </a:prstGeom>
        </p:spPr>
        <p:txBody>
          <a:bodyPr wrap="square">
            <a:spAutoFit/>
          </a:bodyPr>
          <a:lstStyle/>
          <a:p>
            <a:pPr algn="ctr"/>
            <a:r>
              <a:rPr lang="en-US" sz="2000" b="1" i="1" dirty="0" smtClean="0"/>
              <a:t>The white base of the ulcer is marked by a blackish area signaling a recently bleeding vessel</a:t>
            </a:r>
            <a:endParaRPr lang="en-US" sz="2000" b="1" i="1" dirty="0"/>
          </a:p>
        </p:txBody>
      </p:sp>
      <p:sp>
        <p:nvSpPr>
          <p:cNvPr id="5" name="Rectangle 4"/>
          <p:cNvSpPr/>
          <p:nvPr/>
        </p:nvSpPr>
        <p:spPr>
          <a:xfrm>
            <a:off x="4788024" y="5301208"/>
            <a:ext cx="3312368" cy="1015663"/>
          </a:xfrm>
          <a:prstGeom prst="rect">
            <a:avLst/>
          </a:prstGeom>
        </p:spPr>
        <p:txBody>
          <a:bodyPr wrap="square">
            <a:spAutoFit/>
          </a:bodyPr>
          <a:lstStyle/>
          <a:p>
            <a:pPr algn="ctr"/>
            <a:r>
              <a:rPr lang="en-US" sz="2000" b="1" i="1" dirty="0" smtClean="0"/>
              <a:t>The ulcer has a clean white base and some swelling around its edges</a:t>
            </a:r>
            <a:endParaRPr lang="en-US" sz="2000" b="1" i="1" dirty="0"/>
          </a:p>
        </p:txBody>
      </p:sp>
      <p:sp>
        <p:nvSpPr>
          <p:cNvPr id="6" name="TextBox 5"/>
          <p:cNvSpPr txBox="1"/>
          <p:nvPr/>
        </p:nvSpPr>
        <p:spPr>
          <a:xfrm>
            <a:off x="0" y="6627192"/>
            <a:ext cx="13716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7" name="TextBox 6"/>
          <p:cNvSpPr txBox="1"/>
          <p:nvPr/>
        </p:nvSpPr>
        <p:spPr>
          <a:xfrm>
            <a:off x="8382000" y="6643710"/>
            <a:ext cx="7620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000232" y="3143248"/>
            <a:ext cx="5598368" cy="936104"/>
          </a:xfrm>
        </p:spPr>
        <p:txBody>
          <a:bodyPr>
            <a:noAutofit/>
          </a:bodyPr>
          <a:lstStyle/>
          <a:p>
            <a:pPr algn="ctr"/>
            <a:r>
              <a:rPr lang="en-US" sz="6000" b="1" i="1" dirty="0" smtClean="0">
                <a:solidFill>
                  <a:schemeClr val="accent2">
                    <a:lumMod val="60000"/>
                    <a:lumOff val="40000"/>
                  </a:schemeClr>
                </a:solidFill>
                <a:effectLst>
                  <a:outerShdw blurRad="38100" dist="38100" dir="2700000" algn="tl">
                    <a:srgbClr val="000000">
                      <a:alpha val="43137"/>
                    </a:srgbClr>
                  </a:outerShdw>
                </a:effectLst>
              </a:rPr>
              <a:t> </a:t>
            </a:r>
            <a:r>
              <a:rPr lang="en-US" sz="6000" b="1" i="1" dirty="0" smtClean="0">
                <a:solidFill>
                  <a:schemeClr val="accent3">
                    <a:lumMod val="50000"/>
                  </a:schemeClr>
                </a:solidFill>
                <a:effectLst>
                  <a:outerShdw blurRad="38100" dist="38100" dir="2700000" algn="tl">
                    <a:srgbClr val="000000">
                      <a:alpha val="43137"/>
                    </a:srgbClr>
                  </a:outerShdw>
                </a:effectLst>
                <a:latin typeface="Aharoni" pitchFamily="2" charset="-79"/>
                <a:cs typeface="Aharoni" pitchFamily="2" charset="-79"/>
              </a:rPr>
              <a:t>Celiac</a:t>
            </a:r>
            <a:r>
              <a:rPr lang="en-US" sz="6000" b="1" i="1" dirty="0" smtClean="0">
                <a:solidFill>
                  <a:schemeClr val="accent2">
                    <a:lumMod val="60000"/>
                    <a:lumOff val="40000"/>
                  </a:schemeClr>
                </a:solidFill>
                <a:effectLst>
                  <a:outerShdw blurRad="38100" dist="38100" dir="2700000" algn="tl">
                    <a:srgbClr val="000000">
                      <a:alpha val="43137"/>
                    </a:srgbClr>
                  </a:outerShdw>
                </a:effectLst>
              </a:rPr>
              <a:t> </a:t>
            </a:r>
            <a:r>
              <a:rPr lang="en-US" sz="6000" b="1" i="1" dirty="0" smtClean="0">
                <a:solidFill>
                  <a:schemeClr val="accent3">
                    <a:lumMod val="50000"/>
                  </a:schemeClr>
                </a:solidFill>
                <a:effectLst>
                  <a:outerShdw blurRad="38100" dist="38100" dir="2700000" algn="tl">
                    <a:srgbClr val="000000">
                      <a:alpha val="43137"/>
                    </a:srgbClr>
                  </a:outerShdw>
                </a:effectLst>
                <a:latin typeface="Aharoni" pitchFamily="2" charset="-79"/>
                <a:cs typeface="Aharoni" pitchFamily="2" charset="-79"/>
              </a:rPr>
              <a:t>disease</a:t>
            </a:r>
            <a:endParaRPr lang="en-US" sz="6000" b="1" i="1" dirty="0">
              <a:solidFill>
                <a:schemeClr val="accent3">
                  <a:lumMod val="50000"/>
                </a:schemeClr>
              </a:solidFill>
              <a:effectLst>
                <a:outerShdw blurRad="38100" dist="38100" dir="2700000" algn="tl">
                  <a:srgbClr val="000000">
                    <a:alpha val="43137"/>
                  </a:srgbClr>
                </a:outerShdw>
              </a:effectLst>
              <a:latin typeface="Aharoni" pitchFamily="2" charset="-79"/>
              <a:cs typeface="Aharoni" pitchFamily="2" charset="-79"/>
            </a:endParaRPr>
          </a:p>
        </p:txBody>
      </p:sp>
      <p:sp>
        <p:nvSpPr>
          <p:cNvPr id="3" name="TextBox 2"/>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4" name="TextBox 3"/>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10274" name="Picture 2" descr="http://library.med.utah.edu/WebPath/jpeg4/GI152.jpg"/>
          <p:cNvPicPr>
            <a:picLocks noChangeAspect="1" noChangeArrowheads="1"/>
          </p:cNvPicPr>
          <p:nvPr/>
        </p:nvPicPr>
        <p:blipFill>
          <a:blip r:embed="rId2" cstate="print"/>
          <a:srcRect/>
          <a:stretch>
            <a:fillRect/>
          </a:stretch>
        </p:blipFill>
        <p:spPr bwMode="auto">
          <a:xfrm>
            <a:off x="827585" y="849236"/>
            <a:ext cx="7195656" cy="4379964"/>
          </a:xfrm>
          <a:prstGeom prst="rect">
            <a:avLst/>
          </a:prstGeom>
          <a:noFill/>
          <a:ln>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3" name="Rectangle 2"/>
          <p:cNvSpPr/>
          <p:nvPr/>
        </p:nvSpPr>
        <p:spPr>
          <a:xfrm>
            <a:off x="755576" y="5380672"/>
            <a:ext cx="7128792" cy="1323439"/>
          </a:xfrm>
          <a:prstGeom prst="rect">
            <a:avLst/>
          </a:prstGeom>
        </p:spPr>
        <p:txBody>
          <a:bodyPr wrap="square">
            <a:spAutoFit/>
          </a:bodyPr>
          <a:lstStyle/>
          <a:p>
            <a:pPr algn="ctr"/>
            <a:r>
              <a:rPr lang="en-US" sz="2000" b="1" i="1" dirty="0" smtClean="0"/>
              <a:t>Normal small intestinal mucosa is seen at the left. The mucosa involved by celiac disease (sprue) at the right has blunting and flattening of villi. Celiac disease most often becomes apparent either in infancy, or in young to middle age adults.</a:t>
            </a:r>
            <a:endParaRPr lang="en-US" sz="2000" b="1" i="1" dirty="0"/>
          </a:p>
        </p:txBody>
      </p:sp>
      <p:sp>
        <p:nvSpPr>
          <p:cNvPr id="4" name="TextBox 3"/>
          <p:cNvSpPr txBox="1"/>
          <p:nvPr/>
        </p:nvSpPr>
        <p:spPr>
          <a:xfrm>
            <a:off x="899592" y="836712"/>
            <a:ext cx="1152128" cy="369332"/>
          </a:xfrm>
          <a:prstGeom prst="rect">
            <a:avLst/>
          </a:prstGeom>
          <a:noFill/>
        </p:spPr>
        <p:txBody>
          <a:bodyPr wrap="square" rtlCol="0">
            <a:spAutoFit/>
          </a:bodyPr>
          <a:lstStyle/>
          <a:p>
            <a:pPr algn="ctr"/>
            <a:r>
              <a:rPr lang="en-US" b="1" dirty="0" smtClean="0"/>
              <a:t>Normal</a:t>
            </a:r>
            <a:endParaRPr lang="en-US" b="1" dirty="0"/>
          </a:p>
        </p:txBody>
      </p:sp>
      <p:sp>
        <p:nvSpPr>
          <p:cNvPr id="5" name="TextBox 4"/>
          <p:cNvSpPr txBox="1"/>
          <p:nvPr/>
        </p:nvSpPr>
        <p:spPr>
          <a:xfrm>
            <a:off x="4283968" y="836712"/>
            <a:ext cx="936104" cy="369332"/>
          </a:xfrm>
          <a:prstGeom prst="rect">
            <a:avLst/>
          </a:prstGeom>
          <a:noFill/>
        </p:spPr>
        <p:txBody>
          <a:bodyPr wrap="square" rtlCol="0">
            <a:spAutoFit/>
          </a:bodyPr>
          <a:lstStyle/>
          <a:p>
            <a:pPr algn="ctr"/>
            <a:r>
              <a:rPr lang="en-US" b="1" dirty="0" smtClean="0"/>
              <a:t>Celiac</a:t>
            </a:r>
            <a:endParaRPr lang="en-US" b="1" dirty="0"/>
          </a:p>
        </p:txBody>
      </p:sp>
      <p:sp>
        <p:nvSpPr>
          <p:cNvPr id="6" name="Rounded Rectangle 5"/>
          <p:cNvSpPr/>
          <p:nvPr/>
        </p:nvSpPr>
        <p:spPr>
          <a:xfrm>
            <a:off x="1187624" y="188640"/>
            <a:ext cx="6696744" cy="576064"/>
          </a:xfrm>
          <a:prstGeom prst="roundRect">
            <a:avLst/>
          </a:prstGeom>
          <a:gradFill flip="none" rotWithShape="1">
            <a:gsLst>
              <a:gs pos="0">
                <a:srgbClr val="800000"/>
              </a:gs>
              <a:gs pos="20000">
                <a:srgbClr val="000040"/>
              </a:gs>
              <a:gs pos="50000">
                <a:srgbClr val="400040"/>
              </a:gs>
              <a:gs pos="75000">
                <a:srgbClr val="8F0040"/>
              </a:gs>
              <a:gs pos="89999">
                <a:srgbClr val="F27300"/>
              </a:gs>
              <a:gs pos="100000">
                <a:srgbClr val="FFBF00"/>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Normal vs Celiac Disease (Sprue) </a:t>
            </a:r>
            <a:r>
              <a:rPr lang="en-US" sz="2400" b="1" dirty="0" smtClean="0">
                <a:solidFill>
                  <a:schemeClr val="bg1"/>
                </a:solidFill>
                <a:effectLst>
                  <a:outerShdw blurRad="38100" dist="38100" dir="2700000" algn="tl">
                    <a:srgbClr val="000000">
                      <a:alpha val="43137"/>
                    </a:srgbClr>
                  </a:outerShdw>
                </a:effectLst>
              </a:rPr>
              <a:t>– LPF</a:t>
            </a:r>
            <a:endParaRPr lang="en-US" sz="2400" b="1" dirty="0">
              <a:solidFill>
                <a:schemeClr val="bg1"/>
              </a:solidFill>
              <a:effectLst>
                <a:outerShdw blurRad="38100" dist="38100" dir="2700000" algn="tl">
                  <a:srgbClr val="000000">
                    <a:alpha val="43137"/>
                  </a:srgbClr>
                </a:outerShdw>
              </a:effectLst>
            </a:endParaRPr>
          </a:p>
        </p:txBody>
      </p:sp>
      <p:sp>
        <p:nvSpPr>
          <p:cNvPr id="7" name="TextBox 6"/>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8" name="TextBox 7"/>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6" name="Rectangle 5"/>
          <p:cNvSpPr/>
          <p:nvPr/>
        </p:nvSpPr>
        <p:spPr>
          <a:xfrm>
            <a:off x="0" y="0"/>
            <a:ext cx="9144000" cy="523220"/>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endParaRPr lang="en-US" sz="2800" b="1" dirty="0">
              <a:ln w="11430"/>
              <a:solidFill>
                <a:srgbClr val="7030A0"/>
              </a:solidFill>
              <a:effectLst>
                <a:outerShdw blurRad="50800" dist="39000" dir="5460000" algn="tl">
                  <a:srgbClr val="000000">
                    <a:alpha val="38000"/>
                  </a:srgbClr>
                </a:outerShdw>
              </a:effectLst>
              <a:cs typeface="+mn-cs"/>
            </a:endParaRPr>
          </a:p>
        </p:txBody>
      </p:sp>
      <p:pic>
        <p:nvPicPr>
          <p:cNvPr id="5" name="Picture 4" descr="62.jpg"/>
          <p:cNvPicPr>
            <a:picLocks noChangeAspect="1"/>
          </p:cNvPicPr>
          <p:nvPr/>
        </p:nvPicPr>
        <p:blipFill>
          <a:blip r:embed="rId2" cstate="print"/>
          <a:stretch>
            <a:fillRect/>
          </a:stretch>
        </p:blipFill>
        <p:spPr>
          <a:xfrm>
            <a:off x="755575" y="908720"/>
            <a:ext cx="7344817" cy="4896544"/>
          </a:xfrm>
          <a:prstGeom prst="rect">
            <a:avLst/>
          </a:prstGeom>
          <a:ln>
            <a:solidFill>
              <a:srgbClr val="7030A0"/>
            </a:solidFill>
          </a:ln>
        </p:spPr>
      </p:pic>
      <p:sp>
        <p:nvSpPr>
          <p:cNvPr id="9" name="Text Box 2"/>
          <p:cNvSpPr txBox="1">
            <a:spLocks noChangeArrowheads="1"/>
          </p:cNvSpPr>
          <p:nvPr/>
        </p:nvSpPr>
        <p:spPr bwMode="auto">
          <a:xfrm>
            <a:off x="539552" y="5908049"/>
            <a:ext cx="7632848" cy="646331"/>
          </a:xfrm>
          <a:prstGeom prst="rect">
            <a:avLst/>
          </a:prstGeom>
          <a:noFill/>
          <a:ln w="12700">
            <a:noFill/>
            <a:miter lim="800000"/>
            <a:headEnd/>
            <a:tailEnd/>
          </a:ln>
          <a:effectLst/>
        </p:spPr>
        <p:txBody>
          <a:bodyPr wrap="square" anchor="ctr">
            <a:spAutoFit/>
          </a:bodyPr>
          <a:lstStyle/>
          <a:p>
            <a:pPr algn="ctr" eaLnBrk="0" hangingPunct="0"/>
            <a:r>
              <a:rPr lang="en-US" b="1" i="1" dirty="0" smtClean="0"/>
              <a:t>Mixed </a:t>
            </a:r>
            <a:r>
              <a:rPr lang="en-US" b="1" i="1" dirty="0"/>
              <a:t>tumor of the parotid gland contains epithelial cells forming </a:t>
            </a:r>
            <a:r>
              <a:rPr lang="en-US" b="1" i="1" dirty="0" smtClean="0"/>
              <a:t>ducts, myoepithelial cells  </a:t>
            </a:r>
            <a:r>
              <a:rPr lang="en-US" b="1" i="1" dirty="0"/>
              <a:t>and </a:t>
            </a:r>
            <a:r>
              <a:rPr lang="en-US" b="1" i="1" dirty="0" smtClean="0"/>
              <a:t>chondromyxoid </a:t>
            </a:r>
            <a:r>
              <a:rPr lang="en-US" b="1" i="1" dirty="0"/>
              <a:t>stroma </a:t>
            </a:r>
            <a:r>
              <a:rPr lang="en-US" b="1" i="1" dirty="0" smtClean="0"/>
              <a:t>  </a:t>
            </a:r>
            <a:endParaRPr lang="en-US" b="1" i="1" dirty="0"/>
          </a:p>
        </p:txBody>
      </p:sp>
      <p:sp>
        <p:nvSpPr>
          <p:cNvPr id="7" name="Rounded Rectangle 6"/>
          <p:cNvSpPr/>
          <p:nvPr/>
        </p:nvSpPr>
        <p:spPr>
          <a:xfrm>
            <a:off x="1000100" y="188640"/>
            <a:ext cx="7000924" cy="576064"/>
          </a:xfrm>
          <a:prstGeom prst="roundRect">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50000"/>
              </a:spcBef>
            </a:pPr>
            <a:r>
              <a:rPr lang="en-US" sz="2400" b="1" i="1" dirty="0" smtClean="0">
                <a:solidFill>
                  <a:schemeClr val="bg1"/>
                </a:solidFill>
                <a:effectLst>
                  <a:outerShdw blurRad="38100" dist="38100" dir="2700000" algn="tl">
                    <a:srgbClr val="000000">
                      <a:alpha val="43137"/>
                    </a:srgbClr>
                  </a:outerShdw>
                </a:effectLst>
              </a:rPr>
              <a:t>PLEOMORPHIC ADENOMA - Microscopically</a:t>
            </a:r>
            <a:endParaRPr lang="en-US" sz="2400" b="1" i="1" dirty="0">
              <a:solidFill>
                <a:schemeClr val="bg1"/>
              </a:solidFill>
              <a:effectLst>
                <a:outerShdw blurRad="38100" dist="38100" dir="2700000" algn="tl">
                  <a:srgbClr val="000000">
                    <a:alpha val="43137"/>
                  </a:srgbClr>
                </a:outerShdw>
              </a:effectLst>
            </a:endParaRPr>
          </a:p>
        </p:txBody>
      </p:sp>
      <p:sp>
        <p:nvSpPr>
          <p:cNvPr id="8" name="TextBox 7"/>
          <p:cNvSpPr txBox="1"/>
          <p:nvPr/>
        </p:nvSpPr>
        <p:spPr>
          <a:xfrm>
            <a:off x="0" y="6627192"/>
            <a:ext cx="12192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10" name="TextBox 9"/>
          <p:cNvSpPr txBox="1"/>
          <p:nvPr/>
        </p:nvSpPr>
        <p:spPr>
          <a:xfrm>
            <a:off x="8382000" y="6643710"/>
            <a:ext cx="7620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467544" y="764704"/>
            <a:ext cx="8286840" cy="4735998"/>
          </a:xfrm>
          <a:prstGeom prst="rect">
            <a:avLst/>
          </a:prstGeom>
          <a:noFill/>
          <a:ln w="9525">
            <a:solidFill>
              <a:schemeClr val="tx1"/>
            </a:solidFill>
            <a:miter lim="800000"/>
            <a:headEnd/>
            <a:tailEnd/>
          </a:ln>
          <a:effectLst/>
        </p:spPr>
      </p:pic>
      <p:sp>
        <p:nvSpPr>
          <p:cNvPr id="3" name="Rectangle 2"/>
          <p:cNvSpPr/>
          <p:nvPr/>
        </p:nvSpPr>
        <p:spPr>
          <a:xfrm>
            <a:off x="4644008" y="5500703"/>
            <a:ext cx="3999958" cy="1015663"/>
          </a:xfrm>
          <a:prstGeom prst="rect">
            <a:avLst/>
          </a:prstGeom>
        </p:spPr>
        <p:txBody>
          <a:bodyPr wrap="square">
            <a:spAutoFit/>
          </a:bodyPr>
          <a:lstStyle/>
          <a:p>
            <a:pPr algn="ctr"/>
            <a:r>
              <a:rPr lang="en-US" sz="2000" b="1" i="1" dirty="0" smtClean="0"/>
              <a:t>High-power view showing damaged surface epithelium with large numbers of intraepithelial lymphocytes.</a:t>
            </a:r>
            <a:endParaRPr lang="en-US" sz="2000" b="1" i="1" dirty="0"/>
          </a:p>
        </p:txBody>
      </p:sp>
      <p:sp>
        <p:nvSpPr>
          <p:cNvPr id="4" name="Rectangle 3"/>
          <p:cNvSpPr/>
          <p:nvPr/>
        </p:nvSpPr>
        <p:spPr>
          <a:xfrm>
            <a:off x="251520" y="5517232"/>
            <a:ext cx="4248472" cy="1015663"/>
          </a:xfrm>
          <a:prstGeom prst="rect">
            <a:avLst/>
          </a:prstGeom>
        </p:spPr>
        <p:txBody>
          <a:bodyPr wrap="square">
            <a:spAutoFit/>
          </a:bodyPr>
          <a:lstStyle/>
          <a:p>
            <a:pPr algn="ctr"/>
            <a:r>
              <a:rPr lang="en-US" sz="2000" b="1" i="1" dirty="0" smtClean="0"/>
              <a:t>Low-power view of fully developed </a:t>
            </a:r>
            <a:r>
              <a:rPr lang="en-US" sz="2000" b="1" i="1" dirty="0" err="1" smtClean="0"/>
              <a:t>sprue</a:t>
            </a:r>
            <a:r>
              <a:rPr lang="en-US" sz="2000" b="1" i="1" dirty="0" smtClean="0"/>
              <a:t>-type changes. Note the elongated crypts with complete lack of villi. </a:t>
            </a:r>
            <a:endParaRPr lang="en-US" sz="2000" dirty="0"/>
          </a:p>
        </p:txBody>
      </p:sp>
      <p:sp>
        <p:nvSpPr>
          <p:cNvPr id="5" name="Rounded Rectangle 4"/>
          <p:cNvSpPr/>
          <p:nvPr/>
        </p:nvSpPr>
        <p:spPr>
          <a:xfrm>
            <a:off x="1187624" y="116632"/>
            <a:ext cx="6480720" cy="576064"/>
          </a:xfrm>
          <a:prstGeom prst="roundRect">
            <a:avLst/>
          </a:prstGeom>
          <a:gradFill flip="none" rotWithShape="1">
            <a:gsLst>
              <a:gs pos="0">
                <a:srgbClr val="800000"/>
              </a:gs>
              <a:gs pos="20000">
                <a:srgbClr val="000040"/>
              </a:gs>
              <a:gs pos="50000">
                <a:srgbClr val="400040"/>
              </a:gs>
              <a:gs pos="75000">
                <a:srgbClr val="8F0040"/>
              </a:gs>
              <a:gs pos="89999">
                <a:srgbClr val="F27300"/>
              </a:gs>
              <a:gs pos="100000">
                <a:srgbClr val="FFBF00"/>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Celiac Disease (Sprue)  </a:t>
            </a:r>
            <a:r>
              <a:rPr lang="en-US" sz="2400" b="1" dirty="0" smtClean="0">
                <a:solidFill>
                  <a:schemeClr val="bg1"/>
                </a:solidFill>
                <a:effectLst>
                  <a:outerShdw blurRad="38100" dist="38100" dir="2700000" algn="tl">
                    <a:srgbClr val="000000">
                      <a:alpha val="43137"/>
                    </a:srgbClr>
                  </a:outerShdw>
                </a:effectLst>
              </a:rPr>
              <a:t>– LPF &amp; HPF</a:t>
            </a:r>
            <a:endParaRPr lang="en-US" sz="2400" b="1" dirty="0">
              <a:solidFill>
                <a:schemeClr val="bg1"/>
              </a:solidFill>
              <a:effectLst>
                <a:outerShdw blurRad="38100" dist="38100" dir="2700000" algn="tl">
                  <a:srgbClr val="000000">
                    <a:alpha val="43137"/>
                  </a:srgbClr>
                </a:outerShdw>
              </a:effectLst>
            </a:endParaRPr>
          </a:p>
        </p:txBody>
      </p:sp>
      <p:sp>
        <p:nvSpPr>
          <p:cNvPr id="6" name="TextBox 5"/>
          <p:cNvSpPr txBox="1"/>
          <p:nvPr/>
        </p:nvSpPr>
        <p:spPr>
          <a:xfrm>
            <a:off x="827584" y="764704"/>
            <a:ext cx="720080" cy="369332"/>
          </a:xfrm>
          <a:prstGeom prst="rect">
            <a:avLst/>
          </a:prstGeom>
          <a:noFill/>
        </p:spPr>
        <p:txBody>
          <a:bodyPr wrap="square" rtlCol="0">
            <a:spAutoFit/>
          </a:bodyPr>
          <a:lstStyle/>
          <a:p>
            <a:pPr algn="ctr"/>
            <a:r>
              <a:rPr lang="en-US" b="1" dirty="0" smtClean="0"/>
              <a:t>LPF</a:t>
            </a:r>
            <a:endParaRPr lang="en-US" b="1" dirty="0"/>
          </a:p>
        </p:txBody>
      </p:sp>
      <p:sp>
        <p:nvSpPr>
          <p:cNvPr id="7" name="TextBox 6"/>
          <p:cNvSpPr txBox="1"/>
          <p:nvPr/>
        </p:nvSpPr>
        <p:spPr>
          <a:xfrm>
            <a:off x="4932040" y="836712"/>
            <a:ext cx="720080" cy="369332"/>
          </a:xfrm>
          <a:prstGeom prst="rect">
            <a:avLst/>
          </a:prstGeom>
          <a:noFill/>
        </p:spPr>
        <p:txBody>
          <a:bodyPr wrap="square" rtlCol="0">
            <a:spAutoFit/>
          </a:bodyPr>
          <a:lstStyle/>
          <a:p>
            <a:pPr algn="ctr"/>
            <a:r>
              <a:rPr lang="en-US" b="1" dirty="0" smtClean="0"/>
              <a:t>HPF</a:t>
            </a:r>
            <a:endParaRPr lang="en-US" b="1" dirty="0"/>
          </a:p>
        </p:txBody>
      </p:sp>
      <p:sp>
        <p:nvSpPr>
          <p:cNvPr id="8" name="TextBox 7"/>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9" name="TextBox 8"/>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00166" y="2714620"/>
            <a:ext cx="6390456" cy="1600944"/>
          </a:xfrm>
        </p:spPr>
        <p:txBody>
          <a:bodyPr>
            <a:noAutofit/>
          </a:bodyPr>
          <a:lstStyle/>
          <a:p>
            <a:pPr algn="ctr"/>
            <a:r>
              <a:rPr lang="en-US" sz="4800" b="1" i="1" dirty="0" smtClean="0">
                <a:solidFill>
                  <a:srgbClr val="0B0B8F"/>
                </a:solidFill>
                <a:effectLst>
                  <a:outerShdw blurRad="38100" dist="38100" dir="2700000" algn="tl">
                    <a:srgbClr val="000000">
                      <a:alpha val="43137"/>
                    </a:srgbClr>
                  </a:outerShdw>
                </a:effectLst>
                <a:latin typeface="Aharoni" pitchFamily="2" charset="-79"/>
                <a:cs typeface="Aharoni" pitchFamily="2" charset="-79"/>
              </a:rPr>
              <a:t>Carcinoid tumor</a:t>
            </a:r>
            <a:br>
              <a:rPr lang="en-US" sz="4800" b="1" i="1" dirty="0" smtClean="0">
                <a:solidFill>
                  <a:srgbClr val="0B0B8F"/>
                </a:solidFill>
                <a:effectLst>
                  <a:outerShdw blurRad="38100" dist="38100" dir="2700000" algn="tl">
                    <a:srgbClr val="000000">
                      <a:alpha val="43137"/>
                    </a:srgbClr>
                  </a:outerShdw>
                </a:effectLst>
                <a:latin typeface="Aharoni" pitchFamily="2" charset="-79"/>
                <a:cs typeface="Aharoni" pitchFamily="2" charset="-79"/>
              </a:rPr>
            </a:br>
            <a:r>
              <a:rPr lang="en-US" sz="4800" b="1" i="1" dirty="0" smtClean="0">
                <a:solidFill>
                  <a:srgbClr val="0B0B8F"/>
                </a:solidFill>
                <a:effectLst>
                  <a:outerShdw blurRad="38100" dist="38100" dir="2700000" algn="tl">
                    <a:srgbClr val="000000">
                      <a:alpha val="43137"/>
                    </a:srgbClr>
                  </a:outerShdw>
                </a:effectLst>
                <a:latin typeface="Aharoni" pitchFamily="2" charset="-79"/>
                <a:cs typeface="Aharoni" pitchFamily="2" charset="-79"/>
              </a:rPr>
              <a:t>of Small Intestine</a:t>
            </a:r>
            <a:endParaRPr lang="en-US" sz="4800" b="1" i="1" dirty="0">
              <a:solidFill>
                <a:srgbClr val="0B0B8F"/>
              </a:solidFill>
              <a:effectLst>
                <a:outerShdw blurRad="38100" dist="38100" dir="2700000" algn="tl">
                  <a:srgbClr val="000000">
                    <a:alpha val="43137"/>
                  </a:srgbClr>
                </a:outerShdw>
              </a:effectLst>
              <a:latin typeface="Aharoni" pitchFamily="2" charset="-79"/>
              <a:cs typeface="Aharoni" pitchFamily="2" charset="-79"/>
            </a:endParaRPr>
          </a:p>
        </p:txBody>
      </p:sp>
      <p:sp>
        <p:nvSpPr>
          <p:cNvPr id="3" name="TextBox 2"/>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4" name="TextBox 3"/>
          <p:cNvSpPr txBox="1"/>
          <p:nvPr/>
        </p:nvSpPr>
        <p:spPr>
          <a:xfrm>
            <a:off x="8229600" y="6643710"/>
            <a:ext cx="9144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07202" name="Picture 2" descr="http://library.med.utah.edu/WebPath/jpeg4/GI167.jpg"/>
          <p:cNvPicPr>
            <a:picLocks noChangeAspect="1" noChangeArrowheads="1"/>
          </p:cNvPicPr>
          <p:nvPr/>
        </p:nvPicPr>
        <p:blipFill>
          <a:blip r:embed="rId2" cstate="print"/>
          <a:srcRect/>
          <a:stretch>
            <a:fillRect/>
          </a:stretch>
        </p:blipFill>
        <p:spPr bwMode="auto">
          <a:xfrm>
            <a:off x="1259633" y="836711"/>
            <a:ext cx="6279526" cy="3836333"/>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5" name="Rectangle 4"/>
          <p:cNvSpPr/>
          <p:nvPr/>
        </p:nvSpPr>
        <p:spPr>
          <a:xfrm>
            <a:off x="755576" y="4854059"/>
            <a:ext cx="7416824" cy="1938992"/>
          </a:xfrm>
          <a:prstGeom prst="rect">
            <a:avLst/>
          </a:prstGeom>
        </p:spPr>
        <p:txBody>
          <a:bodyPr wrap="square">
            <a:spAutoFit/>
          </a:bodyPr>
          <a:lstStyle/>
          <a:p>
            <a:pPr algn="ctr"/>
            <a:r>
              <a:rPr lang="en-US" sz="2000" b="1" i="1" dirty="0" smtClean="0"/>
              <a:t>Neoplasms of the small intestine are uncommon. Benign tumors can include leiomyomas, fibromas, neurofibromas, and lipomas. Seen here at the ileocecal valve is another </a:t>
            </a:r>
            <a:r>
              <a:rPr lang="en-US" sz="2000" b="1" i="1" dirty="0" smtClean="0"/>
              <a:t>nodular tumor </a:t>
            </a:r>
            <a:r>
              <a:rPr lang="en-US" sz="2000" b="1" i="1" dirty="0" smtClean="0"/>
              <a:t>that has a faint yellowish color. This is a carcinoid tumor. Most benign tumors are incidental </a:t>
            </a:r>
            <a:r>
              <a:rPr lang="en-US" sz="2000" b="1" i="1" dirty="0" err="1" smtClean="0"/>
              <a:t>submucosal</a:t>
            </a:r>
            <a:r>
              <a:rPr lang="en-US" sz="2000" b="1" i="1" dirty="0" smtClean="0"/>
              <a:t> lesions, though rarely they can be large enough to obstruct the lumen.</a:t>
            </a:r>
            <a:endParaRPr lang="en-US" sz="2000" b="1" i="1" dirty="0"/>
          </a:p>
        </p:txBody>
      </p:sp>
      <p:sp>
        <p:nvSpPr>
          <p:cNvPr id="7" name="Rounded Rectangle 6"/>
          <p:cNvSpPr/>
          <p:nvPr/>
        </p:nvSpPr>
        <p:spPr>
          <a:xfrm>
            <a:off x="1259633" y="188640"/>
            <a:ext cx="6279526" cy="504056"/>
          </a:xfrm>
          <a:prstGeom prst="roundRect">
            <a:avLst/>
          </a:prstGeom>
          <a:gradFill flip="none" rotWithShape="1">
            <a:gsLst>
              <a:gs pos="0">
                <a:srgbClr val="000000"/>
              </a:gs>
              <a:gs pos="39999">
                <a:srgbClr val="0A128C"/>
              </a:gs>
              <a:gs pos="70000">
                <a:srgbClr val="181CC7"/>
              </a:gs>
              <a:gs pos="88000">
                <a:srgbClr val="7005D4"/>
              </a:gs>
              <a:gs pos="100000">
                <a:srgbClr val="8C3D91"/>
              </a:gs>
            </a:gsLst>
            <a:lin ang="5400000" scaled="0"/>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Carcinoid tumor of small intestine - Gross</a:t>
            </a:r>
            <a:endParaRPr lang="en-US" sz="2400" b="1" i="1" dirty="0">
              <a:effectLst>
                <a:outerShdw blurRad="38100" dist="38100" dir="2700000" algn="tl">
                  <a:srgbClr val="000000">
                    <a:alpha val="43137"/>
                  </a:srgbClr>
                </a:outerShdw>
              </a:effectLst>
            </a:endParaRPr>
          </a:p>
        </p:txBody>
      </p:sp>
      <p:sp>
        <p:nvSpPr>
          <p:cNvPr id="6" name="TextBox 5"/>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8" name="TextBox 7"/>
          <p:cNvSpPr txBox="1"/>
          <p:nvPr/>
        </p:nvSpPr>
        <p:spPr>
          <a:xfrm>
            <a:off x="8382000" y="6643710"/>
            <a:ext cx="7620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08226" name="Picture 2" descr="http://library.med.utah.edu/WebPath/jpeg4/GI038.jpg"/>
          <p:cNvPicPr>
            <a:picLocks noChangeAspect="1" noChangeArrowheads="1"/>
          </p:cNvPicPr>
          <p:nvPr/>
        </p:nvPicPr>
        <p:blipFill>
          <a:blip r:embed="rId2" cstate="print"/>
          <a:srcRect/>
          <a:stretch>
            <a:fillRect/>
          </a:stretch>
        </p:blipFill>
        <p:spPr bwMode="auto">
          <a:xfrm rot="16200000">
            <a:off x="2242964" y="969504"/>
            <a:ext cx="4802088" cy="4536504"/>
          </a:xfrm>
          <a:prstGeom prst="rect">
            <a:avLst/>
          </a:prstGeom>
          <a:noFill/>
          <a:ln>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5" name="Rectangle 4"/>
          <p:cNvSpPr/>
          <p:nvPr/>
        </p:nvSpPr>
        <p:spPr>
          <a:xfrm>
            <a:off x="1431008" y="5743463"/>
            <a:ext cx="6480720" cy="1107996"/>
          </a:xfrm>
          <a:prstGeom prst="rect">
            <a:avLst/>
          </a:prstGeom>
        </p:spPr>
        <p:txBody>
          <a:bodyPr wrap="square">
            <a:spAutoFit/>
          </a:bodyPr>
          <a:lstStyle/>
          <a:p>
            <a:pPr algn="ctr"/>
            <a:endParaRPr lang="en-US" sz="500" b="1" i="1" dirty="0" smtClean="0"/>
          </a:p>
          <a:p>
            <a:pPr algn="ctr"/>
            <a:r>
              <a:rPr lang="en-US" sz="2000" b="1" i="1" dirty="0" smtClean="0"/>
              <a:t>The carcinoid tumor is seen here to be a discreet, though not encapsulated, mass of multiple nests of small blue cells in the submucosa.</a:t>
            </a:r>
            <a:endParaRPr lang="en-US" sz="2000" b="1" i="1" dirty="0"/>
          </a:p>
        </p:txBody>
      </p:sp>
      <p:sp>
        <p:nvSpPr>
          <p:cNvPr id="7" name="Rounded Rectangle 6"/>
          <p:cNvSpPr/>
          <p:nvPr/>
        </p:nvSpPr>
        <p:spPr>
          <a:xfrm>
            <a:off x="1619672" y="188640"/>
            <a:ext cx="5932016" cy="504056"/>
          </a:xfrm>
          <a:prstGeom prst="roundRect">
            <a:avLst/>
          </a:prstGeom>
          <a:gradFill flip="none" rotWithShape="1">
            <a:gsLst>
              <a:gs pos="0">
                <a:srgbClr val="000000"/>
              </a:gs>
              <a:gs pos="39999">
                <a:srgbClr val="0A128C"/>
              </a:gs>
              <a:gs pos="70000">
                <a:srgbClr val="181CC7"/>
              </a:gs>
              <a:gs pos="88000">
                <a:srgbClr val="7005D4"/>
              </a:gs>
              <a:gs pos="100000">
                <a:srgbClr val="8C3D91"/>
              </a:gs>
            </a:gsLst>
            <a:lin ang="5400000" scaled="0"/>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Carcinoid tumor of small intestine - LPF</a:t>
            </a:r>
            <a:endParaRPr lang="en-US" sz="2400" b="1" i="1" dirty="0">
              <a:effectLst>
                <a:outerShdw blurRad="38100" dist="38100" dir="2700000" algn="tl">
                  <a:srgbClr val="000000">
                    <a:alpha val="43137"/>
                  </a:srgbClr>
                </a:outerShdw>
              </a:effectLst>
            </a:endParaRPr>
          </a:p>
        </p:txBody>
      </p:sp>
      <p:sp>
        <p:nvSpPr>
          <p:cNvPr id="6" name="TextBox 5"/>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8" name="TextBox 7"/>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Picture 6"/>
          <p:cNvPicPr>
            <a:picLocks noChangeAspect="1" noChangeArrowheads="1"/>
          </p:cNvPicPr>
          <p:nvPr/>
        </p:nvPicPr>
        <p:blipFill>
          <a:blip r:embed="rId3" cstate="print">
            <a:lum bright="20000"/>
          </a:blip>
          <a:srcRect/>
          <a:stretch>
            <a:fillRect/>
          </a:stretch>
        </p:blipFill>
        <p:spPr bwMode="auto">
          <a:xfrm>
            <a:off x="1115616" y="908720"/>
            <a:ext cx="6732240" cy="4248472"/>
          </a:xfrm>
          <a:prstGeom prst="rect">
            <a:avLst/>
          </a:prstGeom>
          <a:ln w="38100" cap="sq">
            <a:solidFill>
              <a:srgbClr val="5F3B27"/>
            </a:solidFill>
            <a:prstDash val="solid"/>
            <a:miter lim="800000"/>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4" name="Rectangle 3"/>
          <p:cNvSpPr/>
          <p:nvPr/>
        </p:nvSpPr>
        <p:spPr>
          <a:xfrm>
            <a:off x="1043608" y="5373216"/>
            <a:ext cx="6696744" cy="1015663"/>
          </a:xfrm>
          <a:prstGeom prst="rect">
            <a:avLst/>
          </a:prstGeom>
        </p:spPr>
        <p:txBody>
          <a:bodyPr wrap="square">
            <a:spAutoFit/>
          </a:bodyPr>
          <a:lstStyle/>
          <a:p>
            <a:pPr marL="533400" indent="-533400" algn="ctr"/>
            <a:r>
              <a:rPr lang="en-US" sz="2000" b="1" i="1" dirty="0" smtClean="0"/>
              <a:t>Tumour consists of alveolar groups and clumps of small uniform polygonal cells having centrally placed round nuclei and abundant granular cytoplasm.</a:t>
            </a:r>
            <a:endParaRPr lang="en-US" sz="2000" b="1" i="1" dirty="0"/>
          </a:p>
        </p:txBody>
      </p:sp>
      <p:sp>
        <p:nvSpPr>
          <p:cNvPr id="6" name="Rounded Rectangle 5"/>
          <p:cNvSpPr/>
          <p:nvPr/>
        </p:nvSpPr>
        <p:spPr>
          <a:xfrm>
            <a:off x="1187624" y="188640"/>
            <a:ext cx="6768752" cy="504056"/>
          </a:xfrm>
          <a:prstGeom prst="roundRect">
            <a:avLst/>
          </a:prstGeom>
          <a:gradFill flip="none" rotWithShape="1">
            <a:gsLst>
              <a:gs pos="0">
                <a:srgbClr val="000000"/>
              </a:gs>
              <a:gs pos="39999">
                <a:srgbClr val="0A128C"/>
              </a:gs>
              <a:gs pos="70000">
                <a:srgbClr val="181CC7"/>
              </a:gs>
              <a:gs pos="88000">
                <a:srgbClr val="7005D4"/>
              </a:gs>
              <a:gs pos="100000">
                <a:srgbClr val="8C3D91"/>
              </a:gs>
            </a:gsLst>
            <a:lin ang="5400000" scaled="0"/>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Carcinoid tumor of small intestine - MPF</a:t>
            </a:r>
            <a:endParaRPr lang="en-US" sz="2400" b="1" i="1" dirty="0">
              <a:effectLst>
                <a:outerShdw blurRad="38100" dist="38100" dir="2700000" algn="tl">
                  <a:srgbClr val="000000">
                    <a:alpha val="43137"/>
                  </a:srgbClr>
                </a:outerShdw>
              </a:effectLst>
            </a:endParaRPr>
          </a:p>
        </p:txBody>
      </p:sp>
      <p:sp>
        <p:nvSpPr>
          <p:cNvPr id="5" name="TextBox 4"/>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7" name="TextBox 6"/>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09250" name="Picture 2" descr="http://library.med.utah.edu/WebPath/jpeg4/GI134.jpg"/>
          <p:cNvPicPr>
            <a:picLocks noChangeAspect="1" noChangeArrowheads="1"/>
          </p:cNvPicPr>
          <p:nvPr/>
        </p:nvPicPr>
        <p:blipFill>
          <a:blip r:embed="rId2" cstate="print"/>
          <a:srcRect/>
          <a:stretch>
            <a:fillRect/>
          </a:stretch>
        </p:blipFill>
        <p:spPr bwMode="auto">
          <a:xfrm>
            <a:off x="1259632" y="836712"/>
            <a:ext cx="6552728" cy="3888432"/>
          </a:xfrm>
          <a:prstGeom prst="rect">
            <a:avLst/>
          </a:prstGeom>
          <a:noFill/>
          <a:ln>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4" name="Rectangle 3"/>
          <p:cNvSpPr/>
          <p:nvPr/>
        </p:nvSpPr>
        <p:spPr>
          <a:xfrm>
            <a:off x="857224" y="4941056"/>
            <a:ext cx="7215238" cy="1631216"/>
          </a:xfrm>
          <a:prstGeom prst="rect">
            <a:avLst/>
          </a:prstGeom>
        </p:spPr>
        <p:txBody>
          <a:bodyPr wrap="square">
            <a:spAutoFit/>
          </a:bodyPr>
          <a:lstStyle/>
          <a:p>
            <a:pPr algn="ctr"/>
            <a:r>
              <a:rPr lang="en-US" sz="2000" b="1" i="1" dirty="0" smtClean="0"/>
              <a:t>At high magnification, the nests of carcinoid tumor have a typical endocrine appearance with small round cells having small round nuclei and pink to pale blue cytoplasm. Rarely, a malignant carcinoid tumor can occur as a large bulky mass. Metastatic carcinoid to the liver can rarely result in the carcinoid syndrome.</a:t>
            </a:r>
            <a:endParaRPr lang="en-US" sz="2000" b="1" i="1" dirty="0"/>
          </a:p>
        </p:txBody>
      </p:sp>
      <p:sp>
        <p:nvSpPr>
          <p:cNvPr id="5" name="Rounded Rectangle 4"/>
          <p:cNvSpPr/>
          <p:nvPr/>
        </p:nvSpPr>
        <p:spPr>
          <a:xfrm>
            <a:off x="1187624" y="188640"/>
            <a:ext cx="6768752" cy="504056"/>
          </a:xfrm>
          <a:prstGeom prst="roundRect">
            <a:avLst/>
          </a:prstGeom>
          <a:gradFill flip="none" rotWithShape="1">
            <a:gsLst>
              <a:gs pos="0">
                <a:srgbClr val="000000"/>
              </a:gs>
              <a:gs pos="39999">
                <a:srgbClr val="0A128C"/>
              </a:gs>
              <a:gs pos="70000">
                <a:srgbClr val="181CC7"/>
              </a:gs>
              <a:gs pos="88000">
                <a:srgbClr val="7005D4"/>
              </a:gs>
              <a:gs pos="100000">
                <a:srgbClr val="8C3D91"/>
              </a:gs>
            </a:gsLst>
            <a:lin ang="5400000" scaled="0"/>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Carcinoid tumor of small intestine - HPF</a:t>
            </a:r>
            <a:endParaRPr lang="en-US" sz="2400" b="1" i="1" dirty="0">
              <a:effectLst>
                <a:outerShdw blurRad="38100" dist="38100" dir="2700000" algn="tl">
                  <a:srgbClr val="000000">
                    <a:alpha val="43137"/>
                  </a:srgbClr>
                </a:outerShdw>
              </a:effectLst>
            </a:endParaRPr>
          </a:p>
        </p:txBody>
      </p:sp>
      <p:sp>
        <p:nvSpPr>
          <p:cNvPr id="6" name="TextBox 5"/>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7" name="TextBox 6"/>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stretch>
            <a:fillRect/>
          </a:stretch>
        </p:blipFill>
        <p:spPr>
          <a:xfrm>
            <a:off x="1691680" y="908720"/>
            <a:ext cx="5760640" cy="4451912"/>
          </a:xfrm>
          <a:prstGeom prst="rect">
            <a:avLst/>
          </a:prstGeom>
          <a:ln>
            <a:solidFill>
              <a:schemeClr val="accent1"/>
            </a:solidFill>
          </a:ln>
        </p:spPr>
      </p:pic>
      <p:sp>
        <p:nvSpPr>
          <p:cNvPr id="5" name="Rounded Rectangle 4"/>
          <p:cNvSpPr/>
          <p:nvPr/>
        </p:nvSpPr>
        <p:spPr>
          <a:xfrm>
            <a:off x="1187624" y="188640"/>
            <a:ext cx="6768752" cy="504056"/>
          </a:xfrm>
          <a:prstGeom prst="roundRect">
            <a:avLst/>
          </a:prstGeom>
          <a:gradFill flip="none" rotWithShape="1">
            <a:gsLst>
              <a:gs pos="0">
                <a:srgbClr val="000000"/>
              </a:gs>
              <a:gs pos="39999">
                <a:srgbClr val="0A128C"/>
              </a:gs>
              <a:gs pos="70000">
                <a:srgbClr val="181CC7"/>
              </a:gs>
              <a:gs pos="88000">
                <a:srgbClr val="7005D4"/>
              </a:gs>
              <a:gs pos="100000">
                <a:srgbClr val="8C3D91"/>
              </a:gs>
            </a:gsLst>
            <a:lin ang="5400000" scaled="0"/>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Carcinoid tumor of small intestine – IHC stain   </a:t>
            </a:r>
            <a:endParaRPr lang="en-US" sz="2400" b="1" i="1" dirty="0">
              <a:effectLst>
                <a:outerShdw blurRad="38100" dist="38100" dir="2700000" algn="tl">
                  <a:srgbClr val="000000">
                    <a:alpha val="43137"/>
                  </a:srgbClr>
                </a:outerShdw>
              </a:effectLst>
            </a:endParaRPr>
          </a:p>
        </p:txBody>
      </p:sp>
      <p:sp>
        <p:nvSpPr>
          <p:cNvPr id="6" name="TextBox 5"/>
          <p:cNvSpPr txBox="1"/>
          <p:nvPr/>
        </p:nvSpPr>
        <p:spPr>
          <a:xfrm>
            <a:off x="0" y="6627192"/>
            <a:ext cx="13716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7" name="TextBox 6"/>
          <p:cNvSpPr txBox="1"/>
          <p:nvPr/>
        </p:nvSpPr>
        <p:spPr>
          <a:xfrm>
            <a:off x="8382000" y="6643710"/>
            <a:ext cx="7620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
        <p:nvSpPr>
          <p:cNvPr id="4" name="TextBox 3"/>
          <p:cNvSpPr txBox="1"/>
          <p:nvPr/>
        </p:nvSpPr>
        <p:spPr>
          <a:xfrm>
            <a:off x="1142976" y="5445224"/>
            <a:ext cx="6885408" cy="1200329"/>
          </a:xfrm>
          <a:prstGeom prst="rect">
            <a:avLst/>
          </a:prstGeom>
          <a:noFill/>
        </p:spPr>
        <p:txBody>
          <a:bodyPr wrap="square" rtlCol="0">
            <a:spAutoFit/>
          </a:bodyPr>
          <a:lstStyle/>
          <a:p>
            <a:pPr algn="ctr"/>
            <a:r>
              <a:rPr lang="en-US" b="1" i="1" dirty="0" smtClean="0"/>
              <a:t>Carcinoid tumor showing strong positive staining with the synaptophysin immunohistochemical stain (IHC stain). This finding confirms the neuroendocrine nature of this </a:t>
            </a:r>
            <a:r>
              <a:rPr lang="en-US" b="1" i="1" dirty="0" smtClean="0"/>
              <a:t>neoplasm. Electron microscope (EM) will show neurosecretory granules in the </a:t>
            </a:r>
            <a:r>
              <a:rPr lang="en-US" b="1" i="1" dirty="0" err="1" smtClean="0"/>
              <a:t>cytoplsm</a:t>
            </a:r>
            <a:endParaRPr lang="en-US" b="1" i="1" dirty="0"/>
          </a:p>
        </p:txBody>
      </p:sp>
    </p:spTree>
    <p:extLst>
      <p:ext uri="{BB962C8B-B14F-4D97-AF65-F5344CB8AC3E}">
        <p14:creationId xmlns:p14="http://schemas.microsoft.com/office/powerpoint/2010/main" xmlns="" val="2779658830"/>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6627192"/>
            <a:ext cx="13716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6" name="TextBox 5"/>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
        <p:nvSpPr>
          <p:cNvPr id="7" name="Rectangle 6"/>
          <p:cNvSpPr/>
          <p:nvPr/>
        </p:nvSpPr>
        <p:spPr>
          <a:xfrm>
            <a:off x="1905000" y="2667000"/>
            <a:ext cx="6427038" cy="2150978"/>
          </a:xfrm>
          <a:prstGeom prst="rect">
            <a:avLst/>
          </a:prstGeom>
          <a:noFill/>
        </p:spPr>
        <p:txBody>
          <a:bodyPr wrap="square" lIns="91440" tIns="45720" rIns="91440" bIns="45720">
            <a:spAutoFit/>
          </a:bodyPr>
          <a:lstStyle/>
          <a:p>
            <a:pPr algn="ctr"/>
            <a:r>
              <a:rPr lang="en-US" sz="6600" b="1" i="1" cap="none" spc="0"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chemeClr val="bg2">
                    <a:lumMod val="25000"/>
                  </a:schemeClr>
                </a:solidFill>
                <a:effectLst>
                  <a:outerShdw blurRad="41275" dist="12700" dir="12000000" algn="tl" rotWithShape="0">
                    <a:srgbClr val="000000">
                      <a:alpha val="40000"/>
                    </a:srgbClr>
                  </a:outerShdw>
                </a:effectLst>
              </a:rPr>
              <a:t>LARGE INTESTINE</a:t>
            </a:r>
            <a:endParaRPr lang="en-US" sz="6600" b="1" cap="none" spc="0"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chemeClr val="bg2">
                  <a:lumMod val="25000"/>
                </a:schemeClr>
              </a:solidFill>
              <a:effectLst>
                <a:outerShdw blurRad="41275" dist="12700" dir="12000000" algn="tl" rotWithShape="0">
                  <a:srgbClr val="000000">
                    <a:alpha val="40000"/>
                  </a:srgbClr>
                </a:outerShdw>
              </a:effectLst>
            </a:endParaRP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26658" name="Picture 2" descr="http://library.med.utah.edu/WebPath/jpeg4/GI208.jpg"/>
          <p:cNvPicPr>
            <a:picLocks noChangeAspect="1" noChangeArrowheads="1"/>
          </p:cNvPicPr>
          <p:nvPr/>
        </p:nvPicPr>
        <p:blipFill>
          <a:blip r:embed="rId2" cstate="print"/>
          <a:srcRect/>
          <a:stretch>
            <a:fillRect/>
          </a:stretch>
        </p:blipFill>
        <p:spPr bwMode="auto">
          <a:xfrm>
            <a:off x="1403648" y="992963"/>
            <a:ext cx="6264696" cy="4126744"/>
          </a:xfrm>
          <a:prstGeom prst="rect">
            <a:avLst/>
          </a:prstGeom>
          <a:noFill/>
          <a:ln>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5" name="Rounded Rectangle 4"/>
          <p:cNvSpPr/>
          <p:nvPr/>
        </p:nvSpPr>
        <p:spPr>
          <a:xfrm>
            <a:off x="1428728" y="260648"/>
            <a:ext cx="6215106" cy="504056"/>
          </a:xfrm>
          <a:prstGeom prst="roundRect">
            <a:avLst/>
          </a:prstGeom>
          <a:gradFill flip="none" rotWithShape="1">
            <a:gsLst>
              <a:gs pos="0">
                <a:srgbClr val="000000"/>
              </a:gs>
              <a:gs pos="39999">
                <a:srgbClr val="0A128C"/>
              </a:gs>
              <a:gs pos="70000">
                <a:srgbClr val="181CC7"/>
              </a:gs>
              <a:gs pos="88000">
                <a:srgbClr val="7005D4"/>
              </a:gs>
              <a:gs pos="100000">
                <a:srgbClr val="8C3D91"/>
              </a:gs>
            </a:gsLst>
            <a:lin ang="5400000" scaled="0"/>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Normal mucosa of large intestine</a:t>
            </a:r>
            <a:endParaRPr lang="en-US" sz="2800" b="1" i="1" dirty="0">
              <a:effectLst>
                <a:outerShdw blurRad="38100" dist="38100" dir="2700000" algn="tl">
                  <a:srgbClr val="000000">
                    <a:alpha val="43137"/>
                  </a:srgbClr>
                </a:outerShdw>
              </a:effectLst>
            </a:endParaRPr>
          </a:p>
        </p:txBody>
      </p:sp>
      <p:sp>
        <p:nvSpPr>
          <p:cNvPr id="6" name="Rectangle 5"/>
          <p:cNvSpPr/>
          <p:nvPr/>
        </p:nvSpPr>
        <p:spPr>
          <a:xfrm>
            <a:off x="1331640" y="5325015"/>
            <a:ext cx="6480720" cy="1323439"/>
          </a:xfrm>
          <a:prstGeom prst="rect">
            <a:avLst/>
          </a:prstGeom>
        </p:spPr>
        <p:txBody>
          <a:bodyPr wrap="square">
            <a:spAutoFit/>
          </a:bodyPr>
          <a:lstStyle/>
          <a:p>
            <a:pPr algn="ctr"/>
            <a:r>
              <a:rPr lang="en-US" sz="2000" b="1" i="1" dirty="0" smtClean="0"/>
              <a:t>This is normal colonic mucosa. Note the crypts that are lined by numerous goblet cells. In the submucosa is a lymphoid nodule. The gut-associated lymphoid tissue as a unit represents the largest lymphoid organ of the body</a:t>
            </a:r>
            <a:endParaRPr lang="en-US" sz="2000" b="1" i="1" dirty="0"/>
          </a:p>
        </p:txBody>
      </p:sp>
      <p:sp>
        <p:nvSpPr>
          <p:cNvPr id="7" name="TextBox 6"/>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8" name="TextBox 7"/>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057400" y="3048000"/>
            <a:ext cx="6172200" cy="1024880"/>
          </a:xfrm>
        </p:spPr>
        <p:txBody>
          <a:bodyPr>
            <a:normAutofit/>
          </a:bodyPr>
          <a:lstStyle/>
          <a:p>
            <a:pPr algn="ctr"/>
            <a:r>
              <a:rPr lang="en-US" sz="5400" b="1" i="1" dirty="0" smtClean="0">
                <a:solidFill>
                  <a:srgbClr val="0B0B8F"/>
                </a:solidFill>
                <a:effectLst>
                  <a:outerShdw blurRad="38100" dist="38100" dir="2700000" algn="tl">
                    <a:srgbClr val="000000">
                      <a:alpha val="43137"/>
                    </a:srgbClr>
                  </a:outerShdw>
                </a:effectLst>
                <a:latin typeface="Aharoni" pitchFamily="2" charset="-79"/>
                <a:cs typeface="Aharoni" pitchFamily="2" charset="-79"/>
              </a:rPr>
              <a:t> Crohn’s disease</a:t>
            </a:r>
            <a:endParaRPr lang="en-US" sz="5400" b="1" i="1" dirty="0">
              <a:solidFill>
                <a:srgbClr val="0B0B8F"/>
              </a:solidFill>
              <a:effectLst>
                <a:outerShdw blurRad="38100" dist="38100" dir="2700000" algn="tl">
                  <a:srgbClr val="000000">
                    <a:alpha val="43137"/>
                  </a:srgbClr>
                </a:outerShdw>
              </a:effectLst>
              <a:latin typeface="Aharoni" pitchFamily="2" charset="-79"/>
              <a:cs typeface="Aharoni" pitchFamily="2" charset="-79"/>
            </a:endParaRPr>
          </a:p>
        </p:txBody>
      </p:sp>
      <p:sp>
        <p:nvSpPr>
          <p:cNvPr id="3" name="TextBox 2"/>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4" name="TextBox 3"/>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ounded Rectangle 3"/>
          <p:cNvSpPr/>
          <p:nvPr/>
        </p:nvSpPr>
        <p:spPr>
          <a:xfrm>
            <a:off x="1214414" y="188640"/>
            <a:ext cx="6572296" cy="576064"/>
          </a:xfrm>
          <a:prstGeom prst="roundRect">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50000"/>
              </a:spcBef>
            </a:pPr>
            <a:r>
              <a:rPr lang="en-US" sz="2400" b="1" i="1" dirty="0" smtClean="0">
                <a:solidFill>
                  <a:schemeClr val="bg1"/>
                </a:solidFill>
                <a:effectLst>
                  <a:outerShdw blurRad="38100" dist="38100" dir="2700000" algn="tl">
                    <a:srgbClr val="000000">
                      <a:alpha val="43137"/>
                    </a:srgbClr>
                  </a:outerShdw>
                </a:effectLst>
              </a:rPr>
              <a:t>PLEOMORPHIC ADENOMA - Microscopically</a:t>
            </a:r>
            <a:endParaRPr lang="en-US" sz="2400" b="1" i="1" dirty="0">
              <a:solidFill>
                <a:schemeClr val="bg1"/>
              </a:solidFill>
              <a:effectLst>
                <a:outerShdw blurRad="38100" dist="38100" dir="2700000" algn="tl">
                  <a:srgbClr val="000000">
                    <a:alpha val="43137"/>
                  </a:srgbClr>
                </a:outerShdw>
              </a:effectLst>
            </a:endParaRPr>
          </a:p>
        </p:txBody>
      </p:sp>
      <p:sp>
        <p:nvSpPr>
          <p:cNvPr id="5" name="Rectangle 4"/>
          <p:cNvSpPr/>
          <p:nvPr/>
        </p:nvSpPr>
        <p:spPr>
          <a:xfrm>
            <a:off x="323528" y="5336048"/>
            <a:ext cx="7920880" cy="1200329"/>
          </a:xfrm>
          <a:prstGeom prst="rect">
            <a:avLst/>
          </a:prstGeom>
        </p:spPr>
        <p:txBody>
          <a:bodyPr wrap="square">
            <a:spAutoFit/>
          </a:bodyPr>
          <a:lstStyle/>
          <a:p>
            <a:pPr marL="533400" indent="-533400" algn="ctr"/>
            <a:r>
              <a:rPr lang="en-US" b="1" i="1" dirty="0" smtClean="0">
                <a:latin typeface="+mj-lt"/>
              </a:rPr>
              <a:t>         Tumour shows mixed cellular components like epithelial, myoepithelial, chondriod and myxoid elements. Epithelial areas shows small ducts, acini and strands or sheets of cells. Myxoid areas are formed of loose myxomatous tissue and chondroid areas consist  of pale blue matrix.</a:t>
            </a:r>
            <a:endParaRPr lang="en-US" b="1" i="1" dirty="0">
              <a:latin typeface="+mj-lt"/>
            </a:endParaRPr>
          </a:p>
        </p:txBody>
      </p:sp>
      <p:sp>
        <p:nvSpPr>
          <p:cNvPr id="6" name="TextBox 5"/>
          <p:cNvSpPr txBox="1"/>
          <p:nvPr/>
        </p:nvSpPr>
        <p:spPr>
          <a:xfrm>
            <a:off x="0" y="6627192"/>
            <a:ext cx="12192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7" name="TextBox 6"/>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pic>
        <p:nvPicPr>
          <p:cNvPr id="2" name="Picture 1"/>
          <p:cNvPicPr>
            <a:picLocks noChangeAspect="1"/>
          </p:cNvPicPr>
          <p:nvPr/>
        </p:nvPicPr>
        <p:blipFill>
          <a:blip r:embed="rId2" cstate="print"/>
          <a:stretch>
            <a:fillRect/>
          </a:stretch>
        </p:blipFill>
        <p:spPr>
          <a:xfrm>
            <a:off x="1189833" y="1054233"/>
            <a:ext cx="6753225" cy="4191000"/>
          </a:xfrm>
          <a:prstGeom prst="rect">
            <a:avLst/>
          </a:prstGeom>
        </p:spPr>
      </p:pic>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74434" name="Picture 2" descr="http://www.pathology.washington.edu/about/education/gallery/jpgs575/spa/img0023.jpg"/>
          <p:cNvPicPr>
            <a:picLocks noChangeAspect="1" noChangeArrowheads="1"/>
          </p:cNvPicPr>
          <p:nvPr/>
        </p:nvPicPr>
        <p:blipFill>
          <a:blip r:embed="rId3" cstate="print"/>
          <a:srcRect/>
          <a:stretch>
            <a:fillRect/>
          </a:stretch>
        </p:blipFill>
        <p:spPr bwMode="auto">
          <a:xfrm>
            <a:off x="1259632" y="836712"/>
            <a:ext cx="6552728" cy="4580638"/>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3" name="Rectangle 2"/>
          <p:cNvSpPr/>
          <p:nvPr/>
        </p:nvSpPr>
        <p:spPr>
          <a:xfrm>
            <a:off x="1115616" y="5517232"/>
            <a:ext cx="6408712" cy="1015663"/>
          </a:xfrm>
          <a:prstGeom prst="rect">
            <a:avLst/>
          </a:prstGeom>
        </p:spPr>
        <p:txBody>
          <a:bodyPr wrap="square">
            <a:spAutoFit/>
          </a:bodyPr>
          <a:lstStyle/>
          <a:p>
            <a:pPr algn="ctr"/>
            <a:r>
              <a:rPr lang="en-US" sz="2000" b="1" i="1" dirty="0" smtClean="0"/>
              <a:t>Here the inflammation has produced large, irregularly shaped to rake-like ulcers that are separated from each other by mucosa that appears close to normal. </a:t>
            </a:r>
            <a:endParaRPr lang="en-US" sz="2000" b="1" i="1" dirty="0"/>
          </a:p>
        </p:txBody>
      </p:sp>
      <p:sp>
        <p:nvSpPr>
          <p:cNvPr id="4" name="Rounded Rectangle 3"/>
          <p:cNvSpPr/>
          <p:nvPr/>
        </p:nvSpPr>
        <p:spPr>
          <a:xfrm>
            <a:off x="2195736" y="188640"/>
            <a:ext cx="4608512" cy="504056"/>
          </a:xfrm>
          <a:prstGeom prst="roundRect">
            <a:avLst/>
          </a:prstGeom>
          <a:gradFill flip="none" rotWithShape="1">
            <a:gsLst>
              <a:gs pos="0">
                <a:srgbClr val="000000"/>
              </a:gs>
              <a:gs pos="39999">
                <a:srgbClr val="0A128C"/>
              </a:gs>
              <a:gs pos="70000">
                <a:srgbClr val="181CC7"/>
              </a:gs>
              <a:gs pos="88000">
                <a:srgbClr val="7005D4"/>
              </a:gs>
              <a:gs pos="100000">
                <a:srgbClr val="8C3D91"/>
              </a:gs>
            </a:gsLst>
            <a:lin ang="5400000" scaled="0"/>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Crohn’s Disease- Gross</a:t>
            </a:r>
            <a:endParaRPr lang="en-US" sz="2800" b="1" i="1" dirty="0">
              <a:effectLst>
                <a:outerShdw blurRad="38100" dist="38100" dir="2700000" algn="tl">
                  <a:srgbClr val="000000">
                    <a:alpha val="43137"/>
                  </a:srgbClr>
                </a:outerShdw>
              </a:effectLst>
            </a:endParaRPr>
          </a:p>
        </p:txBody>
      </p:sp>
      <p:sp>
        <p:nvSpPr>
          <p:cNvPr id="5" name="TextBox 4"/>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6" name="TextBox 5"/>
          <p:cNvSpPr txBox="1"/>
          <p:nvPr/>
        </p:nvSpPr>
        <p:spPr>
          <a:xfrm>
            <a:off x="8382000" y="6643710"/>
            <a:ext cx="7620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51554" name="Picture 2" descr="http://library.med.utah.edu/WebPath/jpeg4/GI060.jpg"/>
          <p:cNvPicPr>
            <a:picLocks noChangeAspect="1" noChangeArrowheads="1"/>
          </p:cNvPicPr>
          <p:nvPr/>
        </p:nvPicPr>
        <p:blipFill>
          <a:blip r:embed="rId3" cstate="print"/>
          <a:srcRect/>
          <a:stretch>
            <a:fillRect/>
          </a:stretch>
        </p:blipFill>
        <p:spPr bwMode="auto">
          <a:xfrm>
            <a:off x="1281889" y="908720"/>
            <a:ext cx="6488575" cy="4248472"/>
          </a:xfrm>
          <a:prstGeom prst="rect">
            <a:avLst/>
          </a:prstGeom>
          <a:noFill/>
          <a:ln>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4" name="Rounded Rectangle 3"/>
          <p:cNvSpPr/>
          <p:nvPr/>
        </p:nvSpPr>
        <p:spPr>
          <a:xfrm>
            <a:off x="2195736" y="188640"/>
            <a:ext cx="4608512" cy="504056"/>
          </a:xfrm>
          <a:prstGeom prst="roundRect">
            <a:avLst/>
          </a:prstGeom>
          <a:gradFill flip="none" rotWithShape="1">
            <a:gsLst>
              <a:gs pos="0">
                <a:srgbClr val="000000"/>
              </a:gs>
              <a:gs pos="39999">
                <a:srgbClr val="0A128C"/>
              </a:gs>
              <a:gs pos="70000">
                <a:srgbClr val="181CC7"/>
              </a:gs>
              <a:gs pos="88000">
                <a:srgbClr val="7005D4"/>
              </a:gs>
              <a:gs pos="100000">
                <a:srgbClr val="8C3D91"/>
              </a:gs>
            </a:gsLst>
            <a:lin ang="5400000" scaled="0"/>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Crohn’s Disease- Gross</a:t>
            </a:r>
            <a:endParaRPr lang="en-US" sz="2800" b="1" i="1" dirty="0">
              <a:effectLst>
                <a:outerShdw blurRad="38100" dist="38100" dir="2700000" algn="tl">
                  <a:srgbClr val="000000">
                    <a:alpha val="43137"/>
                  </a:srgbClr>
                </a:outerShdw>
              </a:effectLst>
            </a:endParaRPr>
          </a:p>
        </p:txBody>
      </p:sp>
      <p:sp>
        <p:nvSpPr>
          <p:cNvPr id="5" name="Rectangle 4"/>
          <p:cNvSpPr/>
          <p:nvPr/>
        </p:nvSpPr>
        <p:spPr>
          <a:xfrm>
            <a:off x="990600" y="5397023"/>
            <a:ext cx="7239000" cy="1323439"/>
          </a:xfrm>
          <a:prstGeom prst="rect">
            <a:avLst/>
          </a:prstGeom>
        </p:spPr>
        <p:txBody>
          <a:bodyPr wrap="square">
            <a:spAutoFit/>
          </a:bodyPr>
          <a:lstStyle/>
          <a:p>
            <a:pPr algn="ctr"/>
            <a:r>
              <a:rPr lang="en-US" sz="2000" b="1" i="1" dirty="0" smtClean="0"/>
              <a:t>This is another example of Crohn's disease involving the small intestine. Here, the mucosal surface </a:t>
            </a:r>
            <a:r>
              <a:rPr lang="en-US" sz="2000" b="1" i="1" dirty="0" smtClean="0"/>
              <a:t>demonstrates </a:t>
            </a:r>
            <a:r>
              <a:rPr lang="en-US" sz="2000" b="1" i="1" dirty="0" smtClean="0"/>
              <a:t>focal </a:t>
            </a:r>
            <a:r>
              <a:rPr lang="en-US" sz="2000" b="1" i="1" dirty="0" smtClean="0"/>
              <a:t>superficial </a:t>
            </a:r>
            <a:r>
              <a:rPr lang="en-US" sz="2000" b="1" i="1" dirty="0" smtClean="0"/>
              <a:t>ulceration, </a:t>
            </a:r>
            <a:r>
              <a:rPr lang="en-US" sz="2000" b="1" i="1" dirty="0" smtClean="0"/>
              <a:t>irregular </a:t>
            </a:r>
            <a:r>
              <a:rPr lang="en-US" sz="2000" b="1" i="1" dirty="0" smtClean="0"/>
              <a:t>nodular </a:t>
            </a:r>
            <a:r>
              <a:rPr lang="en-US" sz="2000" b="1" i="1" dirty="0" smtClean="0"/>
              <a:t>appearance (cobble stone), bowel wall thickening, lumen narrowing with hyperemia. </a:t>
            </a:r>
            <a:endParaRPr lang="en-US" sz="2000" b="1" i="1" dirty="0"/>
          </a:p>
        </p:txBody>
      </p:sp>
      <p:sp>
        <p:nvSpPr>
          <p:cNvPr id="6" name="TextBox 5"/>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7" name="TextBox 6"/>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1267" name="Picture 6" descr="39"/>
          <p:cNvPicPr>
            <a:picLocks noGrp="1" noChangeAspect="1" noChangeArrowheads="1"/>
          </p:cNvPicPr>
          <p:nvPr>
            <p:ph idx="1"/>
          </p:nvPr>
        </p:nvPicPr>
        <p:blipFill>
          <a:blip r:embed="rId2" cstate="print">
            <a:lum contrast="20000"/>
          </a:blip>
          <a:srcRect/>
          <a:stretch>
            <a:fillRect/>
          </a:stretch>
        </p:blipFill>
        <p:spPr>
          <a:xfrm>
            <a:off x="1143000" y="908720"/>
            <a:ext cx="6717125" cy="4608512"/>
          </a:xfrm>
          <a:noFill/>
          <a:ln>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4" name="Rounded Rectangle 3"/>
          <p:cNvSpPr/>
          <p:nvPr/>
        </p:nvSpPr>
        <p:spPr>
          <a:xfrm>
            <a:off x="1691680" y="188640"/>
            <a:ext cx="5616624" cy="504056"/>
          </a:xfrm>
          <a:prstGeom prst="roundRect">
            <a:avLst/>
          </a:prstGeom>
          <a:gradFill flip="none" rotWithShape="1">
            <a:gsLst>
              <a:gs pos="0">
                <a:srgbClr val="000000"/>
              </a:gs>
              <a:gs pos="39999">
                <a:srgbClr val="0A128C"/>
              </a:gs>
              <a:gs pos="70000">
                <a:srgbClr val="181CC7"/>
              </a:gs>
              <a:gs pos="88000">
                <a:srgbClr val="7005D4"/>
              </a:gs>
              <a:gs pos="100000">
                <a:srgbClr val="8C3D91"/>
              </a:gs>
            </a:gsLst>
            <a:lin ang="5400000" scaled="0"/>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Crohn’s Disease vs Normal Colon</a:t>
            </a:r>
            <a:endParaRPr lang="en-US" sz="2800" b="1" i="1" dirty="0">
              <a:effectLst>
                <a:outerShdw blurRad="38100" dist="38100" dir="2700000" algn="tl">
                  <a:srgbClr val="000000">
                    <a:alpha val="43137"/>
                  </a:srgbClr>
                </a:outerShdw>
              </a:effectLst>
            </a:endParaRPr>
          </a:p>
        </p:txBody>
      </p:sp>
      <p:sp>
        <p:nvSpPr>
          <p:cNvPr id="5" name="Rectangle 4"/>
          <p:cNvSpPr/>
          <p:nvPr/>
        </p:nvSpPr>
        <p:spPr>
          <a:xfrm>
            <a:off x="1115616" y="5879013"/>
            <a:ext cx="6599656" cy="707886"/>
          </a:xfrm>
          <a:prstGeom prst="rect">
            <a:avLst/>
          </a:prstGeom>
        </p:spPr>
        <p:txBody>
          <a:bodyPr wrap="square">
            <a:spAutoFit/>
          </a:bodyPr>
          <a:lstStyle/>
          <a:p>
            <a:pPr algn="ctr"/>
            <a:r>
              <a:rPr lang="en-US" sz="2000" b="1" i="1" dirty="0" smtClean="0"/>
              <a:t>Section of large bowel shows alternating normal and ulcerating mucosa </a:t>
            </a:r>
            <a:endParaRPr lang="en-US" sz="2000" b="1" dirty="0"/>
          </a:p>
        </p:txBody>
      </p:sp>
      <p:sp>
        <p:nvSpPr>
          <p:cNvPr id="6" name="TextBox 5"/>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7" name="TextBox 6"/>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48482" name="Picture 2" descr="http://library.med.utah.edu/WebPath/jpeg4/GI061.jpg"/>
          <p:cNvPicPr>
            <a:picLocks noChangeAspect="1" noChangeArrowheads="1"/>
          </p:cNvPicPr>
          <p:nvPr/>
        </p:nvPicPr>
        <p:blipFill>
          <a:blip r:embed="rId3" cstate="print"/>
          <a:srcRect/>
          <a:stretch>
            <a:fillRect/>
          </a:stretch>
        </p:blipFill>
        <p:spPr bwMode="auto">
          <a:xfrm>
            <a:off x="1259631" y="836712"/>
            <a:ext cx="6462447" cy="4104456"/>
          </a:xfrm>
          <a:prstGeom prst="rect">
            <a:avLst/>
          </a:prstGeom>
          <a:noFill/>
          <a:ln>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6" name="Rectangle 5"/>
          <p:cNvSpPr/>
          <p:nvPr/>
        </p:nvSpPr>
        <p:spPr>
          <a:xfrm>
            <a:off x="899592" y="5120024"/>
            <a:ext cx="7128792" cy="1323439"/>
          </a:xfrm>
          <a:prstGeom prst="rect">
            <a:avLst/>
          </a:prstGeom>
        </p:spPr>
        <p:txBody>
          <a:bodyPr wrap="square">
            <a:spAutoFit/>
          </a:bodyPr>
          <a:lstStyle/>
          <a:p>
            <a:pPr algn="ctr"/>
            <a:r>
              <a:rPr lang="en-US" sz="2000" b="1" i="1" dirty="0" smtClean="0"/>
              <a:t>Microscopically, Crohn's disease is characterized by transmural inflammation. Here, inflammatory cells (the bluish infiltrates) extend from mucosa through submucosa and muscularis and appear as nodular infiltrates on the serosal surface with pale granulomatous centers.</a:t>
            </a:r>
            <a:endParaRPr lang="en-US" sz="2000" b="1" i="1" dirty="0"/>
          </a:p>
        </p:txBody>
      </p:sp>
      <p:sp>
        <p:nvSpPr>
          <p:cNvPr id="7" name="Rounded Rectangle 6"/>
          <p:cNvSpPr/>
          <p:nvPr/>
        </p:nvSpPr>
        <p:spPr>
          <a:xfrm>
            <a:off x="2195736" y="188640"/>
            <a:ext cx="4608512" cy="504056"/>
          </a:xfrm>
          <a:prstGeom prst="roundRect">
            <a:avLst/>
          </a:prstGeom>
          <a:gradFill flip="none" rotWithShape="1">
            <a:gsLst>
              <a:gs pos="0">
                <a:srgbClr val="000000"/>
              </a:gs>
              <a:gs pos="39999">
                <a:srgbClr val="0A128C"/>
              </a:gs>
              <a:gs pos="70000">
                <a:srgbClr val="181CC7"/>
              </a:gs>
              <a:gs pos="88000">
                <a:srgbClr val="7005D4"/>
              </a:gs>
              <a:gs pos="100000">
                <a:srgbClr val="8C3D91"/>
              </a:gs>
            </a:gsLst>
            <a:lin ang="5400000" scaled="0"/>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Crohn’s Disease- LPF</a:t>
            </a:r>
            <a:endParaRPr lang="en-US" sz="2800" b="1" i="1" dirty="0">
              <a:effectLst>
                <a:outerShdw blurRad="38100" dist="38100" dir="2700000" algn="tl">
                  <a:srgbClr val="000000">
                    <a:alpha val="43137"/>
                  </a:srgbClr>
                </a:outerShdw>
              </a:effectLst>
            </a:endParaRPr>
          </a:p>
        </p:txBody>
      </p:sp>
      <p:sp>
        <p:nvSpPr>
          <p:cNvPr id="5" name="TextBox 4"/>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8" name="TextBox 7"/>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Rectangle 2"/>
          <p:cNvSpPr/>
          <p:nvPr/>
        </p:nvSpPr>
        <p:spPr>
          <a:xfrm>
            <a:off x="0" y="5613047"/>
            <a:ext cx="9144000" cy="1323439"/>
          </a:xfrm>
          <a:prstGeom prst="rect">
            <a:avLst/>
          </a:prstGeom>
        </p:spPr>
        <p:txBody>
          <a:bodyPr wrap="square">
            <a:spAutoFit/>
          </a:bodyPr>
          <a:lstStyle/>
          <a:p>
            <a:pPr marL="533400" indent="-533400" algn="ctr"/>
            <a:r>
              <a:rPr lang="en-US" sz="2000" b="1" i="1" dirty="0" smtClean="0"/>
              <a:t>All layers of intestinal wall show transmural chronic inflammatory cell infiltrate, lymphoid aggregates and mild fibrosis. </a:t>
            </a:r>
            <a:r>
              <a:rPr lang="en-US" sz="2000" b="1" i="1" dirty="0" smtClean="0"/>
              <a:t>The Submucosal lesion </a:t>
            </a:r>
            <a:r>
              <a:rPr lang="en-US" sz="2000" b="1" i="1" dirty="0" smtClean="0"/>
              <a:t>seen here is </a:t>
            </a:r>
            <a:r>
              <a:rPr lang="en-US" sz="2000" b="1" i="1" dirty="0" err="1" smtClean="0"/>
              <a:t>epithelioid</a:t>
            </a:r>
            <a:r>
              <a:rPr lang="en-US" sz="2000" b="1" i="1" dirty="0" smtClean="0"/>
              <a:t> </a:t>
            </a:r>
            <a:r>
              <a:rPr lang="en-US" sz="2000" b="1" i="1" dirty="0" err="1" smtClean="0"/>
              <a:t>granuloma</a:t>
            </a:r>
            <a:r>
              <a:rPr lang="en-US" sz="2000" b="1" i="1" dirty="0" smtClean="0"/>
              <a:t>. </a:t>
            </a:r>
            <a:r>
              <a:rPr lang="en-US" sz="2000" b="1" i="1" dirty="0" smtClean="0"/>
              <a:t>Complications includes: Fistula, sinuses, obstruction,  perforation, risk for malignancy</a:t>
            </a:r>
            <a:endParaRPr lang="en-US" sz="2000" b="1" i="1" dirty="0"/>
          </a:p>
        </p:txBody>
      </p:sp>
      <p:sp>
        <p:nvSpPr>
          <p:cNvPr id="4" name="Rounded Rectangle 3"/>
          <p:cNvSpPr/>
          <p:nvPr/>
        </p:nvSpPr>
        <p:spPr>
          <a:xfrm>
            <a:off x="2195736" y="188640"/>
            <a:ext cx="4608512" cy="504056"/>
          </a:xfrm>
          <a:prstGeom prst="roundRect">
            <a:avLst/>
          </a:prstGeom>
          <a:gradFill flip="none" rotWithShape="1">
            <a:gsLst>
              <a:gs pos="0">
                <a:srgbClr val="000000"/>
              </a:gs>
              <a:gs pos="39999">
                <a:srgbClr val="0A128C"/>
              </a:gs>
              <a:gs pos="70000">
                <a:srgbClr val="181CC7"/>
              </a:gs>
              <a:gs pos="88000">
                <a:srgbClr val="7005D4"/>
              </a:gs>
              <a:gs pos="100000">
                <a:srgbClr val="8C3D91"/>
              </a:gs>
            </a:gsLst>
            <a:lin ang="5400000" scaled="0"/>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Crohn’s Disease- HPF</a:t>
            </a:r>
            <a:endParaRPr lang="en-US" sz="2800" b="1" i="1" dirty="0">
              <a:effectLst>
                <a:outerShdw blurRad="38100" dist="38100" dir="2700000" algn="tl">
                  <a:srgbClr val="000000">
                    <a:alpha val="43137"/>
                  </a:srgbClr>
                </a:outerShdw>
              </a:effectLst>
            </a:endParaRPr>
          </a:p>
        </p:txBody>
      </p:sp>
      <p:pic>
        <p:nvPicPr>
          <p:cNvPr id="145410" name="Picture 2" descr="File:Crohn's disease - colon - high mag.jpg">
            <a:hlinkClick r:id="rId2"/>
          </p:cNvPr>
          <p:cNvPicPr>
            <a:picLocks noChangeAspect="1" noChangeArrowheads="1"/>
          </p:cNvPicPr>
          <p:nvPr/>
        </p:nvPicPr>
        <p:blipFill>
          <a:blip r:embed="rId3" cstate="print"/>
          <a:srcRect/>
          <a:stretch>
            <a:fillRect/>
          </a:stretch>
        </p:blipFill>
        <p:spPr bwMode="auto">
          <a:xfrm>
            <a:off x="971600" y="836712"/>
            <a:ext cx="6984776" cy="4752528"/>
          </a:xfrm>
          <a:prstGeom prst="rect">
            <a:avLst/>
          </a:prstGeom>
          <a:noFill/>
          <a:ln>
            <a:solidFill>
              <a:schemeClr val="tx1"/>
            </a:solidFill>
          </a:ln>
        </p:spPr>
      </p:pic>
      <p:sp>
        <p:nvSpPr>
          <p:cNvPr id="5" name="TextBox 4"/>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6" name="TextBox 5"/>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46434" name="Picture 2" descr="http://library.med.utah.edu/WebPath/jpeg4/GI062.jpg"/>
          <p:cNvPicPr>
            <a:picLocks noChangeAspect="1" noChangeArrowheads="1"/>
          </p:cNvPicPr>
          <p:nvPr/>
        </p:nvPicPr>
        <p:blipFill>
          <a:blip r:embed="rId2" cstate="print"/>
          <a:srcRect/>
          <a:stretch>
            <a:fillRect/>
          </a:stretch>
        </p:blipFill>
        <p:spPr bwMode="auto">
          <a:xfrm>
            <a:off x="1115617" y="917486"/>
            <a:ext cx="6729812" cy="4213461"/>
          </a:xfrm>
          <a:prstGeom prst="rect">
            <a:avLst/>
          </a:prstGeom>
          <a:noFill/>
          <a:ln>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4" name="Rectangle 3"/>
          <p:cNvSpPr/>
          <p:nvPr/>
        </p:nvSpPr>
        <p:spPr>
          <a:xfrm>
            <a:off x="1187624" y="5336048"/>
            <a:ext cx="6480720" cy="1323439"/>
          </a:xfrm>
          <a:prstGeom prst="rect">
            <a:avLst/>
          </a:prstGeom>
        </p:spPr>
        <p:txBody>
          <a:bodyPr wrap="square">
            <a:spAutoFit/>
          </a:bodyPr>
          <a:lstStyle/>
          <a:p>
            <a:pPr algn="ctr"/>
            <a:r>
              <a:rPr lang="en-US" sz="2000" b="1" i="1" dirty="0" smtClean="0"/>
              <a:t>At high magnification the granulomatous nature of the inflammation of Crohn's disease is demonstrated here with epithelioid cells, giant cells, and many lymphocytes. Special stains for organisms are negative.</a:t>
            </a:r>
            <a:endParaRPr lang="en-US" sz="2000" b="1" i="1" dirty="0"/>
          </a:p>
        </p:txBody>
      </p:sp>
      <p:sp>
        <p:nvSpPr>
          <p:cNvPr id="5" name="Rounded Rectangle 4"/>
          <p:cNvSpPr/>
          <p:nvPr/>
        </p:nvSpPr>
        <p:spPr>
          <a:xfrm>
            <a:off x="2195736" y="188640"/>
            <a:ext cx="4608512" cy="504056"/>
          </a:xfrm>
          <a:prstGeom prst="roundRect">
            <a:avLst/>
          </a:prstGeom>
          <a:gradFill flip="none" rotWithShape="1">
            <a:gsLst>
              <a:gs pos="0">
                <a:srgbClr val="000000"/>
              </a:gs>
              <a:gs pos="39999">
                <a:srgbClr val="0A128C"/>
              </a:gs>
              <a:gs pos="70000">
                <a:srgbClr val="181CC7"/>
              </a:gs>
              <a:gs pos="88000">
                <a:srgbClr val="7005D4"/>
              </a:gs>
              <a:gs pos="100000">
                <a:srgbClr val="8C3D91"/>
              </a:gs>
            </a:gsLst>
            <a:lin ang="5400000" scaled="0"/>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Crohn’s Disease- HPF</a:t>
            </a:r>
            <a:endParaRPr lang="en-US" sz="2800" b="1" i="1" dirty="0">
              <a:effectLst>
                <a:outerShdw blurRad="38100" dist="38100" dir="2700000" algn="tl">
                  <a:srgbClr val="000000">
                    <a:alpha val="43137"/>
                  </a:srgbClr>
                </a:outerShdw>
              </a:effectLst>
            </a:endParaRPr>
          </a:p>
        </p:txBody>
      </p:sp>
      <p:sp>
        <p:nvSpPr>
          <p:cNvPr id="6" name="TextBox 5"/>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7" name="TextBox 6"/>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2209800" y="2743200"/>
            <a:ext cx="6172200" cy="1528936"/>
          </a:xfrm>
        </p:spPr>
        <p:txBody>
          <a:bodyPr>
            <a:normAutofit fontScale="90000"/>
          </a:bodyPr>
          <a:lstStyle/>
          <a:p>
            <a:pPr algn="ctr"/>
            <a:r>
              <a:rPr lang="en-US" b="1" i="1" dirty="0" smtClean="0">
                <a:solidFill>
                  <a:srgbClr val="0B0B8F"/>
                </a:solidFill>
                <a:effectLst>
                  <a:outerShdw blurRad="38100" dist="38100" dir="2700000" algn="tl">
                    <a:srgbClr val="000000">
                      <a:alpha val="43137"/>
                    </a:srgbClr>
                  </a:outerShdw>
                </a:effectLst>
              </a:rPr>
              <a:t>Adenomatous polyps of rectum / colon</a:t>
            </a:r>
            <a:endParaRPr lang="en-US" b="1" i="1" dirty="0">
              <a:solidFill>
                <a:srgbClr val="0B0B8F"/>
              </a:solidFill>
              <a:effectLst>
                <a:outerShdw blurRad="38100" dist="38100" dir="2700000" algn="tl">
                  <a:srgbClr val="000000">
                    <a:alpha val="43137"/>
                  </a:srgbClr>
                </a:outerShdw>
              </a:effectLst>
            </a:endParaRPr>
          </a:p>
        </p:txBody>
      </p:sp>
      <p:sp>
        <p:nvSpPr>
          <p:cNvPr id="5" name="TextBox 4"/>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6" name="TextBox 5"/>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25634" name="Picture 2" descr="http://library.med.utah.edu/WebPath/jpeg4/GI114.jpg"/>
          <p:cNvPicPr>
            <a:picLocks noChangeAspect="1" noChangeArrowheads="1"/>
          </p:cNvPicPr>
          <p:nvPr/>
        </p:nvPicPr>
        <p:blipFill>
          <a:blip r:embed="rId2" cstate="print"/>
          <a:srcRect/>
          <a:stretch>
            <a:fillRect/>
          </a:stretch>
        </p:blipFill>
        <p:spPr bwMode="auto">
          <a:xfrm>
            <a:off x="1403648" y="908720"/>
            <a:ext cx="6192688" cy="4149602"/>
          </a:xfrm>
          <a:prstGeom prst="rect">
            <a:avLst/>
          </a:prstGeom>
          <a:noFill/>
        </p:spPr>
      </p:pic>
      <p:sp>
        <p:nvSpPr>
          <p:cNvPr id="5" name="Rectangle 4"/>
          <p:cNvSpPr/>
          <p:nvPr/>
        </p:nvSpPr>
        <p:spPr>
          <a:xfrm>
            <a:off x="1115616" y="5120024"/>
            <a:ext cx="6696744" cy="1323439"/>
          </a:xfrm>
          <a:prstGeom prst="rect">
            <a:avLst/>
          </a:prstGeom>
        </p:spPr>
        <p:txBody>
          <a:bodyPr wrap="square">
            <a:spAutoFit/>
          </a:bodyPr>
          <a:lstStyle/>
          <a:p>
            <a:pPr algn="ctr"/>
            <a:r>
              <a:rPr lang="en-US" sz="2000" b="1" i="1" dirty="0" smtClean="0"/>
              <a:t>Multiple adenomatous polyps (tubulovillous adenomas) of the cecum are seen here in a case of familial adenomatous polyposis, a genetic syndrome in which an abnormal genetic mutation leads to development of multiple neoplasms in the colon</a:t>
            </a:r>
            <a:endParaRPr lang="en-US" sz="2000" b="1" i="1" dirty="0"/>
          </a:p>
        </p:txBody>
      </p:sp>
      <p:sp>
        <p:nvSpPr>
          <p:cNvPr id="6" name="Rounded Rectangle 5"/>
          <p:cNvSpPr/>
          <p:nvPr/>
        </p:nvSpPr>
        <p:spPr>
          <a:xfrm>
            <a:off x="1403648" y="260648"/>
            <a:ext cx="6192688" cy="504056"/>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Adenomatous polyp of the colon - Gross</a:t>
            </a:r>
            <a:endParaRPr lang="en-US" sz="2800" b="1" i="1" dirty="0">
              <a:effectLst>
                <a:outerShdw blurRad="38100" dist="38100" dir="2700000" algn="tl">
                  <a:srgbClr val="000000">
                    <a:alpha val="43137"/>
                  </a:srgbClr>
                </a:outerShdw>
              </a:effectLst>
            </a:endParaRPr>
          </a:p>
        </p:txBody>
      </p:sp>
      <p:sp>
        <p:nvSpPr>
          <p:cNvPr id="7" name="TextBox 6"/>
          <p:cNvSpPr txBox="1"/>
          <p:nvPr/>
        </p:nvSpPr>
        <p:spPr>
          <a:xfrm>
            <a:off x="0" y="6627192"/>
            <a:ext cx="13716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8" name="TextBox 7"/>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Picture 4" descr="http://www.med.und.nodak.edu/depts/path/powerpoint/blk5/NP1_files/slide0031_image029.wmz"/>
          <p:cNvPicPr>
            <a:picLocks noChangeArrowheads="1"/>
          </p:cNvPicPr>
          <p:nvPr/>
        </p:nvPicPr>
        <p:blipFill>
          <a:blip r:embed="rId2" r:link="rId3" cstate="print">
            <a:lum bright="6000"/>
          </a:blip>
          <a:srcRect b="23607"/>
          <a:stretch>
            <a:fillRect/>
          </a:stretch>
        </p:blipFill>
        <p:spPr bwMode="auto">
          <a:xfrm>
            <a:off x="1187624" y="980728"/>
            <a:ext cx="6480720" cy="4176464"/>
          </a:xfrm>
          <a:prstGeom prst="rect">
            <a:avLst/>
          </a:prstGeom>
          <a:noFill/>
          <a:ln w="28575">
            <a:solidFill>
              <a:schemeClr val="tx1"/>
            </a:solidFill>
            <a:miter lim="800000"/>
            <a:headEnd/>
            <a:tailEnd/>
          </a:ln>
        </p:spPr>
      </p:pic>
      <p:sp>
        <p:nvSpPr>
          <p:cNvPr id="6" name="Rounded Rectangle 5"/>
          <p:cNvSpPr/>
          <p:nvPr/>
        </p:nvSpPr>
        <p:spPr>
          <a:xfrm>
            <a:off x="1187624" y="260648"/>
            <a:ext cx="6480720" cy="504056"/>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Adenomatous polyp of the colon - Gross</a:t>
            </a:r>
            <a:endParaRPr lang="en-US" sz="2800" b="1" i="1" dirty="0">
              <a:effectLst>
                <a:outerShdw blurRad="38100" dist="38100" dir="2700000" algn="tl">
                  <a:srgbClr val="000000">
                    <a:alpha val="43137"/>
                  </a:srgbClr>
                </a:outerShdw>
              </a:effectLst>
            </a:endParaRPr>
          </a:p>
        </p:txBody>
      </p:sp>
      <p:sp>
        <p:nvSpPr>
          <p:cNvPr id="7" name="Rectangle 6"/>
          <p:cNvSpPr/>
          <p:nvPr/>
        </p:nvSpPr>
        <p:spPr>
          <a:xfrm>
            <a:off x="539552" y="5229200"/>
            <a:ext cx="7776864" cy="1323439"/>
          </a:xfrm>
          <a:prstGeom prst="rect">
            <a:avLst/>
          </a:prstGeom>
        </p:spPr>
        <p:txBody>
          <a:bodyPr wrap="square">
            <a:spAutoFit/>
          </a:bodyPr>
          <a:lstStyle/>
          <a:p>
            <a:pPr algn="ctr"/>
            <a:r>
              <a:rPr lang="en-US" sz="2000" b="1" i="1" dirty="0" smtClean="0"/>
              <a:t>This adenomatous polyp has a hemorrhagic surface (which is why they may first be detected with stool occult blood screening) and a long narrow stalk. The size of this polyp--above 2 cm--makes the possibility of malignancy more likely, but this polyp proved to be benign</a:t>
            </a:r>
            <a:endParaRPr lang="en-US" sz="2000" b="1" i="1" dirty="0"/>
          </a:p>
        </p:txBody>
      </p:sp>
      <p:sp>
        <p:nvSpPr>
          <p:cNvPr id="9" name="TextBox 8"/>
          <p:cNvSpPr txBox="1"/>
          <p:nvPr/>
        </p:nvSpPr>
        <p:spPr>
          <a:xfrm>
            <a:off x="0" y="6627192"/>
            <a:ext cx="12954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10" name="TextBox 9"/>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00706" name="Picture 1"/>
          <p:cNvPicPr>
            <a:picLocks noChangeAspect="1"/>
          </p:cNvPicPr>
          <p:nvPr/>
        </p:nvPicPr>
        <p:blipFill>
          <a:blip r:embed="rId3" cstate="print"/>
          <a:srcRect/>
          <a:stretch>
            <a:fillRect/>
          </a:stretch>
        </p:blipFill>
        <p:spPr bwMode="auto">
          <a:xfrm rot="5400000">
            <a:off x="2397200" y="-228849"/>
            <a:ext cx="4176464" cy="6739633"/>
          </a:xfrm>
          <a:prstGeom prst="rect">
            <a:avLst/>
          </a:prstGeom>
          <a:noFill/>
          <a:ln w="9525">
            <a:noFill/>
            <a:miter lim="800000"/>
            <a:headEnd/>
            <a:tailEnd/>
          </a:ln>
        </p:spPr>
      </p:pic>
      <p:sp>
        <p:nvSpPr>
          <p:cNvPr id="3" name="Rectangle 2"/>
          <p:cNvSpPr/>
          <p:nvPr/>
        </p:nvSpPr>
        <p:spPr>
          <a:xfrm>
            <a:off x="1043608" y="5373216"/>
            <a:ext cx="6948264" cy="1015663"/>
          </a:xfrm>
          <a:prstGeom prst="rect">
            <a:avLst/>
          </a:prstGeom>
        </p:spPr>
        <p:txBody>
          <a:bodyPr wrap="square">
            <a:spAutoFit/>
          </a:bodyPr>
          <a:lstStyle/>
          <a:p>
            <a:pPr algn="ctr">
              <a:spcBef>
                <a:spcPct val="0"/>
              </a:spcBef>
            </a:pPr>
            <a:r>
              <a:rPr lang="en-US" sz="2000" b="1" i="1" dirty="0" smtClean="0"/>
              <a:t>It is caused by mutations of the adenomatous polyposis coli , or APC gene . The major complication is development of  adenocarcinoma of the colon.</a:t>
            </a:r>
          </a:p>
        </p:txBody>
      </p:sp>
      <p:sp>
        <p:nvSpPr>
          <p:cNvPr id="4" name="Rounded Rectangle 3"/>
          <p:cNvSpPr/>
          <p:nvPr/>
        </p:nvSpPr>
        <p:spPr>
          <a:xfrm>
            <a:off x="1187624" y="260648"/>
            <a:ext cx="6480720" cy="596584"/>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Familial polyposis of the colon - Gross</a:t>
            </a:r>
            <a:endParaRPr lang="en-US" sz="2800" b="1" i="1" dirty="0">
              <a:effectLst>
                <a:outerShdw blurRad="38100" dist="38100" dir="2700000" algn="tl">
                  <a:srgbClr val="000000">
                    <a:alpha val="43137"/>
                  </a:srgbClr>
                </a:outerShdw>
              </a:effectLst>
            </a:endParaRPr>
          </a:p>
        </p:txBody>
      </p:sp>
      <p:sp>
        <p:nvSpPr>
          <p:cNvPr id="5" name="TextBox 4"/>
          <p:cNvSpPr txBox="1"/>
          <p:nvPr/>
        </p:nvSpPr>
        <p:spPr>
          <a:xfrm>
            <a:off x="0" y="6627192"/>
            <a:ext cx="1219200" cy="230808"/>
          </a:xfrm>
          <a:prstGeom prst="rect">
            <a:avLst/>
          </a:prstGeom>
          <a:noFill/>
        </p:spPr>
        <p:txBody>
          <a:bodyPr wrap="square" rtlCol="0">
            <a:spAutoFit/>
          </a:bodyPr>
          <a:lstStyle/>
          <a:p>
            <a:r>
              <a:rPr lang="en-US" sz="900" b="1" i="1" dirty="0" smtClean="0">
                <a:solidFill>
                  <a:srgbClr val="1010C6"/>
                </a:solidFill>
              </a:rPr>
              <a:t>Pathology Dept, KSU</a:t>
            </a:r>
            <a:endParaRPr lang="en-US" sz="900" b="1" i="1" dirty="0">
              <a:solidFill>
                <a:srgbClr val="1010C6"/>
              </a:solidFill>
            </a:endParaRPr>
          </a:p>
        </p:txBody>
      </p:sp>
      <p:sp>
        <p:nvSpPr>
          <p:cNvPr id="6" name="TextBox 5"/>
          <p:cNvSpPr txBox="1"/>
          <p:nvPr/>
        </p:nvSpPr>
        <p:spPr>
          <a:xfrm>
            <a:off x="8305800" y="6643710"/>
            <a:ext cx="838232" cy="230832"/>
          </a:xfrm>
          <a:prstGeom prst="rect">
            <a:avLst/>
          </a:prstGeom>
          <a:noFill/>
        </p:spPr>
        <p:txBody>
          <a:bodyPr wrap="square" rtlCol="0">
            <a:spAutoFit/>
          </a:bodyPr>
          <a:lstStyle/>
          <a:p>
            <a:r>
              <a:rPr lang="en-US" sz="900" b="1" i="1" dirty="0" smtClean="0">
                <a:solidFill>
                  <a:srgbClr val="1010C6"/>
                </a:solidFill>
              </a:rPr>
              <a:t>GIT Block</a:t>
            </a:r>
            <a:endParaRPr lang="en-US" sz="900" b="1" i="1" dirty="0">
              <a:solidFill>
                <a:srgbClr val="1010C6"/>
              </a:solidFill>
            </a:endParaRPr>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heme1">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Parallax">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xmlns="" name="Parallax" id="{3388167B-A2EB-4685-9635-1831D9AEF8C4}" vid="{EBEC8F79-A447-43FC-8E81-85E8468AF3F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Theme1</Template>
  <TotalTime>3581</TotalTime>
  <Words>6781</Words>
  <Application>Microsoft Office PowerPoint</Application>
  <PresentationFormat>On-screen Show (4:3)</PresentationFormat>
  <Paragraphs>846</Paragraphs>
  <Slides>183</Slides>
  <Notes>68</Notes>
  <HiddenSlides>0</HiddenSlides>
  <MMClips>0</MMClips>
  <ScaleCrop>false</ScaleCrop>
  <HeadingPairs>
    <vt:vector size="4" baseType="variant">
      <vt:variant>
        <vt:lpstr>Theme</vt:lpstr>
      </vt:variant>
      <vt:variant>
        <vt:i4>1</vt:i4>
      </vt:variant>
      <vt:variant>
        <vt:lpstr>Slide Titles</vt:lpstr>
      </vt:variant>
      <vt:variant>
        <vt:i4>183</vt:i4>
      </vt:variant>
    </vt:vector>
  </HeadingPairs>
  <TitlesOfParts>
    <vt:vector size="184" baseType="lpstr">
      <vt:lpstr>Theme1</vt:lpstr>
      <vt:lpstr>GIT BLOCK   PATHOLOGY  PRACTICAL</vt:lpstr>
      <vt:lpstr>Slide 2</vt:lpstr>
      <vt:lpstr>Slide 3</vt:lpstr>
      <vt:lpstr>Slide 4</vt:lpstr>
      <vt:lpstr>Slide 5</vt:lpstr>
      <vt:lpstr>Slide 6</vt:lpstr>
      <vt:lpstr>Slide 7</vt:lpstr>
      <vt:lpstr>Slide 8</vt:lpstr>
      <vt:lpstr>Slide 9</vt:lpstr>
      <vt:lpstr>Slide 10</vt:lpstr>
      <vt:lpstr> Normal anatomy  and histology</vt:lpstr>
      <vt:lpstr>Slide 12</vt:lpstr>
      <vt:lpstr>Slide 13</vt:lpstr>
      <vt:lpstr>Slide 14</vt:lpstr>
      <vt:lpstr>Gross and histopathology</vt:lpstr>
      <vt:lpstr>Slide 16</vt:lpstr>
      <vt:lpstr>Slide 17</vt:lpstr>
      <vt:lpstr>Slide 18</vt:lpstr>
      <vt:lpstr>Slide 19</vt:lpstr>
      <vt:lpstr>Slide 20</vt:lpstr>
      <vt:lpstr>Slide 21</vt:lpstr>
      <vt:lpstr>Slide 22</vt:lpstr>
      <vt:lpstr>Slide 23</vt:lpstr>
      <vt:lpstr>Slide 24</vt:lpstr>
      <vt:lpstr> Carcinoma of the esophagus</vt:lpstr>
      <vt:lpstr>Slide 26</vt:lpstr>
      <vt:lpstr>Slide 27</vt:lpstr>
      <vt:lpstr>Slide 28</vt:lpstr>
      <vt:lpstr>Slide 29</vt:lpstr>
      <vt:lpstr>Slide 30</vt:lpstr>
      <vt:lpstr>Slide 31</vt:lpstr>
      <vt:lpstr>STOMACH</vt:lpstr>
      <vt:lpstr>Slide 33</vt:lpstr>
      <vt:lpstr>Slide 34</vt:lpstr>
      <vt:lpstr>Slide 35</vt:lpstr>
      <vt:lpstr>Slide 36</vt:lpstr>
      <vt:lpstr>Slide 37</vt:lpstr>
      <vt:lpstr>Gross and histopathology</vt:lpstr>
      <vt:lpstr>Slide 39</vt:lpstr>
      <vt:lpstr>Slide 40</vt:lpstr>
      <vt:lpstr>Slide 41</vt:lpstr>
      <vt:lpstr>Slide 42</vt:lpstr>
      <vt:lpstr>Slide 43</vt:lpstr>
      <vt:lpstr>Slide 44</vt:lpstr>
      <vt:lpstr>Slide 45</vt:lpstr>
      <vt:lpstr>Slide 46</vt:lpstr>
      <vt:lpstr> </vt:lpstr>
      <vt:lpstr> Acute gastric ulcer</vt:lpstr>
      <vt:lpstr>Slide 49</vt:lpstr>
      <vt:lpstr>Slide 50</vt:lpstr>
      <vt:lpstr>Slide 51</vt:lpstr>
      <vt:lpstr>Slide 52</vt:lpstr>
      <vt:lpstr> Chronic gastric ulcer</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Gross and histopathology</vt:lpstr>
      <vt:lpstr>Slide 70</vt:lpstr>
      <vt:lpstr>Slide 71</vt:lpstr>
      <vt:lpstr>Slide 72</vt:lpstr>
      <vt:lpstr>Slide 73</vt:lpstr>
      <vt:lpstr>Slide 74</vt:lpstr>
      <vt:lpstr>Slide 75</vt:lpstr>
      <vt:lpstr> Chronic duodenal ulcer</vt:lpstr>
      <vt:lpstr>Slide 77</vt:lpstr>
      <vt:lpstr> Celiac disease</vt:lpstr>
      <vt:lpstr>Slide 79</vt:lpstr>
      <vt:lpstr>Slide 80</vt:lpstr>
      <vt:lpstr>Carcinoid tumor of Small Intestine</vt:lpstr>
      <vt:lpstr>Slide 82</vt:lpstr>
      <vt:lpstr>Slide 83</vt:lpstr>
      <vt:lpstr>Slide 84</vt:lpstr>
      <vt:lpstr>Slide 85</vt:lpstr>
      <vt:lpstr>Slide 86</vt:lpstr>
      <vt:lpstr>Slide 87</vt:lpstr>
      <vt:lpstr>Slide 88</vt:lpstr>
      <vt:lpstr> Crohn’s disease</vt:lpstr>
      <vt:lpstr>Slide 90</vt:lpstr>
      <vt:lpstr>Slide 91</vt:lpstr>
      <vt:lpstr>Slide 92</vt:lpstr>
      <vt:lpstr>Slide 93</vt:lpstr>
      <vt:lpstr>Slide 94</vt:lpstr>
      <vt:lpstr>Slide 95</vt:lpstr>
      <vt:lpstr>Adenomatous polyps of rectum / colon</vt:lpstr>
      <vt:lpstr>Slide 97</vt:lpstr>
      <vt:lpstr>Slide 98</vt:lpstr>
      <vt:lpstr>Slide 99</vt:lpstr>
      <vt:lpstr>Slide 100</vt:lpstr>
      <vt:lpstr>Slide 101</vt:lpstr>
      <vt:lpstr>Slide 102</vt:lpstr>
      <vt:lpstr>Slide 103</vt:lpstr>
      <vt:lpstr>Adenocarcinoma of the large intestine</vt:lpstr>
      <vt:lpstr>Slide 105</vt:lpstr>
      <vt:lpstr>Slide 106</vt:lpstr>
      <vt:lpstr>Slide 107</vt:lpstr>
      <vt:lpstr>Slide 108</vt:lpstr>
      <vt:lpstr>Slide 109</vt:lpstr>
      <vt:lpstr> Ulcerative colitis</vt:lpstr>
      <vt:lpstr>Slide 111</vt:lpstr>
      <vt:lpstr>Slide 112</vt:lpstr>
      <vt:lpstr>Slide 113</vt:lpstr>
      <vt:lpstr>Slide 114</vt:lpstr>
      <vt:lpstr>Slide 115</vt:lpstr>
      <vt:lpstr>Slide 116</vt:lpstr>
      <vt:lpstr>Slide 117</vt:lpstr>
      <vt:lpstr>Slide 118</vt:lpstr>
      <vt:lpstr>Hepatobiliary system</vt:lpstr>
      <vt:lpstr>Normal anatomy and histology</vt:lpstr>
      <vt:lpstr>Slide 121</vt:lpstr>
      <vt:lpstr>Slide 122</vt:lpstr>
      <vt:lpstr>Slide 123</vt:lpstr>
      <vt:lpstr>Slide 124</vt:lpstr>
      <vt:lpstr>Slide 125</vt:lpstr>
      <vt:lpstr>Gross and histopathology</vt:lpstr>
      <vt:lpstr>Chronic VIRAL hepatitis  (HBV &amp; HCV)</vt:lpstr>
      <vt:lpstr>Slide 128</vt:lpstr>
      <vt:lpstr>Slide 129</vt:lpstr>
      <vt:lpstr>Slide 130</vt:lpstr>
      <vt:lpstr>Slide 131</vt:lpstr>
      <vt:lpstr>Slide 132</vt:lpstr>
      <vt:lpstr>Hepatic cirrhosis</vt:lpstr>
      <vt:lpstr>Slide 134</vt:lpstr>
      <vt:lpstr>Slide 135</vt:lpstr>
      <vt:lpstr>Slide 136</vt:lpstr>
      <vt:lpstr>Slide 137</vt:lpstr>
      <vt:lpstr>Slide 138</vt:lpstr>
      <vt:lpstr>Slide 139</vt:lpstr>
      <vt:lpstr>Slide 140</vt:lpstr>
      <vt:lpstr>Slide 141</vt:lpstr>
      <vt:lpstr>HEPATIC ADENOMA</vt:lpstr>
      <vt:lpstr>Slide 143</vt:lpstr>
      <vt:lpstr>Slide 144</vt:lpstr>
      <vt:lpstr>Slide 145</vt:lpstr>
      <vt:lpstr>HEPATOCELLULAR CARCINOMA</vt:lpstr>
      <vt:lpstr>Slide 147</vt:lpstr>
      <vt:lpstr>Slide 148</vt:lpstr>
      <vt:lpstr>Slide 149</vt:lpstr>
      <vt:lpstr>Slide 150</vt:lpstr>
      <vt:lpstr>Slide 151</vt:lpstr>
      <vt:lpstr>Slide 152</vt:lpstr>
      <vt:lpstr>CHRONIC CHOLECYSTITIS WITH STONES</vt:lpstr>
      <vt:lpstr>Slide 154</vt:lpstr>
      <vt:lpstr>Slide 155</vt:lpstr>
      <vt:lpstr>Slide 156</vt:lpstr>
      <vt:lpstr>Slide 157</vt:lpstr>
      <vt:lpstr>Slide 158</vt:lpstr>
      <vt:lpstr>Normal anatomy &amp; histology</vt:lpstr>
      <vt:lpstr>Slide 160</vt:lpstr>
      <vt:lpstr>Slide 161</vt:lpstr>
      <vt:lpstr>Slide 162</vt:lpstr>
      <vt:lpstr>Slide 163</vt:lpstr>
      <vt:lpstr>GROSS &amp; HISTOPATHOLOGY</vt:lpstr>
      <vt:lpstr>Slide 165</vt:lpstr>
      <vt:lpstr>Slide 166</vt:lpstr>
      <vt:lpstr>Acute pancreatitis</vt:lpstr>
      <vt:lpstr>Slide 168</vt:lpstr>
      <vt:lpstr>Slide 169</vt:lpstr>
      <vt:lpstr>Slide 170</vt:lpstr>
      <vt:lpstr>Slide 171</vt:lpstr>
      <vt:lpstr>Slide 172</vt:lpstr>
      <vt:lpstr>Slide 173</vt:lpstr>
      <vt:lpstr>Chronic pancreatitis</vt:lpstr>
      <vt:lpstr>Slide 175</vt:lpstr>
      <vt:lpstr>Slide 176</vt:lpstr>
      <vt:lpstr>Slide 177</vt:lpstr>
      <vt:lpstr>Pancreatic adenocarcinoma</vt:lpstr>
      <vt:lpstr>Slide 179</vt:lpstr>
      <vt:lpstr>Slide 180</vt:lpstr>
      <vt:lpstr>Slide 181</vt:lpstr>
      <vt:lpstr>Slide 182</vt:lpstr>
      <vt:lpstr>Slide 183</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Alimentary system             practical block</dc:title>
  <dc:creator>Dr. Sayed Esawy</dc:creator>
  <cp:lastModifiedBy>Dr Sufian</cp:lastModifiedBy>
  <cp:revision>295</cp:revision>
  <dcterms:created xsi:type="dcterms:W3CDTF">2010-07-19T08:53:06Z</dcterms:created>
  <dcterms:modified xsi:type="dcterms:W3CDTF">2015-01-04T07:10:21Z</dcterms:modified>
</cp:coreProperties>
</file>