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6" r:id="rId3"/>
    <p:sldId id="259" r:id="rId4"/>
    <p:sldId id="267" r:id="rId5"/>
    <p:sldId id="264" r:id="rId6"/>
    <p:sldId id="272" r:id="rId7"/>
    <p:sldId id="268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31B62-1847-48A1-92F1-E488B66EC811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6AA-50B6-4E62-9828-8D90F5D657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8436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2F520-765B-47EE-982C-BAAFEDFFF51D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CC5EF-479D-4828-9C16-FABE6F736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173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CC5EF-479D-4828-9C16-FABE6F736D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8705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9DF8-634D-4A1D-9513-D045002483F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5ED7-EE47-453C-91C4-C8E2C7623C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76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9DF8-634D-4A1D-9513-D045002483F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5ED7-EE47-453C-91C4-C8E2C7623C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722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9DF8-634D-4A1D-9513-D045002483F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5ED7-EE47-453C-91C4-C8E2C7623C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832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9DF8-634D-4A1D-9513-D045002483F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5ED7-EE47-453C-91C4-C8E2C7623C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037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9DF8-634D-4A1D-9513-D045002483F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5ED7-EE47-453C-91C4-C8E2C7623C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269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9DF8-634D-4A1D-9513-D045002483F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5ED7-EE47-453C-91C4-C8E2C7623C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668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9DF8-634D-4A1D-9513-D045002483F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5ED7-EE47-453C-91C4-C8E2C7623C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885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9DF8-634D-4A1D-9513-D045002483F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5ED7-EE47-453C-91C4-C8E2C7623C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080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9DF8-634D-4A1D-9513-D045002483F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5ED7-EE47-453C-91C4-C8E2C7623C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514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9DF8-634D-4A1D-9513-D045002483F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5ED7-EE47-453C-91C4-C8E2C7623C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589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9DF8-634D-4A1D-9513-D045002483F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5ED7-EE47-453C-91C4-C8E2C7623C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776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C9DF8-634D-4A1D-9513-D045002483F5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25ED7-EE47-453C-91C4-C8E2C7623C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34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Sensitivity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dirty="0" smtClean="0"/>
              <a:t>Sensitivity answers the following question: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dirty="0" smtClean="0"/>
              <a:t>If a person has a disease, how often will the test be positive (true positive rate)? </a:t>
            </a:r>
            <a:br>
              <a:rPr lang="en-US" sz="2400" dirty="0" smtClean="0"/>
            </a:br>
            <a:r>
              <a:rPr lang="en-US" sz="2400" dirty="0" smtClean="0"/>
              <a:t>i.e.: if the test is highly sensitive and the test result is negative you can be nearly certain that the individuals don’t have disease. </a:t>
            </a:r>
            <a:br>
              <a:rPr lang="en-US" sz="2400" dirty="0" smtClean="0"/>
            </a:br>
            <a:r>
              <a:rPr lang="en-US" sz="2400" dirty="0" smtClean="0"/>
              <a:t>A Sensitive test helps </a:t>
            </a:r>
            <a:r>
              <a:rPr lang="en-US" sz="2400" b="1" u="sng" dirty="0">
                <a:solidFill>
                  <a:srgbClr val="FF0000"/>
                </a:solidFill>
              </a:rPr>
              <a:t>rule out </a:t>
            </a:r>
            <a:r>
              <a:rPr lang="en-US" sz="2400" dirty="0" smtClean="0"/>
              <a:t>disease (when the result is negative). </a:t>
            </a:r>
            <a:r>
              <a:rPr lang="en-US" sz="2400" b="1" u="sng" dirty="0" smtClean="0">
                <a:solidFill>
                  <a:srgbClr val="FF0000"/>
                </a:solidFill>
              </a:rPr>
              <a:t>Sensitivity rule out or "Snout“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5443210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513120" y="5181600"/>
            <a:ext cx="1946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 true positives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429000" y="570482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true </a:t>
            </a:r>
            <a:r>
              <a:rPr lang="en-US" sz="2400" dirty="0">
                <a:solidFill>
                  <a:prstClr val="black"/>
                </a:solidFill>
              </a:rPr>
              <a:t>positive + false </a:t>
            </a:r>
            <a:r>
              <a:rPr lang="en-US" sz="2400" dirty="0" smtClean="0">
                <a:solidFill>
                  <a:prstClr val="black"/>
                </a:solidFill>
              </a:rPr>
              <a:t>negative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429000" y="570482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96200" y="5486400"/>
            <a:ext cx="91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6461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35171258"/>
              </p:ext>
            </p:extLst>
          </p:nvPr>
        </p:nvGraphicFramePr>
        <p:xfrm>
          <a:off x="1724723" y="1435871"/>
          <a:ext cx="554215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2387727"/>
                <a:gridCol w="23046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(TP)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(FP)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(FN)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(TN)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5443210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733800" y="5181600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TP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352800" y="5715000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TP+ FN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5704820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0" y="235803"/>
            <a:ext cx="27432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724400" y="5486400"/>
            <a:ext cx="91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Specificity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155757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Specificity </a:t>
            </a:r>
            <a:r>
              <a:rPr lang="en-US" sz="2400" dirty="0"/>
              <a:t>answers the following question: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smtClean="0"/>
              <a:t>If </a:t>
            </a:r>
            <a:r>
              <a:rPr lang="en-US" sz="2400" dirty="0"/>
              <a:t>a person does not have the disease how often will the test be negative (true negative rate</a:t>
            </a:r>
            <a:r>
              <a:rPr lang="en-US" sz="2400" dirty="0" smtClean="0"/>
              <a:t>)?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i.e., </a:t>
            </a:r>
            <a:r>
              <a:rPr lang="en-US" sz="2400" dirty="0"/>
              <a:t>if the test result for a highly specific test is positive you can be nearly certain that </a:t>
            </a:r>
            <a:r>
              <a:rPr lang="en-US" sz="2400" dirty="0" smtClean="0"/>
              <a:t>the individuals actually </a:t>
            </a:r>
            <a:r>
              <a:rPr lang="en-US" sz="2400" dirty="0"/>
              <a:t>have the disease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 very specific test </a:t>
            </a:r>
            <a:r>
              <a:rPr lang="en-US" sz="2400" b="1" u="sng" dirty="0">
                <a:solidFill>
                  <a:srgbClr val="FF0000"/>
                </a:solidFill>
              </a:rPr>
              <a:t>rules in </a:t>
            </a:r>
            <a:r>
              <a:rPr lang="en-US" sz="2400" dirty="0"/>
              <a:t>disease with a high degree of </a:t>
            </a:r>
            <a:r>
              <a:rPr lang="en-US" sz="2400" dirty="0" smtClean="0"/>
              <a:t>confidence (when the result is positive).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Specificity </a:t>
            </a:r>
            <a:r>
              <a:rPr lang="en-US" sz="2400" b="1" u="sng" dirty="0">
                <a:solidFill>
                  <a:srgbClr val="FF0000"/>
                </a:solidFill>
              </a:rPr>
              <a:t>rule in or "Spin</a:t>
            </a:r>
            <a:r>
              <a:rPr lang="en-US" sz="2400" b="1" u="sng" dirty="0" smtClean="0">
                <a:solidFill>
                  <a:srgbClr val="FF0000"/>
                </a:solidFill>
              </a:rPr>
              <a:t>"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5443210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</a:t>
            </a:r>
            <a:r>
              <a:rPr lang="en-US" sz="2400" dirty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513120" y="5181600"/>
            <a:ext cx="2030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 true </a:t>
            </a:r>
            <a:r>
              <a:rPr lang="en-US" sz="2400" dirty="0" smtClean="0">
                <a:solidFill>
                  <a:prstClr val="black"/>
                </a:solidFill>
              </a:rPr>
              <a:t>negatives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429000" y="570482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true negatives + </a:t>
            </a:r>
            <a:r>
              <a:rPr lang="en-US" sz="2400" dirty="0">
                <a:solidFill>
                  <a:prstClr val="black"/>
                </a:solidFill>
              </a:rPr>
              <a:t>false </a:t>
            </a:r>
            <a:r>
              <a:rPr lang="en-US" sz="2400" dirty="0" smtClean="0">
                <a:solidFill>
                  <a:prstClr val="black"/>
                </a:solidFill>
              </a:rPr>
              <a:t>positives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429000" y="570482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20000" y="5486400"/>
            <a:ext cx="91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37875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78734265"/>
              </p:ext>
            </p:extLst>
          </p:nvPr>
        </p:nvGraphicFramePr>
        <p:xfrm>
          <a:off x="1724723" y="1336030"/>
          <a:ext cx="554215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2387727"/>
                <a:gridCol w="23046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(TP)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Positive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(FP)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False </a:t>
                      </a:r>
                      <a:r>
                        <a:rPr lang="en-US" sz="2400" b="1" baseline="0" dirty="0" smtClean="0"/>
                        <a:t>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(FN)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True</a:t>
                      </a:r>
                      <a:r>
                        <a:rPr lang="en-US" sz="2400" b="1" baseline="0" dirty="0" smtClean="0"/>
                        <a:t> Negative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(TN)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5443210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Specificity=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733800" y="5181600"/>
            <a:ext cx="534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TN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352800" y="5715000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TN+ FP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5704820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8600" y="235803"/>
            <a:ext cx="27432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648200" y="5481935"/>
            <a:ext cx="91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ideal diagnostic lab test results for many subjects (normal and patients)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95788"/>
            <a:ext cx="8458200" cy="1730375"/>
          </a:xfrm>
        </p:spPr>
        <p:txBody>
          <a:bodyPr>
            <a:normAutofit/>
          </a:bodyPr>
          <a:lstStyle/>
          <a:p>
            <a:r>
              <a:rPr lang="en-US" dirty="0" smtClean="0"/>
              <a:t>A perfect test for acute hepatitis:</a:t>
            </a:r>
          </a:p>
          <a:p>
            <a:pPr>
              <a:buNone/>
            </a:pPr>
            <a:r>
              <a:rPr lang="en-US" dirty="0" smtClean="0"/>
              <a:t>The test identifies ALL patients with disease and All subjects without disease 100% of the time.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057400"/>
            <a:ext cx="4657725" cy="2171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34552" y="25146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43400" y="2286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Hepatitis</a:t>
            </a:r>
          </a:p>
          <a:p>
            <a:pPr algn="ctr"/>
            <a:r>
              <a:rPr lang="en-US" dirty="0" smtClean="0"/>
              <a:t>N= 500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90800" y="24384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0" y="2133600"/>
            <a:ext cx="906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Normal</a:t>
            </a:r>
          </a:p>
          <a:p>
            <a:pPr algn="ctr"/>
            <a:r>
              <a:rPr lang="en-US" dirty="0" smtClean="0"/>
              <a:t>N = 500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371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955" y="-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most diagnostic lab tests, this is not the case..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752600" y="1524000"/>
            <a:ext cx="4893733" cy="2590800"/>
            <a:chOff x="1752600" y="1905000"/>
            <a:chExt cx="4893733" cy="2590800"/>
          </a:xfrm>
        </p:grpSpPr>
        <p:grpSp>
          <p:nvGrpSpPr>
            <p:cNvPr id="12" name="Group 11"/>
            <p:cNvGrpSpPr/>
            <p:nvPr/>
          </p:nvGrpSpPr>
          <p:grpSpPr>
            <a:xfrm>
              <a:off x="1752600" y="1905000"/>
              <a:ext cx="4893733" cy="2590800"/>
              <a:chOff x="1752600" y="1905000"/>
              <a:chExt cx="4893733" cy="25908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52600" y="1905000"/>
                <a:ext cx="4893733" cy="25908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5029200" y="2438400"/>
                <a:ext cx="128714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Acute hepatitis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808068" y="2600536"/>
                <a:ext cx="728084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Normal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953000" y="2673368"/>
                <a:ext cx="744114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sz="1400"/>
                </a:lvl1pPr>
              </a:lstStyle>
              <a:p>
                <a:r>
                  <a:rPr lang="en-US" dirty="0"/>
                  <a:t>Disease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752600" y="4134504"/>
              <a:ext cx="168565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Serum bilirubin level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95800"/>
            <a:ext cx="8839200" cy="2081212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lab test results in normal and disease conditions overlap.</a:t>
            </a:r>
          </a:p>
          <a:p>
            <a:r>
              <a:rPr lang="en-US" sz="2000" dirty="0" smtClean="0"/>
              <a:t>To increase the overall accuracy of the test, the centermost point of overlapping is chosen as the cutoff value.</a:t>
            </a:r>
          </a:p>
          <a:p>
            <a:r>
              <a:rPr lang="en-US" sz="2000" dirty="0" smtClean="0"/>
              <a:t>There are some normal subjects who will have a positive results (False positives)</a:t>
            </a:r>
          </a:p>
          <a:p>
            <a:r>
              <a:rPr lang="en-US" sz="2000" dirty="0" smtClean="0"/>
              <a:t>There are some patients who will have negative results (False negatives)</a:t>
            </a:r>
          </a:p>
        </p:txBody>
      </p:sp>
    </p:spTree>
    <p:extLst>
      <p:ext uri="{BB962C8B-B14F-4D97-AF65-F5344CB8AC3E}">
        <p14:creationId xmlns="" xmlns:p14="http://schemas.microsoft.com/office/powerpoint/2010/main" val="278371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of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562600"/>
          </a:xfrm>
        </p:spPr>
        <p:txBody>
          <a:bodyPr>
            <a:noAutofit/>
          </a:bodyPr>
          <a:lstStyle/>
          <a:p>
            <a:pPr marL="182880">
              <a:spcAft>
                <a:spcPts val="600"/>
              </a:spcAft>
              <a:buNone/>
            </a:pPr>
            <a:r>
              <a:rPr lang="en-US" sz="2400" b="1" dirty="0" smtClean="0"/>
              <a:t>A Lab test to measure serum bilirubin was performed on 1000 individuals. The test gave the following results: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positive results in patients with acute hepatitis: 440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positive results in normal subjects: 50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negative results in normal subjects: 450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Number of negative results in patients with acute hepatitis: 60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For this Serum bilirubin test, calculate the following quality measures: </a:t>
            </a:r>
          </a:p>
          <a:p>
            <a:pPr marL="18288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The sensitivity</a:t>
            </a:r>
          </a:p>
          <a:p>
            <a:pPr marL="18288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/>
              <a:t>The specificity</a:t>
            </a:r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 smtClean="0"/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 smtClean="0"/>
          </a:p>
          <a:p>
            <a:pPr marL="182880">
              <a:lnSpc>
                <a:spcPct val="170000"/>
              </a:lnSpc>
              <a:spcAft>
                <a:spcPts val="600"/>
              </a:spcAft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20374654"/>
              </p:ext>
            </p:extLst>
          </p:nvPr>
        </p:nvGraphicFramePr>
        <p:xfrm>
          <a:off x="3591369" y="1097280"/>
          <a:ext cx="207092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590867"/>
                <a:gridCol w="630238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FP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FN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TN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14769" y="1325880"/>
            <a:ext cx="32004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Answer: draw a </a:t>
            </a:r>
          </a:p>
          <a:p>
            <a:r>
              <a:rPr lang="en-US" sz="2400" dirty="0" smtClean="0"/>
              <a:t>2 X 2 Contingency Table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228600" y="4459813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Sensitivity=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1836071" y="4274403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/>
              <a:t>TP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371600" y="4719935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/>
              <a:t>TP</a:t>
            </a:r>
            <a:r>
              <a:rPr lang="en-US" sz="2400" dirty="0" smtClean="0">
                <a:solidFill>
                  <a:prstClr val="black"/>
                </a:solidFill>
              </a:rPr>
              <a:t>+ </a:t>
            </a:r>
            <a:r>
              <a:rPr lang="en-US" sz="2400" dirty="0" smtClean="0"/>
              <a:t>FN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752600" y="4731603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28600" y="5493603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Specificity=</a:t>
            </a:r>
            <a:endParaRPr lang="en-US" sz="1600" dirty="0"/>
          </a:p>
        </p:txBody>
      </p:sp>
      <p:sp>
        <p:nvSpPr>
          <p:cNvPr id="50" name="Rectangle 49"/>
          <p:cNvSpPr/>
          <p:nvPr/>
        </p:nvSpPr>
        <p:spPr>
          <a:xfrm>
            <a:off x="1828800" y="5412938"/>
            <a:ext cx="534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TN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1371600" y="5786735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/>
              <a:t>TN</a:t>
            </a:r>
            <a:r>
              <a:rPr lang="en-US" sz="2400" dirty="0" smtClean="0">
                <a:solidFill>
                  <a:prstClr val="black"/>
                </a:solidFill>
              </a:rPr>
              <a:t>+ </a:t>
            </a:r>
            <a:r>
              <a:rPr lang="en-US" sz="2400" dirty="0" smtClean="0"/>
              <a:t>FP</a:t>
            </a:r>
            <a:endParaRPr lang="en-US" sz="2400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1676400" y="5788223"/>
            <a:ext cx="8382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048000" y="45030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graphicFrame>
        <p:nvGraphicFramePr>
          <p:cNvPr id="57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83039156"/>
              </p:ext>
            </p:extLst>
          </p:nvPr>
        </p:nvGraphicFramePr>
        <p:xfrm>
          <a:off x="6096000" y="1143000"/>
          <a:ext cx="227603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821"/>
                <a:gridCol w="713105"/>
                <a:gridCol w="713105"/>
              </a:tblGrid>
              <a:tr h="4470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Test</a:t>
                      </a:r>
                      <a:endParaRPr lang="en-US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Disease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440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50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60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450</a:t>
                      </a:r>
                      <a:endParaRPr 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Rectangle 57"/>
          <p:cNvSpPr/>
          <p:nvPr/>
        </p:nvSpPr>
        <p:spPr>
          <a:xfrm>
            <a:off x="3623846" y="434613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440</a:t>
            </a:r>
            <a:endParaRPr lang="en-US" sz="16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3319046" y="4711243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200400" y="4655403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440+ 60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257800" y="4503003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0.88 x100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181600" y="45030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67" name="Rectangle 66"/>
          <p:cNvSpPr/>
          <p:nvPr/>
        </p:nvSpPr>
        <p:spPr>
          <a:xfrm>
            <a:off x="6858000" y="4350603"/>
            <a:ext cx="18288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Sensitivity</a:t>
            </a:r>
            <a:r>
              <a:rPr lang="en-US" sz="2400" dirty="0" smtClean="0">
                <a:solidFill>
                  <a:prstClr val="black"/>
                </a:solidFill>
              </a:rPr>
              <a:t>= 88%</a:t>
            </a:r>
            <a:endParaRPr lang="en-US" sz="1600" dirty="0"/>
          </a:p>
        </p:txBody>
      </p:sp>
      <p:sp>
        <p:nvSpPr>
          <p:cNvPr id="68" name="Rectangle 67"/>
          <p:cNvSpPr/>
          <p:nvPr/>
        </p:nvSpPr>
        <p:spPr>
          <a:xfrm>
            <a:off x="3048000" y="54936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69" name="Rectangle 68"/>
          <p:cNvSpPr/>
          <p:nvPr/>
        </p:nvSpPr>
        <p:spPr>
          <a:xfrm>
            <a:off x="3429000" y="533673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450</a:t>
            </a:r>
            <a:endParaRPr lang="en-US" sz="16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3319046" y="5701843"/>
            <a:ext cx="1066800" cy="1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200400" y="5635823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450+ 50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81600" y="5493603"/>
            <a:ext cx="1371600" cy="467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0.90x100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029200" y="54936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=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6858000" y="5417403"/>
            <a:ext cx="1828800" cy="83099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Specificity= 90%</a:t>
            </a:r>
            <a:endParaRPr lang="en-US" sz="1600" dirty="0"/>
          </a:p>
        </p:txBody>
      </p:sp>
      <p:sp>
        <p:nvSpPr>
          <p:cNvPr id="112" name="Rectangle 111"/>
          <p:cNvSpPr/>
          <p:nvPr/>
        </p:nvSpPr>
        <p:spPr>
          <a:xfrm>
            <a:off x="2286000" y="4503003"/>
            <a:ext cx="91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  <p:sp>
        <p:nvSpPr>
          <p:cNvPr id="113" name="Rectangle 112"/>
          <p:cNvSpPr/>
          <p:nvPr/>
        </p:nvSpPr>
        <p:spPr>
          <a:xfrm>
            <a:off x="4343400" y="4503003"/>
            <a:ext cx="88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  <p:sp>
        <p:nvSpPr>
          <p:cNvPr id="115" name="Rectangle 114"/>
          <p:cNvSpPr/>
          <p:nvPr/>
        </p:nvSpPr>
        <p:spPr>
          <a:xfrm>
            <a:off x="2362200" y="5493603"/>
            <a:ext cx="91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  <p:sp>
        <p:nvSpPr>
          <p:cNvPr id="116" name="Rectangle 115"/>
          <p:cNvSpPr/>
          <p:nvPr/>
        </p:nvSpPr>
        <p:spPr>
          <a:xfrm>
            <a:off x="4343400" y="5493603"/>
            <a:ext cx="880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X 100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433</Words>
  <Application>Microsoft Office PowerPoint</Application>
  <PresentationFormat>On-screen Show (4:3)</PresentationFormat>
  <Paragraphs>125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Sensitivity</vt:lpstr>
      <vt:lpstr>Slide 2</vt:lpstr>
      <vt:lpstr>Specificity</vt:lpstr>
      <vt:lpstr>Slide 4</vt:lpstr>
      <vt:lpstr>An ideal diagnostic lab test results for many subjects (normal and patients)</vt:lpstr>
      <vt:lpstr>In most diagnostic lab tests, this is not the case..</vt:lpstr>
      <vt:lpstr>Example of calculation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</dc:creator>
  <cp:lastModifiedBy>Dr.Amr</cp:lastModifiedBy>
  <cp:revision>35</cp:revision>
  <dcterms:created xsi:type="dcterms:W3CDTF">2014-11-28T17:13:45Z</dcterms:created>
  <dcterms:modified xsi:type="dcterms:W3CDTF">2014-12-23T12:42:39Z</dcterms:modified>
</cp:coreProperties>
</file>