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8" r:id="rId3"/>
    <p:sldId id="279" r:id="rId4"/>
    <p:sldId id="267" r:id="rId5"/>
    <p:sldId id="268" r:id="rId6"/>
    <p:sldId id="280" r:id="rId7"/>
    <p:sldId id="256" r:id="rId8"/>
    <p:sldId id="281" r:id="rId9"/>
    <p:sldId id="282" r:id="rId10"/>
    <p:sldId id="283" r:id="rId11"/>
    <p:sldId id="284" r:id="rId12"/>
    <p:sldId id="291" r:id="rId13"/>
    <p:sldId id="292" r:id="rId14"/>
    <p:sldId id="293" r:id="rId15"/>
    <p:sldId id="294" r:id="rId16"/>
    <p:sldId id="295" r:id="rId17"/>
    <p:sldId id="269" r:id="rId18"/>
    <p:sldId id="285" r:id="rId19"/>
    <p:sldId id="287" r:id="rId20"/>
    <p:sldId id="272" r:id="rId21"/>
    <p:sldId id="273" r:id="rId22"/>
    <p:sldId id="302" r:id="rId23"/>
    <p:sldId id="289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7B7-7E82-423A-AD80-7F30C2C3F749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D560-7E58-4850-A5CB-B815708E8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7B7-7E82-423A-AD80-7F30C2C3F749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D560-7E58-4850-A5CB-B815708E8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7B7-7E82-423A-AD80-7F30C2C3F749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D560-7E58-4850-A5CB-B815708E8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7B7-7E82-423A-AD80-7F30C2C3F749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D560-7E58-4850-A5CB-B815708E8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7B7-7E82-423A-AD80-7F30C2C3F749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D560-7E58-4850-A5CB-B815708E8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7B7-7E82-423A-AD80-7F30C2C3F749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D560-7E58-4850-A5CB-B815708E8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7B7-7E82-423A-AD80-7F30C2C3F749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D560-7E58-4850-A5CB-B815708E8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7B7-7E82-423A-AD80-7F30C2C3F749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D560-7E58-4850-A5CB-B815708E8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7B7-7E82-423A-AD80-7F30C2C3F749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D560-7E58-4850-A5CB-B815708E8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7B7-7E82-423A-AD80-7F30C2C3F749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D560-7E58-4850-A5CB-B815708E8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67B7-7E82-423A-AD80-7F30C2C3F749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D560-7E58-4850-A5CB-B815708E8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D67B7-7E82-423A-AD80-7F30C2C3F749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9D560-7E58-4850-A5CB-B815708E84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1105793"/>
            <a:ext cx="8305800" cy="38472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smtClean="0"/>
              <a:t>A 57-year-old presents with a history of a </a:t>
            </a:r>
            <a:r>
              <a:rPr lang="en-US" sz="3600" dirty="0" err="1" smtClean="0"/>
              <a:t>retrosternal</a:t>
            </a:r>
            <a:r>
              <a:rPr lang="en-US" sz="3600" dirty="0" smtClean="0"/>
              <a:t> burning sensation, particularly after large meals, and often on retiring to bed at night. Treatment with antacids has had little effect and he has been referred for endoscopy. 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22098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2400" dirty="0" smtClean="0"/>
              <a:t>He failed to return for subsequent surveillance endoscopy. The patient was admitted with increasing </a:t>
            </a:r>
            <a:r>
              <a:rPr lang="en-US" sz="2400" dirty="0" err="1" smtClean="0"/>
              <a:t>dysphagia</a:t>
            </a:r>
            <a:r>
              <a:rPr lang="en-US" sz="2400" dirty="0" smtClean="0"/>
              <a:t> 1 month before surgery. An upper GI series (radiographs) revealed distal </a:t>
            </a:r>
            <a:r>
              <a:rPr lang="en-US" sz="2400" b="1" dirty="0" smtClean="0"/>
              <a:t>narrowing of the esophagus</a:t>
            </a:r>
            <a:r>
              <a:rPr lang="en-US" sz="2400" dirty="0" smtClean="0"/>
              <a:t>. Endoscopic examination of the esophagus revealed an </a:t>
            </a:r>
            <a:r>
              <a:rPr lang="en-US" sz="2400" b="1" dirty="0" smtClean="0"/>
              <a:t>ulcerating mass</a:t>
            </a:r>
            <a:r>
              <a:rPr lang="en-US" sz="2400" dirty="0" smtClean="0"/>
              <a:t> in the distal esophagus. A biopsy specimen was obtained. </a:t>
            </a:r>
            <a:endParaRPr lang="en-US" sz="2400" dirty="0"/>
          </a:p>
        </p:txBody>
      </p:sp>
      <p:pic>
        <p:nvPicPr>
          <p:cNvPr id="5" name="Picture 2" descr="http://www.studentconsult.com/content/9781416031215/Kumar_Cases_PBD8/gas1/gas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8000"/>
            <a:ext cx="5029200" cy="3592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patient was taken to surgery, where an </a:t>
            </a:r>
            <a:r>
              <a:rPr lang="en-US" dirty="0" err="1" smtClean="0"/>
              <a:t>esophagogastrectomy</a:t>
            </a:r>
            <a:r>
              <a:rPr lang="en-US" dirty="0" smtClean="0"/>
              <a:t> was performed.</a:t>
            </a:r>
            <a:endParaRPr lang="en-US" dirty="0"/>
          </a:p>
        </p:txBody>
      </p:sp>
      <p:pic>
        <p:nvPicPr>
          <p:cNvPr id="4" name="Picture 2" descr="http://www.studentconsult.com/content/9781416031215/Kumar_Cases_PBD8/gas1/gas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95600"/>
            <a:ext cx="4876800" cy="3483429"/>
          </a:xfrm>
          <a:prstGeom prst="rect">
            <a:avLst/>
          </a:prstGeom>
          <a:noFill/>
        </p:spPr>
      </p:pic>
      <p:pic>
        <p:nvPicPr>
          <p:cNvPr id="5" name="Picture 4" descr="http://www.studentconsult.com/content/9781416031215/Kumar_Cases_PBD8/gas1/gas1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124200"/>
            <a:ext cx="4343400" cy="3102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52-year-old male presents with </a:t>
            </a:r>
            <a:r>
              <a:rPr lang="en-US" dirty="0" err="1" smtClean="0">
                <a:solidFill>
                  <a:srgbClr val="FF0000"/>
                </a:solidFill>
              </a:rPr>
              <a:t>epigastric</a:t>
            </a:r>
            <a:r>
              <a:rPr lang="en-US" dirty="0" smtClean="0">
                <a:solidFill>
                  <a:srgbClr val="FF0000"/>
                </a:solidFill>
              </a:rPr>
              <a:t> pain that improves with meals. Endoscopy demonstrates a 2 Cm ulcerated area located 3 cm distal to the pyloric junction. Which of the following is most likely to have made the strongest contribution to the development of this disease?</a:t>
            </a:r>
          </a:p>
          <a:p>
            <a:pPr>
              <a:buNone/>
            </a:pPr>
            <a:r>
              <a:rPr lang="en-US" dirty="0" smtClean="0"/>
              <a:t>A. Aspirin use</a:t>
            </a:r>
          </a:p>
          <a:p>
            <a:pPr>
              <a:buNone/>
            </a:pPr>
            <a:r>
              <a:rPr lang="en-US" dirty="0" smtClean="0"/>
              <a:t>B. Chronic antacid use</a:t>
            </a:r>
          </a:p>
          <a:p>
            <a:pPr>
              <a:buNone/>
            </a:pPr>
            <a:r>
              <a:rPr lang="en-US" dirty="0" smtClean="0"/>
              <a:t>C. Drinking alcohol</a:t>
            </a:r>
          </a:p>
          <a:p>
            <a:pPr>
              <a:buNone/>
            </a:pPr>
            <a:r>
              <a:rPr lang="en-US" dirty="0" smtClean="0"/>
              <a:t>D. Helicobacter pylori infection</a:t>
            </a:r>
          </a:p>
          <a:p>
            <a:pPr>
              <a:buNone/>
            </a:pPr>
            <a:r>
              <a:rPr lang="en-US" dirty="0" smtClean="0"/>
              <a:t>E. Smoking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correct answer is D. The patient has a duodenal peptic ulcer. The strongest risk factor for duodenal peptic ulcer is Helicobacter pylori infection, which is found in almost 100% of these cases (contrast to 70% Infection rate in gastric peptic ulcer).</a:t>
            </a:r>
          </a:p>
          <a:p>
            <a:r>
              <a:rPr lang="en-US" dirty="0" smtClean="0"/>
              <a:t>Aspirin use (choice A) and ethanol use (choice C) are more strongly implicated in gastric ulcer disease than duodenal ulcer disease.  </a:t>
            </a:r>
          </a:p>
          <a:p>
            <a:r>
              <a:rPr lang="en-US" dirty="0" smtClean="0"/>
              <a:t>Chronic antacid use (choice B) is seen as a result of peptic ulcer disease, not as a cause of it.</a:t>
            </a:r>
          </a:p>
          <a:p>
            <a:r>
              <a:rPr lang="en-US" dirty="0" smtClean="0"/>
              <a:t>Smoking (choice E) may also be a lesser contributing factor to the development of peptic ulcer.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All of the following are causes of acute peptic ulcer except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Severe burns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Helicobacter pylori infection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Major trauma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Zollinger</a:t>
            </a:r>
            <a:r>
              <a:rPr lang="en-US" dirty="0" smtClean="0"/>
              <a:t>-Ellison syndrome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All of the following are Defensive Factors against gastric ulcer development except</a:t>
            </a:r>
          </a:p>
          <a:p>
            <a:pPr marL="514350" indent="-514350">
              <a:buClr>
                <a:srgbClr val="FF0000"/>
              </a:buClr>
              <a:buFont typeface="+mj-lt"/>
              <a:buAutoNum type="alphaUcPeriod"/>
            </a:pPr>
            <a:r>
              <a:rPr lang="en-US" sz="2800" dirty="0" smtClean="0">
                <a:latin typeface="Times" pitchFamily="18" charset="0"/>
              </a:rPr>
              <a:t>Mucus</a:t>
            </a:r>
          </a:p>
          <a:p>
            <a:pPr marL="514350" indent="-514350">
              <a:buClr>
                <a:srgbClr val="FF0000"/>
              </a:buClr>
              <a:buFont typeface="+mj-lt"/>
              <a:buAutoNum type="alphaUcPeriod"/>
            </a:pPr>
            <a:r>
              <a:rPr lang="en-US" sz="2800" dirty="0" smtClean="0">
                <a:latin typeface="Times" pitchFamily="18" charset="0"/>
              </a:rPr>
              <a:t>Bicarbonate</a:t>
            </a:r>
          </a:p>
          <a:p>
            <a:pPr marL="514350" indent="-514350">
              <a:buClr>
                <a:srgbClr val="FF0000"/>
              </a:buClr>
              <a:buFont typeface="+mj-lt"/>
              <a:buAutoNum type="alphaUcPeriod"/>
            </a:pPr>
            <a:r>
              <a:rPr lang="en-US" sz="2800" dirty="0" smtClean="0">
                <a:latin typeface="Times" pitchFamily="18" charset="0"/>
              </a:rPr>
              <a:t>Bile salts</a:t>
            </a:r>
          </a:p>
          <a:p>
            <a:pPr marL="514350" indent="-514350">
              <a:buClr>
                <a:srgbClr val="FF0000"/>
              </a:buClr>
              <a:buFont typeface="+mj-lt"/>
              <a:buAutoNum type="alphaUcPeriod"/>
            </a:pPr>
            <a:r>
              <a:rPr lang="en-US" sz="2800" dirty="0" smtClean="0">
                <a:latin typeface="Times" pitchFamily="18" charset="0"/>
              </a:rPr>
              <a:t>Prostaglandins</a:t>
            </a:r>
          </a:p>
          <a:p>
            <a:pPr marL="514350" indent="-514350">
              <a:buClr>
                <a:srgbClr val="FF0000"/>
              </a:buClr>
              <a:buFont typeface="+mj-lt"/>
              <a:buAutoNum type="alphaUcPeriod"/>
            </a:pPr>
            <a:r>
              <a:rPr lang="en-US" sz="2800" dirty="0" err="1" smtClean="0">
                <a:latin typeface="Times" pitchFamily="18" charset="0"/>
              </a:rPr>
              <a:t>Phospholipid</a:t>
            </a:r>
            <a:endParaRPr lang="en-US" sz="2800" dirty="0" smtClean="0">
              <a:latin typeface="Times" pitchFamily="18" charset="0"/>
            </a:endParaRP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b="1" u="sng" dirty="0" smtClean="0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600" dirty="0" smtClean="0"/>
              <a:t>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457200" indent="-457200">
              <a:buClr>
                <a:srgbClr val="FF0000"/>
              </a:buClr>
              <a:buFont typeface="+mj-lt"/>
              <a:buAutoNum type="arabicParenR"/>
            </a:pPr>
            <a:r>
              <a:rPr lang="en-US" dirty="0" smtClean="0">
                <a:latin typeface="Times" pitchFamily="18" charset="0"/>
              </a:rPr>
              <a:t>H. pylori 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arenR"/>
            </a:pPr>
            <a:r>
              <a:rPr lang="en-US" dirty="0" err="1" smtClean="0">
                <a:latin typeface="Times" pitchFamily="18" charset="0"/>
              </a:rPr>
              <a:t>Phospholipid</a:t>
            </a:r>
            <a:endParaRPr lang="en-US" dirty="0" smtClean="0">
              <a:latin typeface="Times" pitchFamily="18" charset="0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arenR"/>
            </a:pPr>
            <a:r>
              <a:rPr lang="en-US" dirty="0" smtClean="0">
                <a:latin typeface="Times" pitchFamily="18" charset="0"/>
              </a:rPr>
              <a:t>Drugs (NSAIDs)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arenR"/>
            </a:pPr>
            <a:r>
              <a:rPr lang="en-US" dirty="0" smtClean="0">
                <a:latin typeface="Times" pitchFamily="18" charset="0"/>
              </a:rPr>
              <a:t>Mucus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arenR"/>
            </a:pPr>
            <a:r>
              <a:rPr lang="en-US" dirty="0" smtClean="0">
                <a:latin typeface="Times" pitchFamily="18" charset="0"/>
              </a:rPr>
              <a:t>bicarbonate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arenR"/>
            </a:pPr>
            <a:r>
              <a:rPr lang="en-US" dirty="0" smtClean="0">
                <a:latin typeface="Times" pitchFamily="18" charset="0"/>
              </a:rPr>
              <a:t>Blood flow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arenR"/>
            </a:pPr>
            <a:r>
              <a:rPr lang="en-US" dirty="0" smtClean="0">
                <a:latin typeface="Times" pitchFamily="18" charset="0"/>
              </a:rPr>
              <a:t>Acid 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arenR"/>
            </a:pPr>
            <a:r>
              <a:rPr lang="en-US" dirty="0" smtClean="0">
                <a:latin typeface="Times" pitchFamily="18" charset="0"/>
              </a:rPr>
              <a:t>pepsin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arenR"/>
            </a:pPr>
            <a:r>
              <a:rPr lang="en-US" dirty="0" smtClean="0">
                <a:latin typeface="Times" pitchFamily="18" charset="0"/>
              </a:rPr>
              <a:t>Bile salts 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arenR"/>
            </a:pPr>
            <a:r>
              <a:rPr lang="en-US" dirty="0" smtClean="0">
                <a:latin typeface="Times" pitchFamily="18" charset="0"/>
              </a:rPr>
              <a:t>cell renewal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arenR"/>
            </a:pPr>
            <a:r>
              <a:rPr lang="en-US" dirty="0" smtClean="0">
                <a:latin typeface="Times" pitchFamily="18" charset="0"/>
              </a:rPr>
              <a:t>Prostaglandins</a:t>
            </a:r>
          </a:p>
          <a:p>
            <a:pPr>
              <a:buClr>
                <a:srgbClr val="FFFFFF"/>
              </a:buClr>
            </a:pPr>
            <a:endParaRPr lang="en-US" dirty="0" smtClean="0">
              <a:latin typeface="Times" pitchFamily="18" charset="0"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600" dirty="0" smtClean="0"/>
              <a:t>B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4343400"/>
            <a:ext cx="4041775" cy="13716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57200" indent="-457200">
              <a:buNone/>
            </a:pPr>
            <a:endParaRPr lang="en-US" b="1" u="sng" dirty="0" smtClean="0">
              <a:solidFill>
                <a:srgbClr val="FF0000"/>
              </a:solidFill>
              <a:latin typeface="Times" pitchFamily="18" charset="0"/>
            </a:endParaRPr>
          </a:p>
          <a:p>
            <a:pPr marL="457200" indent="-457200">
              <a:buNone/>
            </a:pPr>
            <a:r>
              <a:rPr lang="en-US" b="1" dirty="0" smtClean="0">
                <a:solidFill>
                  <a:srgbClr val="FF0000"/>
                </a:solidFill>
                <a:latin typeface="Times" pitchFamily="18" charset="0"/>
              </a:rPr>
              <a:t>B.    </a:t>
            </a:r>
            <a:r>
              <a:rPr lang="en-US" b="1" u="sng" dirty="0" smtClean="0">
                <a:solidFill>
                  <a:srgbClr val="FF0000"/>
                </a:solidFill>
                <a:latin typeface="Times" pitchFamily="18" charset="0"/>
              </a:rPr>
              <a:t>Defensive Factors</a:t>
            </a:r>
          </a:p>
          <a:p>
            <a:endParaRPr lang="en-US" b="1" u="sng" dirty="0" smtClean="0">
              <a:solidFill>
                <a:srgbClr val="FF0000"/>
              </a:solidFill>
              <a:latin typeface="Times" pitchFamily="18" charset="0"/>
            </a:endParaRPr>
          </a:p>
          <a:p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797425" y="2327275"/>
            <a:ext cx="4041775" cy="12541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kumimoji="0" lang="en-US" sz="24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Aggressive Factors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kumimoji="0" lang="en-US" sz="24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kumimoji="0" lang="en-US" sz="24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228600"/>
            <a:ext cx="8839200" cy="29546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A 49-year-old secretary presents to medical outpatients with a 7-month history of </a:t>
            </a:r>
            <a:r>
              <a:rPr lang="en-US" sz="2400" dirty="0" err="1" smtClean="0"/>
              <a:t>epigastric</a:t>
            </a:r>
            <a:r>
              <a:rPr lang="en-US" sz="2400" dirty="0" smtClean="0"/>
              <a:t> pain. She has been treated with antacids by her GP, but this has not controlled the symptoms. In the clinic, she complains of </a:t>
            </a:r>
            <a:r>
              <a:rPr lang="en-US" sz="2400" dirty="0" err="1" smtClean="0"/>
              <a:t>epigastric</a:t>
            </a:r>
            <a:r>
              <a:rPr lang="en-US" sz="2400" dirty="0" smtClean="0"/>
              <a:t> pains which are sharp and burning and radiate her </a:t>
            </a:r>
            <a:r>
              <a:rPr lang="en-US" sz="2400" dirty="0" err="1" smtClean="0"/>
              <a:t>subcostal</a:t>
            </a:r>
            <a:r>
              <a:rPr lang="en-US" sz="2400" dirty="0" smtClean="0"/>
              <a:t> margin to the </a:t>
            </a:r>
            <a:r>
              <a:rPr lang="en-US" sz="2400" dirty="0" smtClean="0"/>
              <a:t>right. The pain is worse at night and is relieved by food. </a:t>
            </a:r>
            <a:r>
              <a:rPr lang="en-US" sz="2400" dirty="0" smtClean="0"/>
              <a:t>On examination, there is </a:t>
            </a:r>
            <a:r>
              <a:rPr lang="en-US" sz="2400" dirty="0" err="1" smtClean="0"/>
              <a:t>epigastric</a:t>
            </a:r>
            <a:r>
              <a:rPr lang="en-US" sz="2400" dirty="0" smtClean="0"/>
              <a:t> tenderness and clinical signs of </a:t>
            </a:r>
            <a:r>
              <a:rPr lang="en-US" sz="2400" dirty="0" err="1" smtClean="0"/>
              <a:t>anaemia</a:t>
            </a:r>
            <a:r>
              <a:rPr lang="en-US" sz="2400" dirty="0" smtClean="0"/>
              <a:t>. </a:t>
            </a:r>
          </a:p>
          <a:p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533400" y="4888468"/>
            <a:ext cx="27546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Duodenal Peptic ulceration 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304800" y="381000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1. What is the possible cause of this clinical presentation?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1000" y="1066801"/>
            <a:ext cx="8229600" cy="762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2. What are the predisposing causes?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609600" y="20574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 PYLORI INFECTION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ACID HYPERSECRETION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609600" y="4114800"/>
            <a:ext cx="76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3. The major complication is perforation of a vessel with subsequent gastro-intestinal </a:t>
            </a:r>
            <a:r>
              <a:rPr lang="en-US" dirty="0" err="1" smtClean="0"/>
              <a:t>haemorrhage</a:t>
            </a:r>
            <a:r>
              <a:rPr lang="en-US" dirty="0" smtClean="0"/>
              <a:t>. This can present as either </a:t>
            </a:r>
            <a:r>
              <a:rPr lang="en-US" u="sng" dirty="0" err="1" smtClean="0"/>
              <a:t>hematemesis</a:t>
            </a:r>
            <a:r>
              <a:rPr lang="en-US" u="sng" dirty="0" smtClean="0"/>
              <a:t>, </a:t>
            </a:r>
            <a:r>
              <a:rPr lang="en-US" u="sng" dirty="0" err="1" smtClean="0"/>
              <a:t>melena</a:t>
            </a:r>
            <a:r>
              <a:rPr lang="en-US" u="sng" dirty="0" smtClean="0"/>
              <a:t> or iron deficiency anemia. Other complications include fibrosis and adhesions.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81000" y="3200400"/>
            <a:ext cx="82296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smtClean="0"/>
              <a:t>3. What are the major complications?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304800" y="533400"/>
            <a:ext cx="6812314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dirty="0" smtClean="0"/>
              <a:t>4. What investigations should be performed?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685800" y="1676400"/>
            <a:ext cx="14478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Endoscopy</a:t>
            </a:r>
            <a:endParaRPr lang="en-US" i="1" dirty="0" smtClean="0"/>
          </a:p>
        </p:txBody>
      </p:sp>
      <p:sp>
        <p:nvSpPr>
          <p:cNvPr id="8" name="مستطيل 7"/>
          <p:cNvSpPr/>
          <p:nvPr/>
        </p:nvSpPr>
        <p:spPr>
          <a:xfrm>
            <a:off x="381000" y="2590800"/>
            <a:ext cx="457138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 smtClean="0"/>
              <a:t>6. What is the treatment?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33400" y="3733800"/>
            <a:ext cx="33528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Proton pump inhibitors.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</a:t>
            </a:r>
            <a:r>
              <a:rPr lang="en-US" baseline="30000" dirty="0" smtClean="0"/>
              <a:t>2 </a:t>
            </a:r>
            <a:r>
              <a:rPr lang="en-US" dirty="0" smtClean="0"/>
              <a:t>receptor antagonists. 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 dirty="0" smtClean="0"/>
              <a:t>H. pylori eradication therapy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9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sz="2400" dirty="0"/>
          </a:p>
        </p:txBody>
      </p:sp>
      <p:pic>
        <p:nvPicPr>
          <p:cNvPr id="6" name="Picture 7" descr="2113_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733800"/>
            <a:ext cx="4419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رابط كسهم مستقيم 7"/>
          <p:cNvCxnSpPr/>
          <p:nvPr/>
        </p:nvCxnSpPr>
        <p:spPr>
          <a:xfrm rot="16200000" flipH="1">
            <a:off x="5143500" y="3771900"/>
            <a:ext cx="1676400" cy="533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533400" y="1600200"/>
            <a:ext cx="7848600" cy="1938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en-US" sz="2400" dirty="0" smtClean="0"/>
              <a:t>Upper gastrointestinal tract endoscopy reveals reddening of the lower esophageal mucosa</a:t>
            </a:r>
          </a:p>
          <a:p>
            <a:pPr lvl="1"/>
            <a:r>
              <a:rPr lang="en-US" sz="2400" dirty="0" smtClean="0"/>
              <a:t>There is no evidence of a hiatus hernia. The proximal border of the reddened area is irregular, and this area is biopsied.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838200"/>
            <a:ext cx="7848600" cy="2971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The patient is a 72-year-old white man with a history of homelessness, chronic obstructive pulmonary disease, chronic alcohol abuse, chronic dementia, and </a:t>
            </a:r>
            <a:r>
              <a:rPr lang="en-US" b="1" dirty="0" smtClean="0">
                <a:solidFill>
                  <a:schemeClr val="tx1"/>
                </a:solidFill>
              </a:rPr>
              <a:t>multiple episodes of upper GI bleeding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He was admitted to the hospital with complaints of </a:t>
            </a:r>
            <a:r>
              <a:rPr lang="en-US" b="1" dirty="0" smtClean="0">
                <a:solidFill>
                  <a:schemeClr val="tx1"/>
                </a:solidFill>
              </a:rPr>
              <a:t>dizziness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syncope, and abdominal pain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The abdominal examination revealed </a:t>
            </a:r>
            <a:r>
              <a:rPr lang="en-US" b="1" dirty="0" smtClean="0">
                <a:solidFill>
                  <a:schemeClr val="tx1"/>
                </a:solidFill>
              </a:rPr>
              <a:t>mild </a:t>
            </a:r>
            <a:r>
              <a:rPr lang="en-US" b="1" dirty="0" err="1" smtClean="0">
                <a:solidFill>
                  <a:schemeClr val="tx1"/>
                </a:solidFill>
              </a:rPr>
              <a:t>epigastric</a:t>
            </a:r>
            <a:r>
              <a:rPr lang="en-US" b="1" dirty="0" smtClean="0">
                <a:solidFill>
                  <a:schemeClr val="tx1"/>
                </a:solidFill>
              </a:rPr>
              <a:t> pain</a:t>
            </a:r>
            <a:r>
              <a:rPr lang="en-US" dirty="0" smtClean="0">
                <a:solidFill>
                  <a:schemeClr val="tx1"/>
                </a:solidFill>
              </a:rPr>
              <a:t> on palpation.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The rectal examinations……… black stool, 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3962400"/>
          <a:ext cx="5486400" cy="242316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</a:tblGrid>
              <a:tr h="0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TEST</a:t>
                      </a:r>
                      <a:endParaRPr lang="en-US" dirty="0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RESULT</a:t>
                      </a:r>
                      <a:endParaRPr lang="en-US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Hemoglobin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4.1 gm/dL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Hematocrit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12.9%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Albumin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2.6 gm/dL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WBC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11,900/mm</a:t>
                      </a:r>
                      <a:r>
                        <a:rPr lang="en-US" baseline="30000"/>
                        <a:t>3</a:t>
                      </a:r>
                      <a:endParaRPr lang="en-US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3D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Ethanol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&lt;10 mg/</a:t>
                      </a:r>
                      <a:r>
                        <a:rPr lang="en-US" dirty="0" err="1"/>
                        <a:t>dL</a:t>
                      </a:r>
                      <a:r>
                        <a:rPr lang="en-US" dirty="0"/>
                        <a:t> (normal: &lt;10mg/</a:t>
                      </a:r>
                      <a:r>
                        <a:rPr lang="en-US" dirty="0" err="1"/>
                        <a:t>dL</a:t>
                      </a:r>
                      <a:r>
                        <a:rPr lang="en-US" dirty="0"/>
                        <a:t>)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The patient was admitted to the medical intensive care unit, where a </a:t>
            </a:r>
            <a:r>
              <a:rPr lang="en-US" b="1" dirty="0" err="1" smtClean="0"/>
              <a:t>nasogastric</a:t>
            </a:r>
            <a:r>
              <a:rPr lang="en-US" b="1" dirty="0" smtClean="0"/>
              <a:t> tube</a:t>
            </a:r>
            <a:r>
              <a:rPr lang="en-US" dirty="0" smtClean="0"/>
              <a:t> </a:t>
            </a:r>
            <a:r>
              <a:rPr lang="en-US" dirty="0" err="1" smtClean="0"/>
              <a:t>lavage</a:t>
            </a:r>
            <a:r>
              <a:rPr lang="en-US" dirty="0" smtClean="0"/>
              <a:t> produced </a:t>
            </a:r>
            <a:r>
              <a:rPr lang="en-US" b="1" dirty="0" smtClean="0"/>
              <a:t>coffee-ground gastric contents</a:t>
            </a:r>
            <a:r>
              <a:rPr lang="en-US" dirty="0" smtClean="0"/>
              <a:t> that tested </a:t>
            </a:r>
            <a:r>
              <a:rPr lang="en-US" b="1" dirty="0" smtClean="0"/>
              <a:t>positive</a:t>
            </a:r>
            <a:r>
              <a:rPr lang="en-US" dirty="0" smtClean="0"/>
              <a:t> for blood.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914400" y="4038600"/>
            <a:ext cx="73152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He was transfused with 6 U of packed RBCs, which increased his </a:t>
            </a:r>
            <a:r>
              <a:rPr lang="en-US" sz="2400" dirty="0" err="1" smtClean="0"/>
              <a:t>hematocrit</a:t>
            </a:r>
            <a:r>
              <a:rPr lang="en-US" sz="2400" dirty="0" smtClean="0"/>
              <a:t> to 38% (normal 40% to 52%).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5984" y="2643182"/>
            <a:ext cx="4071966" cy="68579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What is your next step?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3622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An upper GI tract endoscopy was performed, which showed a </a:t>
            </a:r>
            <a:r>
              <a:rPr lang="en-US" b="1" dirty="0" smtClean="0"/>
              <a:t>large (5 _ 5 cm) gastric ulcer</a:t>
            </a:r>
            <a:r>
              <a:rPr lang="en-US" dirty="0" smtClean="0"/>
              <a:t> in the </a:t>
            </a:r>
            <a:r>
              <a:rPr lang="en-US" dirty="0" err="1" smtClean="0"/>
              <a:t>antrum</a:t>
            </a:r>
            <a:r>
              <a:rPr lang="en-US" dirty="0" smtClean="0"/>
              <a:t> along the lesser curvature. Biopsy specimens were taken of the ulcers and surrounding mucosa. </a:t>
            </a:r>
            <a:endParaRPr lang="en-US" dirty="0"/>
          </a:p>
        </p:txBody>
      </p:sp>
      <p:pic>
        <p:nvPicPr>
          <p:cNvPr id="4" name="Picture 2" descr="http://www.studentconsult.com/content/9781416031215/Kumar_Cases_PBD8/gas2/gas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114800"/>
            <a:ext cx="3333750" cy="2381250"/>
          </a:xfrm>
          <a:prstGeom prst="rect">
            <a:avLst/>
          </a:prstGeom>
          <a:noFill/>
        </p:spPr>
      </p:pic>
      <p:pic>
        <p:nvPicPr>
          <p:cNvPr id="5" name="Picture 4" descr="http://www.studentconsult.com/content/9781416031215/Kumar_Cases_PBD8/gas2/gas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267200"/>
            <a:ext cx="3333750" cy="238125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4572000" y="3962400"/>
            <a:ext cx="2362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i="1" dirty="0" smtClean="0"/>
              <a:t>Helicobacter pylori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studentconsult.com/content/9781416031215/Kumar_Cases_PBD8/gas2/gas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7467600" cy="5184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studentconsult.com/content/9781416031215/Kumar_Cases_PBD8/gas1/gas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"/>
            <a:ext cx="6400800" cy="4572000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1295400" y="5181600"/>
            <a:ext cx="6019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en-US" dirty="0" smtClean="0"/>
              <a:t>The biopsy shows intestinal-type glandular mucosa.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1676400"/>
            <a:ext cx="8153400" cy="2677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1. The symptoms of ‘heartburn’ are suggestive of </a:t>
            </a:r>
            <a:r>
              <a:rPr lang="en-US" sz="2400" dirty="0" err="1" smtClean="0"/>
              <a:t>gastroesophageal</a:t>
            </a:r>
            <a:r>
              <a:rPr lang="en-US" sz="2400" dirty="0" smtClean="0"/>
              <a:t> reflux disease (GORD), with or without the presence of a hiatus hernia. Other important causes of </a:t>
            </a:r>
            <a:r>
              <a:rPr lang="en-US" sz="2400" dirty="0" err="1" smtClean="0"/>
              <a:t>retrosternal</a:t>
            </a:r>
            <a:r>
              <a:rPr lang="en-US" sz="2400" dirty="0" smtClean="0"/>
              <a:t> pain should not be overlooked, including cardiovascular causes, especially myocardial </a:t>
            </a:r>
            <a:r>
              <a:rPr lang="en-US" sz="2400" dirty="0" err="1" smtClean="0"/>
              <a:t>ischaemia</a:t>
            </a:r>
            <a:r>
              <a:rPr lang="en-US" sz="2400" dirty="0" smtClean="0"/>
              <a:t>, as well as other rarer causes including </a:t>
            </a:r>
            <a:r>
              <a:rPr lang="en-US" sz="2400" dirty="0" err="1" smtClean="0"/>
              <a:t>pneumothorax</a:t>
            </a:r>
            <a:r>
              <a:rPr lang="en-US" sz="2400" dirty="0" smtClean="0"/>
              <a:t> and musculoskeletal pain.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57200" y="838200"/>
            <a:ext cx="83058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en-US" dirty="0" smtClean="0"/>
              <a:t>1. What is the likely cause of the symptoms?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ستطيل 3"/>
          <p:cNvSpPr/>
          <p:nvPr/>
        </p:nvSpPr>
        <p:spPr>
          <a:xfrm>
            <a:off x="533400" y="1371600"/>
            <a:ext cx="73914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en-US" dirty="0" smtClean="0"/>
              <a:t>2. What is the final diagnosis?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81000" y="2438400"/>
            <a:ext cx="8382000" cy="30469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smtClean="0"/>
              <a:t>2. The endoscopic and biopsy appearances confirm a Barrett’s </a:t>
            </a:r>
            <a:r>
              <a:rPr lang="en-US" sz="3200" dirty="0" err="1" smtClean="0"/>
              <a:t>oesophagus</a:t>
            </a:r>
            <a:r>
              <a:rPr lang="en-US" sz="3200" dirty="0" smtClean="0"/>
              <a:t>. This is a </a:t>
            </a:r>
            <a:r>
              <a:rPr lang="en-US" sz="3200" dirty="0" err="1" smtClean="0"/>
              <a:t>metaplastic</a:t>
            </a:r>
            <a:r>
              <a:rPr lang="en-US" sz="3200" dirty="0" smtClean="0"/>
              <a:t> process which develops as a result of persistent reflux of gastric contents into the esophagus, the normal </a:t>
            </a:r>
            <a:r>
              <a:rPr lang="en-US" sz="3200" dirty="0" err="1" smtClean="0"/>
              <a:t>squamous</a:t>
            </a:r>
            <a:r>
              <a:rPr lang="en-US" sz="3200" dirty="0" smtClean="0"/>
              <a:t> mucosa being replaced by glandular mucosa of intestinal type.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381000" y="1524000"/>
            <a:ext cx="76200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en-US" dirty="0" smtClean="0"/>
              <a:t>3. What further information do you require from the biopsy report?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81000" y="2209800"/>
            <a:ext cx="7772400" cy="184665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b="1" dirty="0" smtClean="0"/>
          </a:p>
          <a:p>
            <a:r>
              <a:rPr lang="en-US" sz="3200" dirty="0" smtClean="0"/>
              <a:t>3. It is important to look for dysplastic change in the biopsy which may herald the development of </a:t>
            </a:r>
            <a:r>
              <a:rPr lang="en-US" sz="3200" dirty="0" err="1" smtClean="0"/>
              <a:t>adenocarcinoma</a:t>
            </a:r>
            <a:r>
              <a:rPr lang="en-US" sz="3200" dirty="0" smtClean="0"/>
              <a:t>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8229600" cy="17526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32500" lnSpcReduction="20000"/>
          </a:bodyPr>
          <a:lstStyle/>
          <a:p>
            <a:pPr algn="l"/>
            <a:r>
              <a:rPr lang="en-US" sz="8000" dirty="0" smtClean="0">
                <a:solidFill>
                  <a:schemeClr val="bg1"/>
                </a:solidFill>
              </a:rPr>
              <a:t>The patient is a 51-year-old white man who presented 10 years before surgery with a history of </a:t>
            </a:r>
            <a:r>
              <a:rPr lang="en-US" sz="8000" b="1" dirty="0" smtClean="0">
                <a:solidFill>
                  <a:schemeClr val="bg1"/>
                </a:solidFill>
              </a:rPr>
              <a:t>heartburn, regurgitation, and </a:t>
            </a:r>
            <a:r>
              <a:rPr lang="en-US" sz="8000" b="1" dirty="0" err="1" smtClean="0">
                <a:solidFill>
                  <a:schemeClr val="bg1"/>
                </a:solidFill>
              </a:rPr>
              <a:t>epigastric</a:t>
            </a:r>
            <a:r>
              <a:rPr lang="en-US" sz="8000" b="1" dirty="0" smtClean="0">
                <a:solidFill>
                  <a:schemeClr val="bg1"/>
                </a:solidFill>
              </a:rPr>
              <a:t> pain</a:t>
            </a:r>
            <a:r>
              <a:rPr lang="en-US" sz="8000" dirty="0" smtClean="0">
                <a:solidFill>
                  <a:schemeClr val="bg1"/>
                </a:solidFill>
              </a:rPr>
              <a:t>. Endoscopy was performed, and a large </a:t>
            </a:r>
            <a:r>
              <a:rPr lang="en-US" sz="8000" b="1" dirty="0" err="1" smtClean="0">
                <a:solidFill>
                  <a:schemeClr val="bg1"/>
                </a:solidFill>
              </a:rPr>
              <a:t>erythematous</a:t>
            </a:r>
            <a:r>
              <a:rPr lang="en-US" sz="8000" b="1" dirty="0" smtClean="0">
                <a:solidFill>
                  <a:schemeClr val="bg1"/>
                </a:solidFill>
              </a:rPr>
              <a:t> area</a:t>
            </a:r>
            <a:r>
              <a:rPr lang="en-US" sz="8000" dirty="0" smtClean="0">
                <a:solidFill>
                  <a:schemeClr val="bg1"/>
                </a:solidFill>
              </a:rPr>
              <a:t> involving the distal esophagus was noted. Biopsy specimens were taken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studentconsult.com/content/9781416031215/Kumar_Cases_PBD8/gas1/gas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05200"/>
            <a:ext cx="3333750" cy="2381250"/>
          </a:xfrm>
          <a:prstGeom prst="rect">
            <a:avLst/>
          </a:prstGeom>
          <a:noFill/>
        </p:spPr>
      </p:pic>
      <p:pic>
        <p:nvPicPr>
          <p:cNvPr id="5" name="Picture 10" descr="http://www.studentconsult.com/content/9781416031215/Kumar_Cases_PBD8/gas1/gas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86200"/>
            <a:ext cx="245364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609601"/>
            <a:ext cx="8382000" cy="22098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2400" dirty="0" smtClean="0"/>
              <a:t>The patient was treated with </a:t>
            </a:r>
            <a:r>
              <a:rPr lang="en-US" sz="2400" dirty="0" err="1" smtClean="0"/>
              <a:t>antireflux</a:t>
            </a:r>
            <a:r>
              <a:rPr lang="en-US" sz="2400" dirty="0" smtClean="0"/>
              <a:t> drugs and given a follow-up appointment in 1 year. The patient returned 3 years later, complaining of </a:t>
            </a:r>
            <a:r>
              <a:rPr lang="en-US" sz="2400" b="1" dirty="0" err="1" smtClean="0"/>
              <a:t>dysphagia</a:t>
            </a:r>
            <a:r>
              <a:rPr lang="en-US" sz="2400" b="1" dirty="0" smtClean="0"/>
              <a:t>, heartburn, and </a:t>
            </a:r>
            <a:r>
              <a:rPr lang="en-US" sz="2400" b="1" dirty="0" err="1" smtClean="0"/>
              <a:t>epigastric</a:t>
            </a:r>
            <a:r>
              <a:rPr lang="en-US" sz="2400" b="1" dirty="0" smtClean="0"/>
              <a:t> pain</a:t>
            </a:r>
            <a:r>
              <a:rPr lang="en-US" sz="2400" dirty="0" smtClean="0"/>
              <a:t>. Endoscopy was performed again and revealed that the normal white </a:t>
            </a:r>
            <a:r>
              <a:rPr lang="en-US" sz="2400" dirty="0" err="1" smtClean="0"/>
              <a:t>squamous</a:t>
            </a:r>
            <a:r>
              <a:rPr lang="en-US" sz="2400" dirty="0" smtClean="0"/>
              <a:t> mucosa lining the distal esophagus was replaced by </a:t>
            </a:r>
            <a:r>
              <a:rPr lang="en-US" sz="2400" b="1" dirty="0" smtClean="0"/>
              <a:t>pink mucosa</a:t>
            </a:r>
            <a:r>
              <a:rPr lang="en-US" sz="2400" dirty="0" smtClean="0"/>
              <a:t>. Biopsy specimens were taken.</a:t>
            </a:r>
            <a:endParaRPr lang="en-US" sz="2400" dirty="0"/>
          </a:p>
        </p:txBody>
      </p:sp>
      <p:pic>
        <p:nvPicPr>
          <p:cNvPr id="4" name="Picture 2" descr="http://www.studentconsult.com/content/9781416031215/Kumar_Cases_PBD8/gas1/gas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895599"/>
            <a:ext cx="5410200" cy="3864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3400" y="609601"/>
            <a:ext cx="8229600" cy="20574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dirty="0" smtClean="0"/>
              <a:t>Because of the diagnosis of Barrett esophagus, the patient was enrolled in a surveillance program, and yearly endoscopic procedures were recommended. Endoscopy showed extensive Barrett esophagus 6 years before surgery, and biopsy specimens showed features of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www.studentconsult.com/content/9781416031215/Kumar_Cases_PBD8/gas1/gas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666999"/>
            <a:ext cx="5486400" cy="3918857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5715000" y="2145268"/>
            <a:ext cx="117224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dysplasia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1075</Words>
  <Application>Microsoft Office PowerPoint</Application>
  <PresentationFormat>عرض على الشاشة (3:4)‏</PresentationFormat>
  <Paragraphs>95</Paragraphs>
  <Slides>24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Dr.AL-Humaidi</dc:creator>
  <cp:lastModifiedBy>Admin</cp:lastModifiedBy>
  <cp:revision>29</cp:revision>
  <dcterms:created xsi:type="dcterms:W3CDTF">2010-12-08T10:30:19Z</dcterms:created>
  <dcterms:modified xsi:type="dcterms:W3CDTF">2011-12-02T19:37:26Z</dcterms:modified>
</cp:coreProperties>
</file>