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9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F18D5E-4BE5-4BA9-A0B3-95EFC22FAC8A}" type="datetimeFigureOut">
              <a:rPr lang="en-US" smtClean="0"/>
              <a:pPr/>
              <a:t>12/17/2014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33A7A-FF54-4960-B77F-D2FB9F1D10C5}" type="slidenum">
              <a:rPr lang="en-US" smtClean="0"/>
              <a:pPr/>
              <a:t>‹#›</a:t>
            </a:fld>
            <a:endParaRPr lang="en-US"/>
          </a:p>
        </p:txBody>
      </p:sp>
    </p:spTree>
    <p:extLst>
      <p:ext uri="{BB962C8B-B14F-4D97-AF65-F5344CB8AC3E}">
        <p14:creationId xmlns:p14="http://schemas.microsoft.com/office/powerpoint/2010/main" val="140877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noFill/>
        </p:spPr>
        <p:txBody>
          <a:bodyPr/>
          <a:lstStyle/>
          <a:p>
            <a:fld id="{E1037A8C-6E3C-47C8-8FDB-A13858F64E84}" type="slidenum">
              <a:rPr lang="en-GB" smtClean="0">
                <a:cs typeface="Arial" charset="0"/>
              </a:rPr>
              <a:pPr/>
              <a:t>3</a:t>
            </a:fld>
            <a:endParaRPr lang="en-GB" smtClean="0">
              <a:cs typeface="Arial" charset="0"/>
            </a:endParaRPr>
          </a:p>
        </p:txBody>
      </p:sp>
      <p:sp>
        <p:nvSpPr>
          <p:cNvPr id="403459" name="Rectangle 2"/>
          <p:cNvSpPr>
            <a:spLocks noGrp="1" noRot="1" noChangeAspect="1" noChangeArrowheads="1" noTextEdit="1"/>
          </p:cNvSpPr>
          <p:nvPr>
            <p:ph type="sldImg"/>
          </p:nvPr>
        </p:nvSpPr>
        <p:spPr>
          <a:ln/>
        </p:spPr>
      </p:sp>
      <p:sp>
        <p:nvSpPr>
          <p:cNvPr id="40346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p:cNvSpPr>
            <a:spLocks noGrp="1" noChangeArrowheads="1"/>
          </p:cNvSpPr>
          <p:nvPr>
            <p:ph type="sldNum" sz="quarter" idx="5"/>
          </p:nvPr>
        </p:nvSpPr>
        <p:spPr>
          <a:noFill/>
        </p:spPr>
        <p:txBody>
          <a:bodyPr/>
          <a:lstStyle/>
          <a:p>
            <a:fld id="{45E03739-34D4-418C-8386-0B24566E5725}" type="slidenum">
              <a:rPr lang="en-GB" smtClean="0">
                <a:cs typeface="Arial" charset="0"/>
              </a:rPr>
              <a:pPr/>
              <a:t>12</a:t>
            </a:fld>
            <a:endParaRPr lang="en-GB" smtClean="0">
              <a:cs typeface="Arial" charset="0"/>
            </a:endParaRPr>
          </a:p>
        </p:txBody>
      </p:sp>
      <p:sp>
        <p:nvSpPr>
          <p:cNvPr id="412675" name="Rectangle 2"/>
          <p:cNvSpPr>
            <a:spLocks noGrp="1" noRot="1" noChangeAspect="1" noChangeArrowheads="1" noTextEdit="1"/>
          </p:cNvSpPr>
          <p:nvPr>
            <p:ph type="sldImg"/>
          </p:nvPr>
        </p:nvSpPr>
        <p:spPr>
          <a:ln>
            <a:noFill/>
          </a:ln>
        </p:spPr>
      </p:sp>
      <p:sp>
        <p:nvSpPr>
          <p:cNvPr id="412676"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noFill/>
        </p:spPr>
        <p:txBody>
          <a:bodyPr/>
          <a:lstStyle/>
          <a:p>
            <a:fld id="{1B349D35-EC79-4AFE-87A2-0CCBB57B2DF8}" type="slidenum">
              <a:rPr lang="en-GB" smtClean="0">
                <a:cs typeface="Arial" charset="0"/>
              </a:rPr>
              <a:pPr/>
              <a:t>13</a:t>
            </a:fld>
            <a:endParaRPr lang="en-GB" smtClean="0">
              <a:cs typeface="Arial" charset="0"/>
            </a:endParaRPr>
          </a:p>
        </p:txBody>
      </p:sp>
      <p:sp>
        <p:nvSpPr>
          <p:cNvPr id="413699" name="Rectangle 2"/>
          <p:cNvSpPr>
            <a:spLocks noGrp="1" noRot="1" noChangeAspect="1" noChangeArrowheads="1" noTextEdit="1"/>
          </p:cNvSpPr>
          <p:nvPr>
            <p:ph type="sldImg"/>
          </p:nvPr>
        </p:nvSpPr>
        <p:spPr>
          <a:ln/>
        </p:spPr>
      </p:sp>
      <p:sp>
        <p:nvSpPr>
          <p:cNvPr id="41370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7"/>
          <p:cNvSpPr>
            <a:spLocks noGrp="1" noChangeArrowheads="1"/>
          </p:cNvSpPr>
          <p:nvPr>
            <p:ph type="sldNum" sz="quarter" idx="5"/>
          </p:nvPr>
        </p:nvSpPr>
        <p:spPr>
          <a:noFill/>
        </p:spPr>
        <p:txBody>
          <a:bodyPr/>
          <a:lstStyle/>
          <a:p>
            <a:fld id="{1571BFFD-2B42-48AA-97FC-B61C8B14F2BA}" type="slidenum">
              <a:rPr lang="en-GB" smtClean="0">
                <a:cs typeface="Arial" charset="0"/>
              </a:rPr>
              <a:pPr/>
              <a:t>14</a:t>
            </a:fld>
            <a:endParaRPr lang="en-GB" smtClean="0">
              <a:cs typeface="Arial" charset="0"/>
            </a:endParaRPr>
          </a:p>
        </p:txBody>
      </p:sp>
      <p:sp>
        <p:nvSpPr>
          <p:cNvPr id="414723" name="Rectangle 2"/>
          <p:cNvSpPr>
            <a:spLocks noGrp="1" noRot="1" noChangeAspect="1" noChangeArrowheads="1" noTextEdit="1"/>
          </p:cNvSpPr>
          <p:nvPr>
            <p:ph type="sldImg"/>
          </p:nvPr>
        </p:nvSpPr>
        <p:spPr>
          <a:ln/>
        </p:spPr>
      </p:sp>
      <p:sp>
        <p:nvSpPr>
          <p:cNvPr id="41472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p:cNvSpPr>
            <a:spLocks noGrp="1" noChangeArrowheads="1"/>
          </p:cNvSpPr>
          <p:nvPr>
            <p:ph type="sldNum" sz="quarter" idx="5"/>
          </p:nvPr>
        </p:nvSpPr>
        <p:spPr>
          <a:noFill/>
        </p:spPr>
        <p:txBody>
          <a:bodyPr/>
          <a:lstStyle/>
          <a:p>
            <a:fld id="{726339AA-1945-4F91-96A8-9FC1C068BDD9}" type="slidenum">
              <a:rPr lang="en-GB" smtClean="0">
                <a:cs typeface="Arial" charset="0"/>
              </a:rPr>
              <a:pPr/>
              <a:t>15</a:t>
            </a:fld>
            <a:endParaRPr lang="en-GB" smtClean="0">
              <a:cs typeface="Arial" charset="0"/>
            </a:endParaRPr>
          </a:p>
        </p:txBody>
      </p:sp>
      <p:sp>
        <p:nvSpPr>
          <p:cNvPr id="415747" name="Rectangle 2"/>
          <p:cNvSpPr>
            <a:spLocks noGrp="1" noRot="1" noChangeAspect="1" noChangeArrowheads="1" noTextEdit="1"/>
          </p:cNvSpPr>
          <p:nvPr>
            <p:ph type="sldImg"/>
          </p:nvPr>
        </p:nvSpPr>
        <p:spPr>
          <a:ln>
            <a:noFill/>
          </a:ln>
        </p:spPr>
      </p:sp>
      <p:sp>
        <p:nvSpPr>
          <p:cNvPr id="415748"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p:cNvSpPr>
            <a:spLocks noGrp="1" noChangeArrowheads="1"/>
          </p:cNvSpPr>
          <p:nvPr>
            <p:ph type="sldNum" sz="quarter" idx="5"/>
          </p:nvPr>
        </p:nvSpPr>
        <p:spPr>
          <a:noFill/>
        </p:spPr>
        <p:txBody>
          <a:bodyPr/>
          <a:lstStyle/>
          <a:p>
            <a:fld id="{EB2EE47D-1604-4121-BBCE-72C52950F82D}" type="slidenum">
              <a:rPr lang="en-GB" smtClean="0">
                <a:cs typeface="Arial" charset="0"/>
              </a:rPr>
              <a:pPr/>
              <a:t>16</a:t>
            </a:fld>
            <a:endParaRPr lang="en-GB" smtClean="0">
              <a:cs typeface="Arial" charset="0"/>
            </a:endParaRPr>
          </a:p>
        </p:txBody>
      </p:sp>
      <p:sp>
        <p:nvSpPr>
          <p:cNvPr id="416771" name="Rectangle 2"/>
          <p:cNvSpPr>
            <a:spLocks noGrp="1" noRot="1" noChangeAspect="1" noChangeArrowheads="1" noTextEdit="1"/>
          </p:cNvSpPr>
          <p:nvPr>
            <p:ph type="sldImg"/>
          </p:nvPr>
        </p:nvSpPr>
        <p:spPr>
          <a:ln>
            <a:noFill/>
          </a:ln>
        </p:spPr>
      </p:sp>
      <p:sp>
        <p:nvSpPr>
          <p:cNvPr id="416772"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p:spPr>
        <p:txBody>
          <a:bodyPr/>
          <a:lstStyle/>
          <a:p>
            <a:fld id="{88041E9A-3168-4E63-BC38-600C7770049D}" type="slidenum">
              <a:rPr lang="en-GB" smtClean="0">
                <a:cs typeface="Arial" charset="0"/>
              </a:rPr>
              <a:pPr/>
              <a:t>17</a:t>
            </a:fld>
            <a:endParaRPr lang="en-GB" smtClean="0">
              <a:cs typeface="Arial" charset="0"/>
            </a:endParaRPr>
          </a:p>
        </p:txBody>
      </p:sp>
      <p:sp>
        <p:nvSpPr>
          <p:cNvPr id="417795" name="Rectangle 2"/>
          <p:cNvSpPr>
            <a:spLocks noGrp="1" noRot="1" noChangeAspect="1" noChangeArrowheads="1" noTextEdit="1"/>
          </p:cNvSpPr>
          <p:nvPr>
            <p:ph type="sldImg"/>
          </p:nvPr>
        </p:nvSpPr>
        <p:spPr>
          <a:ln>
            <a:noFill/>
          </a:ln>
        </p:spPr>
      </p:sp>
      <p:sp>
        <p:nvSpPr>
          <p:cNvPr id="417796"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p:cNvSpPr>
            <a:spLocks noGrp="1" noChangeArrowheads="1"/>
          </p:cNvSpPr>
          <p:nvPr>
            <p:ph type="sldNum" sz="quarter" idx="5"/>
          </p:nvPr>
        </p:nvSpPr>
        <p:spPr>
          <a:noFill/>
        </p:spPr>
        <p:txBody>
          <a:bodyPr/>
          <a:lstStyle/>
          <a:p>
            <a:fld id="{43883AAB-119D-465E-8C2C-EBF124DEE218}" type="slidenum">
              <a:rPr lang="en-GB" smtClean="0">
                <a:cs typeface="Arial" charset="0"/>
              </a:rPr>
              <a:pPr/>
              <a:t>18</a:t>
            </a:fld>
            <a:endParaRPr lang="en-GB" smtClean="0">
              <a:cs typeface="Arial" charset="0"/>
            </a:endParaRPr>
          </a:p>
        </p:txBody>
      </p:sp>
      <p:sp>
        <p:nvSpPr>
          <p:cNvPr id="418819" name="Rectangle 2"/>
          <p:cNvSpPr>
            <a:spLocks noGrp="1" noRot="1" noChangeAspect="1" noChangeArrowheads="1" noTextEdit="1"/>
          </p:cNvSpPr>
          <p:nvPr>
            <p:ph type="sldImg"/>
          </p:nvPr>
        </p:nvSpPr>
        <p:spPr>
          <a:ln/>
        </p:spPr>
      </p:sp>
      <p:sp>
        <p:nvSpPr>
          <p:cNvPr id="41882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noFill/>
        </p:spPr>
        <p:txBody>
          <a:bodyPr/>
          <a:lstStyle/>
          <a:p>
            <a:fld id="{D41434F0-8284-41EB-B54E-20EB952EE6FA}" type="slidenum">
              <a:rPr lang="en-GB" smtClean="0">
                <a:cs typeface="Arial" charset="0"/>
              </a:rPr>
              <a:pPr/>
              <a:t>19</a:t>
            </a:fld>
            <a:endParaRPr lang="en-GB" smtClean="0">
              <a:cs typeface="Arial" charset="0"/>
            </a:endParaRPr>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a:spLocks noGrp="1" noChangeArrowheads="1"/>
          </p:cNvSpPr>
          <p:nvPr>
            <p:ph type="sldNum" sz="quarter" idx="5"/>
          </p:nvPr>
        </p:nvSpPr>
        <p:spPr>
          <a:noFill/>
        </p:spPr>
        <p:txBody>
          <a:bodyPr/>
          <a:lstStyle/>
          <a:p>
            <a:fld id="{D05D49DC-9C12-4CAB-A3E3-60690DBDBAC7}" type="slidenum">
              <a:rPr lang="en-GB" smtClean="0">
                <a:cs typeface="Arial" charset="0"/>
              </a:rPr>
              <a:pPr/>
              <a:t>20</a:t>
            </a:fld>
            <a:endParaRPr lang="en-GB" smtClean="0">
              <a:cs typeface="Arial" charset="0"/>
            </a:endParaRPr>
          </a:p>
        </p:txBody>
      </p:sp>
      <p:sp>
        <p:nvSpPr>
          <p:cNvPr id="420867" name="Rectangle 2"/>
          <p:cNvSpPr>
            <a:spLocks noGrp="1" noRot="1" noChangeAspect="1" noChangeArrowheads="1" noTextEdit="1"/>
          </p:cNvSpPr>
          <p:nvPr>
            <p:ph type="sldImg"/>
          </p:nvPr>
        </p:nvSpPr>
        <p:spPr>
          <a:ln/>
        </p:spPr>
      </p:sp>
      <p:sp>
        <p:nvSpPr>
          <p:cNvPr id="42086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p:cNvSpPr>
            <a:spLocks noGrp="1" noChangeArrowheads="1"/>
          </p:cNvSpPr>
          <p:nvPr>
            <p:ph type="sldNum" sz="quarter" idx="5"/>
          </p:nvPr>
        </p:nvSpPr>
        <p:spPr>
          <a:noFill/>
        </p:spPr>
        <p:txBody>
          <a:bodyPr/>
          <a:lstStyle/>
          <a:p>
            <a:fld id="{A184F4CB-A95B-43F3-AC06-194F51C7E54A}" type="slidenum">
              <a:rPr lang="en-GB" smtClean="0">
                <a:cs typeface="Arial" charset="0"/>
              </a:rPr>
              <a:pPr/>
              <a:t>21</a:t>
            </a:fld>
            <a:endParaRPr lang="en-GB" smtClean="0">
              <a:cs typeface="Arial" charset="0"/>
            </a:endParaRPr>
          </a:p>
        </p:txBody>
      </p:sp>
      <p:sp>
        <p:nvSpPr>
          <p:cNvPr id="421891" name="Rectangle 2"/>
          <p:cNvSpPr>
            <a:spLocks noGrp="1" noRot="1" noChangeAspect="1" noChangeArrowheads="1" noTextEdit="1"/>
          </p:cNvSpPr>
          <p:nvPr>
            <p:ph type="sldImg"/>
          </p:nvPr>
        </p:nvSpPr>
        <p:spPr>
          <a:ln/>
        </p:spPr>
      </p:sp>
      <p:sp>
        <p:nvSpPr>
          <p:cNvPr id="42189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a:noFill/>
        </p:spPr>
        <p:txBody>
          <a:bodyPr/>
          <a:lstStyle/>
          <a:p>
            <a:fld id="{4395AA1B-9098-4B07-B25B-4B566F4F10DA}" type="slidenum">
              <a:rPr lang="en-GB" smtClean="0">
                <a:cs typeface="Arial" charset="0"/>
              </a:rPr>
              <a:pPr/>
              <a:t>4</a:t>
            </a:fld>
            <a:endParaRPr lang="en-GB" smtClean="0">
              <a:cs typeface="Arial" charset="0"/>
            </a:endParaRPr>
          </a:p>
        </p:txBody>
      </p:sp>
      <p:sp>
        <p:nvSpPr>
          <p:cNvPr id="404483" name="Rectangle 2"/>
          <p:cNvSpPr>
            <a:spLocks noGrp="1" noRot="1" noChangeAspect="1" noChangeArrowheads="1" noTextEdit="1"/>
          </p:cNvSpPr>
          <p:nvPr>
            <p:ph type="sldImg"/>
          </p:nvPr>
        </p:nvSpPr>
        <p:spPr>
          <a:ln/>
        </p:spPr>
      </p:sp>
      <p:sp>
        <p:nvSpPr>
          <p:cNvPr id="40448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p:cNvSpPr>
            <a:spLocks noGrp="1" noChangeArrowheads="1"/>
          </p:cNvSpPr>
          <p:nvPr>
            <p:ph type="sldNum" sz="quarter" idx="5"/>
          </p:nvPr>
        </p:nvSpPr>
        <p:spPr>
          <a:noFill/>
        </p:spPr>
        <p:txBody>
          <a:bodyPr/>
          <a:lstStyle/>
          <a:p>
            <a:fld id="{5EA2E201-168A-4711-8B67-7C921706E2A4}" type="slidenum">
              <a:rPr lang="en-GB" smtClean="0">
                <a:cs typeface="Arial" charset="0"/>
              </a:rPr>
              <a:pPr/>
              <a:t>22</a:t>
            </a:fld>
            <a:endParaRPr lang="en-GB" smtClean="0">
              <a:cs typeface="Arial" charset="0"/>
            </a:endParaRPr>
          </a:p>
        </p:txBody>
      </p:sp>
      <p:sp>
        <p:nvSpPr>
          <p:cNvPr id="422915" name="Rectangle 2"/>
          <p:cNvSpPr>
            <a:spLocks noGrp="1" noRot="1" noChangeAspect="1" noChangeArrowheads="1" noTextEdit="1"/>
          </p:cNvSpPr>
          <p:nvPr>
            <p:ph type="sldImg"/>
          </p:nvPr>
        </p:nvSpPr>
        <p:spPr>
          <a:ln/>
        </p:spPr>
      </p:sp>
      <p:sp>
        <p:nvSpPr>
          <p:cNvPr id="422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noFill/>
        </p:spPr>
        <p:txBody>
          <a:bodyPr/>
          <a:lstStyle/>
          <a:p>
            <a:fld id="{AF23326E-5153-4D57-BC93-B1D313CA4DC8}" type="slidenum">
              <a:rPr lang="en-GB" smtClean="0">
                <a:cs typeface="Arial" charset="0"/>
              </a:rPr>
              <a:pPr/>
              <a:t>23</a:t>
            </a:fld>
            <a:endParaRPr lang="en-GB" smtClean="0">
              <a:cs typeface="Arial" charset="0"/>
            </a:endParaRPr>
          </a:p>
        </p:txBody>
      </p:sp>
      <p:sp>
        <p:nvSpPr>
          <p:cNvPr id="423939" name="Rectangle 2"/>
          <p:cNvSpPr>
            <a:spLocks noGrp="1" noRot="1" noChangeAspect="1" noChangeArrowheads="1" noTextEdit="1"/>
          </p:cNvSpPr>
          <p:nvPr>
            <p:ph type="sldImg"/>
          </p:nvPr>
        </p:nvSpPr>
        <p:spPr>
          <a:ln/>
        </p:spPr>
      </p:sp>
      <p:sp>
        <p:nvSpPr>
          <p:cNvPr id="42394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p:spPr>
        <p:txBody>
          <a:bodyPr/>
          <a:lstStyle/>
          <a:p>
            <a:fld id="{A7525D72-EFC2-45D4-A3AB-1136B2DC1388}" type="slidenum">
              <a:rPr lang="en-GB" smtClean="0">
                <a:cs typeface="Arial" charset="0"/>
              </a:rPr>
              <a:pPr/>
              <a:t>24</a:t>
            </a:fld>
            <a:endParaRPr lang="en-GB" smtClean="0">
              <a:cs typeface="Arial" charset="0"/>
            </a:endParaRPr>
          </a:p>
        </p:txBody>
      </p:sp>
      <p:sp>
        <p:nvSpPr>
          <p:cNvPr id="424963" name="Rectangle 2"/>
          <p:cNvSpPr>
            <a:spLocks noGrp="1" noRot="1" noChangeAspect="1" noChangeArrowheads="1" noTextEdit="1"/>
          </p:cNvSpPr>
          <p:nvPr>
            <p:ph type="sldImg"/>
          </p:nvPr>
        </p:nvSpPr>
        <p:spPr>
          <a:ln/>
        </p:spPr>
      </p:sp>
      <p:sp>
        <p:nvSpPr>
          <p:cNvPr id="42496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noFill/>
        </p:spPr>
        <p:txBody>
          <a:bodyPr/>
          <a:lstStyle/>
          <a:p>
            <a:fld id="{6425E8B9-B45F-42E8-8A3A-C10CEC54A5AC}" type="slidenum">
              <a:rPr lang="en-GB" smtClean="0">
                <a:cs typeface="Arial" charset="0"/>
              </a:rPr>
              <a:pPr/>
              <a:t>25</a:t>
            </a:fld>
            <a:endParaRPr lang="en-GB" smtClean="0">
              <a:cs typeface="Arial" charset="0"/>
            </a:endParaRPr>
          </a:p>
        </p:txBody>
      </p:sp>
      <p:sp>
        <p:nvSpPr>
          <p:cNvPr id="425987" name="Rectangle 2"/>
          <p:cNvSpPr>
            <a:spLocks noGrp="1" noRot="1" noChangeAspect="1" noChangeArrowheads="1" noTextEdit="1"/>
          </p:cNvSpPr>
          <p:nvPr>
            <p:ph type="sldImg"/>
          </p:nvPr>
        </p:nvSpPr>
        <p:spPr>
          <a:ln>
            <a:noFill/>
          </a:ln>
        </p:spPr>
      </p:sp>
      <p:sp>
        <p:nvSpPr>
          <p:cNvPr id="425988"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noFill/>
        </p:spPr>
        <p:txBody>
          <a:bodyPr/>
          <a:lstStyle/>
          <a:p>
            <a:fld id="{0EFE39E8-6363-460D-8134-0197ABD7B480}" type="slidenum">
              <a:rPr lang="en-GB" smtClean="0">
                <a:cs typeface="Arial" charset="0"/>
              </a:rPr>
              <a:pPr/>
              <a:t>26</a:t>
            </a:fld>
            <a:endParaRPr lang="en-GB" smtClean="0">
              <a:cs typeface="Arial" charset="0"/>
            </a:endParaRPr>
          </a:p>
        </p:txBody>
      </p:sp>
      <p:sp>
        <p:nvSpPr>
          <p:cNvPr id="427011" name="Rectangle 2"/>
          <p:cNvSpPr>
            <a:spLocks noGrp="1" noRot="1" noChangeAspect="1" noChangeArrowheads="1" noTextEdit="1"/>
          </p:cNvSpPr>
          <p:nvPr>
            <p:ph type="sldImg"/>
          </p:nvPr>
        </p:nvSpPr>
        <p:spPr>
          <a:ln/>
        </p:spPr>
      </p:sp>
      <p:sp>
        <p:nvSpPr>
          <p:cNvPr id="42701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noFill/>
        </p:spPr>
        <p:txBody>
          <a:bodyPr/>
          <a:lstStyle/>
          <a:p>
            <a:fld id="{79594D89-2250-4828-B64C-0093D3CF9D60}" type="slidenum">
              <a:rPr lang="en-GB" smtClean="0">
                <a:cs typeface="Arial" charset="0"/>
              </a:rPr>
              <a:pPr/>
              <a:t>29</a:t>
            </a:fld>
            <a:endParaRPr lang="en-GB" smtClean="0">
              <a:cs typeface="Arial" charset="0"/>
            </a:endParaRPr>
          </a:p>
        </p:txBody>
      </p:sp>
      <p:sp>
        <p:nvSpPr>
          <p:cNvPr id="428035" name="Rectangle 2"/>
          <p:cNvSpPr>
            <a:spLocks noGrp="1" noRot="1" noChangeAspect="1" noChangeArrowheads="1" noTextEdit="1"/>
          </p:cNvSpPr>
          <p:nvPr>
            <p:ph type="sldImg"/>
          </p:nvPr>
        </p:nvSpPr>
        <p:spPr>
          <a:ln>
            <a:noFill/>
          </a:ln>
        </p:spPr>
      </p:sp>
      <p:sp>
        <p:nvSpPr>
          <p:cNvPr id="428036"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noFill/>
        </p:spPr>
        <p:txBody>
          <a:bodyPr/>
          <a:lstStyle/>
          <a:p>
            <a:fld id="{7DE7A184-59A4-428E-A2D4-479E21EE717C}" type="slidenum">
              <a:rPr lang="en-GB" smtClean="0">
                <a:cs typeface="Arial" charset="0"/>
              </a:rPr>
              <a:pPr/>
              <a:t>5</a:t>
            </a:fld>
            <a:endParaRPr lang="en-GB" smtClean="0">
              <a:cs typeface="Arial" charset="0"/>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a:spLocks noGrp="1" noChangeArrowheads="1"/>
          </p:cNvSpPr>
          <p:nvPr>
            <p:ph type="sldNum" sz="quarter" idx="5"/>
          </p:nvPr>
        </p:nvSpPr>
        <p:spPr>
          <a:noFill/>
        </p:spPr>
        <p:txBody>
          <a:bodyPr/>
          <a:lstStyle/>
          <a:p>
            <a:fld id="{FBC31A0F-E6F5-4343-8F63-12FED235A591}" type="slidenum">
              <a:rPr lang="en-GB" smtClean="0">
                <a:cs typeface="Arial" charset="0"/>
              </a:rPr>
              <a:pPr/>
              <a:t>6</a:t>
            </a:fld>
            <a:endParaRPr lang="en-GB" smtClean="0">
              <a:cs typeface="Arial" charset="0"/>
            </a:endParaRPr>
          </a:p>
        </p:txBody>
      </p:sp>
      <p:sp>
        <p:nvSpPr>
          <p:cNvPr id="406531"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p:spPr>
        <p:txBody>
          <a:bodyPr/>
          <a:lstStyle/>
          <a:p>
            <a:fld id="{003B7A7F-0A0D-43FD-A2BC-DB68CC6830F4}" type="slidenum">
              <a:rPr lang="en-GB" smtClean="0">
                <a:cs typeface="Arial" charset="0"/>
              </a:rPr>
              <a:pPr/>
              <a:t>7</a:t>
            </a:fld>
            <a:endParaRPr lang="en-GB" smtClean="0">
              <a:cs typeface="Arial" charset="0"/>
            </a:endParaRPr>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noFill/>
        </p:spPr>
        <p:txBody>
          <a:bodyPr/>
          <a:lstStyle/>
          <a:p>
            <a:fld id="{9C5958DB-6E27-46E2-AEF3-4E3B8BE51DE8}" type="slidenum">
              <a:rPr lang="en-GB" smtClean="0">
                <a:cs typeface="Arial" charset="0"/>
              </a:rPr>
              <a:pPr/>
              <a:t>8</a:t>
            </a:fld>
            <a:endParaRPr lang="en-GB" smtClean="0">
              <a:cs typeface="Arial" charset="0"/>
            </a:endParaRPr>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noFill/>
        </p:spPr>
        <p:txBody>
          <a:bodyPr/>
          <a:lstStyle/>
          <a:p>
            <a:fld id="{CA507C9C-245A-4CE2-8431-E01F9817E896}" type="slidenum">
              <a:rPr lang="en-GB" smtClean="0">
                <a:cs typeface="Arial" charset="0"/>
              </a:rPr>
              <a:pPr/>
              <a:t>9</a:t>
            </a:fld>
            <a:endParaRPr lang="en-GB" smtClean="0">
              <a:cs typeface="Arial" charset="0"/>
            </a:endParaRPr>
          </a:p>
        </p:txBody>
      </p:sp>
      <p:sp>
        <p:nvSpPr>
          <p:cNvPr id="409603" name="Rectangle 2"/>
          <p:cNvSpPr>
            <a:spLocks noGrp="1" noRot="1" noChangeAspect="1" noChangeArrowheads="1" noTextEdit="1"/>
          </p:cNvSpPr>
          <p:nvPr>
            <p:ph type="sldImg"/>
          </p:nvPr>
        </p:nvSpPr>
        <p:spPr>
          <a:ln/>
        </p:spPr>
      </p:sp>
      <p:sp>
        <p:nvSpPr>
          <p:cNvPr id="40960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7"/>
          <p:cNvSpPr>
            <a:spLocks noGrp="1" noChangeArrowheads="1"/>
          </p:cNvSpPr>
          <p:nvPr>
            <p:ph type="sldNum" sz="quarter" idx="5"/>
          </p:nvPr>
        </p:nvSpPr>
        <p:spPr>
          <a:noFill/>
        </p:spPr>
        <p:txBody>
          <a:bodyPr/>
          <a:lstStyle/>
          <a:p>
            <a:fld id="{57FE62CA-9332-45A1-977B-EE8341F3512F}" type="slidenum">
              <a:rPr lang="en-GB" smtClean="0">
                <a:cs typeface="Arial" charset="0"/>
              </a:rPr>
              <a:pPr/>
              <a:t>10</a:t>
            </a:fld>
            <a:endParaRPr lang="en-GB" smtClean="0">
              <a:cs typeface="Arial" charset="0"/>
            </a:endParaRPr>
          </a:p>
        </p:txBody>
      </p:sp>
      <p:sp>
        <p:nvSpPr>
          <p:cNvPr id="410627" name="Rectangle 2"/>
          <p:cNvSpPr>
            <a:spLocks noGrp="1" noRot="1" noChangeAspect="1" noChangeArrowheads="1" noTextEdit="1"/>
          </p:cNvSpPr>
          <p:nvPr>
            <p:ph type="sldImg"/>
          </p:nvPr>
        </p:nvSpPr>
        <p:spPr>
          <a:ln/>
        </p:spPr>
      </p:sp>
      <p:sp>
        <p:nvSpPr>
          <p:cNvPr id="41062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noFill/>
        </p:spPr>
        <p:txBody>
          <a:bodyPr/>
          <a:lstStyle/>
          <a:p>
            <a:fld id="{CEE01196-BBCE-483B-AB9F-CE781572643B}" type="slidenum">
              <a:rPr lang="en-GB" smtClean="0">
                <a:cs typeface="Arial" charset="0"/>
              </a:rPr>
              <a:pPr/>
              <a:t>11</a:t>
            </a:fld>
            <a:endParaRPr lang="en-GB" smtClean="0">
              <a:cs typeface="Arial" charset="0"/>
            </a:endParaRPr>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40E6F9-D7F9-48F2-9001-865C935E85A2}" type="datetimeFigureOut">
              <a:rPr lang="en-US" smtClean="0"/>
              <a:pPr/>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40E6F9-D7F9-48F2-9001-865C935E85A2}" type="datetimeFigureOut">
              <a:rPr lang="en-US" smtClean="0"/>
              <a:pPr/>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40E6F9-D7F9-48F2-9001-865C935E85A2}" type="datetimeFigureOut">
              <a:rPr lang="en-US" smtClean="0"/>
              <a:pPr/>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40E6F9-D7F9-48F2-9001-865C935E85A2}" type="datetimeFigureOut">
              <a:rPr lang="en-US" smtClean="0"/>
              <a:pPr/>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40E6F9-D7F9-48F2-9001-865C935E85A2}" type="datetimeFigureOut">
              <a:rPr lang="en-US" smtClean="0"/>
              <a:pPr/>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40E6F9-D7F9-48F2-9001-865C935E85A2}" type="datetimeFigureOut">
              <a:rPr lang="en-US" smtClean="0"/>
              <a:pPr/>
              <a:t>12/17/2014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40E6F9-D7F9-48F2-9001-865C935E85A2}" type="datetimeFigureOut">
              <a:rPr lang="en-US" smtClean="0"/>
              <a:pPr/>
              <a:t>12/17/2014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40E6F9-D7F9-48F2-9001-865C935E85A2}" type="datetimeFigureOut">
              <a:rPr lang="en-US" smtClean="0"/>
              <a:pPr/>
              <a:t>12/17/2014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40E6F9-D7F9-48F2-9001-865C935E85A2}" type="datetimeFigureOut">
              <a:rPr lang="en-US" smtClean="0"/>
              <a:pPr/>
              <a:t>12/17/2014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40E6F9-D7F9-48F2-9001-865C935E85A2}" type="datetimeFigureOut">
              <a:rPr lang="en-US" smtClean="0"/>
              <a:pPr/>
              <a:t>12/17/2014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40E6F9-D7F9-48F2-9001-865C935E85A2}" type="datetimeFigureOut">
              <a:rPr lang="en-US" smtClean="0"/>
              <a:pPr/>
              <a:t>12/17/2014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0E6F9-D7F9-48F2-9001-865C935E85A2}" type="datetimeFigureOut">
              <a:rPr lang="en-US" smtClean="0"/>
              <a:pPr/>
              <a:t>12/17/2014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D5542-F708-4349-BD91-ED59207199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Cancers of the liver and pancreas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Rot="1" noChangeArrowheads="1"/>
          </p:cNvSpPr>
          <p:nvPr>
            <p:ph type="title"/>
          </p:nvPr>
        </p:nvSpPr>
        <p:spPr/>
        <p:txBody>
          <a:bodyPr/>
          <a:lstStyle/>
          <a:p>
            <a:pPr eaLnBrk="1" hangingPunct="1">
              <a:defRPr/>
            </a:pPr>
            <a:r>
              <a:rPr lang="en-GB" b="0" smtClean="0"/>
              <a:t>Morphology of HCC</a:t>
            </a:r>
          </a:p>
        </p:txBody>
      </p:sp>
      <p:sp>
        <p:nvSpPr>
          <p:cNvPr id="558083" name="Rectangle 3"/>
          <p:cNvSpPr>
            <a:spLocks noGrp="1" noChangeArrowheads="1"/>
          </p:cNvSpPr>
          <p:nvPr>
            <p:ph type="body" idx="1"/>
          </p:nvPr>
        </p:nvSpPr>
        <p:spPr/>
        <p:txBody>
          <a:bodyPr/>
          <a:lstStyle/>
          <a:p>
            <a:pPr eaLnBrk="1" hangingPunct="1">
              <a:lnSpc>
                <a:spcPct val="90000"/>
              </a:lnSpc>
              <a:defRPr/>
            </a:pPr>
            <a:r>
              <a:rPr lang="en-GB" smtClean="0"/>
              <a:t>In well-differentiated and moderately well-differentiated tumors, cells that are recognizable as hepatocytic in origin. Bile pigment is usually present. The malignant cells may be positive for alpha-fetoprotein.</a:t>
            </a:r>
          </a:p>
          <a:p>
            <a:pPr eaLnBrk="1" hangingPunct="1">
              <a:lnSpc>
                <a:spcPct val="90000"/>
              </a:lnSpc>
              <a:defRPr/>
            </a:pPr>
            <a:r>
              <a:rPr lang="en-GB" smtClean="0"/>
              <a:t>In poorly differentiated forms, tumor cells can take on a pleomorphic appearance with numerous anaplastic giant cells, can become small and completely undifferentiated cells.</a:t>
            </a:r>
          </a:p>
          <a:p>
            <a:pPr eaLnBrk="1" hangingPunct="1">
              <a:lnSpc>
                <a:spcPct val="90000"/>
              </a:lnSpc>
              <a:defRPr/>
            </a:pPr>
            <a:endParaRPr lang="en-GB"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Rot="1" noChangeArrowheads="1"/>
          </p:cNvSpPr>
          <p:nvPr>
            <p:ph type="title"/>
          </p:nvPr>
        </p:nvSpPr>
        <p:spPr/>
        <p:txBody>
          <a:bodyPr/>
          <a:lstStyle/>
          <a:p>
            <a:pPr eaLnBrk="1" hangingPunct="1">
              <a:defRPr/>
            </a:pPr>
            <a:r>
              <a:rPr lang="en-GB" b="0" smtClean="0"/>
              <a:t>fibrolamellar carcinoma</a:t>
            </a:r>
          </a:p>
        </p:txBody>
      </p:sp>
      <p:sp>
        <p:nvSpPr>
          <p:cNvPr id="398339" name="Rectangle 3"/>
          <p:cNvSpPr>
            <a:spLocks noGrp="1" noChangeArrowheads="1"/>
          </p:cNvSpPr>
          <p:nvPr>
            <p:ph type="body" idx="1"/>
          </p:nvPr>
        </p:nvSpPr>
        <p:spPr/>
        <p:txBody>
          <a:bodyPr/>
          <a:lstStyle/>
          <a:p>
            <a:pPr eaLnBrk="1" hangingPunct="1">
              <a:lnSpc>
                <a:spcPct val="90000"/>
              </a:lnSpc>
              <a:defRPr/>
            </a:pPr>
            <a:r>
              <a:rPr lang="en-GB" sz="2800" smtClean="0"/>
              <a:t>A distinctive variant of hepatocellular carcinoma is the </a:t>
            </a:r>
            <a:r>
              <a:rPr lang="en-GB" sz="2800" b="1" smtClean="0"/>
              <a:t>fibrolamellar carcinoma</a:t>
            </a:r>
            <a:r>
              <a:rPr lang="en-GB" sz="2800" smtClean="0"/>
              <a:t>. </a:t>
            </a:r>
          </a:p>
          <a:p>
            <a:pPr eaLnBrk="1" hangingPunct="1">
              <a:lnSpc>
                <a:spcPct val="90000"/>
              </a:lnSpc>
              <a:defRPr/>
            </a:pPr>
            <a:r>
              <a:rPr lang="en-GB" sz="2800" smtClean="0"/>
              <a:t>This tumor occurs in young male and female adults (20 to 40 years of age), has no association with HBV or cirrhosis,  and often has a better prognosis.</a:t>
            </a:r>
          </a:p>
          <a:p>
            <a:pPr eaLnBrk="1" hangingPunct="1">
              <a:lnSpc>
                <a:spcPct val="90000"/>
              </a:lnSpc>
              <a:defRPr/>
            </a:pPr>
            <a:r>
              <a:rPr lang="en-GB" sz="2800" smtClean="0"/>
              <a:t>It usually presents as single large, hard "scirrhous" tumor with fibrous bands coursing through it. On microscopic examination, it is composed of well-differentiated polygonal cells growing in nests or cords and separated by parallel lamellae of dense collagen bundles</a:t>
            </a:r>
          </a:p>
          <a:p>
            <a:pPr eaLnBrk="1" hangingPunct="1">
              <a:lnSpc>
                <a:spcPct val="90000"/>
              </a:lnSpc>
              <a:defRPr/>
            </a:pPr>
            <a:endParaRPr lang="en-US" sz="1000" smtClean="0"/>
          </a:p>
          <a:p>
            <a:pPr eaLnBrk="1" hangingPunct="1">
              <a:lnSpc>
                <a:spcPct val="90000"/>
              </a:lnSpc>
              <a:defRPr/>
            </a:pPr>
            <a:endParaRPr lang="en-US" sz="10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S01871-018-f043a"/>
          <p:cNvPicPr>
            <a:picLocks noChangeAspect="1" noChangeArrowheads="1"/>
          </p:cNvPicPr>
          <p:nvPr/>
        </p:nvPicPr>
        <p:blipFill>
          <a:blip r:embed="rId3" cstate="print"/>
          <a:srcRect/>
          <a:stretch>
            <a:fillRect/>
          </a:stretch>
        </p:blipFill>
        <p:spPr bwMode="auto">
          <a:xfrm>
            <a:off x="1404938" y="1658938"/>
            <a:ext cx="6350000" cy="3552825"/>
          </a:xfrm>
          <a:prstGeom prst="rect">
            <a:avLst/>
          </a:prstGeom>
          <a:noFill/>
          <a:ln w="9525">
            <a:solidFill>
              <a:schemeClr val="tx1"/>
            </a:solidFill>
            <a:miter lim="800000"/>
            <a:headEnd/>
            <a:tailEnd/>
          </a:ln>
        </p:spPr>
      </p:pic>
      <p:sp>
        <p:nvSpPr>
          <p:cNvPr id="140291"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140292"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02:58 PM)</a:t>
            </a:r>
          </a:p>
        </p:txBody>
      </p:sp>
      <p:sp>
        <p:nvSpPr>
          <p:cNvPr id="140293"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140294"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5" descr="LIVER026"/>
          <p:cNvPicPr>
            <a:picLocks noChangeAspect="1" noChangeArrowheads="1"/>
          </p:cNvPicPr>
          <p:nvPr/>
        </p:nvPicPr>
        <p:blipFill>
          <a:blip r:embed="rId3" cstate="print"/>
          <a:srcRect/>
          <a:stretch>
            <a:fillRect/>
          </a:stretch>
        </p:blipFill>
        <p:spPr bwMode="auto">
          <a:xfrm>
            <a:off x="1371600" y="1852613"/>
            <a:ext cx="6858000" cy="5005387"/>
          </a:xfrm>
          <a:prstGeom prst="rect">
            <a:avLst/>
          </a:prstGeom>
          <a:noFill/>
          <a:ln w="9525">
            <a:noFill/>
            <a:miter lim="800000"/>
            <a:headEnd/>
            <a:tailEnd/>
          </a:ln>
        </p:spPr>
      </p:pic>
      <p:sp>
        <p:nvSpPr>
          <p:cNvPr id="306182" name="Rectangle 6"/>
          <p:cNvSpPr>
            <a:spLocks noGrp="1" noRot="1" noChangeArrowheads="1"/>
          </p:cNvSpPr>
          <p:nvPr>
            <p:ph type="title"/>
          </p:nvPr>
        </p:nvSpPr>
        <p:spPr>
          <a:xfrm>
            <a:off x="457200" y="0"/>
            <a:ext cx="8229600" cy="1905000"/>
          </a:xfrm>
        </p:spPr>
        <p:txBody>
          <a:bodyPr>
            <a:normAutofit fontScale="90000"/>
          </a:bodyPr>
          <a:lstStyle/>
          <a:p>
            <a:pPr eaLnBrk="1" hangingPunct="1">
              <a:defRPr/>
            </a:pPr>
            <a:r>
              <a:rPr lang="en-US" sz="2000" dirty="0" err="1" smtClean="0"/>
              <a:t>Hepatocellular</a:t>
            </a:r>
            <a:r>
              <a:rPr lang="en-US" sz="2000" dirty="0" smtClean="0"/>
              <a:t> carcinoma. Such liver cancers arise in the setting of cirrhosis. Worldwide, viral hepatitis is the most common cause, but in the U.S., chronic alcoholism is the most common cause. The neoplasm is large and bulky and has a greenish cast because it contains bile. To the right of the main mass are small    satellite nodules</a:t>
            </a:r>
            <a:r>
              <a:rPr lang="en-US" sz="4000" dirty="0" smtClean="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5" descr="LIVER027"/>
          <p:cNvPicPr>
            <a:picLocks noChangeAspect="1" noChangeArrowheads="1"/>
          </p:cNvPicPr>
          <p:nvPr/>
        </p:nvPicPr>
        <p:blipFill>
          <a:blip r:embed="rId3" cstate="print"/>
          <a:srcRect/>
          <a:stretch>
            <a:fillRect/>
          </a:stretch>
        </p:blipFill>
        <p:spPr bwMode="auto">
          <a:xfrm>
            <a:off x="0" y="1600201"/>
            <a:ext cx="9144000" cy="5257800"/>
          </a:xfrm>
          <a:prstGeom prst="rect">
            <a:avLst/>
          </a:prstGeom>
          <a:noFill/>
          <a:ln w="9525">
            <a:noFill/>
            <a:miter lim="800000"/>
            <a:headEnd/>
            <a:tailEnd/>
          </a:ln>
        </p:spPr>
      </p:pic>
      <p:sp>
        <p:nvSpPr>
          <p:cNvPr id="308230" name="Rectangle 6"/>
          <p:cNvSpPr>
            <a:spLocks noGrp="1" noRot="1" noChangeArrowheads="1"/>
          </p:cNvSpPr>
          <p:nvPr>
            <p:ph type="title"/>
          </p:nvPr>
        </p:nvSpPr>
        <p:spPr/>
        <p:txBody>
          <a:bodyPr/>
          <a:lstStyle/>
          <a:p>
            <a:pPr eaLnBrk="1" hangingPunct="1">
              <a:defRPr/>
            </a:pPr>
            <a:r>
              <a:rPr lang="en-US" sz="3200" smtClean="0"/>
              <a:t>The satellite nodules of this hepatocellular carcinoma.</a:t>
            </a:r>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S01871-018-f044a"/>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solidFill>
              <a:schemeClr val="tx1"/>
            </a:solidFill>
            <a:miter lim="800000"/>
            <a:headEnd/>
            <a:tailEnd/>
          </a:ln>
        </p:spPr>
      </p:pic>
      <p:sp>
        <p:nvSpPr>
          <p:cNvPr id="143363"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143364"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02:58 PM)</a:t>
            </a:r>
          </a:p>
        </p:txBody>
      </p:sp>
      <p:sp>
        <p:nvSpPr>
          <p:cNvPr id="143365"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143366"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S01871-018-f043b"/>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solidFill>
              <a:schemeClr val="tx1"/>
            </a:solidFill>
            <a:miter lim="800000"/>
            <a:headEnd/>
            <a:tailEnd/>
          </a:ln>
        </p:spPr>
      </p:pic>
      <p:sp>
        <p:nvSpPr>
          <p:cNvPr id="144387"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144388"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02:58 PM)</a:t>
            </a:r>
          </a:p>
        </p:txBody>
      </p:sp>
      <p:sp>
        <p:nvSpPr>
          <p:cNvPr id="144389"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144390"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S01871-018-f044b"/>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solidFill>
              <a:schemeClr val="tx1"/>
            </a:solidFill>
            <a:miter lim="800000"/>
            <a:headEnd/>
            <a:tailEnd/>
          </a:ln>
        </p:spPr>
      </p:pic>
      <p:sp>
        <p:nvSpPr>
          <p:cNvPr id="145411"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145412"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02:58 PM)</a:t>
            </a:r>
          </a:p>
        </p:txBody>
      </p:sp>
      <p:sp>
        <p:nvSpPr>
          <p:cNvPr id="145413"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145414"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5" descr="LIVER029"/>
          <p:cNvPicPr>
            <a:picLocks noChangeAspect="1" noChangeArrowheads="1"/>
          </p:cNvPicPr>
          <p:nvPr/>
        </p:nvPicPr>
        <p:blipFill>
          <a:blip r:embed="rId3" cstate="print"/>
          <a:srcRect/>
          <a:stretch>
            <a:fillRect/>
          </a:stretch>
        </p:blipFill>
        <p:spPr bwMode="auto">
          <a:xfrm>
            <a:off x="0" y="1852613"/>
            <a:ext cx="9144000" cy="5005387"/>
          </a:xfrm>
          <a:prstGeom prst="rect">
            <a:avLst/>
          </a:prstGeom>
          <a:noFill/>
          <a:ln w="9525">
            <a:noFill/>
            <a:miter lim="800000"/>
            <a:headEnd/>
            <a:tailEnd/>
          </a:ln>
        </p:spPr>
      </p:pic>
      <p:sp>
        <p:nvSpPr>
          <p:cNvPr id="313350" name="Rectangle 6"/>
          <p:cNvSpPr>
            <a:spLocks noGrp="1" noRot="1" noChangeArrowheads="1"/>
          </p:cNvSpPr>
          <p:nvPr>
            <p:ph type="title"/>
          </p:nvPr>
        </p:nvSpPr>
        <p:spPr/>
        <p:txBody>
          <a:bodyPr>
            <a:normAutofit fontScale="90000"/>
          </a:bodyPr>
          <a:lstStyle/>
          <a:p>
            <a:pPr eaLnBrk="1" hangingPunct="1">
              <a:defRPr/>
            </a:pPr>
            <a:r>
              <a:rPr lang="en-US" sz="2800" smtClean="0"/>
              <a:t>Malignant cells of  HCC (seen mostly on right) are well differentiated and interdigitate with normal, larger hepatocytes (seen mostly at left).</a:t>
            </a:r>
            <a:r>
              <a:rPr lang="en-US" sz="4000" smtClean="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rrowheads="1"/>
          </p:cNvSpPr>
          <p:nvPr>
            <p:ph type="title"/>
          </p:nvPr>
        </p:nvSpPr>
        <p:spPr/>
        <p:txBody>
          <a:bodyPr/>
          <a:lstStyle/>
          <a:p>
            <a:pPr eaLnBrk="1" hangingPunct="1">
              <a:defRPr/>
            </a:pPr>
            <a:r>
              <a:rPr lang="en-GB" b="0" smtClean="0"/>
              <a:t>Clinical Features</a:t>
            </a:r>
          </a:p>
        </p:txBody>
      </p:sp>
      <p:sp>
        <p:nvSpPr>
          <p:cNvPr id="134147" name="Rectangle 3"/>
          <p:cNvSpPr>
            <a:spLocks noGrp="1" noChangeArrowheads="1"/>
          </p:cNvSpPr>
          <p:nvPr>
            <p:ph type="body" idx="1"/>
          </p:nvPr>
        </p:nvSpPr>
        <p:spPr/>
        <p:txBody>
          <a:bodyPr/>
          <a:lstStyle/>
          <a:p>
            <a:pPr eaLnBrk="1" hangingPunct="1">
              <a:lnSpc>
                <a:spcPct val="80000"/>
              </a:lnSpc>
              <a:defRPr/>
            </a:pPr>
            <a:r>
              <a:rPr lang="en-GB" dirty="0"/>
              <a:t>I</a:t>
            </a:r>
            <a:r>
              <a:rPr lang="en-GB" dirty="0" smtClean="0"/>
              <a:t>ll-defined upper abdominal pain, malaise, fatigue, weight loss, and feeling of abdominal fullness. </a:t>
            </a:r>
          </a:p>
          <a:p>
            <a:pPr eaLnBrk="1" hangingPunct="1">
              <a:lnSpc>
                <a:spcPct val="80000"/>
              </a:lnSpc>
              <a:defRPr/>
            </a:pPr>
            <a:r>
              <a:rPr lang="en-GB" dirty="0" smtClean="0"/>
              <a:t>In many cases, the enlarged liver can be felt on palpation. Jaundice and fever are uncommon.</a:t>
            </a:r>
          </a:p>
          <a:p>
            <a:pPr eaLnBrk="1" hangingPunct="1">
              <a:lnSpc>
                <a:spcPct val="80000"/>
              </a:lnSpc>
              <a:defRPr/>
            </a:pPr>
            <a:r>
              <a:rPr lang="en-GB" dirty="0" smtClean="0"/>
              <a:t>Laboratory studies: Elevated levels of serum α-fetoprotein are found in 50% to 75% of patients with HCC.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Cancers of the liver and pancreas</a:t>
            </a:r>
            <a:endParaRPr lang="en-US" dirty="0"/>
          </a:p>
        </p:txBody>
      </p:sp>
      <p:sp>
        <p:nvSpPr>
          <p:cNvPr id="3" name="Content Placeholder 2"/>
          <p:cNvSpPr>
            <a:spLocks noGrp="1"/>
          </p:cNvSpPr>
          <p:nvPr>
            <p:ph idx="1"/>
          </p:nvPr>
        </p:nvSpPr>
        <p:spPr/>
        <p:txBody>
          <a:bodyPr>
            <a:normAutofit/>
          </a:bodyPr>
          <a:lstStyle/>
          <a:p>
            <a:pPr lvl="0"/>
            <a:r>
              <a:rPr lang="en-US" dirty="0" smtClean="0"/>
              <a:t>Describe </a:t>
            </a:r>
            <a:r>
              <a:rPr lang="en-US" dirty="0" err="1" smtClean="0"/>
              <a:t>hepatocellular</a:t>
            </a:r>
            <a:r>
              <a:rPr lang="en-US" dirty="0" smtClean="0"/>
              <a:t> and </a:t>
            </a:r>
            <a:r>
              <a:rPr lang="en-US" dirty="0" err="1" smtClean="0"/>
              <a:t>cholangiocarcinoma</a:t>
            </a:r>
            <a:r>
              <a:rPr lang="en-US" dirty="0" smtClean="0"/>
              <a:t>.</a:t>
            </a:r>
          </a:p>
          <a:p>
            <a:pPr lvl="0"/>
            <a:r>
              <a:rPr lang="en-US" dirty="0" smtClean="0"/>
              <a:t>Understand  the frequency of metastatic disease to the liver.</a:t>
            </a:r>
          </a:p>
          <a:p>
            <a:pPr lvl="0"/>
            <a:r>
              <a:rPr lang="en-US" dirty="0" smtClean="0"/>
              <a:t>Recognize the rarity of primary liver </a:t>
            </a:r>
            <a:r>
              <a:rPr lang="en-US" dirty="0" err="1" smtClean="0"/>
              <a:t>neoplasms</a:t>
            </a:r>
            <a:r>
              <a:rPr lang="en-US" dirty="0" smtClean="0"/>
              <a:t> in children.</a:t>
            </a:r>
          </a:p>
          <a:p>
            <a:pPr lvl="0"/>
            <a:r>
              <a:rPr lang="en-US" dirty="0" smtClean="0"/>
              <a:t>Recognize all aspects of pancreatic carcinoma.</a:t>
            </a:r>
          </a:p>
          <a:p>
            <a:pPr>
              <a:buNone/>
            </a:pPr>
            <a:r>
              <a:rPr lang="en-US" dirty="0" smtClean="0"/>
              <a:t>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Rot="1" noChangeArrowheads="1"/>
          </p:cNvSpPr>
          <p:nvPr>
            <p:ph type="title"/>
          </p:nvPr>
        </p:nvSpPr>
        <p:spPr/>
        <p:txBody>
          <a:bodyPr/>
          <a:lstStyle/>
          <a:p>
            <a:pPr eaLnBrk="1" hangingPunct="1">
              <a:defRPr/>
            </a:pPr>
            <a:r>
              <a:rPr lang="en-GB" dirty="0" err="1" smtClean="0"/>
              <a:t>Hepatocellular</a:t>
            </a:r>
            <a:r>
              <a:rPr lang="en-GB" dirty="0" smtClean="0"/>
              <a:t> Carcinoma</a:t>
            </a:r>
          </a:p>
        </p:txBody>
      </p:sp>
      <p:sp>
        <p:nvSpPr>
          <p:cNvPr id="399363" name="Rectangle 3"/>
          <p:cNvSpPr>
            <a:spLocks noGrp="1" noChangeArrowheads="1"/>
          </p:cNvSpPr>
          <p:nvPr>
            <p:ph type="body" idx="1"/>
          </p:nvPr>
        </p:nvSpPr>
        <p:spPr/>
        <p:txBody>
          <a:bodyPr/>
          <a:lstStyle/>
          <a:p>
            <a:pPr eaLnBrk="1" hangingPunct="1">
              <a:lnSpc>
                <a:spcPct val="80000"/>
              </a:lnSpc>
              <a:buFont typeface="Wingdings" pitchFamily="2" charset="2"/>
              <a:buNone/>
              <a:defRPr/>
            </a:pPr>
            <a:endParaRPr lang="en-GB" sz="2800" dirty="0" smtClean="0"/>
          </a:p>
          <a:p>
            <a:pPr eaLnBrk="1" hangingPunct="1">
              <a:lnSpc>
                <a:spcPct val="80000"/>
              </a:lnSpc>
              <a:defRPr/>
            </a:pPr>
            <a:r>
              <a:rPr lang="en-GB" sz="2800" dirty="0" smtClean="0"/>
              <a:t>Overall, death usually occurs from </a:t>
            </a:r>
          </a:p>
          <a:p>
            <a:pPr eaLnBrk="1" hangingPunct="1">
              <a:lnSpc>
                <a:spcPct val="80000"/>
              </a:lnSpc>
              <a:defRPr/>
            </a:pPr>
            <a:r>
              <a:rPr lang="en-GB" sz="2800" dirty="0" smtClean="0"/>
              <a:t>(1) </a:t>
            </a:r>
            <a:r>
              <a:rPr lang="en-GB" sz="2800" dirty="0" err="1" smtClean="0"/>
              <a:t>cachexia</a:t>
            </a:r>
            <a:endParaRPr lang="en-GB" sz="2800" dirty="0"/>
          </a:p>
          <a:p>
            <a:pPr eaLnBrk="1" hangingPunct="1">
              <a:lnSpc>
                <a:spcPct val="80000"/>
              </a:lnSpc>
              <a:defRPr/>
            </a:pPr>
            <a:r>
              <a:rPr lang="en-GB" sz="2800" dirty="0" smtClean="0"/>
              <a:t>(2) gastrointestinal or </a:t>
            </a:r>
            <a:r>
              <a:rPr lang="en-GB" sz="2800" dirty="0" err="1" smtClean="0"/>
              <a:t>esophageal</a:t>
            </a:r>
            <a:r>
              <a:rPr lang="en-GB" sz="2800" dirty="0" smtClean="0"/>
              <a:t> </a:t>
            </a:r>
            <a:r>
              <a:rPr lang="en-GB" sz="2800" dirty="0" err="1" smtClean="0"/>
              <a:t>variceal</a:t>
            </a:r>
            <a:r>
              <a:rPr lang="en-GB" sz="2800" dirty="0" smtClean="0"/>
              <a:t> bleeding</a:t>
            </a:r>
          </a:p>
          <a:p>
            <a:pPr eaLnBrk="1" hangingPunct="1">
              <a:lnSpc>
                <a:spcPct val="80000"/>
              </a:lnSpc>
              <a:defRPr/>
            </a:pPr>
            <a:r>
              <a:rPr lang="en-GB" sz="2800" dirty="0" smtClean="0"/>
              <a:t>(3) liver failure with hepatic coma</a:t>
            </a:r>
          </a:p>
          <a:p>
            <a:pPr eaLnBrk="1" hangingPunct="1">
              <a:lnSpc>
                <a:spcPct val="80000"/>
              </a:lnSpc>
              <a:defRPr/>
            </a:pPr>
            <a:r>
              <a:rPr lang="en-GB" sz="2800" dirty="0" smtClean="0"/>
              <a:t>(4) rupture of the </a:t>
            </a:r>
            <a:r>
              <a:rPr lang="en-GB" sz="2800" dirty="0" err="1" smtClean="0"/>
              <a:t>tumor</a:t>
            </a:r>
            <a:r>
              <a:rPr lang="en-GB" sz="2800" dirty="0" smtClean="0"/>
              <a:t> with fatal </a:t>
            </a:r>
            <a:r>
              <a:rPr lang="en-GB" sz="2800" dirty="0" err="1" smtClean="0"/>
              <a:t>hemorrhage</a:t>
            </a:r>
            <a:r>
              <a:rPr lang="en-GB" sz="2800" dirty="0" smtClean="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rrowheads="1"/>
          </p:cNvSpPr>
          <p:nvPr>
            <p:ph type="title"/>
          </p:nvPr>
        </p:nvSpPr>
        <p:spPr/>
        <p:txBody>
          <a:bodyPr/>
          <a:lstStyle/>
          <a:p>
            <a:pPr eaLnBrk="1" hangingPunct="1">
              <a:defRPr/>
            </a:pPr>
            <a:r>
              <a:rPr lang="en-GB" smtClean="0"/>
              <a:t>Cholangiocarcinoma</a:t>
            </a:r>
          </a:p>
        </p:txBody>
      </p:sp>
      <p:sp>
        <p:nvSpPr>
          <p:cNvPr id="135171" name="Rectangle 3"/>
          <p:cNvSpPr>
            <a:spLocks noGrp="1" noChangeArrowheads="1"/>
          </p:cNvSpPr>
          <p:nvPr>
            <p:ph type="body" idx="1"/>
          </p:nvPr>
        </p:nvSpPr>
        <p:spPr/>
        <p:txBody>
          <a:bodyPr/>
          <a:lstStyle/>
          <a:p>
            <a:pPr eaLnBrk="1" hangingPunct="1">
              <a:defRPr/>
            </a:pPr>
            <a:r>
              <a:rPr lang="en-GB" smtClean="0"/>
              <a:t>Cholangiocarcinoma is a malignancy of the biliary tree, arising from bile ducts within and outside of the liver.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Rot="1" noChangeArrowheads="1"/>
          </p:cNvSpPr>
          <p:nvPr>
            <p:ph type="title"/>
          </p:nvPr>
        </p:nvSpPr>
        <p:spPr/>
        <p:txBody>
          <a:bodyPr>
            <a:normAutofit fontScale="90000"/>
          </a:bodyPr>
          <a:lstStyle/>
          <a:p>
            <a:pPr eaLnBrk="1" hangingPunct="1">
              <a:defRPr/>
            </a:pPr>
            <a:r>
              <a:rPr lang="en-GB" sz="3600" smtClean="0"/>
              <a:t>The risk conditions for development of cholangiocarcinoma include</a:t>
            </a:r>
            <a:r>
              <a:rPr lang="en-GB" sz="4000" smtClean="0"/>
              <a:t> </a:t>
            </a:r>
            <a:br>
              <a:rPr lang="en-GB" sz="4000" smtClean="0"/>
            </a:br>
            <a:endParaRPr lang="en-GB" sz="4000" smtClean="0"/>
          </a:p>
        </p:txBody>
      </p:sp>
      <p:sp>
        <p:nvSpPr>
          <p:cNvPr id="559107" name="Rectangle 3"/>
          <p:cNvSpPr>
            <a:spLocks noGrp="1" noChangeArrowheads="1"/>
          </p:cNvSpPr>
          <p:nvPr>
            <p:ph type="body" idx="1"/>
          </p:nvPr>
        </p:nvSpPr>
        <p:spPr/>
        <p:txBody>
          <a:bodyPr/>
          <a:lstStyle/>
          <a:p>
            <a:pPr eaLnBrk="1" hangingPunct="1">
              <a:lnSpc>
                <a:spcPct val="90000"/>
              </a:lnSpc>
              <a:defRPr/>
            </a:pPr>
            <a:r>
              <a:rPr lang="en-GB" dirty="0" smtClean="0"/>
              <a:t>Primary </a:t>
            </a:r>
            <a:r>
              <a:rPr lang="en-GB" dirty="0" err="1" smtClean="0"/>
              <a:t>sclerosing</a:t>
            </a:r>
            <a:r>
              <a:rPr lang="en-GB" dirty="0" smtClean="0"/>
              <a:t> </a:t>
            </a:r>
            <a:r>
              <a:rPr lang="en-GB" dirty="0" err="1" smtClean="0"/>
              <a:t>cholangitis</a:t>
            </a:r>
            <a:r>
              <a:rPr lang="en-GB" dirty="0" smtClean="0"/>
              <a:t>, </a:t>
            </a:r>
          </a:p>
          <a:p>
            <a:pPr eaLnBrk="1" hangingPunct="1">
              <a:lnSpc>
                <a:spcPct val="90000"/>
              </a:lnSpc>
              <a:defRPr/>
            </a:pPr>
            <a:r>
              <a:rPr lang="en-GB" dirty="0" smtClean="0"/>
              <a:t>Congenital </a:t>
            </a:r>
            <a:r>
              <a:rPr lang="en-GB" dirty="0" err="1" smtClean="0"/>
              <a:t>fibropolycystic</a:t>
            </a:r>
            <a:r>
              <a:rPr lang="en-GB" dirty="0" smtClean="0"/>
              <a:t> diseases of the </a:t>
            </a:r>
            <a:r>
              <a:rPr lang="en-GB" dirty="0" err="1" smtClean="0"/>
              <a:t>biliary</a:t>
            </a:r>
            <a:r>
              <a:rPr lang="en-GB" dirty="0" smtClean="0"/>
              <a:t> system (particularly </a:t>
            </a:r>
            <a:r>
              <a:rPr lang="en-GB" dirty="0" err="1" smtClean="0"/>
              <a:t>Caroli</a:t>
            </a:r>
            <a:r>
              <a:rPr lang="en-GB" dirty="0" smtClean="0"/>
              <a:t> disease and </a:t>
            </a:r>
            <a:r>
              <a:rPr lang="en-GB" dirty="0" err="1" smtClean="0"/>
              <a:t>choledochal</a:t>
            </a:r>
            <a:r>
              <a:rPr lang="en-GB" dirty="0" smtClean="0"/>
              <a:t> cysts), </a:t>
            </a:r>
          </a:p>
          <a:p>
            <a:pPr eaLnBrk="1" hangingPunct="1">
              <a:lnSpc>
                <a:spcPct val="90000"/>
              </a:lnSpc>
              <a:defRPr/>
            </a:pPr>
            <a:r>
              <a:rPr lang="en-GB" dirty="0" smtClean="0"/>
              <a:t>Previous exposure to </a:t>
            </a:r>
            <a:r>
              <a:rPr lang="en-GB" dirty="0" err="1" smtClean="0"/>
              <a:t>Thorotrast</a:t>
            </a:r>
            <a:r>
              <a:rPr lang="en-GB" dirty="0" smtClean="0"/>
              <a:t> (formerly used in radiography of the </a:t>
            </a:r>
            <a:r>
              <a:rPr lang="en-GB" dirty="0" err="1" smtClean="0"/>
              <a:t>biliary</a:t>
            </a:r>
            <a:r>
              <a:rPr lang="en-GB" dirty="0" smtClean="0"/>
              <a:t> tract). </a:t>
            </a:r>
          </a:p>
          <a:p>
            <a:pPr eaLnBrk="1" hangingPunct="1">
              <a:lnSpc>
                <a:spcPct val="90000"/>
              </a:lnSpc>
              <a:defRPr/>
            </a:pPr>
            <a:r>
              <a:rPr lang="en-GB" dirty="0" smtClean="0"/>
              <a:t>In the Orient, the incidence rates are higher, and it is due to chronic infection of the </a:t>
            </a:r>
            <a:r>
              <a:rPr lang="en-GB" dirty="0" err="1" smtClean="0"/>
              <a:t>biliary</a:t>
            </a:r>
            <a:r>
              <a:rPr lang="en-GB" dirty="0" smtClean="0"/>
              <a:t> tract by the liver fluke </a:t>
            </a:r>
            <a:r>
              <a:rPr lang="en-GB" i="1" dirty="0" err="1" smtClean="0"/>
              <a:t>Opisthorchis</a:t>
            </a:r>
            <a:r>
              <a:rPr lang="en-GB" i="1" dirty="0" smtClean="0"/>
              <a:t> </a:t>
            </a:r>
            <a:r>
              <a:rPr lang="en-GB" i="1" dirty="0" err="1" smtClean="0"/>
              <a:t>sinensis</a:t>
            </a:r>
            <a:r>
              <a:rPr lang="en-GB" i="1" dirty="0" smtClean="0"/>
              <a:t>.</a:t>
            </a:r>
            <a:endParaRPr lang="en-GB" dirty="0" smtClean="0"/>
          </a:p>
          <a:p>
            <a:pPr eaLnBrk="1" hangingPunct="1">
              <a:lnSpc>
                <a:spcPct val="90000"/>
              </a:lnSpc>
              <a:defRPr/>
            </a:pPr>
            <a:endParaRPr lang="en-GB"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rrowheads="1"/>
          </p:cNvSpPr>
          <p:nvPr>
            <p:ph type="title"/>
          </p:nvPr>
        </p:nvSpPr>
        <p:spPr/>
        <p:txBody>
          <a:bodyPr/>
          <a:lstStyle/>
          <a:p>
            <a:pPr eaLnBrk="1" hangingPunct="1">
              <a:defRPr/>
            </a:pPr>
            <a:r>
              <a:rPr lang="en-GB" b="0" smtClean="0"/>
              <a:t>Morphology</a:t>
            </a:r>
          </a:p>
        </p:txBody>
      </p:sp>
      <p:sp>
        <p:nvSpPr>
          <p:cNvPr id="136195" name="Rectangle 3"/>
          <p:cNvSpPr>
            <a:spLocks noGrp="1" noChangeArrowheads="1"/>
          </p:cNvSpPr>
          <p:nvPr>
            <p:ph type="body" idx="1"/>
          </p:nvPr>
        </p:nvSpPr>
        <p:spPr/>
        <p:txBody>
          <a:bodyPr/>
          <a:lstStyle/>
          <a:p>
            <a:pPr eaLnBrk="1" hangingPunct="1">
              <a:lnSpc>
                <a:spcPct val="90000"/>
              </a:lnSpc>
              <a:defRPr/>
            </a:pPr>
            <a:r>
              <a:rPr lang="en-GB" sz="2800" b="1" smtClean="0"/>
              <a:t>Intrahepatic cholangiocarcinomas</a:t>
            </a:r>
            <a:r>
              <a:rPr lang="en-GB" sz="2800" smtClean="0"/>
              <a:t> occur in the non-cirrhotic liver and may track along the intrahepatic portal tract system to create a treelike tumorous mass within the liver or a massive tumor nodule. Lymphatic and vascular invasion are common.</a:t>
            </a:r>
          </a:p>
          <a:p>
            <a:pPr eaLnBrk="1" hangingPunct="1">
              <a:lnSpc>
                <a:spcPct val="90000"/>
              </a:lnSpc>
              <a:defRPr/>
            </a:pPr>
            <a:r>
              <a:rPr lang="en-GB" sz="2800" smtClean="0"/>
              <a:t>By microscopy, cholangiocarcinomas resemble adenocarcinomas arising in other parts of the body. Most are well to moderately differentiated. </a:t>
            </a:r>
            <a:r>
              <a:rPr lang="en-GB" sz="2800" b="1" smtClean="0"/>
              <a:t>Cholangiocarcinomas are rarely bile stained</a:t>
            </a:r>
            <a:r>
              <a:rPr lang="en-GB" sz="2800" smtClean="0"/>
              <a:t>, because differentiated bile duct epithelium does not synthesize bile.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p:txBody>
          <a:bodyPr/>
          <a:lstStyle/>
          <a:p>
            <a:pPr eaLnBrk="1" hangingPunct="1">
              <a:defRPr/>
            </a:pPr>
            <a:r>
              <a:rPr lang="en-GB" b="0" smtClean="0"/>
              <a:t>Morphology</a:t>
            </a:r>
          </a:p>
        </p:txBody>
      </p:sp>
      <p:sp>
        <p:nvSpPr>
          <p:cNvPr id="137219" name="Rectangle 3"/>
          <p:cNvSpPr>
            <a:spLocks noGrp="1" noChangeArrowheads="1"/>
          </p:cNvSpPr>
          <p:nvPr>
            <p:ph type="body" idx="1"/>
          </p:nvPr>
        </p:nvSpPr>
        <p:spPr/>
        <p:txBody>
          <a:bodyPr/>
          <a:lstStyle/>
          <a:p>
            <a:pPr eaLnBrk="1" hangingPunct="1">
              <a:defRPr/>
            </a:pPr>
            <a:r>
              <a:rPr lang="en-GB" smtClean="0"/>
              <a:t>Mixed variants occur, in which elements of both hepatocellular carcinoma and cholangiocarcinoma are present.  </a:t>
            </a:r>
          </a:p>
          <a:p>
            <a:pPr eaLnBrk="1" hangingPunct="1">
              <a:defRPr/>
            </a:pPr>
            <a:r>
              <a:rPr lang="en-GB" smtClean="0"/>
              <a:t>Hematogenous metastases to the lungs, bones (mainly vertebrae), adrenals, brain. Lymph node metastases to the regional lymph nodes are also found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S01871-018-f045"/>
          <p:cNvPicPr>
            <a:picLocks noChangeAspect="1" noChangeArrowheads="1"/>
          </p:cNvPicPr>
          <p:nvPr/>
        </p:nvPicPr>
        <p:blipFill>
          <a:blip r:embed="rId3" cstate="print"/>
          <a:srcRect/>
          <a:stretch>
            <a:fillRect/>
          </a:stretch>
        </p:blipFill>
        <p:spPr bwMode="auto">
          <a:xfrm>
            <a:off x="0" y="152400"/>
            <a:ext cx="9144000" cy="6705600"/>
          </a:xfrm>
          <a:prstGeom prst="rect">
            <a:avLst/>
          </a:prstGeom>
          <a:noFill/>
          <a:ln w="9525">
            <a:solidFill>
              <a:schemeClr val="tx1"/>
            </a:solidFill>
            <a:miter lim="800000"/>
            <a:headEnd/>
            <a:tailEnd/>
          </a:ln>
        </p:spPr>
      </p:pic>
      <p:sp>
        <p:nvSpPr>
          <p:cNvPr id="153603"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153604"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02:58 PM)</a:t>
            </a:r>
          </a:p>
        </p:txBody>
      </p:sp>
      <p:sp>
        <p:nvSpPr>
          <p:cNvPr id="153605"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153606"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5" descr="LIVER032"/>
          <p:cNvPicPr>
            <a:picLocks noChangeAspect="1" noChangeArrowheads="1"/>
          </p:cNvPicPr>
          <p:nvPr/>
        </p:nvPicPr>
        <p:blipFill>
          <a:blip r:embed="rId3" cstate="print"/>
          <a:srcRect/>
          <a:stretch>
            <a:fillRect/>
          </a:stretch>
        </p:blipFill>
        <p:spPr bwMode="auto">
          <a:xfrm>
            <a:off x="0" y="1676401"/>
            <a:ext cx="9144000" cy="5181600"/>
          </a:xfrm>
          <a:prstGeom prst="rect">
            <a:avLst/>
          </a:prstGeom>
          <a:noFill/>
          <a:ln w="9525">
            <a:noFill/>
            <a:miter lim="800000"/>
            <a:headEnd/>
            <a:tailEnd/>
          </a:ln>
        </p:spPr>
      </p:pic>
      <p:sp>
        <p:nvSpPr>
          <p:cNvPr id="319494" name="Rectangle 6"/>
          <p:cNvSpPr>
            <a:spLocks noGrp="1" noRot="1" noChangeArrowheads="1"/>
          </p:cNvSpPr>
          <p:nvPr>
            <p:ph type="title"/>
          </p:nvPr>
        </p:nvSpPr>
        <p:spPr/>
        <p:txBody>
          <a:bodyPr>
            <a:normAutofit fontScale="90000"/>
          </a:bodyPr>
          <a:lstStyle/>
          <a:p>
            <a:pPr eaLnBrk="1" hangingPunct="1">
              <a:defRPr/>
            </a:pPr>
            <a:r>
              <a:rPr lang="en-US" sz="2000" smtClean="0"/>
              <a:t>The carcinoma at the left has a glandular appearance. Cholangiocarcinomas do not make bile, but the cells do make mucin, and they can be almost impossible to distinguish from metastatic adenocarcinoma on biopsy or fine needle aspirate</a:t>
            </a:r>
            <a:r>
              <a:rPr lang="en-US" sz="4000" smtClean="0"/>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rrowheads="1"/>
          </p:cNvSpPr>
          <p:nvPr>
            <p:ph type="title"/>
          </p:nvPr>
        </p:nvSpPr>
        <p:spPr/>
        <p:txBody>
          <a:bodyPr/>
          <a:lstStyle/>
          <a:p>
            <a:pPr eaLnBrk="1" hangingPunct="1">
              <a:defRPr/>
            </a:pPr>
            <a:r>
              <a:rPr lang="en-GB" b="0" smtClean="0"/>
              <a:t>Clinical Features</a:t>
            </a:r>
          </a:p>
        </p:txBody>
      </p:sp>
      <p:sp>
        <p:nvSpPr>
          <p:cNvPr id="138243" name="Rectangle 3"/>
          <p:cNvSpPr>
            <a:spLocks noGrp="1" noChangeArrowheads="1"/>
          </p:cNvSpPr>
          <p:nvPr>
            <p:ph type="body" idx="1"/>
          </p:nvPr>
        </p:nvSpPr>
        <p:spPr/>
        <p:txBody>
          <a:bodyPr/>
          <a:lstStyle/>
          <a:p>
            <a:pPr eaLnBrk="1" hangingPunct="1">
              <a:lnSpc>
                <a:spcPct val="90000"/>
              </a:lnSpc>
              <a:defRPr/>
            </a:pPr>
            <a:r>
              <a:rPr lang="en-GB" smtClean="0"/>
              <a:t>Intrahepatic cholangiocarcinoma is usually detected late in its course, either as the result of obstruction to bile flow through the hilum of the liver or as a symptomatic liver mass. </a:t>
            </a:r>
          </a:p>
          <a:p>
            <a:pPr eaLnBrk="1" hangingPunct="1">
              <a:lnSpc>
                <a:spcPct val="90000"/>
              </a:lnSpc>
              <a:defRPr/>
            </a:pPr>
            <a:r>
              <a:rPr lang="en-GB" smtClean="0"/>
              <a:t>Prognosis is poor. The median time from diagnosis to death is 6 months. Aggressive surgery remains the only treatment offering hope for long-term survival.</a:t>
            </a:r>
          </a:p>
          <a:p>
            <a:pPr eaLnBrk="1" hangingPunct="1">
              <a:lnSpc>
                <a:spcPct val="90000"/>
              </a:lnSpc>
              <a:defRPr/>
            </a:pPr>
            <a:r>
              <a:rPr lang="en-GB" smtClean="0"/>
              <a:t>Alpha-fetoprorein is not elevated.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rrowheads="1"/>
          </p:cNvSpPr>
          <p:nvPr>
            <p:ph type="title"/>
          </p:nvPr>
        </p:nvSpPr>
        <p:spPr/>
        <p:txBody>
          <a:bodyPr/>
          <a:lstStyle/>
          <a:p>
            <a:pPr eaLnBrk="1" hangingPunct="1">
              <a:defRPr/>
            </a:pPr>
            <a:r>
              <a:rPr lang="en-GB" smtClean="0"/>
              <a:t>Metastatic tumors</a:t>
            </a:r>
          </a:p>
        </p:txBody>
      </p:sp>
      <p:sp>
        <p:nvSpPr>
          <p:cNvPr id="139267" name="Rectangle 3"/>
          <p:cNvSpPr>
            <a:spLocks noGrp="1" noChangeArrowheads="1"/>
          </p:cNvSpPr>
          <p:nvPr>
            <p:ph type="body" idx="1"/>
          </p:nvPr>
        </p:nvSpPr>
        <p:spPr/>
        <p:txBody>
          <a:bodyPr/>
          <a:lstStyle/>
          <a:p>
            <a:pPr eaLnBrk="1" hangingPunct="1">
              <a:lnSpc>
                <a:spcPct val="90000"/>
              </a:lnSpc>
              <a:defRPr/>
            </a:pPr>
            <a:r>
              <a:rPr lang="en-GB" sz="2800" smtClean="0"/>
              <a:t>Metastatic involvement of the liver is far more common than primary neoplasia. </a:t>
            </a:r>
          </a:p>
          <a:p>
            <a:pPr eaLnBrk="1" hangingPunct="1">
              <a:lnSpc>
                <a:spcPct val="90000"/>
              </a:lnSpc>
              <a:defRPr/>
            </a:pPr>
            <a:r>
              <a:rPr lang="en-GB" sz="2800" smtClean="0"/>
              <a:t>Although the most common primaries producing hepatic metastases are those of the breast, lung, and colon, any cancer in any site of the body may spread to the liver, including leukemias and lymphomas. </a:t>
            </a:r>
          </a:p>
          <a:p>
            <a:pPr eaLnBrk="1" hangingPunct="1">
              <a:lnSpc>
                <a:spcPct val="90000"/>
              </a:lnSpc>
              <a:defRPr/>
            </a:pPr>
            <a:r>
              <a:rPr lang="en-GB" sz="2800" smtClean="0"/>
              <a:t>Typically, multiple nodular metastases are found that often cause striking hepatomegaly and may replace over 80% of existent hepatic parenchyma. The liver weight can exceed several kilograms.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S01871-018-f046"/>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solidFill>
              <a:schemeClr val="tx1"/>
            </a:solidFill>
            <a:miter lim="800000"/>
            <a:headEnd/>
            <a:tailEnd/>
          </a:ln>
        </p:spPr>
      </p:pic>
      <p:sp>
        <p:nvSpPr>
          <p:cNvPr id="157699"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157700"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02:58 PM)</a:t>
            </a:r>
          </a:p>
        </p:txBody>
      </p:sp>
      <p:sp>
        <p:nvSpPr>
          <p:cNvPr id="157701"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157702"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rrowheads="1"/>
          </p:cNvSpPr>
          <p:nvPr>
            <p:ph type="title"/>
          </p:nvPr>
        </p:nvSpPr>
        <p:spPr/>
        <p:txBody>
          <a:bodyPr/>
          <a:lstStyle/>
          <a:p>
            <a:pPr eaLnBrk="1" hangingPunct="1">
              <a:defRPr/>
            </a:pPr>
            <a:r>
              <a:rPr lang="en-GB" dirty="0" smtClean="0"/>
              <a:t>Malignant </a:t>
            </a:r>
            <a:r>
              <a:rPr lang="en-GB" dirty="0" err="1" smtClean="0"/>
              <a:t>tumors</a:t>
            </a:r>
            <a:r>
              <a:rPr lang="en-GB" dirty="0" smtClean="0"/>
              <a:t> of the liver</a:t>
            </a:r>
          </a:p>
        </p:txBody>
      </p:sp>
      <p:sp>
        <p:nvSpPr>
          <p:cNvPr id="124931" name="Rectangle 3"/>
          <p:cNvSpPr>
            <a:spLocks noGrp="1" noChangeArrowheads="1"/>
          </p:cNvSpPr>
          <p:nvPr>
            <p:ph type="body" idx="1"/>
          </p:nvPr>
        </p:nvSpPr>
        <p:spPr/>
        <p:txBody>
          <a:bodyPr/>
          <a:lstStyle/>
          <a:p>
            <a:pPr eaLnBrk="1" hangingPunct="1">
              <a:lnSpc>
                <a:spcPct val="80000"/>
              </a:lnSpc>
              <a:defRPr/>
            </a:pPr>
            <a:r>
              <a:rPr lang="en-GB" dirty="0" smtClean="0"/>
              <a:t>The liver and lungs are the visceral organs that are most often involved by metastatic  </a:t>
            </a:r>
            <a:r>
              <a:rPr lang="en-GB" dirty="0" err="1" smtClean="0"/>
              <a:t>tumors</a:t>
            </a:r>
            <a:r>
              <a:rPr lang="en-GB" dirty="0" smtClean="0"/>
              <a:t>. </a:t>
            </a:r>
          </a:p>
          <a:p>
            <a:pPr eaLnBrk="1" hangingPunct="1">
              <a:lnSpc>
                <a:spcPct val="80000"/>
              </a:lnSpc>
              <a:defRPr/>
            </a:pPr>
            <a:r>
              <a:rPr lang="en-GB" dirty="0" smtClean="0"/>
              <a:t>Primary carcinomas of the liver are relatively uncommon. </a:t>
            </a:r>
          </a:p>
          <a:p>
            <a:pPr eaLnBrk="1" hangingPunct="1">
              <a:lnSpc>
                <a:spcPct val="80000"/>
              </a:lnSpc>
              <a:defRPr/>
            </a:pPr>
            <a:r>
              <a:rPr lang="en-GB" dirty="0" smtClean="0"/>
              <a:t>Most arise from </a:t>
            </a:r>
            <a:r>
              <a:rPr lang="en-GB" dirty="0" err="1" smtClean="0"/>
              <a:t>hepatocytes</a:t>
            </a:r>
            <a:r>
              <a:rPr lang="en-GB" dirty="0" smtClean="0"/>
              <a:t> and are termed </a:t>
            </a:r>
            <a:r>
              <a:rPr lang="en-GB" i="1" dirty="0" err="1" smtClean="0"/>
              <a:t>hepatocellular</a:t>
            </a:r>
            <a:r>
              <a:rPr lang="en-GB" i="1" dirty="0" smtClean="0"/>
              <a:t> carcinoma</a:t>
            </a:r>
            <a:r>
              <a:rPr lang="en-GB" dirty="0" smtClean="0"/>
              <a:t> (HCC). Much less common are carcinomas of bile duct origin, </a:t>
            </a:r>
            <a:r>
              <a:rPr lang="en-GB" i="1" dirty="0" err="1" smtClean="0"/>
              <a:t>cholangiocarcinomas</a:t>
            </a:r>
            <a:r>
              <a:rPr lang="en-GB" dirty="0" smtClean="0"/>
              <a:t>. </a:t>
            </a:r>
          </a:p>
          <a:p>
            <a:pPr eaLnBrk="1" hangingPunct="1">
              <a:lnSpc>
                <a:spcPct val="80000"/>
              </a:lnSpc>
              <a:defRPr/>
            </a:pPr>
            <a:r>
              <a:rPr lang="en-GB" dirty="0" smtClean="0"/>
              <a:t>The are two rare forms of primary liver cancer </a:t>
            </a:r>
            <a:r>
              <a:rPr lang="en-GB" dirty="0" err="1" smtClean="0"/>
              <a:t>hepatoblastomas</a:t>
            </a:r>
            <a:r>
              <a:rPr lang="en-GB" dirty="0" smtClean="0"/>
              <a:t> and </a:t>
            </a:r>
            <a:r>
              <a:rPr lang="en-GB" dirty="0" err="1" smtClean="0"/>
              <a:t>angiosarcomas</a:t>
            </a:r>
            <a:r>
              <a:rPr lang="en-GB" dirty="0" smtClean="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5" descr="LIVER059"/>
          <p:cNvPicPr>
            <a:picLocks noChangeAspect="1" noChangeArrowheads="1"/>
          </p:cNvPicPr>
          <p:nvPr/>
        </p:nvPicPr>
        <p:blipFill>
          <a:blip r:embed="rId2" cstate="print"/>
          <a:srcRect/>
          <a:stretch>
            <a:fillRect/>
          </a:stretch>
        </p:blipFill>
        <p:spPr bwMode="auto">
          <a:xfrm>
            <a:off x="0" y="1676401"/>
            <a:ext cx="9144000" cy="5181600"/>
          </a:xfrm>
          <a:prstGeom prst="rect">
            <a:avLst/>
          </a:prstGeom>
          <a:noFill/>
          <a:ln w="9525">
            <a:noFill/>
            <a:miter lim="800000"/>
            <a:headEnd/>
            <a:tailEnd/>
          </a:ln>
        </p:spPr>
      </p:pic>
      <p:sp>
        <p:nvSpPr>
          <p:cNvPr id="317446" name="Rectangle 6"/>
          <p:cNvSpPr>
            <a:spLocks noGrp="1" noRot="1" noChangeArrowheads="1"/>
          </p:cNvSpPr>
          <p:nvPr>
            <p:ph type="title"/>
          </p:nvPr>
        </p:nvSpPr>
        <p:spPr/>
        <p:txBody>
          <a:bodyPr>
            <a:normAutofit fontScale="90000"/>
          </a:bodyPr>
          <a:lstStyle/>
          <a:p>
            <a:pPr eaLnBrk="1" hangingPunct="1">
              <a:defRPr/>
            </a:pPr>
            <a:r>
              <a:rPr lang="en-US" sz="2800" smtClean="0"/>
              <a:t>Numerous mass lesions of variable size. Some of the larger ones demonstrate central necrosis. The masses are metastases to the liver.</a:t>
            </a:r>
            <a:r>
              <a:rPr lang="en-US" sz="4000" smtClean="0"/>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p:txBody>
          <a:bodyPr/>
          <a:lstStyle/>
          <a:p>
            <a:pPr eaLnBrk="1" hangingPunct="1">
              <a:defRPr/>
            </a:pPr>
            <a:r>
              <a:rPr lang="en-GB" smtClean="0"/>
              <a:t>ANGIOSARCOMA</a:t>
            </a:r>
          </a:p>
        </p:txBody>
      </p:sp>
      <p:sp>
        <p:nvSpPr>
          <p:cNvPr id="141315" name="Rectangle 3"/>
          <p:cNvSpPr>
            <a:spLocks noGrp="1" noChangeArrowheads="1"/>
          </p:cNvSpPr>
          <p:nvPr>
            <p:ph type="body" idx="1"/>
          </p:nvPr>
        </p:nvSpPr>
        <p:spPr/>
        <p:txBody>
          <a:bodyPr/>
          <a:lstStyle/>
          <a:p>
            <a:pPr eaLnBrk="1" hangingPunct="1">
              <a:defRPr/>
            </a:pPr>
            <a:r>
              <a:rPr lang="en-GB" dirty="0" smtClean="0"/>
              <a:t>This consists of pleomorphic endothelial cells with large </a:t>
            </a:r>
            <a:r>
              <a:rPr lang="en-GB" dirty="0" err="1" smtClean="0"/>
              <a:t>hyperchromatic</a:t>
            </a:r>
            <a:r>
              <a:rPr lang="en-GB" dirty="0" smtClean="0"/>
              <a:t> nuclei, giant </a:t>
            </a:r>
            <a:r>
              <a:rPr lang="en-GB" dirty="0" smtClean="0"/>
              <a:t>cells</a:t>
            </a:r>
            <a:r>
              <a:rPr lang="en-US" dirty="0"/>
              <a:t>,</a:t>
            </a:r>
            <a:r>
              <a:rPr lang="en-GB" dirty="0" smtClean="0"/>
              <a:t> </a:t>
            </a:r>
            <a:r>
              <a:rPr lang="en-GB" dirty="0" smtClean="0"/>
              <a:t>frequent mitosis and irregular anastomosing vascular channels. The cells may appear spindle </a:t>
            </a:r>
            <a:r>
              <a:rPr lang="en-GB" dirty="0" smtClean="0"/>
              <a:t>shaped.</a:t>
            </a:r>
          </a:p>
          <a:p>
            <a:pPr eaLnBrk="1" hangingPunct="1">
              <a:defRPr/>
            </a:pPr>
            <a:r>
              <a:rPr lang="en-GB" dirty="0" smtClean="0"/>
              <a:t>cirrhosis </a:t>
            </a:r>
            <a:r>
              <a:rPr lang="en-GB" dirty="0" smtClean="0"/>
              <a:t>is present in 20% to 40% of the </a:t>
            </a:r>
            <a:r>
              <a:rPr lang="en-GB" dirty="0" smtClean="0"/>
              <a:t>cases.</a:t>
            </a:r>
          </a:p>
          <a:p>
            <a:pPr eaLnBrk="1" hangingPunct="1">
              <a:defRPr/>
            </a:pPr>
            <a:r>
              <a:rPr lang="en-GB" dirty="0" smtClean="0"/>
              <a:t>These </a:t>
            </a:r>
            <a:r>
              <a:rPr lang="en-GB" dirty="0" smtClean="0"/>
              <a:t>have also been linked to vinyl chloride and </a:t>
            </a:r>
            <a:r>
              <a:rPr lang="en-GB" dirty="0" err="1" smtClean="0"/>
              <a:t>thorotrast</a:t>
            </a:r>
            <a:r>
              <a:rPr lang="en-GB" dirty="0" smtClean="0"/>
              <a:t> exposure.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Rot="1" noChangeArrowheads="1"/>
          </p:cNvSpPr>
          <p:nvPr>
            <p:ph type="title"/>
          </p:nvPr>
        </p:nvSpPr>
        <p:spPr/>
        <p:txBody>
          <a:bodyPr/>
          <a:lstStyle/>
          <a:p>
            <a:pPr eaLnBrk="1" hangingPunct="1">
              <a:defRPr/>
            </a:pPr>
            <a:r>
              <a:rPr lang="en-GB" b="0" i="1" smtClean="0"/>
              <a:t>PANCREATIC CARCINOMA</a:t>
            </a:r>
          </a:p>
        </p:txBody>
      </p:sp>
      <p:sp>
        <p:nvSpPr>
          <p:cNvPr id="495619" name="Rectangle 3"/>
          <p:cNvSpPr>
            <a:spLocks noGrp="1" noChangeArrowheads="1"/>
          </p:cNvSpPr>
          <p:nvPr>
            <p:ph type="body" idx="1"/>
          </p:nvPr>
        </p:nvSpPr>
        <p:spPr/>
        <p:txBody>
          <a:bodyPr/>
          <a:lstStyle/>
          <a:p>
            <a:pPr eaLnBrk="1" hangingPunct="1">
              <a:defRPr/>
            </a:pPr>
            <a:r>
              <a:rPr lang="en-GB" smtClean="0"/>
              <a:t>Pancreatic cancer has one of the highest mortality rates of any cancer. It is carcinoma of the exocrine pancreas. It arises from ductal epithelial cells.</a:t>
            </a:r>
          </a:p>
          <a:p>
            <a:pPr eaLnBrk="1" hangingPunct="1">
              <a:defRPr/>
            </a:pPr>
            <a:r>
              <a:rPr lang="en-GB" smtClean="0"/>
              <a:t>It occurs in the 6</a:t>
            </a:r>
            <a:r>
              <a:rPr lang="en-GB" baseline="30000" smtClean="0"/>
              <a:t>th</a:t>
            </a:r>
            <a:r>
              <a:rPr lang="en-GB" smtClean="0"/>
              <a:t> to 8</a:t>
            </a:r>
            <a:r>
              <a:rPr lang="en-GB" baseline="30000" smtClean="0"/>
              <a:t>th</a:t>
            </a:r>
            <a:r>
              <a:rPr lang="en-GB" smtClean="0"/>
              <a:t> decade, blacks more than whites, males more than females, diabetics more than non-diabetics.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Rot="1" noChangeArrowheads="1"/>
          </p:cNvSpPr>
          <p:nvPr>
            <p:ph type="title"/>
          </p:nvPr>
        </p:nvSpPr>
        <p:spPr/>
        <p:txBody>
          <a:bodyPr/>
          <a:lstStyle/>
          <a:p>
            <a:pPr eaLnBrk="1" hangingPunct="1">
              <a:defRPr/>
            </a:pPr>
            <a:r>
              <a:rPr lang="en-GB" sz="4000" b="0" i="1" dirty="0" smtClean="0"/>
              <a:t>PANCREATIC CARCINOMA</a:t>
            </a:r>
            <a:r>
              <a:rPr lang="en-GB" sz="4000" b="0" dirty="0" smtClean="0"/>
              <a:t> Morphology</a:t>
            </a:r>
          </a:p>
        </p:txBody>
      </p:sp>
      <p:sp>
        <p:nvSpPr>
          <p:cNvPr id="497667" name="Rectangle 3"/>
          <p:cNvSpPr>
            <a:spLocks noGrp="1" noChangeArrowheads="1"/>
          </p:cNvSpPr>
          <p:nvPr>
            <p:ph type="body" idx="1"/>
          </p:nvPr>
        </p:nvSpPr>
        <p:spPr/>
        <p:txBody>
          <a:bodyPr/>
          <a:lstStyle/>
          <a:p>
            <a:pPr eaLnBrk="1" hangingPunct="1">
              <a:lnSpc>
                <a:spcPct val="90000"/>
              </a:lnSpc>
              <a:defRPr/>
            </a:pPr>
            <a:r>
              <a:rPr lang="en-GB" sz="2800" dirty="0" smtClean="0"/>
              <a:t>Approximately 60% of cancers of the pancreas arise in the head of the gland, 15% in the body, and 5% in the tail; in 20%, the neoplasm diffusely involves the entire gland. </a:t>
            </a:r>
          </a:p>
          <a:p>
            <a:pPr eaLnBrk="1" hangingPunct="1">
              <a:lnSpc>
                <a:spcPct val="90000"/>
              </a:lnSpc>
              <a:defRPr/>
            </a:pPr>
            <a:r>
              <a:rPr lang="en-GB" sz="2800" dirty="0" smtClean="0"/>
              <a:t>Carcinomas of the pancreas are usually hard, </a:t>
            </a:r>
            <a:r>
              <a:rPr lang="en-GB" sz="2800" dirty="0" err="1" smtClean="0"/>
              <a:t>stellate</a:t>
            </a:r>
            <a:r>
              <a:rPr lang="en-GB" sz="2800" dirty="0" smtClean="0"/>
              <a:t>, gray-white, poorly defined masses.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smtClean="0"/>
              <a:t>PANCREATIC CARCINOMA</a:t>
            </a:r>
            <a:r>
              <a:rPr lang="en-GB" dirty="0" smtClean="0"/>
              <a:t> Morphology</a:t>
            </a:r>
            <a:endParaRPr lang="en-US" dirty="0"/>
          </a:p>
        </p:txBody>
      </p:sp>
      <p:sp>
        <p:nvSpPr>
          <p:cNvPr id="3" name="Content Placeholder 2"/>
          <p:cNvSpPr>
            <a:spLocks noGrp="1"/>
          </p:cNvSpPr>
          <p:nvPr>
            <p:ph idx="1"/>
          </p:nvPr>
        </p:nvSpPr>
        <p:spPr/>
        <p:txBody>
          <a:bodyPr/>
          <a:lstStyle/>
          <a:p>
            <a:r>
              <a:rPr lang="en-GB" dirty="0" smtClean="0"/>
              <a:t>Majority of carcinomas are </a:t>
            </a:r>
            <a:r>
              <a:rPr lang="en-GB" dirty="0" err="1" smtClean="0"/>
              <a:t>ductal</a:t>
            </a:r>
            <a:r>
              <a:rPr lang="en-GB" dirty="0" smtClean="0"/>
              <a:t> </a:t>
            </a:r>
            <a:r>
              <a:rPr lang="en-GB" dirty="0" err="1" smtClean="0"/>
              <a:t>adenocarcinomas</a:t>
            </a:r>
            <a:r>
              <a:rPr lang="en-GB" dirty="0" smtClean="0"/>
              <a:t>. Two features are characteristic: It is highly invasive, and it elicits an intense non-</a:t>
            </a:r>
            <a:r>
              <a:rPr lang="en-GB" dirty="0" err="1" smtClean="0"/>
              <a:t>neoplastic</a:t>
            </a:r>
            <a:r>
              <a:rPr lang="en-GB" dirty="0" smtClean="0"/>
              <a:t> host reaction called a "</a:t>
            </a:r>
            <a:r>
              <a:rPr lang="en-GB" dirty="0" err="1" smtClean="0"/>
              <a:t>desmoplastic</a:t>
            </a:r>
            <a:r>
              <a:rPr lang="en-GB" dirty="0" smtClean="0"/>
              <a:t> response". </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Rot="1" noChangeArrowheads="1"/>
          </p:cNvSpPr>
          <p:nvPr>
            <p:ph type="title"/>
          </p:nvPr>
        </p:nvSpPr>
        <p:spPr/>
        <p:txBody>
          <a:bodyPr/>
          <a:lstStyle/>
          <a:p>
            <a:pPr eaLnBrk="1" hangingPunct="1">
              <a:defRPr/>
            </a:pPr>
            <a:r>
              <a:rPr lang="en-GB" sz="4000" b="0" i="1" dirty="0" smtClean="0"/>
              <a:t>PANCREATIC CARCINOMA</a:t>
            </a:r>
            <a:r>
              <a:rPr lang="en-GB" sz="4000" b="0" dirty="0" smtClean="0"/>
              <a:t> Morphology</a:t>
            </a:r>
          </a:p>
        </p:txBody>
      </p:sp>
      <p:sp>
        <p:nvSpPr>
          <p:cNvPr id="498691" name="Rectangle 3"/>
          <p:cNvSpPr>
            <a:spLocks noGrp="1" noChangeArrowheads="1"/>
          </p:cNvSpPr>
          <p:nvPr>
            <p:ph type="body" idx="1"/>
          </p:nvPr>
        </p:nvSpPr>
        <p:spPr/>
        <p:txBody>
          <a:bodyPr/>
          <a:lstStyle/>
          <a:p>
            <a:pPr eaLnBrk="1" hangingPunct="1">
              <a:lnSpc>
                <a:spcPct val="90000"/>
              </a:lnSpc>
              <a:defRPr/>
            </a:pPr>
            <a:r>
              <a:rPr lang="en-GB" sz="2800" smtClean="0"/>
              <a:t>Peripancreatic, gastric, mesenteric, omental, and portahepatic lymph nodes are frequently involved. Distant metastases occur, principally to the lungs and bones.</a:t>
            </a:r>
          </a:p>
          <a:p>
            <a:pPr eaLnBrk="1" hangingPunct="1">
              <a:lnSpc>
                <a:spcPct val="90000"/>
              </a:lnSpc>
              <a:defRPr/>
            </a:pPr>
            <a:r>
              <a:rPr lang="en-GB" sz="2800" smtClean="0"/>
              <a:t>Less common variants of pancreatic cancer include </a:t>
            </a:r>
            <a:r>
              <a:rPr lang="en-GB" sz="2800" b="1" smtClean="0"/>
              <a:t>acinar cell carcinomas, adenosquamous carcinomas</a:t>
            </a:r>
            <a:r>
              <a:rPr lang="en-GB" sz="2800" smtClean="0"/>
              <a:t>, and </a:t>
            </a:r>
            <a:r>
              <a:rPr lang="en-GB" sz="2800" b="1" smtClean="0"/>
              <a:t>undifferentiated carcinomas with osteoclast-like giant cells</a:t>
            </a:r>
            <a:r>
              <a:rPr lang="en-GB" sz="2800" smtClean="0"/>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Rot="1" noChangeArrowheads="1"/>
          </p:cNvSpPr>
          <p:nvPr>
            <p:ph type="title"/>
          </p:nvPr>
        </p:nvSpPr>
        <p:spPr/>
        <p:txBody>
          <a:bodyPr>
            <a:normAutofit fontScale="90000"/>
          </a:bodyPr>
          <a:lstStyle/>
          <a:p>
            <a:pPr eaLnBrk="1" hangingPunct="1">
              <a:defRPr/>
            </a:pPr>
            <a:r>
              <a:rPr lang="en-GB" sz="4000" b="0" i="1" smtClean="0"/>
              <a:t>PANCREATIC CARCINOMA: CLINICAL FEATURES</a:t>
            </a:r>
          </a:p>
        </p:txBody>
      </p:sp>
      <p:sp>
        <p:nvSpPr>
          <p:cNvPr id="646147" name="Rectangle 3"/>
          <p:cNvSpPr>
            <a:spLocks noGrp="1" noChangeArrowheads="1"/>
          </p:cNvSpPr>
          <p:nvPr>
            <p:ph type="body" idx="1"/>
          </p:nvPr>
        </p:nvSpPr>
        <p:spPr/>
        <p:txBody>
          <a:bodyPr/>
          <a:lstStyle/>
          <a:p>
            <a:pPr eaLnBrk="1" hangingPunct="1">
              <a:defRPr/>
            </a:pPr>
            <a:r>
              <a:rPr lang="en-GB" sz="3300" smtClean="0"/>
              <a:t>Jaundice, weight loss, pain ,massive metastasis to liver and migratory thrombophelebitis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0" i="1" dirty="0" smtClean="0"/>
              <a:t>PANCREATIC CARCINOMA</a:t>
            </a:r>
            <a:endParaRPr lang="en-US" dirty="0"/>
          </a:p>
        </p:txBody>
      </p:sp>
      <p:pic>
        <p:nvPicPr>
          <p:cNvPr id="223235" name="Content Placeholder 3" descr="untitled.bmp"/>
          <p:cNvPicPr>
            <a:picLocks noGrp="1" noChangeAspect="1"/>
          </p:cNvPicPr>
          <p:nvPr>
            <p:ph idx="1"/>
          </p:nvPr>
        </p:nvPicPr>
        <p:blipFill>
          <a:blip r:embed="rId2" cstate="print"/>
          <a:srcRect/>
          <a:stretch>
            <a:fillRect/>
          </a:stretch>
        </p:blipFill>
        <p:spPr>
          <a:xfrm>
            <a:off x="0" y="1447800"/>
            <a:ext cx="9144000" cy="54102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rrowheads="1"/>
          </p:cNvSpPr>
          <p:nvPr>
            <p:ph type="title"/>
          </p:nvPr>
        </p:nvSpPr>
        <p:spPr/>
        <p:txBody>
          <a:bodyPr/>
          <a:lstStyle/>
          <a:p>
            <a:pPr eaLnBrk="1" hangingPunct="1">
              <a:defRPr/>
            </a:pPr>
            <a:r>
              <a:rPr lang="en-GB" i="1" smtClean="0"/>
              <a:t>Hepatocellular Carcinomas</a:t>
            </a:r>
          </a:p>
        </p:txBody>
      </p:sp>
      <p:sp>
        <p:nvSpPr>
          <p:cNvPr id="126979" name="Rectangle 3"/>
          <p:cNvSpPr>
            <a:spLocks noGrp="1" noChangeArrowheads="1"/>
          </p:cNvSpPr>
          <p:nvPr>
            <p:ph type="body" idx="1"/>
          </p:nvPr>
        </p:nvSpPr>
        <p:spPr/>
        <p:txBody>
          <a:bodyPr/>
          <a:lstStyle/>
          <a:p>
            <a:pPr eaLnBrk="1" hangingPunct="1">
              <a:defRPr/>
            </a:pPr>
            <a:r>
              <a:rPr lang="en-GB" dirty="0"/>
              <a:t>M</a:t>
            </a:r>
            <a:r>
              <a:rPr lang="en-GB" dirty="0" smtClean="0"/>
              <a:t>ale predominance </a:t>
            </a:r>
          </a:p>
          <a:p>
            <a:pPr eaLnBrk="1" hangingPunct="1">
              <a:defRPr/>
            </a:pPr>
            <a:r>
              <a:rPr lang="en-GB" i="1" dirty="0" smtClean="0"/>
              <a:t>More than 85% of cases of HCC occur in countries with high rates of chronic HBV infection.</a:t>
            </a:r>
            <a:r>
              <a:rPr lang="en-GB" dirty="0" smtClean="0"/>
              <a:t> In these regions, the HBV carrier state begins in infancy following vertical transmission of virus from infected mothers, conferring a 200-fold increased risk for HCC by adulthood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rrowheads="1"/>
          </p:cNvSpPr>
          <p:nvPr>
            <p:ph type="title"/>
          </p:nvPr>
        </p:nvSpPr>
        <p:spPr/>
        <p:txBody>
          <a:bodyPr/>
          <a:lstStyle/>
          <a:p>
            <a:pPr eaLnBrk="1" hangingPunct="1">
              <a:defRPr/>
            </a:pPr>
            <a:r>
              <a:rPr lang="en-GB" i="1" smtClean="0"/>
              <a:t>Hepatocellular Carcinomas</a:t>
            </a:r>
          </a:p>
        </p:txBody>
      </p:sp>
      <p:sp>
        <p:nvSpPr>
          <p:cNvPr id="395267" name="Rectangle 3"/>
          <p:cNvSpPr>
            <a:spLocks noGrp="1" noChangeArrowheads="1"/>
          </p:cNvSpPr>
          <p:nvPr>
            <p:ph type="body" idx="1"/>
          </p:nvPr>
        </p:nvSpPr>
        <p:spPr/>
        <p:txBody>
          <a:bodyPr/>
          <a:lstStyle/>
          <a:p>
            <a:pPr eaLnBrk="1" hangingPunct="1">
              <a:defRPr/>
            </a:pPr>
            <a:r>
              <a:rPr lang="en-GB" smtClean="0"/>
              <a:t>In the Western world where HBV is not prevalent, cirrhosis is present in 85% to 90% of cases of HCC, usually in the setting of other chronic liver diseases; </a:t>
            </a:r>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rrowheads="1"/>
          </p:cNvSpPr>
          <p:nvPr>
            <p:ph type="title"/>
          </p:nvPr>
        </p:nvSpPr>
        <p:spPr/>
        <p:txBody>
          <a:bodyPr/>
          <a:lstStyle/>
          <a:p>
            <a:pPr eaLnBrk="1" hangingPunct="1">
              <a:defRPr/>
            </a:pPr>
            <a:r>
              <a:rPr lang="en-GB" b="0" smtClean="0"/>
              <a:t>Pathogenesis of HCC</a:t>
            </a:r>
          </a:p>
        </p:txBody>
      </p:sp>
      <p:sp>
        <p:nvSpPr>
          <p:cNvPr id="128003" name="Rectangle 3"/>
          <p:cNvSpPr>
            <a:spLocks noGrp="1" noChangeArrowheads="1"/>
          </p:cNvSpPr>
          <p:nvPr>
            <p:ph type="body" idx="1"/>
          </p:nvPr>
        </p:nvSpPr>
        <p:spPr/>
        <p:txBody>
          <a:bodyPr/>
          <a:lstStyle/>
          <a:p>
            <a:pPr marL="609600" indent="-609600" eaLnBrk="1" hangingPunct="1">
              <a:buFont typeface="Wingdings" pitchFamily="2" charset="2"/>
              <a:buNone/>
              <a:defRPr/>
            </a:pPr>
            <a:r>
              <a:rPr lang="en-GB" sz="2800" dirty="0" smtClean="0"/>
              <a:t>   The following have been implicated in human </a:t>
            </a:r>
            <a:r>
              <a:rPr lang="en-GB" sz="2800" dirty="0" err="1" smtClean="0"/>
              <a:t>hepatocarcinogenesis</a:t>
            </a:r>
            <a:r>
              <a:rPr lang="en-GB" sz="2800" dirty="0" smtClean="0"/>
              <a:t>: </a:t>
            </a:r>
          </a:p>
          <a:p>
            <a:pPr marL="609600" indent="-609600" eaLnBrk="1" hangingPunct="1">
              <a:buFont typeface="Wingdings" pitchFamily="2" charset="2"/>
              <a:buAutoNum type="arabicParenR"/>
              <a:defRPr/>
            </a:pPr>
            <a:r>
              <a:rPr lang="en-GB" sz="2800" dirty="0" smtClean="0"/>
              <a:t>viral infection (HBV, HCV): Extensive studies link chronic HBV and chronic HCV infection with liver cancer. </a:t>
            </a:r>
          </a:p>
          <a:p>
            <a:pPr marL="609600" indent="-609600" eaLnBrk="1" hangingPunct="1">
              <a:buFont typeface="Wingdings" pitchFamily="2" charset="2"/>
              <a:buAutoNum type="arabicParenR"/>
              <a:defRPr/>
            </a:pPr>
            <a:r>
              <a:rPr lang="en-GB" sz="2800" dirty="0" smtClean="0"/>
              <a:t>Cirrhosis: the development of cirrhosis appears to be an important, but not requisite, contributor to the emergence of HCC. </a:t>
            </a:r>
          </a:p>
          <a:p>
            <a:pPr marL="609600" indent="-609600" eaLnBrk="1" hangingPunct="1">
              <a:buFont typeface="Wingdings" pitchFamily="2" charset="2"/>
              <a:buAutoNum type="arabicParenR"/>
              <a:defRPr/>
            </a:pPr>
            <a:r>
              <a:rPr lang="en-GB" sz="2800" dirty="0" smtClean="0"/>
              <a:t>Chronic alcoholism.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rrowheads="1"/>
          </p:cNvSpPr>
          <p:nvPr>
            <p:ph type="title"/>
          </p:nvPr>
        </p:nvSpPr>
        <p:spPr/>
        <p:txBody>
          <a:bodyPr/>
          <a:lstStyle/>
          <a:p>
            <a:pPr eaLnBrk="1" hangingPunct="1">
              <a:defRPr/>
            </a:pPr>
            <a:r>
              <a:rPr lang="en-GB" b="0" smtClean="0"/>
              <a:t>Pathogenesis of HCC</a:t>
            </a:r>
          </a:p>
        </p:txBody>
      </p:sp>
      <p:sp>
        <p:nvSpPr>
          <p:cNvPr id="130051" name="Rectangle 3"/>
          <p:cNvSpPr>
            <a:spLocks noGrp="1" noChangeArrowheads="1"/>
          </p:cNvSpPr>
          <p:nvPr>
            <p:ph type="body" idx="1"/>
          </p:nvPr>
        </p:nvSpPr>
        <p:spPr/>
        <p:txBody>
          <a:bodyPr>
            <a:normAutofit lnSpcReduction="10000"/>
          </a:bodyPr>
          <a:lstStyle/>
          <a:p>
            <a:pPr eaLnBrk="1" hangingPunct="1">
              <a:buFont typeface="Wingdings" pitchFamily="2" charset="2"/>
              <a:buNone/>
              <a:defRPr/>
            </a:pPr>
            <a:r>
              <a:rPr lang="en-GB" sz="3600" smtClean="0"/>
              <a:t>4) Food contaminants (primarily aflatoxins from aspergillus). High exposure to dietary aflatoxins derived from the fungus </a:t>
            </a:r>
            <a:r>
              <a:rPr lang="en-GB" sz="3600" i="1" smtClean="0"/>
              <a:t>Aspergillus flavus</a:t>
            </a:r>
            <a:r>
              <a:rPr lang="en-GB" sz="3600" smtClean="0"/>
              <a:t>. These highly carcinogenic toxins are found in "moldy" grains and peanuts. </a:t>
            </a:r>
          </a:p>
          <a:p>
            <a:pPr eaLnBrk="1" hangingPunct="1">
              <a:buFont typeface="Wingdings" pitchFamily="2" charset="2"/>
              <a:buNone/>
              <a:defRPr/>
            </a:pPr>
            <a:r>
              <a:rPr lang="en-GB" sz="3600" smtClean="0"/>
              <a:t>5) Other conditions include tyrosinemia and hereditary hemochromatosis. </a:t>
            </a:r>
          </a:p>
          <a:p>
            <a:pPr eaLnBrk="1" hangingPunct="1">
              <a:defRPr/>
            </a:pPr>
            <a:endParaRPr lang="en-US" sz="3600" smtClean="0"/>
          </a:p>
          <a:p>
            <a:pPr eaLnBrk="1" hangingPunct="1">
              <a:defRPr/>
            </a:pPr>
            <a:endParaRPr lang="en-GB" sz="36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rrowheads="1"/>
          </p:cNvSpPr>
          <p:nvPr>
            <p:ph type="title"/>
          </p:nvPr>
        </p:nvSpPr>
        <p:spPr/>
        <p:txBody>
          <a:bodyPr/>
          <a:lstStyle/>
          <a:p>
            <a:pPr eaLnBrk="1" hangingPunct="1">
              <a:defRPr/>
            </a:pPr>
            <a:r>
              <a:rPr lang="en-GB" b="0" smtClean="0"/>
              <a:t>Morphology of HCC</a:t>
            </a:r>
          </a:p>
        </p:txBody>
      </p:sp>
      <p:sp>
        <p:nvSpPr>
          <p:cNvPr id="132099" name="Rectangle 3"/>
          <p:cNvSpPr>
            <a:spLocks noGrp="1" noChangeArrowheads="1"/>
          </p:cNvSpPr>
          <p:nvPr>
            <p:ph type="body" idx="1"/>
          </p:nvPr>
        </p:nvSpPr>
        <p:spPr/>
        <p:txBody>
          <a:bodyPr/>
          <a:lstStyle/>
          <a:p>
            <a:pPr eaLnBrk="1" hangingPunct="1">
              <a:defRPr/>
            </a:pPr>
            <a:r>
              <a:rPr lang="en-GB" dirty="0" smtClean="0"/>
              <a:t>Grossly it may be </a:t>
            </a:r>
          </a:p>
          <a:p>
            <a:pPr eaLnBrk="1" hangingPunct="1">
              <a:defRPr/>
            </a:pPr>
            <a:r>
              <a:rPr lang="en-GB" dirty="0" smtClean="0"/>
              <a:t>(1) a </a:t>
            </a:r>
            <a:r>
              <a:rPr lang="en-GB" b="1" dirty="0" err="1" smtClean="0"/>
              <a:t>unifocal</a:t>
            </a:r>
            <a:r>
              <a:rPr lang="en-GB" dirty="0" smtClean="0"/>
              <a:t> mass  </a:t>
            </a:r>
          </a:p>
          <a:p>
            <a:pPr eaLnBrk="1" hangingPunct="1">
              <a:buFont typeface="Wingdings" pitchFamily="2" charset="2"/>
              <a:buNone/>
              <a:defRPr/>
            </a:pPr>
            <a:r>
              <a:rPr lang="en-GB" dirty="0" smtClean="0"/>
              <a:t>   (2) </a:t>
            </a:r>
            <a:r>
              <a:rPr lang="en-GB" b="1" dirty="0" smtClean="0"/>
              <a:t>multifocal</a:t>
            </a:r>
            <a:r>
              <a:rPr lang="en-GB" dirty="0" smtClean="0"/>
              <a:t>, </a:t>
            </a:r>
            <a:r>
              <a:rPr lang="en-GB" dirty="0" err="1" smtClean="0"/>
              <a:t>multipe</a:t>
            </a:r>
            <a:r>
              <a:rPr lang="en-GB" dirty="0" smtClean="0"/>
              <a:t> nodules of variable size;</a:t>
            </a:r>
          </a:p>
          <a:p>
            <a:pPr eaLnBrk="1" hangingPunct="1">
              <a:buFont typeface="Wingdings" pitchFamily="2" charset="2"/>
              <a:buNone/>
              <a:defRPr/>
            </a:pPr>
            <a:r>
              <a:rPr lang="en-GB" dirty="0"/>
              <a:t> </a:t>
            </a:r>
            <a:r>
              <a:rPr lang="en-GB" dirty="0" smtClean="0"/>
              <a:t>  (3) a </a:t>
            </a:r>
            <a:r>
              <a:rPr lang="en-GB" b="1" dirty="0" smtClean="0"/>
              <a:t>diffusely infiltrative</a:t>
            </a:r>
            <a:r>
              <a:rPr lang="en-GB" dirty="0" smtClean="0"/>
              <a:t> cancer. </a:t>
            </a:r>
          </a:p>
          <a:p>
            <a:pPr eaLnBrk="1" hangingPunct="1">
              <a:defRPr/>
            </a:pPr>
            <a:r>
              <a:rPr lang="en-GB" dirty="0" smtClean="0"/>
              <a:t>All three patterns may cause liver enlargement.  </a:t>
            </a:r>
            <a:r>
              <a:rPr lang="en-GB" b="1" dirty="0" smtClean="0"/>
              <a:t>All patterns of </a:t>
            </a:r>
            <a:r>
              <a:rPr lang="en-GB" b="1" dirty="0" err="1" smtClean="0"/>
              <a:t>hepatocellular</a:t>
            </a:r>
            <a:r>
              <a:rPr lang="en-GB" b="1" dirty="0" smtClean="0"/>
              <a:t> carcinomas have a strong propensity for invasion of vascular channels</a:t>
            </a:r>
            <a:r>
              <a:rPr lang="en-GB" dirty="0"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rrowheads="1"/>
          </p:cNvSpPr>
          <p:nvPr>
            <p:ph type="title"/>
          </p:nvPr>
        </p:nvSpPr>
        <p:spPr/>
        <p:txBody>
          <a:bodyPr/>
          <a:lstStyle/>
          <a:p>
            <a:pPr eaLnBrk="1" hangingPunct="1">
              <a:defRPr/>
            </a:pPr>
            <a:r>
              <a:rPr lang="en-GB" b="0" smtClean="0"/>
              <a:t>Morphology of HCC</a:t>
            </a:r>
          </a:p>
        </p:txBody>
      </p:sp>
      <p:sp>
        <p:nvSpPr>
          <p:cNvPr id="397315" name="Rectangle 3"/>
          <p:cNvSpPr>
            <a:spLocks noGrp="1" noChangeArrowheads="1"/>
          </p:cNvSpPr>
          <p:nvPr>
            <p:ph type="body" idx="1"/>
          </p:nvPr>
        </p:nvSpPr>
        <p:spPr/>
        <p:txBody>
          <a:bodyPr/>
          <a:lstStyle/>
          <a:p>
            <a:pPr eaLnBrk="1" hangingPunct="1">
              <a:lnSpc>
                <a:spcPct val="90000"/>
              </a:lnSpc>
              <a:defRPr/>
            </a:pPr>
            <a:r>
              <a:rPr lang="en-GB" sz="2800" dirty="0" smtClean="0"/>
              <a:t>Extensive </a:t>
            </a:r>
            <a:r>
              <a:rPr lang="en-GB" sz="2800" dirty="0" err="1" smtClean="0"/>
              <a:t>intrahepatic</a:t>
            </a:r>
            <a:r>
              <a:rPr lang="en-GB" sz="2800" dirty="0" smtClean="0"/>
              <a:t> metastases may occur</a:t>
            </a:r>
          </a:p>
          <a:p>
            <a:pPr eaLnBrk="1" hangingPunct="1">
              <a:lnSpc>
                <a:spcPct val="90000"/>
              </a:lnSpc>
              <a:defRPr/>
            </a:pPr>
            <a:r>
              <a:rPr lang="en-GB" sz="2800" dirty="0" err="1" smtClean="0"/>
              <a:t>Tumor</a:t>
            </a:r>
            <a:r>
              <a:rPr lang="en-GB" sz="2800" dirty="0" smtClean="0"/>
              <a:t> may invade the portal vein (with occlusion of the portal circulation) or inferior vena cava, extending even into the right side of the heart. </a:t>
            </a:r>
          </a:p>
          <a:p>
            <a:pPr eaLnBrk="1" hangingPunct="1">
              <a:lnSpc>
                <a:spcPct val="90000"/>
              </a:lnSpc>
              <a:defRPr/>
            </a:pPr>
            <a:r>
              <a:rPr lang="en-GB" sz="2800" dirty="0" smtClean="0"/>
              <a:t>Lymph node metastases to the </a:t>
            </a:r>
            <a:r>
              <a:rPr lang="en-GB" sz="2800" dirty="0" err="1" smtClean="0"/>
              <a:t>perihilar</a:t>
            </a:r>
            <a:r>
              <a:rPr lang="en-GB" sz="2800" dirty="0" smtClean="0"/>
              <a:t>, </a:t>
            </a:r>
            <a:r>
              <a:rPr lang="en-GB" sz="2800" dirty="0" err="1" smtClean="0"/>
              <a:t>peripancreatic</a:t>
            </a:r>
            <a:r>
              <a:rPr lang="en-GB" sz="2800" dirty="0" smtClean="0"/>
              <a:t>, and </a:t>
            </a:r>
            <a:r>
              <a:rPr lang="en-GB" sz="2800" dirty="0" err="1" smtClean="0"/>
              <a:t>para</a:t>
            </a:r>
            <a:r>
              <a:rPr lang="en-GB" sz="2800" dirty="0" smtClean="0"/>
              <a:t>-aortic nodes above and below the diaphragm can be present.</a:t>
            </a:r>
          </a:p>
          <a:p>
            <a:pPr eaLnBrk="1" hangingPunct="1">
              <a:lnSpc>
                <a:spcPct val="90000"/>
              </a:lnSpc>
              <a:defRPr/>
            </a:pPr>
            <a:r>
              <a:rPr lang="en-GB" sz="2800" dirty="0" err="1" smtClean="0"/>
              <a:t>Hepatocellular</a:t>
            </a:r>
            <a:r>
              <a:rPr lang="en-GB" sz="2800" dirty="0" smtClean="0"/>
              <a:t> carcinomas range from well-differentiated to highly </a:t>
            </a:r>
            <a:r>
              <a:rPr lang="en-GB" sz="2800" dirty="0" err="1" smtClean="0"/>
              <a:t>anaplastic</a:t>
            </a:r>
            <a:r>
              <a:rPr lang="en-GB" sz="2800" dirty="0" smtClean="0"/>
              <a:t> undifferentiated lesions.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1630</Words>
  <Application>Microsoft Office PowerPoint</Application>
  <PresentationFormat>On-screen Show (4:3)</PresentationFormat>
  <Paragraphs>135</Paragraphs>
  <Slides>37</Slides>
  <Notes>25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Cancers of the liver and pancreas</vt:lpstr>
      <vt:lpstr>Cancers of the liver and pancreas</vt:lpstr>
      <vt:lpstr>Malignant tumors of the liver</vt:lpstr>
      <vt:lpstr>Hepatocellular Carcinomas</vt:lpstr>
      <vt:lpstr>Hepatocellular Carcinomas</vt:lpstr>
      <vt:lpstr>Pathogenesis of HCC</vt:lpstr>
      <vt:lpstr>Pathogenesis of HCC</vt:lpstr>
      <vt:lpstr>Morphology of HCC</vt:lpstr>
      <vt:lpstr>Morphology of HCC</vt:lpstr>
      <vt:lpstr>Morphology of HCC</vt:lpstr>
      <vt:lpstr>fibrolamellar carcinoma</vt:lpstr>
      <vt:lpstr>PowerPoint Presentation</vt:lpstr>
      <vt:lpstr>Hepatocellular carcinoma. Such liver cancers arise in the setting of cirrhosis. Worldwide, viral hepatitis is the most common cause, but in the U.S., chronic alcoholism is the most common cause. The neoplasm is large and bulky and has a greenish cast because it contains bile. To the right of the main mass are small    satellite nodules. </vt:lpstr>
      <vt:lpstr>The satellite nodules of this hepatocellular carcinoma.</vt:lpstr>
      <vt:lpstr>PowerPoint Presentation</vt:lpstr>
      <vt:lpstr>PowerPoint Presentation</vt:lpstr>
      <vt:lpstr>PowerPoint Presentation</vt:lpstr>
      <vt:lpstr>Malignant cells of  HCC (seen mostly on right) are well differentiated and interdigitate with normal, larger hepatocytes (seen mostly at left). </vt:lpstr>
      <vt:lpstr>Clinical Features</vt:lpstr>
      <vt:lpstr>Hepatocellular Carcinoma</vt:lpstr>
      <vt:lpstr>Cholangiocarcinoma</vt:lpstr>
      <vt:lpstr>The risk conditions for development of cholangiocarcinoma include  </vt:lpstr>
      <vt:lpstr>Morphology</vt:lpstr>
      <vt:lpstr>Morphology</vt:lpstr>
      <vt:lpstr>PowerPoint Presentation</vt:lpstr>
      <vt:lpstr>The carcinoma at the left has a glandular appearance. Cholangiocarcinomas do not make bile, but the cells do make mucin, and they can be almost impossible to distinguish from metastatic adenocarcinoma on biopsy or fine needle aspirate </vt:lpstr>
      <vt:lpstr>Clinical Features</vt:lpstr>
      <vt:lpstr>Metastatic tumors</vt:lpstr>
      <vt:lpstr>PowerPoint Presentation</vt:lpstr>
      <vt:lpstr>Numerous mass lesions of variable size. Some of the larger ones demonstrate central necrosis. The masses are metastases to the liver. </vt:lpstr>
      <vt:lpstr>ANGIOSARCOMA</vt:lpstr>
      <vt:lpstr>PANCREATIC CARCINOMA</vt:lpstr>
      <vt:lpstr>PANCREATIC CARCINOMA Morphology</vt:lpstr>
      <vt:lpstr>PANCREATIC CARCINOMA Morphology</vt:lpstr>
      <vt:lpstr>PANCREATIC CARCINOMA Morphology</vt:lpstr>
      <vt:lpstr>PANCREATIC CARCINOMA: CLINICAL FEATURES</vt:lpstr>
      <vt:lpstr>PANCREATIC CARCINOMA</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Cancers of the liver and pancreas</dc:title>
  <dc:creator>Dr.Hala</dc:creator>
  <cp:lastModifiedBy>HP PC</cp:lastModifiedBy>
  <cp:revision>9</cp:revision>
  <dcterms:created xsi:type="dcterms:W3CDTF">2011-01-05T09:20:18Z</dcterms:created>
  <dcterms:modified xsi:type="dcterms:W3CDTF">2014-12-17T17:18:58Z</dcterms:modified>
</cp:coreProperties>
</file>