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86" r:id="rId3"/>
    <p:sldId id="284" r:id="rId4"/>
    <p:sldId id="285" r:id="rId5"/>
    <p:sldId id="257"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12/29/2014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extLst>
      <p:ext uri="{BB962C8B-B14F-4D97-AF65-F5344CB8AC3E}">
        <p14:creationId xmlns:p14="http://schemas.microsoft.com/office/powerpoint/2010/main" val="334651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11</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82001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12</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401209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20</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04765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27</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128650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098931-355C-4835-9BDD-414B837BBA1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A6ACFD-0836-423D-A771-9D5CDB85C070}" type="datetimeFigureOut">
              <a:rPr lang="en-US" smtClean="0"/>
              <a:pPr/>
              <a:t>12/29/2014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098931-355C-4835-9BDD-414B837BB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sz="quarter" idx="1"/>
          </p:nvPr>
        </p:nvSpPr>
        <p:spPr/>
        <p:txBody>
          <a:bodyPr/>
          <a:lstStyle/>
          <a:p>
            <a:pPr eaLnBrk="1" hangingPunct="1">
              <a:lnSpc>
                <a:spcPct val="80000"/>
              </a:lnSpc>
              <a:defRPr/>
            </a:pPr>
            <a:r>
              <a:rPr lang="en-GB" sz="2400" b="1" smtClean="0"/>
              <a:t>Pigment gallstones</a:t>
            </a:r>
            <a:r>
              <a:rPr lang="en-GB" sz="2400" smtClean="0"/>
              <a:t> are black and brown.  </a:t>
            </a:r>
          </a:p>
          <a:p>
            <a:pPr eaLnBrk="1" hangingPunct="1">
              <a:lnSpc>
                <a:spcPct val="80000"/>
              </a:lnSpc>
              <a:defRPr/>
            </a:pPr>
            <a:r>
              <a:rPr lang="en-GB" sz="2400" smtClean="0"/>
              <a:t>"Black" pigment stones are found in sterile gallbladder. </a:t>
            </a:r>
          </a:p>
          <a:p>
            <a:pPr eaLnBrk="1" hangingPunct="1">
              <a:lnSpc>
                <a:spcPct val="80000"/>
              </a:lnSpc>
              <a:defRPr/>
            </a:pPr>
            <a:r>
              <a:rPr lang="en-GB" sz="2400" smtClean="0"/>
              <a:t>"Brown" pigment stones are found in infected intrahepatic or extrahepatic bile ducts. </a:t>
            </a:r>
          </a:p>
          <a:p>
            <a:pPr eaLnBrk="1" hangingPunct="1">
              <a:lnSpc>
                <a:spcPct val="80000"/>
              </a:lnSpc>
              <a:defRPr/>
            </a:pPr>
            <a:r>
              <a:rPr lang="en-GB" sz="2400" smtClean="0"/>
              <a:t>Both are soft and usually multiple. </a:t>
            </a:r>
          </a:p>
          <a:p>
            <a:pPr eaLnBrk="1" hangingPunct="1">
              <a:lnSpc>
                <a:spcPct val="80000"/>
              </a:lnSpc>
              <a:defRPr/>
            </a:pPr>
            <a:r>
              <a:rPr lang="en-GB" sz="2400" smtClean="0"/>
              <a:t>Brown stone are greasy. </a:t>
            </a:r>
          </a:p>
          <a:p>
            <a:pPr eaLnBrk="1" hangingPunct="1">
              <a:lnSpc>
                <a:spcPct val="80000"/>
              </a:lnSpc>
              <a:defRPr/>
            </a:pPr>
            <a:r>
              <a:rPr lang="en-GB" sz="2400" smtClean="0"/>
              <a:t>Because of calcium carbonates and phosphates, </a:t>
            </a:r>
            <a:r>
              <a:rPr lang="en-GB" sz="2400" b="1" smtClean="0"/>
              <a:t>approximately 50% to 75% of black stones are radio-opaque.</a:t>
            </a:r>
            <a:r>
              <a:rPr lang="en-GB" sz="24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a:blip r:embed="rId3"/>
          <a:srcRect/>
          <a:stretch>
            <a:fillRect/>
          </a:stretch>
        </p:blipFill>
        <p:spPr bwMode="auto">
          <a:xfrm>
            <a:off x="1404938" y="1239838"/>
            <a:ext cx="6350000" cy="439102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2036"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2037"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2038"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a:blip r:embed="rId3"/>
          <a:srcRect/>
          <a:stretch>
            <a:fillRect/>
          </a:stretch>
        </p:blipFill>
        <p:spPr bwMode="auto">
          <a:xfrm>
            <a:off x="1568450" y="1055688"/>
            <a:ext cx="6021388" cy="4762500"/>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306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306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306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GB" b="0" smtClean="0"/>
              <a:t>Cholesterolosis</a:t>
            </a:r>
          </a:p>
        </p:txBody>
      </p:sp>
      <p:sp>
        <p:nvSpPr>
          <p:cNvPr id="153603" name="Rectangle 3"/>
          <p:cNvSpPr>
            <a:spLocks noGrp="1" noChangeArrowheads="1"/>
          </p:cNvSpPr>
          <p:nvPr>
            <p:ph sz="quarter" idx="1"/>
          </p:nvPr>
        </p:nvSpPr>
        <p:spPr/>
        <p:txBody>
          <a:bodyPr/>
          <a:lstStyle/>
          <a:p>
            <a:pPr eaLnBrk="1" hangingPunct="1">
              <a:defRPr/>
            </a:pPr>
            <a:r>
              <a:rPr lang="en-GB" dirty="0" smtClean="0"/>
              <a:t>An incidental finding, is </a:t>
            </a:r>
            <a:r>
              <a:rPr lang="en-GB" b="1" dirty="0" err="1" smtClean="0"/>
              <a:t>cholesterolosis</a:t>
            </a:r>
            <a:r>
              <a:rPr lang="en-GB" dirty="0" smtClean="0"/>
              <a:t>. Cholesterol </a:t>
            </a:r>
            <a:r>
              <a:rPr lang="en-GB" dirty="0" err="1" smtClean="0"/>
              <a:t>hypersecretion</a:t>
            </a:r>
            <a:r>
              <a:rPr lang="en-GB" dirty="0" smtClean="0"/>
              <a:t> by the liver promotes excessive accumulation of cholesterol esters within the lamina </a:t>
            </a:r>
            <a:r>
              <a:rPr lang="en-GB" dirty="0" err="1" smtClean="0"/>
              <a:t>propria</a:t>
            </a:r>
            <a:r>
              <a:rPr lang="en-GB" dirty="0" smtClean="0"/>
              <a:t> of the gallbladder. The mucosal surface is studded with minute yellow flecks, producing the "strawberry </a:t>
            </a:r>
            <a:r>
              <a:rPr lang="en-GB" dirty="0" smtClean="0"/>
              <a:t>gallbladder” </a:t>
            </a: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n-GB" b="0" smtClean="0"/>
              <a:t>Clinical Features</a:t>
            </a:r>
          </a:p>
        </p:txBody>
      </p:sp>
      <p:sp>
        <p:nvSpPr>
          <p:cNvPr id="154627" name="Rectangle 3"/>
          <p:cNvSpPr>
            <a:spLocks noGrp="1" noChangeArrowheads="1"/>
          </p:cNvSpPr>
          <p:nvPr>
            <p:ph sz="quarter" idx="1"/>
          </p:nvPr>
        </p:nvSpPr>
        <p:spPr/>
        <p:txBody>
          <a:bodyPr/>
          <a:lstStyle/>
          <a:p>
            <a:pPr eaLnBrk="1" hangingPunct="1">
              <a:lnSpc>
                <a:spcPct val="80000"/>
              </a:lnSpc>
              <a:defRPr/>
            </a:pPr>
            <a:r>
              <a:rPr lang="en-GB" sz="2000" dirty="0" smtClean="0"/>
              <a:t>70% to 80% of patients remain asymptomatic throughout their lives. </a:t>
            </a:r>
            <a:endParaRPr lang="en-GB" sz="2000" i="1" dirty="0" smtClean="0"/>
          </a:p>
          <a:p>
            <a:pPr eaLnBrk="1" hangingPunct="1">
              <a:lnSpc>
                <a:spcPct val="80000"/>
              </a:lnSpc>
              <a:defRPr/>
            </a:pPr>
            <a:r>
              <a:rPr lang="en-GB" sz="2000" dirty="0" smtClean="0"/>
              <a:t>Symptoms: spasmodic or "colicky" right upper quadrant pain, which tends to be excruciating . It is usually due to obstruction of bile ducts by passing stones.</a:t>
            </a:r>
          </a:p>
          <a:p>
            <a:pPr eaLnBrk="1" hangingPunct="1">
              <a:lnSpc>
                <a:spcPct val="80000"/>
              </a:lnSpc>
              <a:defRPr/>
            </a:pPr>
            <a:r>
              <a:rPr lang="en-GB" sz="2000" dirty="0" smtClean="0"/>
              <a:t>More severe complications include empyema, perforation, fistulae, inflammation of the biliary tree (cholangitis), and obstructive cholestasis or pancreatitis with ensuing problems.</a:t>
            </a:r>
          </a:p>
          <a:p>
            <a:pPr lvl="1">
              <a:lnSpc>
                <a:spcPct val="80000"/>
              </a:lnSpc>
              <a:defRPr/>
            </a:pPr>
            <a:r>
              <a:rPr lang="en-GB" sz="1800" dirty="0" smtClean="0"/>
              <a:t> The larger the calculi, the less likely they are to enter the cystic or common ducts to produce obstruction; it is the very small stones, or "gravel," that are the more dangerous.</a:t>
            </a:r>
          </a:p>
          <a:p>
            <a:pPr lvl="1">
              <a:lnSpc>
                <a:spcPct val="80000"/>
              </a:lnSpc>
              <a:defRPr/>
            </a:pPr>
            <a:r>
              <a:rPr lang="en-GB" sz="1800" dirty="0" smtClean="0"/>
              <a:t> Occasionally, a large stone may erode directly into an adjacent loop of small bowel, generating intestinal obstruction ("gallstone ileus"). Most notable is the increased risk for carcinoma of the gallbladder.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smtClean="0"/>
              <a:t>CHOLECYSTITIS</a:t>
            </a:r>
          </a:p>
        </p:txBody>
      </p:sp>
      <p:sp>
        <p:nvSpPr>
          <p:cNvPr id="155651" name="Rectangle 3"/>
          <p:cNvSpPr>
            <a:spLocks noGrp="1" noChangeArrowheads="1"/>
          </p:cNvSpPr>
          <p:nvPr>
            <p:ph sz="quarter"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p:txBody>
          <a:bodyPr/>
          <a:lstStyle/>
          <a:p>
            <a:pPr eaLnBrk="1" hangingPunct="1">
              <a:defRPr/>
            </a:pPr>
            <a:r>
              <a:rPr lang="en-GB" i="1" smtClean="0"/>
              <a:t>Acute Cholecystitis</a:t>
            </a:r>
            <a:endParaRPr lang="en-US" i="1" smtClean="0"/>
          </a:p>
        </p:txBody>
      </p:sp>
      <p:sp>
        <p:nvSpPr>
          <p:cNvPr id="443395" name="Rectangle 3"/>
          <p:cNvSpPr>
            <a:spLocks noGrp="1" noChangeArrowheads="1"/>
          </p:cNvSpPr>
          <p:nvPr>
            <p:ph sz="quarter" idx="1"/>
          </p:nvPr>
        </p:nvSpPr>
        <p:spPr/>
        <p:txBody>
          <a:bodyPr/>
          <a:lstStyle/>
          <a:p>
            <a:pPr eaLnBrk="1" hangingPunct="1">
              <a:lnSpc>
                <a:spcPct val="90000"/>
              </a:lnSpc>
              <a:defRPr/>
            </a:pPr>
            <a:r>
              <a:rPr lang="en-GB" sz="2400" i="1" dirty="0" smtClean="0"/>
              <a:t>Acute calculous </a:t>
            </a:r>
            <a:r>
              <a:rPr lang="en-GB" sz="2400" i="1" dirty="0" err="1" smtClean="0"/>
              <a:t>cholecystitis</a:t>
            </a:r>
            <a:r>
              <a:rPr lang="en-GB" sz="2400" i="1" dirty="0" smtClean="0"/>
              <a:t> is an acute inflammation of the gallbladder, precipitated 90% of the time by obstruction of the neck or cystic duct.</a:t>
            </a:r>
            <a:r>
              <a:rPr lang="en-GB" sz="2400" dirty="0" smtClean="0"/>
              <a:t> </a:t>
            </a:r>
          </a:p>
          <a:p>
            <a:pPr eaLnBrk="1" hangingPunct="1">
              <a:lnSpc>
                <a:spcPct val="90000"/>
              </a:lnSpc>
              <a:buFont typeface="Wingdings" pitchFamily="2" charset="2"/>
              <a:buNone/>
              <a:defRPr/>
            </a:pPr>
            <a:r>
              <a:rPr lang="en-GB" sz="2400" dirty="0" smtClean="0"/>
              <a:t>     It is the primary complication of gallstones and the most common reason for emergency cholecystectomy. </a:t>
            </a:r>
          </a:p>
          <a:p>
            <a:pPr eaLnBrk="1" hangingPunct="1">
              <a:lnSpc>
                <a:spcPct val="90000"/>
              </a:lnSpc>
              <a:defRPr/>
            </a:pPr>
            <a:r>
              <a:rPr lang="en-GB" sz="2400" dirty="0" smtClean="0"/>
              <a:t>Acute </a:t>
            </a:r>
            <a:r>
              <a:rPr lang="en-GB" sz="2400" dirty="0" err="1" smtClean="0"/>
              <a:t>acalculous</a:t>
            </a:r>
            <a:r>
              <a:rPr lang="en-GB" sz="2400" dirty="0" smtClean="0"/>
              <a:t> </a:t>
            </a:r>
            <a:r>
              <a:rPr lang="en-GB" sz="2400" dirty="0" err="1" smtClean="0"/>
              <a:t>cholecystitis</a:t>
            </a:r>
            <a:r>
              <a:rPr lang="en-GB" sz="2400" dirty="0" smtClean="0"/>
              <a:t> occurs in the absence of gallstones, generally in severely ill patient. Most cases of occur in the following circumstances: (1) the postoperative state after major, </a:t>
            </a:r>
            <a:r>
              <a:rPr lang="en-GB" sz="2400" dirty="0" err="1" smtClean="0"/>
              <a:t>nonbiliary</a:t>
            </a:r>
            <a:r>
              <a:rPr lang="en-GB" sz="2400" dirty="0" smtClean="0"/>
              <a:t> surgery; (2) severe trauma (motor vehicle accidents, war injuries); (3) severe burns; (4) multisystem organ failure; (5) sepsis; (6) prolonged intravenous </a:t>
            </a:r>
            <a:r>
              <a:rPr lang="en-GB" sz="2400" dirty="0" err="1" smtClean="0"/>
              <a:t>hyperalimentation</a:t>
            </a:r>
            <a:r>
              <a:rPr lang="en-GB" sz="2400" dirty="0" smtClean="0"/>
              <a:t>; and (7) the postpartum state. </a:t>
            </a: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:Pathogenesis.</a:t>
            </a:r>
            <a:r>
              <a:rPr lang="en-GB" sz="4000" smtClean="0"/>
              <a:t> </a:t>
            </a:r>
            <a:r>
              <a:rPr lang="en-US" sz="4000" smtClean="0"/>
              <a:t/>
            </a:r>
            <a:br>
              <a:rPr lang="en-US" sz="4000" smtClean="0"/>
            </a:br>
            <a:endParaRPr lang="en-US" sz="4000" smtClean="0"/>
          </a:p>
        </p:txBody>
      </p:sp>
      <p:sp>
        <p:nvSpPr>
          <p:cNvPr id="444419" name="Rectangle 3"/>
          <p:cNvSpPr>
            <a:spLocks noGrp="1" noChangeArrowheads="1"/>
          </p:cNvSpPr>
          <p:nvPr>
            <p:ph sz="quarter"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p>
        </p:txBody>
      </p:sp>
      <p:sp>
        <p:nvSpPr>
          <p:cNvPr id="157699" name="Rectangle 3"/>
          <p:cNvSpPr>
            <a:spLocks noGrp="1" noChangeArrowheads="1"/>
          </p:cNvSpPr>
          <p:nvPr>
            <p:ph sz="quarter"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endParaRPr lang="en-US" b="0" smtClean="0"/>
          </a:p>
        </p:txBody>
      </p:sp>
      <p:sp>
        <p:nvSpPr>
          <p:cNvPr id="445443" name="Rectangle 3"/>
          <p:cNvSpPr>
            <a:spLocks noGrp="1" noChangeArrowheads="1"/>
          </p:cNvSpPr>
          <p:nvPr>
            <p:ph sz="quarter"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Pathology and </a:t>
            </a:r>
            <a:r>
              <a:rPr lang="en-US" dirty="0" err="1" smtClean="0"/>
              <a:t>pathogegenesis</a:t>
            </a:r>
            <a:r>
              <a:rPr lang="en-US" dirty="0" smtClean="0"/>
              <a:t> of </a:t>
            </a:r>
            <a:r>
              <a:rPr lang="en-US" smtClean="0"/>
              <a:t>cholecystitis</a:t>
            </a:r>
            <a:endParaRPr lang="en-US"/>
          </a:p>
        </p:txBody>
      </p:sp>
      <p:sp>
        <p:nvSpPr>
          <p:cNvPr id="3" name="Content Placeholder 2"/>
          <p:cNvSpPr>
            <a:spLocks noGrp="1"/>
          </p:cNvSpPr>
          <p:nvPr>
            <p:ph sz="quarter" idx="1"/>
          </p:nvPr>
        </p:nvSpPr>
        <p:spPr/>
        <p:txBody>
          <a:bodyPr/>
          <a:lstStyle/>
          <a:p>
            <a:pPr lvl="0"/>
            <a:r>
              <a:rPr lang="en-US" dirty="0" smtClean="0"/>
              <a:t>Recognize the predisposing factors of </a:t>
            </a:r>
            <a:r>
              <a:rPr lang="en-US" dirty="0" err="1" smtClean="0"/>
              <a:t>cholecystitis</a:t>
            </a:r>
            <a:r>
              <a:rPr lang="en-US" dirty="0" smtClean="0"/>
              <a:t>.</a:t>
            </a:r>
          </a:p>
          <a:p>
            <a:pPr lvl="0"/>
            <a:r>
              <a:rPr lang="en-US" dirty="0" smtClean="0"/>
              <a:t>Describe the different types of </a:t>
            </a:r>
            <a:r>
              <a:rPr lang="en-US" dirty="0" err="1" smtClean="0"/>
              <a:t>cholecystitis</a:t>
            </a:r>
            <a:r>
              <a:rPr lang="en-US" dirty="0" smtClean="0"/>
              <a:t>.</a:t>
            </a:r>
          </a:p>
          <a:p>
            <a:r>
              <a:rPr lang="en-US" dirty="0" smtClean="0"/>
              <a:t>Understand the pathogenesis of acute and chronic </a:t>
            </a:r>
            <a:r>
              <a:rPr lang="en-US" dirty="0" err="1" smtClean="0"/>
              <a:t>cholecystitis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a:blip r:embed="rId3"/>
          <a:srcRect/>
          <a:stretch>
            <a:fillRect/>
          </a:stretch>
        </p:blipFill>
        <p:spPr bwMode="auto">
          <a:xfrm>
            <a:off x="1404938" y="1485900"/>
            <a:ext cx="6350000" cy="3898900"/>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1252"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1253"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1254"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158723" name="Rectangle 3"/>
          <p:cNvSpPr>
            <a:spLocks noGrp="1" noChangeArrowheads="1"/>
          </p:cNvSpPr>
          <p:nvPr>
            <p:ph sz="quarter" idx="1"/>
          </p:nvPr>
        </p:nvSpPr>
        <p:spPr/>
        <p:txBody>
          <a:bodyPr/>
          <a:lstStyle/>
          <a:p>
            <a:pPr eaLnBrk="1" hangingPunct="1">
              <a:defRPr/>
            </a:pPr>
            <a:r>
              <a:rPr lang="en-GB" sz="2800" smtClean="0"/>
              <a:t>Progressive right upper quadrant or epigastric pain, frequently associated with mild fever, anorexia, tachycardia, sweating, and nausea and vomiting. The upper abdomen is tender. Most patients are free of jaundice</a:t>
            </a:r>
          </a:p>
          <a:p>
            <a:pPr eaLnBrk="1" hangingPunct="1">
              <a:defRPr/>
            </a:pPr>
            <a:r>
              <a:rPr lang="en-GB" sz="2800" smtClean="0"/>
              <a:t> </a:t>
            </a:r>
            <a:r>
              <a:rPr lang="en-GB" sz="2800" i="1" smtClean="0"/>
              <a:t>Acute calculous cholecystitis may appear with remarkable suddenness and constitute an acute surgical emergency or may present with mild symptoms that resolve without medical intervention.</a:t>
            </a:r>
            <a:r>
              <a:rPr lang="en-GB" sz="280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446467" name="Rectangle 3"/>
          <p:cNvSpPr>
            <a:spLocks noGrp="1" noChangeArrowheads="1"/>
          </p:cNvSpPr>
          <p:nvPr>
            <p:ph sz="quarter" idx="1"/>
          </p:nvPr>
        </p:nvSpPr>
        <p:spPr/>
        <p:txBody>
          <a:bodyPr/>
          <a:lstStyle/>
          <a:p>
            <a:pPr eaLnBrk="1" hangingPunct="1">
              <a:lnSpc>
                <a:spcPct val="80000"/>
              </a:lnSpc>
              <a:defRPr/>
            </a:pPr>
            <a:r>
              <a:rPr lang="en-GB" sz="2800" smtClean="0"/>
              <a:t>Clinical symptoms of acute acalculous cholecystitis tend to be more insidious, since symptoms are obscured by the underlying conditions precipitating the attacks. A higher proportion of patients have no symptoms referable to the gallbladder. The incidence of gangrene and perforation is much higher than in calculous cholecystitis. </a:t>
            </a: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159747" name="Rectangle 3"/>
          <p:cNvSpPr>
            <a:spLocks noGrp="1" noChangeArrowheads="1"/>
          </p:cNvSpPr>
          <p:nvPr>
            <p:ph sz="quarter" idx="1"/>
          </p:nvPr>
        </p:nvSpPr>
        <p:spPr/>
        <p:txBody>
          <a:bodyPr/>
          <a:lstStyle/>
          <a:p>
            <a:pPr eaLnBrk="1" hangingPunct="1">
              <a:lnSpc>
                <a:spcPct val="80000"/>
              </a:lnSpc>
              <a:defRPr/>
            </a:pPr>
            <a:r>
              <a:rPr lang="en-GB" sz="2800" smtClean="0"/>
              <a:t>Chronic cholecystitis may be a sequel to repeated bouts of mild to severe acute cholecystitis, but in many instances, it develops in the apparent absence of antecedent attacks. </a:t>
            </a:r>
          </a:p>
          <a:p>
            <a:pPr eaLnBrk="1" hangingPunct="1">
              <a:lnSpc>
                <a:spcPct val="80000"/>
              </a:lnSpc>
              <a:defRPr/>
            </a:pPr>
            <a:r>
              <a:rPr lang="en-GB" sz="2800" smtClean="0"/>
              <a:t>It is associated with cholelithiasis in over 90% of cases.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sz="quarter" idx="1"/>
          </p:nvPr>
        </p:nvSpPr>
        <p:spPr/>
        <p:txBody>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smtClean="0"/>
              <a:t>Morphology</a:t>
            </a:r>
          </a:p>
        </p:txBody>
      </p:sp>
      <p:sp>
        <p:nvSpPr>
          <p:cNvPr id="160771" name="Rectangle 3"/>
          <p:cNvSpPr>
            <a:spLocks noGrp="1" noChangeArrowheads="1"/>
          </p:cNvSpPr>
          <p:nvPr>
            <p:ph sz="quarter"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GB" b="0" smtClean="0"/>
              <a:t>Morphology</a:t>
            </a:r>
          </a:p>
        </p:txBody>
      </p:sp>
      <p:sp>
        <p:nvSpPr>
          <p:cNvPr id="161795" name="Rectangle 3"/>
          <p:cNvSpPr>
            <a:spLocks noGrp="1" noChangeArrowheads="1"/>
          </p:cNvSpPr>
          <p:nvPr>
            <p:ph sz="quarter" idx="1"/>
          </p:nvPr>
        </p:nvSpPr>
        <p:spPr/>
        <p:txBody>
          <a:bodyPr/>
          <a:lstStyle/>
          <a:p>
            <a:pPr eaLnBrk="1" hangingPunct="1">
              <a:lnSpc>
                <a:spcPct val="90000"/>
              </a:lnSpc>
              <a:defRPr/>
            </a:pPr>
            <a:r>
              <a:rPr lang="en-GB" sz="2400" smtClean="0"/>
              <a:t>On histology, the degree of inflammation is variable.  Outpouchings of the mucosal epithelium through the wall (</a:t>
            </a:r>
            <a:r>
              <a:rPr lang="en-GB" sz="2400" b="1" smtClean="0"/>
              <a:t>Rokitansky-Aschoff sinuses</a:t>
            </a:r>
            <a:r>
              <a:rPr lang="en-GB" sz="2400" smtClean="0"/>
              <a:t>) may be quite prominent. </a:t>
            </a:r>
          </a:p>
          <a:p>
            <a:pPr eaLnBrk="1" hangingPunct="1">
              <a:lnSpc>
                <a:spcPct val="90000"/>
              </a:lnSpc>
              <a:defRPr/>
            </a:pPr>
            <a:r>
              <a:rPr lang="en-GB" sz="2400" smtClean="0"/>
              <a:t>Rarely, extensive dystrophic calcification within the gallbladder wall may yield a </a:t>
            </a:r>
            <a:r>
              <a:rPr lang="en-GB" sz="2400" b="1" smtClean="0"/>
              <a:t>porcelain gallbladder</a:t>
            </a:r>
            <a:r>
              <a:rPr lang="en-GB" sz="2400" smtClean="0"/>
              <a:t>, notable for a markedly increased incidence of associated cancer. </a:t>
            </a:r>
          </a:p>
          <a:p>
            <a:pPr eaLnBrk="1" hangingPunct="1">
              <a:lnSpc>
                <a:spcPct val="90000"/>
              </a:lnSpc>
              <a:defRPr/>
            </a:pPr>
            <a:r>
              <a:rPr lang="en-GB" sz="2400" b="1" smtClean="0"/>
              <a:t>Xanthogranulomatous cholecystitis</a:t>
            </a:r>
            <a:r>
              <a:rPr lang="en-GB" sz="2400" smtClean="0"/>
              <a:t> is also a rare condition in which the gallbladder is shrunken, nodular, fibrosed and chronically inflamed with abundant lipid filled macrophages. </a:t>
            </a:r>
          </a:p>
          <a:p>
            <a:pPr eaLnBrk="1" hangingPunct="1">
              <a:lnSpc>
                <a:spcPct val="90000"/>
              </a:lnSpc>
              <a:defRPr/>
            </a:pPr>
            <a:r>
              <a:rPr lang="en-GB" sz="2400" smtClean="0"/>
              <a:t>Finally, an atrophic, chronically obstructed gallbladder may contain only clear secretions, a condition known as </a:t>
            </a:r>
            <a:r>
              <a:rPr lang="en-GB" sz="2400" b="1" smtClean="0"/>
              <a:t>hydrops of the gallbladder</a:t>
            </a:r>
            <a:r>
              <a:rPr lang="en-GB" sz="240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a:blip r:embed="rId3"/>
          <a:srcRect/>
          <a:stretch>
            <a:fillRect/>
          </a:stretch>
        </p:blipFill>
        <p:spPr bwMode="auto">
          <a:xfrm>
            <a:off x="1404938" y="1166813"/>
            <a:ext cx="6350000" cy="4537075"/>
          </a:xfrm>
          <a:prstGeom prst="rect">
            <a:avLst/>
          </a:prstGeom>
          <a:noFill/>
          <a:ln w="9525">
            <a:solidFill>
              <a:schemeClr val="tx1"/>
            </a:solidFill>
            <a:miter lim="800000"/>
            <a:headEnd/>
            <a:tailEnd/>
          </a:ln>
        </p:spPr>
      </p:pic>
      <p:sp>
        <p:nvSpPr>
          <p:cNvPr id="18841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842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842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842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smtClean="0"/>
              <a:t>Complications: acute and chronic cholecystitis</a:t>
            </a:r>
          </a:p>
        </p:txBody>
      </p:sp>
      <p:sp>
        <p:nvSpPr>
          <p:cNvPr id="578563" name="Rectangle 3"/>
          <p:cNvSpPr>
            <a:spLocks noGrp="1" noChangeArrowheads="1"/>
          </p:cNvSpPr>
          <p:nvPr>
            <p:ph sz="quarter" idx="1"/>
          </p:nvPr>
        </p:nvSpPr>
        <p:spPr/>
        <p:txBody>
          <a:bodyPr/>
          <a:lstStyle/>
          <a:p>
            <a:pPr eaLnBrk="1" hangingPunct="1">
              <a:defRPr/>
            </a:pPr>
            <a:r>
              <a:rPr lang="en-GB" sz="2800" smtClean="0"/>
              <a:t>Bacterial superinfection with cholangitis or sepsis </a:t>
            </a:r>
          </a:p>
          <a:p>
            <a:pPr eaLnBrk="1" hangingPunct="1">
              <a:defRPr/>
            </a:pPr>
            <a:r>
              <a:rPr lang="en-GB" sz="2800" smtClean="0"/>
              <a:t>GB perforation &amp; local abscess formation </a:t>
            </a:r>
          </a:p>
          <a:p>
            <a:pPr eaLnBrk="1" hangingPunct="1">
              <a:defRPr/>
            </a:pPr>
            <a:r>
              <a:rPr lang="en-GB" sz="2800" smtClean="0"/>
              <a:t>GB rupture with diffuse peritonitis </a:t>
            </a:r>
          </a:p>
          <a:p>
            <a:pPr eaLnBrk="1" hangingPunct="1">
              <a:defRPr/>
            </a:pPr>
            <a:r>
              <a:rPr lang="en-GB" sz="2800" smtClean="0"/>
              <a:t>Biliary enteric (cholecystenteric) fistula with drainage of bile into adjacent organs, and potentially gallstone-induced intestinal obstruction (ileus) </a:t>
            </a:r>
          </a:p>
          <a:p>
            <a:pPr eaLnBrk="1" hangingPunct="1">
              <a:defRPr/>
            </a:pPr>
            <a:r>
              <a:rPr lang="en-GB" sz="2800" smtClean="0"/>
              <a:t>Aggravation of pre-existing medical illness, with cardiac, pulmonary, renal, or liver decompensation </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smtClean="0"/>
              <a:t>Disorders of the Gallbladder </a:t>
            </a:r>
            <a:r>
              <a:rPr lang="en-GB" sz="4000" b="0" i="1" smtClean="0"/>
              <a:t>CHOLELITHIASIS (GALLSTONES)</a:t>
            </a:r>
            <a:r>
              <a:rPr lang="en-GB" sz="4000" smtClean="0"/>
              <a:t> </a:t>
            </a:r>
          </a:p>
        </p:txBody>
      </p:sp>
      <p:sp>
        <p:nvSpPr>
          <p:cNvPr id="145411"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defRPr/>
            </a:pPr>
            <a:endParaRPr lang="en-GB" smtClean="0"/>
          </a:p>
          <a:p>
            <a:pPr eaLnBrk="1" hangingPunct="1">
              <a:lnSpc>
                <a:spcPct val="90000"/>
              </a:lnSpc>
              <a:defRPr/>
            </a:pPr>
            <a:r>
              <a:rPr lang="en-GB" smtClean="0"/>
              <a:t>Majority of gallstones (&gt;80%) are "silent," and most individuals remain free of biliary pain or stone complications for decades. </a:t>
            </a:r>
          </a:p>
          <a:p>
            <a:pPr eaLnBrk="1" hangingPunct="1">
              <a:lnSpc>
                <a:spcPct val="90000"/>
              </a:lnSpc>
              <a:defRPr/>
            </a:pPr>
            <a:r>
              <a:rPr lang="en-GB" smtClean="0"/>
              <a:t>There are two main types of gallstones. A</a:t>
            </a:r>
            <a:r>
              <a:rPr lang="en-GB" i="1" smtClean="0"/>
              <a:t>bout 80% are </a:t>
            </a:r>
            <a:r>
              <a:rPr lang="en-GB" i="1" u="sng" smtClean="0"/>
              <a:t>cholesterol stones</a:t>
            </a:r>
            <a:r>
              <a:rPr lang="en-GB" i="1" smtClean="0"/>
              <a:t>, containing more than 50% of crystalline cholesterol monohydrate</a:t>
            </a:r>
            <a:r>
              <a:rPr lang="en-GB" smtClean="0"/>
              <a:t>. </a:t>
            </a:r>
            <a:r>
              <a:rPr lang="en-GB" i="1" smtClean="0"/>
              <a:t>The remainder are composed predominantly of bilirubin calcium salts</a:t>
            </a:r>
            <a:r>
              <a:rPr lang="en-GB" smtClean="0"/>
              <a:t> </a:t>
            </a:r>
            <a:r>
              <a:rPr lang="en-GB" i="1" smtClean="0"/>
              <a:t>and are designated</a:t>
            </a:r>
            <a:r>
              <a:rPr lang="en-GB" smtClean="0"/>
              <a:t> </a:t>
            </a:r>
            <a:r>
              <a:rPr lang="en-GB" i="1" u="sng" smtClean="0"/>
              <a:t>pigment stones</a:t>
            </a:r>
            <a:r>
              <a:rPr lang="en-GB" u="sng"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algn="ctr">
              <a:defRPr/>
            </a:pPr>
            <a:r>
              <a:rPr lang="en-GB" sz="2800" dirty="0"/>
              <a:t>Prevalence and Risk Factors. </a:t>
            </a:r>
          </a:p>
        </p:txBody>
      </p:sp>
      <p:sp>
        <p:nvSpPr>
          <p:cNvPr id="147459" name="Rectangle 3"/>
          <p:cNvSpPr>
            <a:spLocks noGrp="1" noChangeArrowheads="1"/>
          </p:cNvSpPr>
          <p:nvPr>
            <p:ph sz="quarter" idx="1"/>
          </p:nvPr>
        </p:nvSpPr>
        <p:spPr/>
        <p:txBody>
          <a:bodyPr/>
          <a:lstStyle/>
          <a:p>
            <a:pPr marL="0" indent="0" eaLnBrk="1" hangingPunct="1">
              <a:buNone/>
              <a:defRPr/>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526" name="Group 94"/>
          <p:cNvGraphicFramePr>
            <a:graphicFrameLocks noGrp="1"/>
          </p:cNvGraphicFramePr>
          <p:nvPr/>
        </p:nvGraphicFramePr>
        <p:xfrm>
          <a:off x="0" y="50800"/>
          <a:ext cx="9144000" cy="6675755"/>
        </p:xfrm>
        <a:graphic>
          <a:graphicData uri="http://schemas.openxmlformats.org/drawingml/2006/table">
            <a:tbl>
              <a:tblPr/>
              <a:tblGrid>
                <a:gridCol w="9144000"/>
              </a:tblGrid>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Cholesterol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Northern Europe, North and South America, Native Americans, Mexican Americans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Advancing age</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sex hormones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gender</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Oral contraceptives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Pregnancy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Obesity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Rapid weight reduction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Gallbladder stasis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Inborn disorders of bile acid metabolism</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Hyperlipidemia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Pigment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Asian more than Western, rural more than urban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Chronic hemolytic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Biliary infection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Gastrointestinal disorders: ileal disease (e.g., Crohn disease), ileal resection or bypass, cystic fibrosis with pancreatic insufficiency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8579" name="Rectangle 3"/>
          <p:cNvSpPr>
            <a:spLocks noGrp="1" noChangeArrowheads="1"/>
          </p:cNvSpPr>
          <p:nvPr>
            <p:ph sz="quarter" idx="1"/>
          </p:nvPr>
        </p:nvSpPr>
        <p:spPr/>
        <p:txBody>
          <a:bodyPr/>
          <a:lstStyle/>
          <a:p>
            <a:pPr eaLnBrk="1" hangingPunct="1">
              <a:defRPr/>
            </a:pPr>
            <a:r>
              <a:rPr lang="en-GB" sz="2800" smtClean="0"/>
              <a:t>Cholesterol is rendered soluble in bile by aggregation with water-soluble bile salts and water-insoluble lecithins, both of which act as detergents. </a:t>
            </a:r>
          </a:p>
          <a:p>
            <a:pPr eaLnBrk="1" hangingPunct="1">
              <a:defRPr/>
            </a:pPr>
            <a:r>
              <a:rPr lang="en-GB" sz="2800" i="1" smtClean="0"/>
              <a:t>When cholesterol concentrations exceed the solubilizing capacity of bile (supersaturation), cholesterol can no longer remain dispersed and nucleates into solid cholesterol monohydrate crystals.</a:t>
            </a:r>
            <a:r>
              <a:rPr lang="en-GB" sz="2800" smtClean="0"/>
              <a:t> </a:t>
            </a:r>
          </a:p>
          <a:p>
            <a:pPr eaLnBrk="1" hangingPunct="1">
              <a:defRPr/>
            </a:pPr>
            <a:r>
              <a:rPr lang="en-GB" sz="2800" i="1" smtClean="0"/>
              <a:t>Cholesterol gallstone formation involves four simultaneous defects</a:t>
            </a:r>
            <a:r>
              <a:rPr lang="en-GB" sz="2800" smtClean="0"/>
              <a:t>: </a:t>
            </a:r>
          </a:p>
          <a:p>
            <a:pPr eaLnBrk="1" hangingPunct="1">
              <a:defRPr/>
            </a:pP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sz="quarter" idx="1"/>
          </p:nvPr>
        </p:nvSpPr>
        <p:spPr/>
        <p:txBody>
          <a:bodyPr/>
          <a:lstStyle/>
          <a:p>
            <a:pPr marL="609600" indent="-609600" eaLnBrk="1" hangingPunct="1">
              <a:buFont typeface="Wingdings" pitchFamily="2" charset="2"/>
              <a:buAutoNum type="arabicParenR"/>
              <a:defRPr/>
            </a:pPr>
            <a:r>
              <a:rPr lang="en-GB" i="1" dirty="0" err="1" smtClean="0"/>
              <a:t>Supersaturation</a:t>
            </a:r>
            <a:r>
              <a:rPr lang="en-GB" i="1" dirty="0" smtClean="0"/>
              <a:t> of bile with cholesterol is the result of hepatocellular </a:t>
            </a:r>
            <a:r>
              <a:rPr lang="en-GB" i="1" dirty="0" err="1" smtClean="0"/>
              <a:t>hypersecretion</a:t>
            </a:r>
            <a:r>
              <a:rPr lang="en-GB" i="1" dirty="0" smtClean="0"/>
              <a:t> of cholesterol.</a:t>
            </a:r>
            <a:r>
              <a:rPr lang="en-GB" dirty="0" smtClean="0"/>
              <a:t> </a:t>
            </a:r>
          </a:p>
          <a:p>
            <a:pPr marL="609600" indent="-609600" eaLnBrk="1" hangingPunct="1">
              <a:buFont typeface="Wingdings" pitchFamily="2" charset="2"/>
              <a:buAutoNum type="arabicParenR"/>
              <a:defRPr/>
            </a:pPr>
            <a:r>
              <a:rPr lang="en-GB" i="1" dirty="0" smtClean="0"/>
              <a:t>Gallbladder </a:t>
            </a:r>
            <a:r>
              <a:rPr lang="en-GB" i="1" dirty="0" err="1" smtClean="0"/>
              <a:t>hypomotility</a:t>
            </a:r>
            <a:r>
              <a:rPr lang="en-GB" i="1" dirty="0" smtClean="0"/>
              <a:t> ensues.</a:t>
            </a:r>
            <a:r>
              <a:rPr lang="en-GB" dirty="0" smtClean="0"/>
              <a:t> It promotes nucleation typically </a:t>
            </a:r>
            <a:r>
              <a:rPr lang="en-GB" dirty="0" err="1" smtClean="0"/>
              <a:t>arround</a:t>
            </a:r>
            <a:r>
              <a:rPr lang="en-GB" dirty="0" smtClean="0"/>
              <a:t> a calcium salt crystal </a:t>
            </a:r>
            <a:r>
              <a:rPr lang="en-GB" dirty="0" err="1" smtClean="0"/>
              <a:t>nidus</a:t>
            </a:r>
            <a:r>
              <a:rPr lang="en-GB" dirty="0" smtClean="0"/>
              <a:t>. </a:t>
            </a:r>
          </a:p>
          <a:p>
            <a:pPr marL="609600" indent="-609600" eaLnBrk="1" hangingPunct="1">
              <a:buFont typeface="Wingdings" pitchFamily="2" charset="2"/>
              <a:buAutoNum type="arabicParenR"/>
              <a:defRPr/>
            </a:pPr>
            <a:r>
              <a:rPr lang="en-GB" dirty="0" smtClean="0"/>
              <a:t>Cholesterol nucleation in bile is accelerated. </a:t>
            </a:r>
          </a:p>
          <a:p>
            <a:pPr marL="609600" indent="-609600">
              <a:buFont typeface="Wingdings" pitchFamily="2" charset="2"/>
              <a:buAutoNum type="arabicParenR"/>
              <a:defRPr/>
            </a:pPr>
            <a:r>
              <a:rPr lang="en-US" dirty="0" smtClean="0"/>
              <a:t>Mucus </a:t>
            </a:r>
            <a:r>
              <a:rPr lang="en-US" dirty="0" err="1"/>
              <a:t>hypersecretion</a:t>
            </a:r>
            <a:r>
              <a:rPr lang="en-US" dirty="0"/>
              <a:t> in the gallbladder traps the crystals, permitting their aggregation into stones.  </a:t>
            </a:r>
          </a:p>
          <a:p>
            <a:pPr marL="609600" indent="-609600">
              <a:buFont typeface="Wingdings" pitchFamily="2" charset="2"/>
              <a:buAutoNum type="arabicParenR"/>
              <a:defRPr/>
            </a:pPr>
            <a:endParaRPr lang="en-US" dirty="0"/>
          </a:p>
          <a:p>
            <a:pPr marL="609600" indent="-609600" eaLnBrk="1" hangingPunct="1">
              <a:buFont typeface="Wingdings" pitchFamily="2" charset="2"/>
              <a:buAutoNum type="arabicParenR"/>
              <a:defRPr/>
            </a:pPr>
            <a:endParaRPr lang="en-GB" dirty="0" smtClean="0"/>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GB" b="0" smtClean="0"/>
              <a:t>Pathogenesis of Pigment Stones</a:t>
            </a:r>
          </a:p>
        </p:txBody>
      </p:sp>
      <p:sp>
        <p:nvSpPr>
          <p:cNvPr id="151555" name="Rectangle 3"/>
          <p:cNvSpPr>
            <a:spLocks noGrp="1" noChangeArrowheads="1"/>
          </p:cNvSpPr>
          <p:nvPr>
            <p:ph sz="quarter"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GB" b="0" smtClean="0"/>
              <a:t>Morphology</a:t>
            </a:r>
          </a:p>
        </p:txBody>
      </p:sp>
      <p:sp>
        <p:nvSpPr>
          <p:cNvPr id="152579" name="Rectangle 3"/>
          <p:cNvSpPr>
            <a:spLocks noGrp="1" noChangeArrowheads="1"/>
          </p:cNvSpPr>
          <p:nvPr>
            <p:ph sz="quarter" idx="1"/>
          </p:nvPr>
        </p:nvSpPr>
        <p:spPr/>
        <p:txBody>
          <a:bodyPr/>
          <a:lstStyle/>
          <a:p>
            <a:pPr eaLnBrk="1" hangingPunct="1">
              <a:lnSpc>
                <a:spcPct val="80000"/>
              </a:lnSpc>
              <a:defRPr/>
            </a:pPr>
            <a:r>
              <a:rPr lang="en-GB" sz="2800" b="1" smtClean="0"/>
              <a:t>Cholesterol stones</a:t>
            </a:r>
            <a:r>
              <a:rPr lang="en-GB" sz="2800" smtClean="0"/>
              <a:t> arise exclusively in the gallbladder and are composed of cholesterol ranging from 100% pure (which is rare) down to around 50%. </a:t>
            </a:r>
          </a:p>
          <a:p>
            <a:pPr eaLnBrk="1" hangingPunct="1">
              <a:lnSpc>
                <a:spcPct val="80000"/>
              </a:lnSpc>
              <a:defRPr/>
            </a:pPr>
            <a:r>
              <a:rPr lang="en-GB" sz="2800" smtClean="0"/>
              <a:t>pale yellow, round to ovoid to faceted, and have a finely granular, hard external surface.</a:t>
            </a:r>
          </a:p>
          <a:p>
            <a:pPr eaLnBrk="1" hangingPunct="1">
              <a:lnSpc>
                <a:spcPct val="80000"/>
              </a:lnSpc>
              <a:defRPr/>
            </a:pPr>
            <a:r>
              <a:rPr lang="en-GB" sz="2800" b="1" smtClean="0"/>
              <a:t>Stones composed largely of cholesterol are radiolucent; only 10% to 20% of cholesterol stones are radio-opaque.</a:t>
            </a:r>
          </a:p>
          <a:p>
            <a:pPr eaLnBrk="1" hangingPunct="1">
              <a:lnSpc>
                <a:spcPct val="80000"/>
              </a:lnSpc>
              <a:defRPr/>
            </a:pPr>
            <a:endParaRPr lang="en-GB" sz="2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100</TotalTime>
  <Words>1585</Words>
  <Application>Microsoft Office PowerPoint</Application>
  <PresentationFormat>On-screen Show (4:3)</PresentationFormat>
  <Paragraphs>111</Paragraphs>
  <Slides>28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Franklin Gothic Book</vt:lpstr>
      <vt:lpstr>Garamond</vt:lpstr>
      <vt:lpstr>Perpetua</vt:lpstr>
      <vt:lpstr>Wingdings</vt:lpstr>
      <vt:lpstr>Wingdings 2</vt:lpstr>
      <vt:lpstr>Equity</vt:lpstr>
      <vt:lpstr>PATHOLOGY  AND PATHOGENESIS OF CHOLECYSTITIS </vt:lpstr>
      <vt:lpstr>Pathology and pathogegenesis of cholecystitis</vt:lpstr>
      <vt:lpstr>Disorders of the Gallbladder CHOLELITHIASIS (GALLSTONES) </vt:lpstr>
      <vt:lpstr>Prevalence and Risk Factors. </vt:lpstr>
      <vt:lpstr>PowerPoint Presentation</vt:lpstr>
      <vt:lpstr>Pathogenesis of Cholesterol Stones</vt:lpstr>
      <vt:lpstr>Pathogenesis of Cholesterol Stones</vt:lpstr>
      <vt:lpstr>Pathogenesis of Pigment Stones</vt:lpstr>
      <vt:lpstr>Morphology</vt:lpstr>
      <vt:lpstr>Morphology</vt:lpstr>
      <vt:lpstr>PowerPoint Presentation</vt:lpstr>
      <vt:lpstr>PowerPoint Presentation</vt:lpstr>
      <vt:lpstr>Cholesterolosis</vt:lpstr>
      <vt:lpstr>Clinical Features</vt:lpstr>
      <vt:lpstr>CHOLECYSTITIS</vt:lpstr>
      <vt:lpstr>Acute Cholecystitis</vt:lpstr>
      <vt:lpstr>Acute Cholecystitis :Pathogenesis.  </vt:lpstr>
      <vt:lpstr>Acute Cholecystitis :Morphology.</vt:lpstr>
      <vt:lpstr>Acute Cholecystitis :Morphology.</vt:lpstr>
      <vt:lpstr>PowerPoint Presentation</vt:lpstr>
      <vt:lpstr>Acute Cholecystitis :Clinical Features</vt:lpstr>
      <vt:lpstr>Acute Cholecystitis :Clinical Features</vt:lpstr>
      <vt:lpstr>Chronic cholecystitis</vt:lpstr>
      <vt:lpstr>Chronic cholecystitis</vt:lpstr>
      <vt:lpstr>Morphology</vt:lpstr>
      <vt:lpstr>Morphology</vt:lpstr>
      <vt:lpstr>PowerPoint Presentation</vt:lpstr>
      <vt:lpstr>Complications: acute and chronic cholecystitis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 </dc:title>
  <dc:creator>Dr.Hala</dc:creator>
  <cp:lastModifiedBy>Abdul Malik Al Sheikh</cp:lastModifiedBy>
  <cp:revision>9</cp:revision>
  <dcterms:created xsi:type="dcterms:W3CDTF">2010-10-31T12:33:56Z</dcterms:created>
  <dcterms:modified xsi:type="dcterms:W3CDTF">2014-12-29T07:43:30Z</dcterms:modified>
</cp:coreProperties>
</file>