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85" r:id="rId4"/>
    <p:sldId id="367" r:id="rId5"/>
    <p:sldId id="279" r:id="rId6"/>
    <p:sldId id="258" r:id="rId7"/>
    <p:sldId id="339" r:id="rId8"/>
    <p:sldId id="297" r:id="rId9"/>
    <p:sldId id="263" r:id="rId10"/>
    <p:sldId id="269" r:id="rId11"/>
    <p:sldId id="260" r:id="rId12"/>
    <p:sldId id="264" r:id="rId13"/>
    <p:sldId id="265" r:id="rId14"/>
    <p:sldId id="266" r:id="rId15"/>
    <p:sldId id="267" r:id="rId16"/>
    <p:sldId id="340" r:id="rId17"/>
    <p:sldId id="273" r:id="rId18"/>
    <p:sldId id="289" r:id="rId19"/>
    <p:sldId id="274" r:id="rId20"/>
    <p:sldId id="296" r:id="rId21"/>
    <p:sldId id="286" r:id="rId22"/>
    <p:sldId id="337" r:id="rId23"/>
    <p:sldId id="341" r:id="rId24"/>
    <p:sldId id="368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5" r:id="rId36"/>
    <p:sldId id="320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3" r:id="rId48"/>
    <p:sldId id="338" r:id="rId49"/>
    <p:sldId id="335" r:id="rId50"/>
    <p:sldId id="33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DDBAE-82CD-4693-BC0B-B089A6753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Inflammatory bowel disease-2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Colonic polyps and carcinoma-2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 is an increase in the active secretion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Normal 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dirty="0" smtClean="0">
                <a:solidFill>
                  <a:srgbClr val="FF000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marL="342900" lvl="2" indent="-342900"/>
            <a:r>
              <a:rPr lang="en-US" sz="2800" dirty="0" smtClean="0"/>
              <a:t>Also seen in Endocrine </a:t>
            </a:r>
            <a:r>
              <a:rPr lang="en-US" sz="2800" dirty="0" err="1" smtClean="0"/>
              <a:t>tumours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Osmotic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</a:t>
            </a: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</a:t>
            </a:r>
          </a:p>
          <a:p>
            <a:pPr marL="514350" indent="-514350">
              <a:buNone/>
            </a:pPr>
            <a:r>
              <a:rPr lang="en-US" dirty="0" smtClean="0"/>
              <a:t>2.  osmotic laxatives.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 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Motility-related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Aetiology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11957"/>
            <a:ext cx="4536504" cy="4713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Arial" pitchFamily="34" charset="0"/>
              </a:rPr>
              <a:t>Approximately 80% of acute diarrheas are due to </a:t>
            </a:r>
            <a:r>
              <a:rPr lang="en-US" b="1" i="1" u="sng" dirty="0" smtClean="0">
                <a:solidFill>
                  <a:srgbClr val="002060"/>
                </a:solidFill>
                <a:cs typeface="Arial" pitchFamily="34" charset="0"/>
              </a:rPr>
              <a:t>infections</a:t>
            </a:r>
            <a:r>
              <a:rPr lang="en-US" dirty="0" smtClean="0">
                <a:cs typeface="Arial" pitchFamily="34" charset="0"/>
              </a:rPr>
              <a:t>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</a:t>
            </a:r>
          </a:p>
          <a:p>
            <a:r>
              <a:rPr lang="en-US" b="1" dirty="0" smtClean="0"/>
              <a:t>Others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724128" y="458112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Rotavirus</a:t>
            </a:r>
            <a:r>
              <a:rPr lang="en-US" dirty="0" smtClean="0"/>
              <a:t> the cause of nearly 40% of hospitalizations from diarrhea in children under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diarrhea?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      </a:t>
            </a:r>
            <a:r>
              <a:rPr lang="en-US" b="1" dirty="0" smtClean="0"/>
              <a:t>------------------   </a:t>
            </a:r>
            <a:r>
              <a:rPr lang="en-US" b="1" dirty="0" err="1" smtClean="0"/>
              <a:t>e.g.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Post-infectious.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diseases.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Sodium bicarbonate…….</a:t>
            </a:r>
            <a:r>
              <a:rPr lang="en-US" dirty="0" smtClean="0"/>
              <a:t> 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359421"/>
            <a:ext cx="8229600" cy="28697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4077072"/>
            <a:ext cx="3600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a </a:t>
            </a:r>
            <a:r>
              <a:rPr lang="en-US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colon but without mucosal injury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5004048" y="4221088"/>
            <a:ext cx="387017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Suggests colonic mucosa damage caused by invasion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shigellosis, </a:t>
            </a:r>
            <a:r>
              <a:rPr lang="en-US" dirty="0" err="1" smtClean="0"/>
              <a:t>salmonellosis</a:t>
            </a:r>
            <a:r>
              <a:rPr lang="en-US" dirty="0" smtClean="0"/>
              <a:t>, </a:t>
            </a:r>
            <a:r>
              <a:rPr lang="en-US" i="1" dirty="0" smtClean="0"/>
              <a:t>Campylobacter </a:t>
            </a:r>
            <a:r>
              <a:rPr lang="en-US" dirty="0" smtClean="0"/>
              <a:t>or </a:t>
            </a:r>
            <a:r>
              <a:rPr lang="en-US" i="1" dirty="0" err="1" smtClean="0"/>
              <a:t>Yersinia</a:t>
            </a:r>
            <a:r>
              <a:rPr lang="en-US" dirty="0" smtClean="0"/>
              <a:t> infection, </a:t>
            </a:r>
            <a:r>
              <a:rPr lang="en-US" dirty="0" err="1" smtClean="0"/>
              <a:t>amebiasis</a:t>
            </a:r>
            <a:r>
              <a:rPr lang="en-US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toxin (</a:t>
            </a:r>
            <a:r>
              <a:rPr lang="en-US" i="1" dirty="0" smtClean="0"/>
              <a:t>C </a:t>
            </a:r>
            <a:r>
              <a:rPr lang="en-US" i="1" dirty="0" err="1" smtClean="0"/>
              <a:t>difficile</a:t>
            </a:r>
            <a:r>
              <a:rPr lang="en-US" i="1" dirty="0" smtClean="0"/>
              <a:t>, E coli</a:t>
            </a:r>
            <a:r>
              <a:rPr lang="en-US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Inflammatory bowel diseases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2060848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284190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306896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043608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717032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35496" y="3573016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401302" y="4941168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411760" y="3933056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16" idx="2"/>
            <a:endCxn id="20" idx="0"/>
          </p:cNvCxnSpPr>
          <p:nvPr/>
        </p:nvCxnSpPr>
        <p:spPr>
          <a:xfrm rot="16200000" flipH="1">
            <a:off x="3763127" y="4501620"/>
            <a:ext cx="854804" cy="2429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78904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4067944" y="4293096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4932040" y="3717032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Diarrhea                                                   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42876" y="1214422"/>
            <a:ext cx="8715404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Upon completion of this lecture the students will 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Understand that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is caused by either abnormal digestion or small intestinal mucosa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Know that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malabsorption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can affect many organ systems ( alimentary tract,  hematopoietic system,  musculoskeletal system,  endocrine system, epidermis,  nervous system)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Concentrate on celiac disease and  lactose intolerance as two examples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malabsoption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Calibri" pitchFamily="34" charset="0"/>
                <a:cs typeface="FreesiaUPC" pitchFamily="34" charset="-34"/>
              </a:rPr>
              <a:t> syndrome.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19050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sz="4400" b="1" u="sng" dirty="0">
                <a:solidFill>
                  <a:schemeClr val="tx2"/>
                </a:solidFill>
                <a:latin typeface="Arial" charset="0"/>
              </a:rPr>
              <a:t> Syndrome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85786" y="3500438"/>
            <a:ext cx="778674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Inability of the intestine to absorb nutrients adequately into the bloodstream.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85786" y="4286256"/>
            <a:ext cx="778674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Impairment can be of single or multiple nutrients depending on the abnormality. 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Physiology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The main purpose of the gastrointestinal tract is to digests and absorbs nutrients (fat, carbohydrate, and protein), micronutrients (vitamins and trace minerals), water, and electrolytes. </a:t>
            </a: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4565"/>
            <a:ext cx="248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FF00"/>
                </a:solidFill>
              </a:rPr>
              <a:t>Malabsorption</a:t>
            </a:r>
            <a:r>
              <a:rPr lang="en-US" sz="2800" dirty="0" smtClean="0">
                <a:solidFill>
                  <a:srgbClr val="FFFF00"/>
                </a:solidFill>
              </a:rPr>
              <a:t> Syndrome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Postgastrectomy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Deficiency of pancreatic lipase</a:t>
            </a:r>
          </a:p>
          <a:p>
            <a:pPr algn="l">
              <a:buNone/>
            </a:pPr>
            <a:r>
              <a:rPr lang="en-US" dirty="0" smtClean="0"/>
              <a:t>    Chronic pancreatitis</a:t>
            </a:r>
          </a:p>
          <a:p>
            <a:pPr algn="l">
              <a:buNone/>
            </a:pPr>
            <a:r>
              <a:rPr lang="en-US" dirty="0" smtClean="0"/>
              <a:t>    Cystic fibrosis</a:t>
            </a:r>
          </a:p>
          <a:p>
            <a:pPr algn="l">
              <a:buNone/>
            </a:pPr>
            <a:r>
              <a:rPr lang="en-US" dirty="0" smtClean="0"/>
              <a:t>    Pancreatic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Zollinger</a:t>
            </a:r>
            <a:r>
              <a:rPr lang="en-US" dirty="0" smtClean="0"/>
              <a:t>-Ellison syndrome</a:t>
            </a:r>
          </a:p>
          <a:p>
            <a:pPr marL="571500" indent="-571500" algn="l">
              <a:buNone/>
            </a:pPr>
            <a:r>
              <a:rPr lang="en-US" b="1" dirty="0" smtClean="0"/>
              <a:t>Deficient bile salt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Obstructive jaundice</a:t>
            </a:r>
          </a:p>
          <a:p>
            <a:pPr algn="l">
              <a:buNone/>
            </a:pPr>
            <a:r>
              <a:rPr lang="en-US" dirty="0" smtClean="0"/>
              <a:t>    Bacterial overgrowth</a:t>
            </a:r>
          </a:p>
          <a:p>
            <a:pPr algn="l">
              <a:buNone/>
            </a:pPr>
            <a:r>
              <a:rPr lang="en-US" dirty="0" smtClean="0"/>
              <a:t>    Stasis in blind loops, </a:t>
            </a:r>
            <a:r>
              <a:rPr lang="en-US" dirty="0" err="1" smtClean="0"/>
              <a:t>diverticula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Fistulas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Hypomotility</a:t>
            </a:r>
            <a:r>
              <a:rPr lang="en-US" dirty="0" smtClean="0"/>
              <a:t> states (diabetes)</a:t>
            </a:r>
          </a:p>
          <a:p>
            <a:pPr algn="l">
              <a:buNone/>
            </a:pPr>
            <a:r>
              <a:rPr lang="en-US" dirty="0" smtClean="0"/>
              <a:t>    Terminal </a:t>
            </a:r>
            <a:r>
              <a:rPr lang="en-US" dirty="0" err="1" smtClean="0"/>
              <a:t>ileal</a:t>
            </a:r>
            <a:r>
              <a:rPr lang="en-US" dirty="0" smtClean="0"/>
              <a:t>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Crohns</a:t>
            </a:r>
            <a:r>
              <a:rPr lang="en-US" dirty="0" smtClean="0"/>
              <a:t>' disease</a:t>
            </a:r>
          </a:p>
          <a:p>
            <a:pPr algn="l">
              <a:buNone/>
            </a:pPr>
            <a:r>
              <a:rPr lang="en-US" dirty="0" smtClean="0"/>
              <a:t>    Precipitation of bile salts (neomycin)</a:t>
            </a:r>
          </a:p>
          <a:p>
            <a:pPr algn="l">
              <a:buNone/>
            </a:pP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Primary mucosal abnormalities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Celiac disease</a:t>
            </a:r>
          </a:p>
          <a:p>
            <a:pPr algn="l">
              <a:buNone/>
            </a:pPr>
            <a:r>
              <a:rPr lang="en-US" dirty="0" smtClean="0"/>
              <a:t>   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Whipple's disease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Radiation enteritis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Abetalipoproteinemia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Giardiasis</a:t>
            </a:r>
            <a:endParaRPr lang="en-US" dirty="0" smtClean="0"/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small intestine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algn="l">
              <a:buNone/>
            </a:pPr>
            <a:r>
              <a:rPr lang="en-US" dirty="0" smtClean="0"/>
              <a:t>    Mesenteric vascular disease with infarction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Jejunoileal</a:t>
            </a:r>
            <a:r>
              <a:rPr lang="en-US" dirty="0" smtClean="0"/>
              <a:t> bypass</a:t>
            </a:r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Lymphatic obstruction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Malignant lymphoma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 rot="18829758">
            <a:off x="2074141" y="3179411"/>
            <a:ext cx="389387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/>
              <a:t>Many causes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131840" y="2564904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2564904"/>
            <a:ext cx="470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Or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804248" y="2627620"/>
            <a:ext cx="182614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b="1" u="sng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372200" y="2636912"/>
            <a:ext cx="30008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15008" y="2714620"/>
            <a:ext cx="17352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Postgastrectomy</a:t>
            </a:r>
            <a:endParaRPr lang="ar-SA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643306" y="2857496"/>
            <a:ext cx="192882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429256" y="3157365"/>
            <a:ext cx="35004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Deficiency of pancreatic lipase</a:t>
            </a:r>
          </a:p>
          <a:p>
            <a:pPr algn="l">
              <a:buNone/>
            </a:pPr>
            <a:r>
              <a:rPr lang="en-US" dirty="0" smtClean="0"/>
              <a:t>Chronic pancreatitis</a:t>
            </a:r>
          </a:p>
          <a:p>
            <a:pPr algn="l">
              <a:buNone/>
            </a:pPr>
            <a:r>
              <a:rPr lang="en-US" dirty="0" smtClean="0"/>
              <a:t>Cystic fibrosis</a:t>
            </a:r>
          </a:p>
          <a:p>
            <a:pPr algn="l">
              <a:buNone/>
            </a:pPr>
            <a:r>
              <a:rPr lang="en-US" dirty="0" smtClean="0"/>
              <a:t>Pancreatic resection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643306" y="3286124"/>
            <a:ext cx="1714512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286380" y="4429132"/>
            <a:ext cx="3643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Obstructive jaundice</a:t>
            </a:r>
          </a:p>
          <a:p>
            <a:pPr algn="l">
              <a:buNone/>
            </a:pPr>
            <a:r>
              <a:rPr lang="en-US" dirty="0" smtClean="0"/>
              <a:t>Terminal </a:t>
            </a:r>
            <a:r>
              <a:rPr lang="en-US" dirty="0" err="1" smtClean="0"/>
              <a:t>ileal</a:t>
            </a:r>
            <a:r>
              <a:rPr lang="en-US" dirty="0" smtClean="0"/>
              <a:t> resection</a:t>
            </a:r>
            <a:endParaRPr lang="ar-SA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3071802" y="3786190"/>
            <a:ext cx="2214578" cy="78581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build="allAtOnce" animBg="1"/>
      <p:bldP spid="1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31629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86512" y="3643314"/>
            <a:ext cx="250036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Celiac disease</a:t>
            </a:r>
          </a:p>
          <a:p>
            <a:pPr algn="l">
              <a:buNone/>
            </a:pPr>
            <a:r>
              <a:rPr lang="en-US" dirty="0" smtClean="0"/>
              <a:t>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Whipple's disease</a:t>
            </a:r>
          </a:p>
          <a:p>
            <a:pPr algn="l">
              <a:buNone/>
            </a:pPr>
            <a:r>
              <a:rPr lang="en-US" dirty="0" err="1" smtClean="0"/>
              <a:t>Giardiasis</a:t>
            </a:r>
            <a:endParaRPr lang="en-US" dirty="0" smtClean="0"/>
          </a:p>
        </p:txBody>
      </p:sp>
      <p:cxnSp>
        <p:nvCxnSpPr>
          <p:cNvPr id="13" name="رابط كسهم مستقيم 12"/>
          <p:cNvCxnSpPr>
            <a:endCxn id="12" idx="1"/>
          </p:cNvCxnSpPr>
          <p:nvPr/>
        </p:nvCxnSpPr>
        <p:spPr>
          <a:xfrm flipV="1">
            <a:off x="3714744" y="4243479"/>
            <a:ext cx="2571768" cy="6857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5214942" y="5357826"/>
            <a:ext cx="1000132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857752" y="5857892"/>
            <a:ext cx="1357322" cy="2857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286512" y="4929198"/>
            <a:ext cx="24288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Intestinal resection</a:t>
            </a:r>
          </a:p>
          <a:p>
            <a:pPr algn="l">
              <a:buNone/>
            </a:pP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215074" y="6000768"/>
            <a:ext cx="27146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dirty="0" smtClean="0"/>
              <a:t> Intestinal </a:t>
            </a:r>
            <a:r>
              <a:rPr lang="en-US" sz="1600" dirty="0" err="1" smtClean="0"/>
              <a:t>lymphangiectasia</a:t>
            </a:r>
            <a:endParaRPr lang="en-US" sz="1600" dirty="0" smtClean="0"/>
          </a:p>
          <a:p>
            <a:pPr algn="l">
              <a:buNone/>
            </a:pPr>
            <a:r>
              <a:rPr lang="en-US" sz="1600" dirty="0" smtClean="0"/>
              <a:t> Malignant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3" grpId="0" build="allAtOnce" animBg="1"/>
      <p:bldP spid="24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189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Pancrease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en-US" b="1" u="sng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98848"/>
            <a:ext cx="8610600" cy="5562600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/>
              <a:t>There is increased </a:t>
            </a:r>
            <a:r>
              <a:rPr lang="en-US" sz="2800" dirty="0"/>
              <a:t>fecal excretion of fat (</a:t>
            </a:r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/>
              <a:t>) and the systemic effects of deficiency of vitamins, minerals, protein and carbohydrates.</a:t>
            </a:r>
          </a:p>
          <a:p>
            <a:pPr algn="l">
              <a:buNone/>
            </a:pPr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/>
              <a:t> is passage of soft, yellowish, greasy stools </a:t>
            </a:r>
            <a:r>
              <a:rPr lang="ar-SA" sz="2800" dirty="0" smtClean="0"/>
              <a:t>     </a:t>
            </a:r>
            <a:r>
              <a:rPr lang="en-US" sz="2800" dirty="0" smtClean="0"/>
              <a:t>containing </a:t>
            </a:r>
            <a:r>
              <a:rPr lang="en-US" sz="2800" dirty="0"/>
              <a:t>an increased amount of fat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r>
              <a:rPr lang="en-US" sz="2800" dirty="0" smtClean="0"/>
              <a:t>Growth retardation, failure to thrive in children </a:t>
            </a:r>
          </a:p>
          <a:p>
            <a:pPr lvl="0" algn="l">
              <a:buNone/>
            </a:pPr>
            <a:r>
              <a:rPr lang="en-US" sz="2800" dirty="0" smtClean="0"/>
              <a:t>Weight loss despite increased oral intake of nutrients.</a:t>
            </a:r>
          </a:p>
          <a:p>
            <a:pPr algn="l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4" y="260648"/>
            <a:ext cx="864222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1556792"/>
            <a:ext cx="167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Malabsorption</a:t>
            </a:r>
            <a:r>
              <a:rPr lang="en-US" b="1" u="sng" dirty="0" smtClean="0"/>
              <a:t> 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02676" y="2345288"/>
            <a:ext cx="97513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Protein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72200" y="2345288"/>
            <a:ext cx="20866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Swelling or </a:t>
            </a:r>
            <a:r>
              <a:rPr lang="en-US" u="sng" dirty="0" err="1" smtClean="0"/>
              <a:t>oedema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83568" y="3131106"/>
            <a:ext cx="32389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, folic acid and iron deficiency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5773070" y="3059668"/>
            <a:ext cx="11031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Anaemias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715140" y="3059668"/>
            <a:ext cx="24288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smtClean="0"/>
              <a:t>(fatigue and weakness)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755576" y="3916924"/>
            <a:ext cx="190173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vitamin D, calcium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4293738" y="3916924"/>
            <a:ext cx="1502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Muscle cramp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5903331" y="3916924"/>
            <a:ext cx="31331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dirty="0" err="1" smtClean="0"/>
              <a:t>Osteomalacia</a:t>
            </a:r>
            <a:r>
              <a:rPr lang="en-US" dirty="0" smtClean="0"/>
              <a:t> and osteoporosis</a:t>
            </a:r>
            <a:endParaRPr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755576" y="4917056"/>
            <a:ext cx="37858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vitamin K and other coagulation factor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715140" y="4917056"/>
            <a:ext cx="20785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Bleeding tendencies</a:t>
            </a:r>
            <a:endParaRPr lang="ar-SA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143108" y="2498718"/>
            <a:ext cx="352839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4644008" y="5143512"/>
            <a:ext cx="1856818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2843808" y="4141792"/>
            <a:ext cx="13681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4139952" y="3286124"/>
            <a:ext cx="1575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2357422" y="1571612"/>
            <a:ext cx="421484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Depend on the deficient nutrient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is no specific test for </a:t>
            </a:r>
            <a:r>
              <a:rPr lang="en-US" dirty="0" err="1" smtClean="0"/>
              <a:t>malabsorption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Investigation  is guided by symptoms and signs.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Fecal fat study to diagnose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Blood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Stool studies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581128"/>
            <a:ext cx="25725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4.   Endoscopy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472823" y="4581128"/>
            <a:ext cx="33314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Biopsy of small bowel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Malabsorption</a:t>
            </a:r>
            <a:r>
              <a:rPr lang="en-US" sz="3600" b="1" u="sng" dirty="0"/>
              <a:t> Syndrome</a:t>
            </a: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3600" b="1" i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70000" lnSpcReduction="20000"/>
          </a:bodyPr>
          <a:lstStyle/>
          <a:p>
            <a:pPr lvl="1" algn="l">
              <a:buNone/>
            </a:pPr>
            <a:r>
              <a:rPr lang="en-US" sz="3600" dirty="0" smtClean="0"/>
              <a:t>An  </a:t>
            </a:r>
            <a:r>
              <a:rPr lang="en-US" sz="3600" dirty="0"/>
              <a:t>immune reaction to </a:t>
            </a:r>
            <a:r>
              <a:rPr lang="en-US" sz="3600" dirty="0" err="1" smtClean="0">
                <a:solidFill>
                  <a:srgbClr val="FFFF00"/>
                </a:solidFill>
              </a:rPr>
              <a:t>gliadin</a:t>
            </a:r>
            <a:r>
              <a:rPr lang="en-US" sz="3600" dirty="0" smtClean="0"/>
              <a:t> fraction of the </a:t>
            </a:r>
            <a:r>
              <a:rPr lang="en-US" sz="3600" dirty="0" smtClean="0">
                <a:solidFill>
                  <a:srgbClr val="FFFF00"/>
                </a:solidFill>
              </a:rPr>
              <a:t>wheat</a:t>
            </a:r>
            <a:r>
              <a:rPr lang="en-US" sz="3600" dirty="0" smtClean="0"/>
              <a:t> protein </a:t>
            </a:r>
            <a:r>
              <a:rPr lang="en-US" sz="3600" dirty="0" smtClean="0">
                <a:solidFill>
                  <a:srgbClr val="FFFF00"/>
                </a:solidFill>
              </a:rPr>
              <a:t>gluten </a:t>
            </a:r>
          </a:p>
          <a:p>
            <a:pPr lvl="1" algn="l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3600" dirty="0" smtClean="0"/>
              <a:t>Usually </a:t>
            </a:r>
            <a:r>
              <a:rPr lang="en-US" sz="3600" dirty="0"/>
              <a:t>diagnosed in childhood </a:t>
            </a:r>
            <a:r>
              <a:rPr lang="en-US" sz="3600" dirty="0">
                <a:latin typeface="Times New Roman"/>
              </a:rPr>
              <a:t>–</a:t>
            </a:r>
            <a:r>
              <a:rPr lang="en-US" sz="3600" dirty="0"/>
              <a:t> mid adult</a:t>
            </a:r>
            <a:r>
              <a:rPr lang="en-US" sz="3600" dirty="0" smtClean="0"/>
              <a:t>.</a:t>
            </a:r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Patients </a:t>
            </a:r>
            <a:r>
              <a:rPr lang="en-US" sz="3600" dirty="0"/>
              <a:t>have raised antibodies to gluten </a:t>
            </a:r>
            <a:r>
              <a:rPr lang="en-US" sz="3600" dirty="0" err="1" smtClean="0"/>
              <a:t>autoantibodies</a:t>
            </a:r>
            <a:endParaRPr lang="en-US" sz="3600" dirty="0" smtClean="0"/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Highly  specific association with class II HLA DQ2 (</a:t>
            </a:r>
            <a:r>
              <a:rPr lang="en-US" sz="3600" dirty="0" err="1" smtClean="0"/>
              <a:t>haplotypes</a:t>
            </a:r>
            <a:r>
              <a:rPr lang="en-US" sz="3600" dirty="0" smtClean="0"/>
              <a:t> DR-17 or DR5/7) and, to a lesser extent, DQ8 (</a:t>
            </a:r>
            <a:r>
              <a:rPr lang="en-US" sz="3600" dirty="0" err="1" smtClean="0"/>
              <a:t>haplotype</a:t>
            </a:r>
            <a:r>
              <a:rPr lang="en-US" sz="3600" dirty="0" smtClean="0"/>
              <a:t> DR-4).</a:t>
            </a:r>
          </a:p>
          <a:p>
            <a:pPr lvl="1" algn="l">
              <a:buNone/>
            </a:pPr>
            <a:r>
              <a:rPr lang="en-US" sz="3600" dirty="0" smtClean="0"/>
              <a:t>  </a:t>
            </a:r>
          </a:p>
          <a:p>
            <a:pPr lvl="1" algn="l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 algn="l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Clinical features</a:t>
            </a:r>
            <a:br>
              <a:rPr lang="en-US" b="1" i="1" u="sng" dirty="0" smtClean="0">
                <a:solidFill>
                  <a:srgbClr val="FFFF00"/>
                </a:solidFill>
              </a:rPr>
            </a:br>
            <a:r>
              <a:rPr lang="en-US" b="1" i="1" u="sng" dirty="0" smtClean="0">
                <a:solidFill>
                  <a:srgbClr val="FFFF00"/>
                </a:solidFill>
              </a:rPr>
              <a:t> </a:t>
            </a:r>
            <a:r>
              <a:rPr lang="en-US" sz="3100" b="1" i="1" u="sng" dirty="0" smtClean="0">
                <a:solidFill>
                  <a:srgbClr val="FFFF00"/>
                </a:solidFill>
              </a:rPr>
              <a:t>Celiac disease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42910" y="1857364"/>
            <a:ext cx="807249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b="1" dirty="0" smtClean="0"/>
              <a:t>Typical presentation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 symptoms that characteristically appear at age 9-24 months.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Symptoms begin at various times after the introduction of foods that contain gluten.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b="1" u="sng" dirty="0" smtClean="0"/>
              <a:t>A relationship between the age of onset and the type of presentation;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Infants and toddlers</a:t>
            </a:r>
            <a:r>
              <a:rPr lang="en-US" dirty="0" smtClean="0"/>
              <a:t>….GI symptoms and failure to thrive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en-US" dirty="0" smtClean="0"/>
              <a:t>…………………minor GI symptoms, inadequate rate of weight gain,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Young  adults</a:t>
            </a:r>
            <a:r>
              <a:rPr lang="en-US" dirty="0" smtClean="0"/>
              <a:t>……………anemia is the most common form of presentation.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Adults  and elderly</a:t>
            </a:r>
            <a:r>
              <a:rPr lang="en-US" dirty="0" smtClean="0"/>
              <a:t>…...GI symptoms are more prevalent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pic>
        <p:nvPicPr>
          <p:cNvPr id="4" name="Content Placeholder 3" descr="celiac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066" y="933738"/>
            <a:ext cx="4299322" cy="5924262"/>
          </a:xfrm>
        </p:spPr>
      </p:pic>
      <p:sp>
        <p:nvSpPr>
          <p:cNvPr id="5" name="TextBox 4"/>
          <p:cNvSpPr txBox="1"/>
          <p:nvPr/>
        </p:nvSpPr>
        <p:spPr>
          <a:xfrm>
            <a:off x="3759863" y="10001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24" y="38576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Celiac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Cotran\Images\CH18\F01803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929190" y="3864371"/>
            <a:ext cx="4038600" cy="2850777"/>
          </a:xfrm>
          <a:noFill/>
          <a:ln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2514600"/>
            <a:ext cx="73342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Pct val="80000"/>
            </a:pPr>
            <a:r>
              <a:rPr lang="en-US" sz="2800" b="1" i="1" u="sng" dirty="0" smtClean="0">
                <a:latin typeface="Arial" charset="0"/>
              </a:rPr>
              <a:t>Histology </a:t>
            </a:r>
            <a:endParaRPr lang="en-US" sz="2800" b="1" i="1" u="sng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>
                <a:latin typeface="Arial" charset="0"/>
              </a:rPr>
              <a:t>Mucosa is flattened with marked villous atrophy.</a:t>
            </a: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Increased intraepithelial </a:t>
            </a:r>
            <a:r>
              <a:rPr lang="en-US" dirty="0" err="1" smtClean="0">
                <a:latin typeface="Arial" charset="0"/>
              </a:rPr>
              <a:t>lymphocytosis</a:t>
            </a:r>
            <a:endParaRPr lang="en-US" dirty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70" y="0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3600" b="1" u="sng" dirty="0">
                <a:solidFill>
                  <a:srgbClr val="FFFF00"/>
                </a:solidFill>
                <a:latin typeface="Arial" charset="0"/>
              </a:rPr>
            </a:br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>Celiac Disease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3059832" cy="219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588224" y="206084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42984"/>
            <a:ext cx="8429684" cy="3323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Upon completion of this lecture the students should 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Understand the physiology of fluid in small intestine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Describe the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pathophysiology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 and causes of various types of diarrhea (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Secretory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, osmotic,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Exudative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, Motility-related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Define acute diarrhea and enumerate its common causes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eesiaUPC" pitchFamily="34" charset="-34"/>
              <a:cs typeface="FreesiaUPC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eesiaUPC" pitchFamily="34" charset="-34"/>
                <a:ea typeface="Times New Roman" pitchFamily="18" charset="0"/>
                <a:cs typeface="FreesiaUPC" pitchFamily="34" charset="-34"/>
              </a:rPr>
              <a:t>Define chronic diarrhea and enumerate its common causes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86182" y="214290"/>
            <a:ext cx="169142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i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Objectives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FFFF00"/>
                </a:solidFill>
              </a:rPr>
              <a:t/>
            </a:r>
            <a:br>
              <a:rPr lang="en-US" sz="2800" b="1" u="sng" dirty="0">
                <a:solidFill>
                  <a:srgbClr val="FFFF00"/>
                </a:solidFill>
              </a:rPr>
            </a:br>
            <a:r>
              <a:rPr lang="en-US" sz="2800" b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Diagnosis</a:t>
            </a:r>
          </a:p>
          <a:p>
            <a:pPr marL="609600" indent="-609600" algn="l">
              <a:buNone/>
            </a:pPr>
            <a:r>
              <a:rPr lang="en-US" sz="2400" dirty="0"/>
              <a:t>Clinical documentations of </a:t>
            </a:r>
            <a:r>
              <a:rPr lang="en-US" sz="2400" dirty="0" err="1"/>
              <a:t>malabsorption</a:t>
            </a:r>
            <a:r>
              <a:rPr lang="en-US" sz="2400" dirty="0" smtClean="0"/>
              <a:t>.</a:t>
            </a:r>
          </a:p>
          <a:p>
            <a:pPr marL="609600" indent="-609600" algn="l">
              <a:buNone/>
            </a:pPr>
            <a:r>
              <a:rPr lang="en-US" sz="2400" dirty="0" smtClean="0"/>
              <a:t>Stool ……….  fat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Small intestine biopsy demonstrate </a:t>
            </a:r>
            <a:r>
              <a:rPr lang="en-US" sz="2400" dirty="0" smtClean="0"/>
              <a:t>villous atrophy.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Improvement of symptom and mucosal histology on gluten withdrawal from diet.</a:t>
            </a:r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51720" y="5085184"/>
            <a:ext cx="60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wheat, barley, flour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 grains, such as rice and corn flour, do not have such an effect.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2555776" y="4226788"/>
            <a:ext cx="944654" cy="858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2777785" y="4443097"/>
            <a:ext cx="1008112" cy="420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6200000" flipH="1">
            <a:off x="3063822" y="4649146"/>
            <a:ext cx="936104" cy="79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 flipH="1" flipV="1">
            <a:off x="1872494" y="2672916"/>
            <a:ext cx="21602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>Celiac Disease</a:t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Complications</a:t>
            </a:r>
          </a:p>
          <a:p>
            <a:pPr algn="l">
              <a:buNone/>
            </a:pPr>
            <a:r>
              <a:rPr lang="en-US" dirty="0" err="1" smtClean="0"/>
              <a:t>Osteopenia</a:t>
            </a:r>
            <a:r>
              <a:rPr lang="en-US" dirty="0" smtClean="0"/>
              <a:t> , osteoporosis</a:t>
            </a:r>
          </a:p>
          <a:p>
            <a:pPr algn="l">
              <a:buNone/>
            </a:pPr>
            <a:r>
              <a:rPr lang="en-US" dirty="0" smtClean="0"/>
              <a:t>Infertility in women </a:t>
            </a:r>
          </a:p>
          <a:p>
            <a:pPr algn="l">
              <a:buNone/>
            </a:pPr>
            <a:r>
              <a:rPr lang="en-US" dirty="0" smtClean="0"/>
              <a:t>Short stature, delayed puberty, anemia, </a:t>
            </a:r>
          </a:p>
          <a:p>
            <a:pPr algn="l">
              <a:buNone/>
            </a:pPr>
            <a:r>
              <a:rPr lang="en-US" dirty="0" smtClean="0"/>
              <a:t>Malignancies,[ intestinal T-cell </a:t>
            </a:r>
            <a:r>
              <a:rPr lang="en-US" u="sng" dirty="0" smtClean="0">
                <a:solidFill>
                  <a:srgbClr val="FFFF00"/>
                </a:solidFill>
              </a:rPr>
              <a:t>lymphoma</a:t>
            </a:r>
            <a:r>
              <a:rPr lang="en-US" dirty="0" smtClean="0"/>
              <a:t>]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10 to 15% risk of developing GI lymphoma.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Lactose Intolerance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4525963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Lactose Intolerance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Pathophysiology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276872"/>
            <a:ext cx="892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Lactose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372200" y="2339588"/>
            <a:ext cx="20437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glucose +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619672" y="2491308"/>
            <a:ext cx="43924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26813" y="2555612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the brush border of </a:t>
            </a:r>
            <a:r>
              <a:rPr lang="en-US" dirty="0" err="1" smtClean="0"/>
              <a:t>enterocytes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323192" y="1772816"/>
            <a:ext cx="88876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lactase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286248" y="4000504"/>
            <a:ext cx="44444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  or absent activity of the enzyme lactase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142976" y="3714752"/>
            <a:ext cx="3286148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Lactose Intolerance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Lactose Intolerance</a:t>
            </a:r>
            <a:br>
              <a:rPr lang="en-US" b="1" dirty="0" smtClean="0"/>
            </a:br>
            <a:r>
              <a:rPr lang="en-US" b="1" dirty="0" smtClean="0"/>
              <a:t>causes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7158" y="2780928"/>
            <a:ext cx="29551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i="1" dirty="0" smtClean="0"/>
              <a:t>Congenital lactase deficiency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26048" y="2786058"/>
            <a:ext cx="504654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Childhood-onset and adult-onset lactase deficiency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71934" y="3711363"/>
            <a:ext cx="46434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Genetically programmed progressive loss of the activity of the small intestinal enzyme lactase.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488" y="5786454"/>
            <a:ext cx="5500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Secondary lactase deficiency due to intestinal mucosal injury by an </a:t>
            </a:r>
            <a:r>
              <a:rPr lang="en-US" dirty="0" smtClean="0">
                <a:solidFill>
                  <a:srgbClr val="FF0000"/>
                </a:solidFill>
              </a:rPr>
              <a:t>infectious, allergic, or inflammatory process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4845618"/>
            <a:ext cx="27319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Acquired lactase deficiency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1714488"/>
            <a:ext cx="27426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Inherited lactase deficiency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10800000" flipV="1">
            <a:off x="2500298" y="2143116"/>
            <a:ext cx="1285884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500562" y="2143116"/>
            <a:ext cx="1071570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7158" y="3214686"/>
            <a:ext cx="1607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extremely rare 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4064650" y="3244334"/>
            <a:ext cx="1014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common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902439" y="5357826"/>
            <a:ext cx="1098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Transient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0" y="4429132"/>
            <a:ext cx="27860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Gastroenteritis: Infectious diarrhea, particularly viral gastroenteritis in younger children, may damage the intestinal mucosa enough to reduce the quantity of the lactase enzyme. </a:t>
            </a:r>
            <a:endParaRPr lang="ar-S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20" grpId="0" build="allAtOnce" animBg="1"/>
      <p:bldP spid="21" grpId="0" build="allAtOnce" animBg="1"/>
      <p:bldP spid="22" grpId="0" build="allAtOnce" animBg="1"/>
      <p:bldP spid="1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Bloating, abdominal discomfort, and flatulence 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……………1 hour to a few hours after ingestion of milk products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Diagnosis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Empirical treatment with a lactose-free diet, which results in resolution of symptoms; 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Hydrogen  breath test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Hydrogen breath test 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 oral dose of lactose is administered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The sole source of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is bacterial fermentation;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makes its way to colonic bacteria, resulting in excess breath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exhaled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after lactose ingestion suggests lactose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3-week trial of a diet that is free of milk and milk products is a satisfactory trial to diagnose lactose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62" y="2636913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Lactose Intolerance</a:t>
            </a:r>
            <a:br>
              <a:rPr lang="en-US" dirty="0" smtClean="0"/>
            </a:br>
            <a:r>
              <a:rPr lang="en-US" dirty="0" smtClean="0"/>
              <a:t>summary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Deficiency/absence of the enzyme lactase in the brush border of the intestinal mucosa →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maldigestion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lactose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draws water in the intestinal lumen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the colon, lactose is metabolized by bacteria to organic acid, CO2 and H2; acid is an irritant and exerts an osmotic effect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Causes diarrhea, gaseousness, bloating and abdominal cramps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endParaRPr lang="en-US" dirty="0" smtClean="0"/>
          </a:p>
          <a:p>
            <a:r>
              <a:rPr lang="en-US" dirty="0" smtClean="0"/>
              <a:t>Abnormally  high fluid content of stool </a:t>
            </a:r>
            <a:r>
              <a:rPr lang="en-US" dirty="0"/>
              <a:t>	</a:t>
            </a:r>
          </a:p>
          <a:p>
            <a:pPr lvl="1" algn="just">
              <a:buNone/>
            </a:pPr>
            <a:r>
              <a:rPr lang="en-US" dirty="0"/>
              <a:t>&gt; 200-300 </a:t>
            </a:r>
            <a:r>
              <a:rPr lang="en-US" dirty="0" smtClean="0"/>
              <a:t>gm/day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are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93096"/>
            <a:ext cx="4536504" cy="24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1475</Words>
  <Application>Microsoft Office PowerPoint</Application>
  <PresentationFormat>عرض على الشاشة (3:4)‏</PresentationFormat>
  <Paragraphs>338</Paragraphs>
  <Slides>50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1" baseType="lpstr">
      <vt:lpstr>سمة Office</vt:lpstr>
      <vt:lpstr>الشريحة 1</vt:lpstr>
      <vt:lpstr>الشريحة 2</vt:lpstr>
      <vt:lpstr>DIARREAHA</vt:lpstr>
      <vt:lpstr>الشريحة 4</vt:lpstr>
      <vt:lpstr>Physiology of Fluid and small intestine </vt:lpstr>
      <vt:lpstr>DIARREAHA  DEFINITION</vt:lpstr>
      <vt:lpstr>Fecal osmolarity </vt:lpstr>
      <vt:lpstr>CLASSIFICATION</vt:lpstr>
      <vt:lpstr>Why important?</vt:lpstr>
      <vt:lpstr>Why important?</vt:lpstr>
      <vt:lpstr>Pathophysiology  Categories of diarrhea </vt:lpstr>
      <vt:lpstr>Secretory</vt:lpstr>
      <vt:lpstr>Osmotic</vt:lpstr>
      <vt:lpstr>Exudative (inflammatory )</vt:lpstr>
      <vt:lpstr>Motility-related </vt:lpstr>
      <vt:lpstr>Pathophysiology  Categories of diarrhea </vt:lpstr>
      <vt:lpstr>Aetiology Acute diarrhea?  </vt:lpstr>
      <vt:lpstr>Antibiotic-Associated Diarrheas </vt:lpstr>
      <vt:lpstr>Aetiology</vt:lpstr>
      <vt:lpstr>Complications</vt:lpstr>
      <vt:lpstr>Tests useful in the evaluation of diarrhea</vt:lpstr>
      <vt:lpstr>الشريحة 22</vt:lpstr>
      <vt:lpstr>الشريحة 23</vt:lpstr>
      <vt:lpstr>Objectives</vt:lpstr>
      <vt:lpstr>الشريحة 25</vt:lpstr>
      <vt:lpstr>Physiology </vt:lpstr>
      <vt:lpstr>Mechanisms and Causes of Malabsorption Syndrome</vt:lpstr>
      <vt:lpstr>Pathophysiology</vt:lpstr>
      <vt:lpstr>Pathophysiology</vt:lpstr>
      <vt:lpstr>Pathophysiology</vt:lpstr>
      <vt:lpstr>Pathophysiology</vt:lpstr>
      <vt:lpstr>Malabsorption Syndrome  Clinical features</vt:lpstr>
      <vt:lpstr>الشريحة 33</vt:lpstr>
      <vt:lpstr>Malabsorption Syndrome  Clinical features</vt:lpstr>
      <vt:lpstr>Diagnosis</vt:lpstr>
      <vt:lpstr>Malabsorption Syndrome  Celiac disease</vt:lpstr>
      <vt:lpstr>Clinical features  Celiac disease</vt:lpstr>
      <vt:lpstr>Endoscopy </vt:lpstr>
      <vt:lpstr>الشريحة 39</vt:lpstr>
      <vt:lpstr> Celiac Disease</vt:lpstr>
      <vt:lpstr> Celiac Disease </vt:lpstr>
      <vt:lpstr>Lactose Intolerance</vt:lpstr>
      <vt:lpstr>Lactose Intolerance  Pathophysiology </vt:lpstr>
      <vt:lpstr>Lactose Intolerance causes  </vt:lpstr>
      <vt:lpstr>Clinical </vt:lpstr>
      <vt:lpstr>الشريحة 46</vt:lpstr>
      <vt:lpstr>Lactose Intolerance  Diagnosis </vt:lpstr>
      <vt:lpstr>Hydrogen breath test . </vt:lpstr>
      <vt:lpstr>الشريحة 49</vt:lpstr>
      <vt:lpstr>Lactose Intolerance summary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acer</cp:lastModifiedBy>
  <cp:revision>145</cp:revision>
  <dcterms:created xsi:type="dcterms:W3CDTF">2010-09-04T18:10:50Z</dcterms:created>
  <dcterms:modified xsi:type="dcterms:W3CDTF">2013-11-16T20:53:39Z</dcterms:modified>
</cp:coreProperties>
</file>