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6" r:id="rId4"/>
    <p:sldId id="325" r:id="rId5"/>
    <p:sldId id="326" r:id="rId6"/>
    <p:sldId id="330" r:id="rId7"/>
    <p:sldId id="331" r:id="rId8"/>
    <p:sldId id="327" r:id="rId9"/>
    <p:sldId id="328" r:id="rId10"/>
    <p:sldId id="329" r:id="rId11"/>
    <p:sldId id="332" r:id="rId12"/>
    <p:sldId id="333" r:id="rId13"/>
    <p:sldId id="335" r:id="rId14"/>
    <p:sldId id="336" r:id="rId15"/>
    <p:sldId id="337" r:id="rId16"/>
    <p:sldId id="323" r:id="rId17"/>
    <p:sldId id="338" r:id="rId18"/>
    <p:sldId id="324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33"/>
    <a:srgbClr val="D00000"/>
    <a:srgbClr val="0000F6"/>
    <a:srgbClr val="000000"/>
    <a:srgbClr val="66FFFF"/>
    <a:srgbClr val="FFFFFF"/>
    <a:srgbClr val="0000FF"/>
    <a:srgbClr val="680000"/>
    <a:srgbClr val="D599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310F-1FD2-44EA-927F-D4AF02A66F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7C7D-91D9-4EC7-8E48-D7CD84F03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1D43-0155-47F3-BF38-1713F3C19B9F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C0C7-E105-4A94-83D7-624F391BF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DE002A">
                <a:alpha val="53000"/>
              </a:srgbClr>
            </a:gs>
            <a:gs pos="0">
              <a:srgbClr val="DE002A">
                <a:alpha val="52000"/>
              </a:srgbClr>
            </a:gs>
            <a:gs pos="15000">
              <a:srgbClr val="E5FFFF">
                <a:alpha val="99000"/>
              </a:srgbClr>
            </a:gs>
            <a:gs pos="58000">
              <a:schemeClr val="bg1">
                <a:alpha val="82000"/>
              </a:schemeClr>
            </a:gs>
            <a:gs pos="72000">
              <a:srgbClr val="E5FFFF"/>
            </a:gs>
            <a:gs pos="88000">
              <a:srgbClr val="D4FF7D">
                <a:alpha val="81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6/Cinchona.pubescens01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.usda.gov/is/graphics/photos/apr98/k8027-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295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Resistance against the drug develops as a result of enhanced efflux of parasite vesicle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</a:t>
            </a:r>
            <a:r>
              <a:rPr lang="en-US" sz="2400" b="1" dirty="0" smtClean="0">
                <a:latin typeface="Arial Narrow" pitchFamily="34" charset="0"/>
              </a:rPr>
              <a:t>expression of the human multi drug resistance transporter P-glycoprotein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152400" y="2438400"/>
            <a:ext cx="3505200" cy="2368332"/>
            <a:chOff x="5638800" y="1295400"/>
            <a:chExt cx="3886200" cy="2755729"/>
          </a:xfrm>
        </p:grpSpPr>
        <p:pic>
          <p:nvPicPr>
            <p:cNvPr id="15" name="Picture 2" descr="http://www.nature.com/nrc/journal/v2/n6/images/nrc823-f3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000" r="16000" b="22788"/>
            <a:stretch>
              <a:fillRect/>
            </a:stretch>
          </p:blipFill>
          <p:spPr bwMode="auto">
            <a:xfrm>
              <a:off x="5638800" y="1295400"/>
              <a:ext cx="3886200" cy="27432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7924800" y="3582140"/>
              <a:ext cx="1515718" cy="468989"/>
            </a:xfrm>
            <a:prstGeom prst="rect">
              <a:avLst/>
            </a:prstGeom>
            <a:solidFill>
              <a:srgbClr val="F3C1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b="1" dirty="0" err="1" smtClean="0">
                  <a:latin typeface="Arial Narrow" pitchFamily="34" charset="0"/>
                </a:rPr>
                <a:t>Chloroquine</a:t>
              </a:r>
              <a:endParaRPr lang="en-US" sz="700" b="1" dirty="0">
                <a:latin typeface="Arial Narrow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3657600" y="2667000"/>
            <a:ext cx="5181600" cy="2133600"/>
            <a:chOff x="762000" y="1752600"/>
            <a:chExt cx="5181600" cy="2133600"/>
          </a:xfrm>
        </p:grpSpPr>
        <p:pic>
          <p:nvPicPr>
            <p:cNvPr id="18" name="Picture 2" descr="http://www.nature.com/scibx/journal/v2/n19/images/scibx.2009.773-F1.jpg"/>
            <p:cNvPicPr>
              <a:picLocks noChangeAspect="1" noChangeArrowheads="1"/>
            </p:cNvPicPr>
            <p:nvPr/>
          </p:nvPicPr>
          <p:blipFill>
            <a:blip r:embed="rId3" cstate="print"/>
            <a:srcRect l="3692" r="12615" b="60354"/>
            <a:stretch>
              <a:fillRect/>
            </a:stretch>
          </p:blipFill>
          <p:spPr bwMode="auto">
            <a:xfrm>
              <a:off x="762000" y="1752600"/>
              <a:ext cx="5181600" cy="213360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762000" y="1800496"/>
              <a:ext cx="1295400" cy="584775"/>
            </a:xfrm>
            <a:prstGeom prst="rect">
              <a:avLst/>
            </a:prstGeom>
            <a:solidFill>
              <a:srgbClr val="D599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Chloroquine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entery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679474" y="2767148"/>
            <a:ext cx="2178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Effluxed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Chloroquine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1054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Therapeutic Use:- Used to eradicate blood </a:t>
            </a:r>
            <a:r>
              <a:rPr lang="en-US" sz="2400" b="1" dirty="0" err="1" smtClean="0"/>
              <a:t>schizonts</a:t>
            </a:r>
            <a:r>
              <a:rPr lang="en-US" sz="2400" b="1" dirty="0" smtClean="0"/>
              <a:t>  of</a:t>
            </a:r>
            <a:r>
              <a:rPr lang="en-US" sz="2400" b="1" i="1" dirty="0" smtClean="0"/>
              <a:t>. Plasmodium </a:t>
            </a:r>
            <a:r>
              <a:rPr lang="en-US" sz="2400" b="1" i="1" dirty="0" err="1" smtClean="0"/>
              <a:t>vivax</a:t>
            </a:r>
            <a:endParaRPr lang="en-US" sz="2400" b="1" i="1" dirty="0" smtClean="0"/>
          </a:p>
          <a:p>
            <a:r>
              <a:rPr lang="en-US" sz="2400" b="1" i="1" dirty="0" smtClean="0"/>
              <a:t>Plasmodium </a:t>
            </a:r>
            <a:r>
              <a:rPr lang="en-US" sz="2400" b="1" i="1" dirty="0" err="1" smtClean="0"/>
              <a:t>vivax</a:t>
            </a:r>
            <a:r>
              <a:rPr lang="en-US" sz="2400" b="1" i="1" dirty="0" smtClean="0"/>
              <a:t>  </a:t>
            </a:r>
            <a:r>
              <a:rPr lang="en-US" sz="2400" b="1" dirty="0" smtClean="0"/>
              <a:t>resistance evolved in Indonesia, Peru and Oceania</a:t>
            </a:r>
          </a:p>
          <a:p>
            <a:endParaRPr lang="en-US" i="1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26" y="1138535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02509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otent blood </a:t>
            </a:r>
            <a:r>
              <a:rPr lang="en-US" sz="2200" b="1" dirty="0" err="1">
                <a:latin typeface="Arial Narrow" pitchFamily="34" charset="0"/>
              </a:rPr>
              <a:t>S</a:t>
            </a:r>
            <a:r>
              <a:rPr lang="en-US" sz="2200" b="1" dirty="0" err="1" smtClean="0">
                <a:latin typeface="Arial Narrow" pitchFamily="34" charset="0"/>
              </a:rPr>
              <a:t>chizontocide</a:t>
            </a:r>
            <a:r>
              <a:rPr lang="en-US" sz="2200" b="1" dirty="0" smtClean="0">
                <a:latin typeface="Arial Narrow" pitchFamily="34" charset="0"/>
              </a:rPr>
              <a:t> &amp; weak </a:t>
            </a:r>
            <a:r>
              <a:rPr lang="en-US" sz="2200" b="1" dirty="0" err="1" smtClean="0">
                <a:latin typeface="Arial Narrow" pitchFamily="34" charset="0"/>
              </a:rPr>
              <a:t>Gametoside</a:t>
            </a:r>
            <a:endParaRPr lang="en-US" sz="2200" b="1" dirty="0" smtClean="0">
              <a:latin typeface="Arial Narrow" pitchFamily="34" charset="0"/>
            </a:endParaRP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9493" y="188016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959822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Quinoline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>
                <a:latin typeface="Arial Narrow" pitchFamily="34" charset="0"/>
              </a:rPr>
              <a:t>quinine, </a:t>
            </a:r>
            <a:r>
              <a:rPr lang="en-US" sz="2000" b="1" dirty="0" err="1" smtClean="0">
                <a:latin typeface="Arial Narrow" pitchFamily="34" charset="0"/>
              </a:rPr>
              <a:t>quinidine</a:t>
            </a:r>
            <a:r>
              <a:rPr lang="en-US" sz="2000" b="1" dirty="0" smtClean="0">
                <a:latin typeface="Arial Narrow" pitchFamily="34" charset="0"/>
              </a:rPr>
              <a:t> &amp; </a:t>
            </a:r>
            <a:r>
              <a:rPr lang="en-US" sz="2000" b="1" dirty="0" err="1" smtClean="0">
                <a:latin typeface="Arial Narrow" pitchFamily="34" charset="0"/>
              </a:rPr>
              <a:t>mefloquine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9004" y="1276290"/>
            <a:ext cx="385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Phenanthrene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 err="1">
                <a:latin typeface="Arial Narrow" pitchFamily="34" charset="0"/>
              </a:rPr>
              <a:t>halofantrine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2637455"/>
            <a:ext cx="7086600" cy="1676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Peaks after 1-3 hrs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5% excreted in the urine unchanged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200" b="1" dirty="0" smtClean="0">
                <a:latin typeface="Arial Narrow" pitchFamily="34" charset="0"/>
              </a:rPr>
              <a:t> = 10 hrs but longer in sever </a:t>
            </a:r>
            <a:r>
              <a:rPr lang="en-US" sz="2200" b="1" dirty="0" err="1" smtClean="0">
                <a:latin typeface="Arial Narrow" pitchFamily="34" charset="0"/>
              </a:rPr>
              <a:t>falciparum</a:t>
            </a:r>
            <a:r>
              <a:rPr lang="en-US" sz="2200" b="1" dirty="0" smtClean="0">
                <a:latin typeface="Arial Narrow" pitchFamily="34" charset="0"/>
              </a:rPr>
              <a:t> infection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59" y="2209800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5800" y="4191000"/>
            <a:ext cx="7086600" cy="23622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4191000"/>
            <a:ext cx="8915400" cy="914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N.B.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Administered: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orally in a 7 day course </a:t>
            </a:r>
          </a:p>
          <a:p>
            <a:pPr marL="0" lvl="1" indent="-285750">
              <a:lnSpc>
                <a:spcPts val="2400"/>
              </a:lnSpc>
            </a:pPr>
            <a:r>
              <a:rPr lang="en-US" sz="20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      		     or by slow IV for severe </a:t>
            </a:r>
            <a:r>
              <a:rPr lang="en-US" sz="2000" b="1" i="1" dirty="0" smtClean="0">
                <a:latin typeface="Arial Narrow" pitchFamily="34" charset="0"/>
                <a:sym typeface="Symbol" pitchFamily="18" charset="2"/>
              </a:rPr>
              <a:t>P. </a:t>
            </a:r>
            <a:r>
              <a:rPr lang="en-US" sz="2000" b="1" i="1" dirty="0" err="1" smtClean="0">
                <a:latin typeface="Arial Narrow" pitchFamily="34" charset="0"/>
                <a:sym typeface="Symbol" pitchFamily="18" charset="2"/>
              </a:rPr>
              <a:t>falciparum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infection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9" name="Picture 4" descr="Image:Cinchona.pubescens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752600"/>
            <a:ext cx="219659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562876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Is a the main alkaloid in cinchona bark</a:t>
            </a: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4025" y="609600"/>
            <a:ext cx="331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ARYLAMINOALCCOHOLS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06188" y="48006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676400" y="4867469"/>
            <a:ext cx="6553200" cy="3810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</a:pPr>
            <a:r>
              <a:rPr lang="en-US" sz="2200" b="1" dirty="0" smtClean="0">
                <a:solidFill>
                  <a:srgbClr val="D00000"/>
                </a:solidFill>
                <a:latin typeface="Arial Narrow" pitchFamily="34" charset="0"/>
                <a:sym typeface="Wingdings 3"/>
              </a:rPr>
              <a:t> As ANTIMALARIAL 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Same as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chloroquine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D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5334000"/>
            <a:ext cx="57912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Quinidine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– like action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Mild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oxytoxic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effect on pregnant uterus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Slight neuromuscular blocking action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Weak antipyretic action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181600"/>
            <a:ext cx="176644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Other Actions </a:t>
            </a:r>
            <a:endParaRPr lang="en-US" sz="22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9493" y="202474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7636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685800"/>
            <a:ext cx="7239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Resistence</a:t>
            </a:r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like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by efflux through p-glycoprotein MDR transporter 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198513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188" y="1519535"/>
            <a:ext cx="8739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912059"/>
            <a:ext cx="8534400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With therapeutic dose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poor compliance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 bitter taste.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Higher doses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  <a:sym typeface="Wingdings 3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 err="1" smtClean="0">
                <a:latin typeface="Arial Narrow" pitchFamily="34" charset="0"/>
              </a:rPr>
              <a:t>inchonism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(tinnitus</a:t>
            </a:r>
            <a:r>
              <a:rPr lang="en-US" sz="2200" b="1" i="1" dirty="0">
                <a:latin typeface="Arial Narrow" pitchFamily="34" charset="0"/>
              </a:rPr>
              <a:t>, deafness, headaches, nausea </a:t>
            </a:r>
            <a:r>
              <a:rPr lang="en-US" sz="2200" b="1" i="1" dirty="0" smtClean="0">
                <a:latin typeface="Arial Narrow" pitchFamily="34" charset="0"/>
              </a:rPr>
              <a:t>&amp; visual </a:t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disturbances)</a:t>
            </a:r>
            <a:endParaRPr lang="en-US" sz="2200" b="1" i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Abdominal pain &amp; diarrhea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Rashes, fever, hypersensitivity reactions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Hypotension &amp; arrhythmias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Blood  </a:t>
            </a:r>
            <a:r>
              <a:rPr lang="en-US" sz="2200" b="1" dirty="0" err="1" smtClean="0">
                <a:latin typeface="Arial Narrow" pitchFamily="34" charset="0"/>
              </a:rPr>
              <a:t>dyscarasis</a:t>
            </a:r>
            <a:r>
              <a:rPr lang="en-US" sz="2200" b="1" dirty="0" smtClean="0">
                <a:latin typeface="Arial Narrow" pitchFamily="34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</a:rPr>
              <a:t>anaemia</a:t>
            </a:r>
            <a:r>
              <a:rPr lang="en-US" sz="2200" b="1" dirty="0">
                <a:latin typeface="Arial Narrow" pitchFamily="34" charset="0"/>
              </a:rPr>
              <a:t>, thrombocytopenic </a:t>
            </a:r>
            <a:r>
              <a:rPr lang="en-US" sz="2200" b="1" dirty="0" err="1">
                <a:latin typeface="Arial Narrow" pitchFamily="34" charset="0"/>
              </a:rPr>
              <a:t>purpura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&amp;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hypoprothrombinaemia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Blackwater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fever, a fatal condition in which acute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haemolytic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br>
              <a:rPr lang="en-US" sz="2200" b="1" dirty="0" smtClean="0">
                <a:latin typeface="Arial Narrow" pitchFamily="34" charset="0"/>
                <a:sym typeface="Symbol" pitchFamily="18" charset="2"/>
              </a:rPr>
            </a:b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  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anaemia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is associated with renal failure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IV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neurotoxicity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tremor </a:t>
            </a:r>
            <a:r>
              <a:rPr lang="en-US" sz="2200" b="1" dirty="0">
                <a:latin typeface="Arial Narrow" pitchFamily="34" charset="0"/>
              </a:rPr>
              <a:t>of the lips and limbs, delirium, </a:t>
            </a:r>
            <a:r>
              <a:rPr lang="en-US" sz="2200" b="1" dirty="0" smtClean="0">
                <a:latin typeface="Arial Narrow" pitchFamily="34" charset="0"/>
              </a:rPr>
              <a:t>fits, stimulation followed by depression of respiration &amp; coma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189411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611" y="3957935"/>
            <a:ext cx="161614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Interactions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611" y="1219200"/>
            <a:ext cx="233108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Contraindications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Prolonged QT Interval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Glucose-6-Phosphate </a:t>
            </a:r>
            <a:r>
              <a:rPr lang="en-US" sz="2400" b="1" dirty="0" err="1" smtClean="0">
                <a:latin typeface="Arial Narrow" pitchFamily="34" charset="0"/>
              </a:rPr>
              <a:t>Dehydrogenase</a:t>
            </a:r>
            <a:r>
              <a:rPr lang="en-US" sz="2400" b="1" dirty="0" smtClean="0">
                <a:latin typeface="Arial Narrow" pitchFamily="34" charset="0"/>
              </a:rPr>
              <a:t> Deficiency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Myasthenia Gravis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Hypersensitivity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Optic Neuritis, auditory problems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Dose should be reduced in renal insufficiency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4419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Antacids: Antacids containing aluminum &amp;/or magnesium may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delay or decrease absorption of quinine.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Erythromycin (CYP3A4 inhibitor):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Cimetidine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Mefloquine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Quinine can raise plasma levels of </a:t>
            </a:r>
            <a:r>
              <a:rPr lang="en-US" sz="2400" b="1" dirty="0" err="1" smtClean="0">
                <a:latin typeface="Arial Narrow" pitchFamily="34" charset="0"/>
              </a:rPr>
              <a:t>warfarin</a:t>
            </a:r>
            <a:r>
              <a:rPr lang="en-US" sz="2400" b="1" dirty="0" smtClean="0">
                <a:latin typeface="Arial Narrow" pitchFamily="34" charset="0"/>
              </a:rPr>
              <a:t> and </a:t>
            </a:r>
            <a:r>
              <a:rPr lang="en-US" sz="2400" b="1" dirty="0" err="1" smtClean="0">
                <a:latin typeface="Arial Narrow" pitchFamily="34" charset="0"/>
              </a:rPr>
              <a:t>digoxin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14400"/>
            <a:ext cx="85344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Hypnozoitocides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against  liver </a:t>
            </a:r>
            <a:r>
              <a:rPr lang="en-US" sz="2200" b="1" dirty="0" err="1" smtClean="0">
                <a:latin typeface="Arial Narrow" pitchFamily="34" charset="0"/>
              </a:rPr>
              <a:t>hypnozoites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>
                <a:solidFill>
                  <a:srgbClr val="680000"/>
                </a:solidFill>
                <a:latin typeface="Arial Narrow" pitchFamily="34" charset="0"/>
              </a:rPr>
              <a:t>g</a:t>
            </a:r>
            <a:r>
              <a:rPr lang="en-US" sz="2200" b="1" dirty="0" err="1" smtClean="0">
                <a:solidFill>
                  <a:srgbClr val="680000"/>
                </a:solidFill>
                <a:latin typeface="Arial Narrow" pitchFamily="34" charset="0"/>
              </a:rPr>
              <a:t>ametocytocides</a:t>
            </a:r>
            <a:endParaRPr lang="en-US" sz="2200" b="1" dirty="0" smtClean="0">
              <a:solidFill>
                <a:srgbClr val="680000"/>
              </a:solidFill>
              <a:latin typeface="Arial Narrow" pitchFamily="34" charset="0"/>
            </a:endParaRPr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5756" y="1393370"/>
            <a:ext cx="3597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Radical cure of P. </a:t>
            </a:r>
            <a:r>
              <a:rPr lang="en-US" sz="2000" i="1" dirty="0" err="1" smtClean="0"/>
              <a:t>ovale</a:t>
            </a:r>
            <a:r>
              <a:rPr lang="en-US" sz="2000" i="1" dirty="0" smtClean="0"/>
              <a:t> &amp; P. </a:t>
            </a:r>
            <a:r>
              <a:rPr lang="en-US" sz="2000" i="1" dirty="0" err="1" smtClean="0"/>
              <a:t>vivax</a:t>
            </a:r>
            <a:endParaRPr lang="en-US" sz="2000" i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85506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73094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66426" y="1401595"/>
            <a:ext cx="30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Prevent spread of all forms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858161"/>
            <a:ext cx="8915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dirty="0" smtClean="0">
                <a:latin typeface="Arial Narrow" pitchFamily="34" charset="0"/>
              </a:rPr>
              <a:t>Not well understood. It may be acting by;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Generating ROS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can </a:t>
            </a:r>
            <a:r>
              <a:rPr lang="en-US" sz="2200" b="1" dirty="0">
                <a:latin typeface="Arial Narrow" pitchFamily="34" charset="0"/>
              </a:rPr>
              <a:t>damage </a:t>
            </a:r>
            <a:r>
              <a:rPr lang="en-US" sz="2200" b="1" dirty="0" smtClean="0">
                <a:latin typeface="Arial Narrow" pitchFamily="34" charset="0"/>
              </a:rPr>
              <a:t>lipids</a:t>
            </a:r>
            <a:r>
              <a:rPr lang="en-US" sz="2200" b="1" dirty="0">
                <a:latin typeface="Arial Narrow" pitchFamily="34" charset="0"/>
              </a:rPr>
              <a:t>, </a:t>
            </a:r>
            <a:r>
              <a:rPr lang="en-US" sz="2200" b="1" dirty="0" smtClean="0">
                <a:latin typeface="Arial Narrow" pitchFamily="34" charset="0"/>
              </a:rPr>
              <a:t>proteins &amp; </a:t>
            </a:r>
            <a:r>
              <a:rPr lang="en-US" sz="2200" b="1" dirty="0">
                <a:latin typeface="Arial Narrow" pitchFamily="34" charset="0"/>
              </a:rPr>
              <a:t>nucleic </a:t>
            </a:r>
            <a:r>
              <a:rPr lang="en-US" sz="2200" b="1" dirty="0" smtClean="0">
                <a:latin typeface="Arial Narrow" pitchFamily="34" charset="0"/>
              </a:rPr>
              <a:t>acids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Interfering with the electron transport in the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259449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Well absorbed orally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Rapidly metabolized to </a:t>
            </a:r>
            <a:r>
              <a:rPr lang="en-US" sz="2200" b="1" dirty="0" err="1" smtClean="0">
                <a:latin typeface="Arial Narrow" pitchFamily="34" charset="0"/>
              </a:rPr>
              <a:t>etaquine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tafenoquine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more active 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3-6h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3466276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9337" y="1813134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5791200"/>
            <a:ext cx="8331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Resistance;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 when </a:t>
            </a:r>
            <a:r>
              <a:rPr lang="en-US" sz="2200" b="1" dirty="0" err="1" smtClean="0">
                <a:latin typeface="Arial Narrow" pitchFamily="34" charset="0"/>
              </a:rPr>
              <a:t>primaquine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chloroquine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combine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748" y="4572000"/>
            <a:ext cx="8434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larger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Epigastric</a:t>
            </a:r>
            <a:r>
              <a:rPr lang="en-US" sz="2200" b="1" dirty="0" smtClean="0">
                <a:latin typeface="Arial Narrow" pitchFamily="34" charset="0"/>
              </a:rPr>
              <a:t> distress  &amp; abdominal cramps.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Mild anemia, cyanosis  &amp;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Severe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rarely in patients with deficiency of NADH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</a:t>
            </a:r>
            <a:r>
              <a:rPr lang="en-US" sz="2200" b="1" dirty="0" err="1" smtClean="0">
                <a:latin typeface="Arial Narrow" pitchFamily="34" charset="0"/>
              </a:rPr>
              <a:t>methemoglobin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reductase</a:t>
            </a:r>
            <a:r>
              <a:rPr lang="en-US" sz="2200" b="1" dirty="0" smtClean="0">
                <a:latin typeface="Arial Narrow" pitchFamily="34" charset="0"/>
              </a:rPr>
              <a:t>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Granulocytopenia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agranulocytosis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244" y="1114696"/>
            <a:ext cx="861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regular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patients with G-6-PD deficiency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hemolytic anemia. </a:t>
            </a:r>
            <a:endParaRPr lang="en-US" sz="2200" dirty="0">
              <a:latin typeface="Arial Narrow" pitchFamily="34" charset="0"/>
            </a:endParaRPr>
          </a:p>
        </p:txBody>
      </p:sp>
      <p:pic>
        <p:nvPicPr>
          <p:cNvPr id="65537" name="Picture 1" descr="C:\Users\Administrator\Pictures\gg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57696"/>
            <a:ext cx="7689339" cy="187166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1600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In G-6-PD deficiency </a:t>
            </a:r>
            <a:r>
              <a:rPr lang="en-US" b="1" dirty="0" smtClean="0">
                <a:sym typeface="Wingdings 3"/>
              </a:rPr>
              <a:t> NADPH, GSH synthesis. </a:t>
            </a:r>
          </a:p>
          <a:p>
            <a:pPr algn="l"/>
            <a:r>
              <a:rPr lang="en-US" b="1" dirty="0" smtClean="0">
                <a:sym typeface="Wingdings 3"/>
              </a:rPr>
              <a:t>	  	So RBCs become sensitive to  oxidative agents  HEMOLYSIS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633652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ym typeface="Wingdings 3"/>
              </a:rPr>
              <a:t>                                        </a:t>
            </a:r>
            <a:r>
              <a:rPr lang="en-US" sz="2000" dirty="0" err="1" smtClean="0">
                <a:solidFill>
                  <a:srgbClr val="D00000"/>
                </a:solidFill>
                <a:latin typeface="Bernard MT Condensed" pitchFamily="18" charset="0"/>
                <a:sym typeface="Wingdings 3"/>
              </a:rPr>
              <a:t>Primaquine</a:t>
            </a:r>
            <a:endParaRPr lang="en-US" dirty="0" smtClean="0">
              <a:solidFill>
                <a:srgbClr val="D00000"/>
              </a:solidFill>
              <a:latin typeface="Bernard MT Condensed" pitchFamily="18" charset="0"/>
              <a:sym typeface="Wingdings 3"/>
            </a:endParaRPr>
          </a:p>
          <a:p>
            <a:pPr algn="r"/>
            <a:r>
              <a:rPr lang="en-US" b="1" dirty="0" smtClean="0">
                <a:sym typeface="Wingdings 3"/>
              </a:rPr>
              <a:t> </a:t>
            </a:r>
          </a:p>
          <a:p>
            <a:pPr algn="r"/>
            <a:r>
              <a:rPr lang="en-US" b="1" dirty="0" smtClean="0">
                <a:sym typeface="Wingdings 3"/>
              </a:rPr>
              <a:t>Oxidizes GSH to GSSG   GSH   detoxification of toxic products 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33600" y="1981200"/>
            <a:ext cx="1676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95800" y="3810000"/>
            <a:ext cx="1828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3694611" y="3786052"/>
            <a:ext cx="762000" cy="431074"/>
          </a:xfrm>
          <a:prstGeom prst="arc">
            <a:avLst>
              <a:gd name="adj1" fmla="val 10538935"/>
              <a:gd name="adj2" fmla="val 0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25014"/>
            <a:ext cx="91440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400" b="1" dirty="0" smtClean="0">
                <a:solidFill>
                  <a:srgbClr val="B40022"/>
                </a:solidFill>
                <a:latin typeface="Broadway" pitchFamily="82" charset="0"/>
              </a:rPr>
              <a:t>			DRUGS USED IN COMBINATIONS</a:t>
            </a:r>
            <a:endParaRPr lang="en-US" sz="24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"/>
            <a:ext cx="1295400" cy="1023638"/>
          </a:xfrm>
          <a:prstGeom prst="rect">
            <a:avLst/>
          </a:prstGeom>
          <a:noFill/>
        </p:spPr>
      </p:pic>
      <p:graphicFrame>
        <p:nvGraphicFramePr>
          <p:cNvPr id="34" name="Content Placeholder 3"/>
          <p:cNvGraphicFramePr>
            <a:graphicFrameLocks/>
          </p:cNvGraphicFramePr>
          <p:nvPr/>
        </p:nvGraphicFramePr>
        <p:xfrm>
          <a:off x="152400" y="999931"/>
          <a:ext cx="8610599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733799"/>
              </a:tblGrid>
              <a:tr h="5029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DRUG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MECHANISM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ADRs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9459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Lumefantrine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Palpitation,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dizziness,allergic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reaction,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hepatotoxicity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62225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Amodiaquine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Nausea, vomiting, itching, stomach upset &amp; headache.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07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Mefloquine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neuropsychiatric disorders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Sulfadoxine-pyrimethamine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Sequential block of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dihydropteroate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synthase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 &amp;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dihydrofolate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reductase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 DNA synthesis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Allergic skin reactions,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Agranulocytosis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aplastic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anemia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Clindamycin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inhibits parasite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apicoplast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 (needed for survival &amp; successful host invasion)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endParaRPr lang="en-US" sz="2000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Skin rash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Pseudo-membranous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colitis,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Doxycycline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/>
                        <a:t>Inhibit protein synthesis by binding to 30S subunit of ribosome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Yellowish discoloration of teeth, dental carries,  bone deformity, vertigo, hypersensitivity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5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6934025" y="4195265"/>
            <a:ext cx="1861820" cy="1244638"/>
          </a:xfrm>
          <a:prstGeom prst="ellipse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V="1">
            <a:off x="4876800" y="4832791"/>
            <a:ext cx="24384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13716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VIVAX </a:t>
            </a:r>
            <a:endParaRPr lang="en-US" sz="2400" dirty="0" smtClean="0">
              <a:solidFill>
                <a:srgbClr val="FFFFCC"/>
              </a:solidFill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625" y="2057400"/>
            <a:ext cx="1295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Sensitive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219200"/>
            <a:ext cx="15240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Resistance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57175" y="2552700"/>
            <a:ext cx="4648200" cy="73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</a:t>
            </a:r>
            <a:r>
              <a:rPr lang="en-US" sz="2400" b="1" spc="-40" dirty="0" err="1" smtClean="0">
                <a:latin typeface="Arial Narrow" pitchFamily="34" charset="0"/>
              </a:rPr>
              <a:t>Chloroquine</a:t>
            </a:r>
            <a:r>
              <a:rPr lang="en-US" sz="2400" b="1" spc="-40" dirty="0" smtClean="0">
                <a:latin typeface="Arial Narrow" pitchFamily="34" charset="0"/>
              </a:rPr>
              <a:t> for 3 days </a:t>
            </a:r>
          </a:p>
          <a:p>
            <a:pPr>
              <a:lnSpc>
                <a:spcPts val="2500"/>
              </a:lnSpc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followed by </a:t>
            </a:r>
            <a:r>
              <a:rPr lang="en-US" sz="2400" b="1" spc="-40" dirty="0" err="1" smtClean="0">
                <a:latin typeface="Arial Narrow" pitchFamily="34" charset="0"/>
              </a:rPr>
              <a:t>Primaquine</a:t>
            </a:r>
            <a:r>
              <a:rPr lang="en-US" sz="2400" b="1" spc="-40" dirty="0" smtClean="0">
                <a:latin typeface="Arial Narrow" pitchFamily="34" charset="0"/>
              </a:rPr>
              <a:t> for 14 days</a:t>
            </a:r>
            <a:endParaRPr lang="en-US" sz="2400" b="1" spc="-4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71925" y="1085850"/>
            <a:ext cx="5172075" cy="733534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indent="-457200">
              <a:lnSpc>
                <a:spcPts val="2500"/>
              </a:lnSpc>
              <a:buSzPct val="80000"/>
              <a:defRPr/>
            </a:pPr>
            <a:r>
              <a:rPr lang="en-US" sz="2400" b="1" dirty="0" smtClean="0">
                <a:latin typeface="Arial Narrow" pitchFamily="34" charset="0"/>
              </a:rPr>
              <a:t>  ACT / 3 days</a:t>
            </a:r>
          </a:p>
          <a:p>
            <a:pPr indent="-457200">
              <a:lnSpc>
                <a:spcPts val="2500"/>
              </a:lnSpc>
              <a:buSzPct val="80000"/>
              <a:defRPr/>
            </a:pPr>
            <a:r>
              <a:rPr lang="en-US" sz="2400" b="1" dirty="0" smtClean="0">
                <a:latin typeface="Arial Narrow" pitchFamily="34" charset="0"/>
              </a:rPr>
              <a:t>  followed by </a:t>
            </a:r>
            <a:r>
              <a:rPr lang="en-US" sz="2400" b="1" dirty="0" err="1" smtClean="0">
                <a:latin typeface="Arial Narrow" pitchFamily="34" charset="0"/>
              </a:rPr>
              <a:t>Primaquine</a:t>
            </a:r>
            <a:r>
              <a:rPr lang="en-US" sz="2400" b="1" dirty="0" smtClean="0">
                <a:latin typeface="Arial Narrow" pitchFamily="34" charset="0"/>
              </a:rPr>
              <a:t> for 14 days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>
            <a:stCxn id="5" idx="2"/>
          </p:cNvCxnSpPr>
          <p:nvPr/>
        </p:nvCxnSpPr>
        <p:spPr>
          <a:xfrm rot="5400000">
            <a:off x="878532" y="1869133"/>
            <a:ext cx="376537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1447800"/>
            <a:ext cx="528935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0" y="14478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28600" y="3657600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4600" y="36576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All show Resistance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3400" y="4362062"/>
            <a:ext cx="20574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latin typeface="Arial Narrow" pitchFamily="34" charset="0"/>
              </a:rPr>
              <a:t>Uncomplicated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5105400"/>
            <a:ext cx="17526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latin typeface="Arial Narrow" pitchFamily="34" charset="0"/>
              </a:rPr>
              <a:t>Complicated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362062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 ACT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09800" y="513594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 IV </a:t>
            </a:r>
            <a:r>
              <a:rPr lang="en-US" sz="2400" b="1" spc="-40" dirty="0" err="1" smtClean="0">
                <a:latin typeface="Arial Narrow" pitchFamily="34" charset="0"/>
              </a:rPr>
              <a:t>Artisunate</a:t>
            </a:r>
            <a:r>
              <a:rPr lang="en-US" sz="2400" b="1" spc="-40" dirty="0" smtClean="0">
                <a:latin typeface="Arial Narrow" pitchFamily="34" charset="0"/>
              </a:rPr>
              <a:t> for 24 hrs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 Followed by; 	ACT 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	         Or </a:t>
            </a:r>
            <a:r>
              <a:rPr lang="en-US" sz="2400" b="1" dirty="0" err="1" smtClean="0">
                <a:latin typeface="Arial Narrow" pitchFamily="34" charset="0"/>
              </a:rPr>
              <a:t>Artemether</a:t>
            </a: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spc="-40" dirty="0" smtClean="0">
                <a:latin typeface="Arial Narrow" pitchFamily="34" charset="0"/>
              </a:rPr>
              <a:t>+  [</a:t>
            </a:r>
            <a:r>
              <a:rPr lang="en-US" sz="2400" b="1" spc="-40" dirty="0" err="1" smtClean="0">
                <a:latin typeface="Arial Narrow" pitchFamily="34" charset="0"/>
              </a:rPr>
              <a:t>Clindamycin</a:t>
            </a:r>
            <a:r>
              <a:rPr lang="en-US" sz="2400" b="1" spc="-40" dirty="0" smtClean="0">
                <a:latin typeface="Arial Narrow" pitchFamily="34" charset="0"/>
              </a:rPr>
              <a:t> / </a:t>
            </a:r>
            <a:r>
              <a:rPr lang="en-US" sz="2400" b="1" spc="-40" dirty="0" err="1" smtClean="0">
                <a:latin typeface="Arial Narrow" pitchFamily="34" charset="0"/>
              </a:rPr>
              <a:t>doxycyline</a:t>
            </a:r>
            <a:r>
              <a:rPr lang="en-US" sz="2400" b="1" spc="-40" dirty="0" smtClean="0">
                <a:latin typeface="Arial Narrow" pitchFamily="34" charset="0"/>
              </a:rPr>
              <a:t>] 	         Or Quinine         +  [</a:t>
            </a:r>
            <a:r>
              <a:rPr lang="en-US" sz="2400" b="1" spc="-40" dirty="0" err="1" smtClean="0">
                <a:latin typeface="Arial Narrow" pitchFamily="34" charset="0"/>
              </a:rPr>
              <a:t>Clindamycin</a:t>
            </a:r>
            <a:r>
              <a:rPr lang="en-US" sz="2400" b="1" spc="-40" dirty="0" smtClean="0">
                <a:latin typeface="Arial Narrow" pitchFamily="34" charset="0"/>
              </a:rPr>
              <a:t> / </a:t>
            </a:r>
            <a:r>
              <a:rPr lang="en-US" sz="2400" b="1" spc="-40" dirty="0" err="1" smtClean="0">
                <a:latin typeface="Arial Narrow" pitchFamily="34" charset="0"/>
              </a:rPr>
              <a:t>doxycyline</a:t>
            </a:r>
            <a:r>
              <a:rPr lang="en-US" sz="2400" b="1" spc="-40" dirty="0" smtClean="0">
                <a:latin typeface="Arial Narrow" pitchFamily="34" charset="0"/>
              </a:rPr>
              <a:t>]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209800" y="38862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90800" y="4590662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81200" y="53340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45925" y="4302275"/>
            <a:ext cx="376537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-261241" y="4604642"/>
            <a:ext cx="990602" cy="1091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95469" y="22860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latin typeface="Arial Narrow" pitchFamily="34" charset="0"/>
              </a:rPr>
              <a:t>Special Risk Groups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28956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Pregnancy; 1</a:t>
            </a:r>
            <a:r>
              <a:rPr lang="en-US" sz="2400" b="1" spc="-40" baseline="30000" dirty="0" smtClean="0">
                <a:latin typeface="Arial Narrow" pitchFamily="34" charset="0"/>
              </a:rPr>
              <a:t>st</a:t>
            </a:r>
            <a:r>
              <a:rPr lang="en-US" sz="2400" b="1" spc="-40" dirty="0" smtClean="0">
                <a:latin typeface="Arial Narrow" pitchFamily="34" charset="0"/>
              </a:rPr>
              <a:t> trimester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19600" y="421608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 ACT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3886200" y="3962400"/>
            <a:ext cx="381000" cy="990600"/>
          </a:xfrm>
          <a:prstGeom prst="rightBrace">
            <a:avLst/>
          </a:prstGeom>
          <a:ln w="381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519535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29676" y="15240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All show Resistance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24876" y="17526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17325" y="2168674"/>
            <a:ext cx="376537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38100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Pregnancy; 2</a:t>
            </a:r>
            <a:r>
              <a:rPr lang="en-US" sz="2400" b="1" spc="-40" baseline="30000" dirty="0" smtClean="0">
                <a:latin typeface="Arial Narrow" pitchFamily="34" charset="0"/>
              </a:rPr>
              <a:t>nd</a:t>
            </a:r>
            <a:r>
              <a:rPr lang="en-US" sz="2400" b="1" spc="-40" dirty="0" smtClean="0">
                <a:latin typeface="Arial Narrow" pitchFamily="34" charset="0"/>
              </a:rPr>
              <a:t> &amp; 3</a:t>
            </a:r>
            <a:r>
              <a:rPr lang="en-US" sz="2400" b="1" spc="-40" baseline="30000" dirty="0" smtClean="0">
                <a:latin typeface="Arial Narrow" pitchFamily="34" charset="0"/>
              </a:rPr>
              <a:t>rd</a:t>
            </a:r>
            <a:r>
              <a:rPr lang="en-US" sz="2400" b="1" spc="-40" dirty="0" smtClean="0">
                <a:latin typeface="Arial Narrow" pitchFamily="34" charset="0"/>
              </a:rPr>
              <a:t> trimester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Lactating women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Infants &amp; young children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28956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Quinine + </a:t>
            </a:r>
            <a:r>
              <a:rPr lang="en-US" sz="2400" b="1" spc="-40" dirty="0" err="1" smtClean="0">
                <a:latin typeface="Arial Narrow" pitchFamily="34" charset="0"/>
              </a:rPr>
              <a:t>Clindamycin</a:t>
            </a:r>
            <a:r>
              <a:rPr lang="en-US" sz="2400" b="1" spc="-40" dirty="0" smtClean="0">
                <a:latin typeface="Arial Narrow" pitchFamily="34" charset="0"/>
              </a:rPr>
              <a:t> (7 days)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4800" y="4458476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52800" y="3125788"/>
            <a:ext cx="1066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3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098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478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2766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5146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38100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27178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6" grpId="1"/>
      <p:bldP spid="6" grpId="2"/>
      <p:bldP spid="6" grpId="3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375398" y="4876800"/>
            <a:ext cx="2540001" cy="16764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828800" y="228600"/>
            <a:ext cx="61318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2632264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uFill>
                <a:solidFill>
                  <a:srgbClr val="C0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Classify the main </a:t>
            </a:r>
            <a:r>
              <a:rPr lang="en-US" sz="2300" b="1" dirty="0" err="1" smtClean="0">
                <a:latin typeface="Arial Narrow" pitchFamily="34" charset="0"/>
              </a:rPr>
              <a:t>antimalarial</a:t>
            </a:r>
            <a:r>
              <a:rPr lang="en-US" sz="2300" b="1" dirty="0" smtClean="0">
                <a:latin typeface="Arial Narrow" pitchFamily="34" charset="0"/>
              </a:rPr>
              <a:t> drugs depending on their target of action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Detail the pharmacokinetics &amp; dynamics of main drugs used to treat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attack or prevent relapses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Compare the mechanism and major ADRs of adjunctive drugs used in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combinations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State the WHO therapeutic strategy for treatment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959114"/>
            <a:ext cx="990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</a:effectLst>
                <a:latin typeface="Bernard MT Condensed" pitchFamily="18" charset="0"/>
              </a:rPr>
              <a:t>ILOs</a:t>
            </a:r>
            <a:endParaRPr lang="en-US" sz="4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1229140"/>
          <a:ext cx="7924801" cy="2895600"/>
        </p:xfrm>
        <a:graphic>
          <a:graphicData uri="http://schemas.openxmlformats.org/drawingml/2006/table">
            <a:tbl>
              <a:tblPr/>
              <a:tblGrid>
                <a:gridCol w="2424057"/>
                <a:gridCol w="2376543"/>
                <a:gridCol w="3124201"/>
              </a:tblGrid>
              <a:tr h="5334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baseline="0" dirty="0" smtClean="0">
                          <a:latin typeface="Bernard MT Condensed" pitchFamily="18" charset="0"/>
                        </a:rPr>
                        <a:t>Target of Therapy</a:t>
                      </a:r>
                      <a:r>
                        <a:rPr lang="en-US" sz="2200" b="0" dirty="0" smtClean="0">
                          <a:latin typeface="Bernard MT Condensed" pitchFamily="18" charset="0"/>
                        </a:rPr>
                        <a:t>                                             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Therapeutic Class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Drug Examples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To alleviate symptoms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Blood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Artemisinin</a:t>
                      </a:r>
                      <a:endParaRPr lang="en-US" sz="2200" b="1" spc="-4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Chloroquine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(in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vivax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only)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Quinine</a:t>
                      </a:r>
                      <a:r>
                        <a:rPr lang="en-US" sz="2200" b="1" spc="-40" baseline="0" dirty="0" smtClean="0">
                          <a:latin typeface="Arial Narrow" pitchFamily="34" charset="0"/>
                        </a:rPr>
                        <a:t> (in pregnancy)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relapses 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Tissue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hypnotocidal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) drugs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spread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Gametocidal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i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152400"/>
            <a:ext cx="7162801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What are the </a:t>
            </a: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Targets </a:t>
            </a: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of Treating an infected patient? </a:t>
            </a:r>
            <a:endParaRPr lang="en-US" sz="2000" b="1" dirty="0">
              <a:solidFill>
                <a:srgbClr val="B40022"/>
              </a:solidFill>
              <a:latin typeface="Comic Sans MS" pitchFamily="66" charset="0"/>
            </a:endParaRPr>
          </a:p>
        </p:txBody>
      </p:sp>
      <p:sp>
        <p:nvSpPr>
          <p:cNvPr id="8" name="Freeform 303"/>
          <p:cNvSpPr>
            <a:spLocks/>
          </p:cNvSpPr>
          <p:nvPr/>
        </p:nvSpPr>
        <p:spPr bwMode="auto">
          <a:xfrm flipH="1">
            <a:off x="79191" y="1600200"/>
            <a:ext cx="1368609" cy="3429000"/>
          </a:xfrm>
          <a:custGeom>
            <a:avLst/>
            <a:gd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7" y="456"/>
              </a:cxn>
              <a:cxn ang="0">
                <a:pos x="329" y="536"/>
              </a:cxn>
              <a:cxn ang="0">
                <a:pos x="310" y="634"/>
              </a:cxn>
              <a:cxn ang="0">
                <a:pos x="308" y="661"/>
              </a:cxn>
              <a:cxn ang="0">
                <a:pos x="302" y="688"/>
              </a:cxn>
              <a:cxn ang="0">
                <a:pos x="285" y="792"/>
              </a:cxn>
              <a:cxn ang="0">
                <a:pos x="282" y="824"/>
              </a:cxn>
              <a:cxn ang="0">
                <a:pos x="333" y="858"/>
              </a:cxn>
              <a:cxn ang="0">
                <a:pos x="261" y="856"/>
              </a:cxn>
              <a:cxn ang="0">
                <a:pos x="246" y="830"/>
              </a:cxn>
              <a:cxn ang="0">
                <a:pos x="249" y="805"/>
              </a:cxn>
              <a:cxn ang="0">
                <a:pos x="248" y="702"/>
              </a:cxn>
              <a:cxn ang="0">
                <a:pos x="252" y="634"/>
              </a:cxn>
              <a:cxn ang="0">
                <a:pos x="245" y="579"/>
              </a:cxn>
              <a:cxn ang="0">
                <a:pos x="241" y="499"/>
              </a:cxn>
              <a:cxn ang="0">
                <a:pos x="238" y="557"/>
              </a:cxn>
              <a:cxn ang="0">
                <a:pos x="230" y="624"/>
              </a:cxn>
              <a:cxn ang="0">
                <a:pos x="230" y="684"/>
              </a:cxn>
              <a:cxn ang="0">
                <a:pos x="222" y="789"/>
              </a:cxn>
              <a:cxn ang="0">
                <a:pos x="223" y="823"/>
              </a:cxn>
              <a:cxn ang="0">
                <a:pos x="225" y="854"/>
              </a:cxn>
              <a:cxn ang="0">
                <a:pos x="139" y="867"/>
              </a:cxn>
              <a:cxn ang="0">
                <a:pos x="178" y="832"/>
              </a:cxn>
              <a:cxn ang="0">
                <a:pos x="190" y="809"/>
              </a:cxn>
              <a:cxn ang="0">
                <a:pos x="178" y="705"/>
              </a:cxn>
              <a:cxn ang="0">
                <a:pos x="175" y="671"/>
              </a:cxn>
              <a:cxn ang="0">
                <a:pos x="177" y="644"/>
              </a:cxn>
              <a:cxn ang="0">
                <a:pos x="157" y="567"/>
              </a:cxn>
              <a:cxn ang="0">
                <a:pos x="155" y="470"/>
              </a:cxn>
              <a:cxn ang="0">
                <a:pos x="167" y="407"/>
              </a:cxn>
              <a:cxn ang="0">
                <a:pos x="175" y="333"/>
              </a:cxn>
              <a:cxn ang="0">
                <a:pos x="166" y="282"/>
              </a:cxn>
              <a:cxn ang="0">
                <a:pos x="140" y="358"/>
              </a:cxn>
              <a:cxn ang="0">
                <a:pos x="77" y="437"/>
              </a:cxn>
              <a:cxn ang="0">
                <a:pos x="4" y="478"/>
              </a:cxn>
              <a:cxn ang="0">
                <a:pos x="24" y="442"/>
              </a:cxn>
              <a:cxn ang="0">
                <a:pos x="36" y="428"/>
              </a:cxn>
              <a:cxn ang="0">
                <a:pos x="96" y="351"/>
              </a:cxn>
              <a:cxn ang="0">
                <a:pos x="117" y="247"/>
              </a:cxn>
              <a:cxn ang="0">
                <a:pos x="128" y="171"/>
              </a:cxn>
              <a:cxn ang="0">
                <a:pos x="165" y="152"/>
              </a:cxn>
              <a:cxn ang="0">
                <a:pos x="203" y="128"/>
              </a:cxn>
              <a:cxn ang="0">
                <a:pos x="203" y="96"/>
              </a:cxn>
              <a:cxn ang="0">
                <a:pos x="191" y="73"/>
              </a:cxn>
              <a:cxn ang="0">
                <a:pos x="198" y="24"/>
              </a:cxn>
              <a:cxn ang="0">
                <a:pos x="253" y="5"/>
              </a:cxn>
              <a:cxn ang="0">
                <a:pos x="279" y="45"/>
              </a:cxn>
              <a:cxn ang="0">
                <a:pos x="279" y="78"/>
              </a:cxn>
              <a:cxn ang="0">
                <a:pos x="269" y="103"/>
              </a:cxn>
              <a:cxn ang="0">
                <a:pos x="282" y="136"/>
              </a:cxn>
              <a:cxn ang="0">
                <a:pos x="327" y="154"/>
              </a:cxn>
              <a:cxn ang="0">
                <a:pos x="361" y="187"/>
              </a:cxn>
              <a:cxn ang="0">
                <a:pos x="369" y="283"/>
              </a:cxn>
              <a:cxn ang="0">
                <a:pos x="382" y="372"/>
              </a:cxn>
              <a:cxn ang="0">
                <a:pos x="384" y="466"/>
              </a:cxn>
              <a:cxn ang="0">
                <a:pos x="357" y="503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  <a:lnTo>
                  <a:pt x="349" y="469"/>
                </a:lnTo>
              </a:path>
            </a:pathLst>
          </a:custGeom>
          <a:gradFill flip="none" rotWithShape="1">
            <a:gsLst>
              <a:gs pos="6000">
                <a:schemeClr val="tx1"/>
              </a:gs>
              <a:gs pos="0">
                <a:schemeClr val="tx1"/>
              </a:gs>
              <a:gs pos="15000">
                <a:schemeClr val="tx1">
                  <a:lumMod val="65000"/>
                  <a:lumOff val="35000"/>
                </a:schemeClr>
              </a:gs>
              <a:gs pos="58000">
                <a:srgbClr val="DE002A"/>
              </a:gs>
              <a:gs pos="72000">
                <a:srgbClr val="B40022"/>
              </a:gs>
              <a:gs pos="88000">
                <a:schemeClr val="tx1"/>
              </a:gs>
            </a:gsLst>
            <a:lin ang="5400000" scaled="1"/>
            <a:tileRect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1741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Arial Narrow" pitchFamily="34" charset="0"/>
              </a:rPr>
              <a:t>N.B.</a:t>
            </a:r>
            <a:r>
              <a:rPr lang="en-US" sz="2000" b="1" i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If patient has got infested by </a:t>
            </a:r>
            <a:r>
              <a:rPr lang="en-US" sz="2200" b="1" dirty="0" err="1" smtClean="0">
                <a:latin typeface="Arial Narrow" pitchFamily="34" charset="0"/>
              </a:rPr>
              <a:t>sporozoites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we want to protect against progression to Tissue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Shizontocides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spc="-40" dirty="0" err="1" smtClean="0">
                <a:latin typeface="Arial Narrow" pitchFamily="34" charset="0"/>
              </a:rPr>
              <a:t>Primaquine</a:t>
            </a:r>
            <a:endParaRPr lang="en-US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9" name="Picture 2" descr="http://www.mosquito-man.co.uk/images/mosquito_graphic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" y="525988"/>
            <a:ext cx="1194516" cy="1493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  								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27" name="Picture 10" descr="Annual wormwood for antimalarial drug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5156" y="1371600"/>
            <a:ext cx="25202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738260" y="3947159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 err="1"/>
              <a:t>Artemesia</a:t>
            </a:r>
            <a:r>
              <a:rPr lang="en-US" sz="2000" b="1" i="1" dirty="0"/>
              <a:t> </a:t>
            </a:r>
            <a:r>
              <a:rPr lang="en-US" sz="2000" b="1" i="1" dirty="0" err="1"/>
              <a:t>annua</a:t>
            </a:r>
            <a:endParaRPr lang="en-US" sz="2000" b="1" i="1" dirty="0"/>
          </a:p>
        </p:txBody>
      </p:sp>
      <p:sp>
        <p:nvSpPr>
          <p:cNvPr id="29" name="Rectangle 28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1676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Affect all forms including multi-drug resistant </a:t>
            </a:r>
            <a:r>
              <a:rPr lang="en-US" i="1" dirty="0" smtClean="0"/>
              <a:t>P. </a:t>
            </a:r>
            <a:r>
              <a:rPr lang="en-US" i="1" dirty="0" err="1" smtClean="0"/>
              <a:t>falciparum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152400" y="1166948"/>
            <a:ext cx="4419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5"/>
              </a:buBlip>
            </a:pPr>
            <a:r>
              <a:rPr lang="en-US" sz="2400" dirty="0" smtClean="0"/>
              <a:t>Fast acting blood </a:t>
            </a:r>
            <a:r>
              <a:rPr lang="en-US" sz="2400" dirty="0" err="1" smtClean="0"/>
              <a:t>Schizontocide</a:t>
            </a:r>
            <a:endParaRPr lang="en-US" sz="2400" dirty="0" smtClean="0"/>
          </a:p>
          <a:p>
            <a:pPr marL="0" lvl="1" indent="-285750">
              <a:buBlip>
                <a:blip r:embed="rId5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286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2326719"/>
            <a:ext cx="609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Derivatives are rapidly absorbed orally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Rapidly </a:t>
            </a:r>
            <a:r>
              <a:rPr lang="en-US" sz="2200" b="1" dirty="0" err="1" smtClean="0">
                <a:latin typeface="Arial Narrow" pitchFamily="34" charset="0"/>
              </a:rPr>
              <a:t>biotransform</a:t>
            </a:r>
            <a:r>
              <a:rPr lang="en-US" sz="2200" b="1" dirty="0" smtClean="0">
                <a:latin typeface="Arial Narrow" pitchFamily="34" charset="0"/>
              </a:rPr>
              <a:t> in liver into </a:t>
            </a:r>
            <a:r>
              <a:rPr lang="en-US" sz="2200" b="1" dirty="0" err="1" smtClean="0">
                <a:latin typeface="Arial Narrow" pitchFamily="34" charset="0"/>
              </a:rPr>
              <a:t>artenimol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active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metabolite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Widely distributed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err="1" smtClean="0">
                <a:latin typeface="Arial Narrow" pitchFamily="34" charset="0"/>
              </a:rPr>
              <a:t>artemisinin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4hrs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/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45min /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4-11hrs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337" y="1957252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0929" y="8599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solubility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86214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Soluble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4697371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They have </a:t>
            </a:r>
            <a:r>
              <a:rPr lang="en-US" sz="2200" b="1" dirty="0" err="1" smtClean="0">
                <a:latin typeface="Arial Narrow" pitchFamily="34" charset="0"/>
              </a:rPr>
              <a:t>endoperoxide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bridges that are cleaved by </a:t>
            </a:r>
            <a:r>
              <a:rPr lang="en-US" sz="2200" b="1" dirty="0" err="1" smtClean="0">
                <a:latin typeface="Arial Narrow" pitchFamily="34" charset="0"/>
              </a:rPr>
              <a:t>haem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iorn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err="1" smtClean="0">
                <a:latin typeface="Arial Narrow" pitchFamily="34" charset="0"/>
              </a:rPr>
              <a:t>yeild</a:t>
            </a:r>
            <a:r>
              <a:rPr lang="en-US" sz="2200" b="1" dirty="0" smtClean="0">
                <a:latin typeface="Arial Narrow" pitchFamily="34" charset="0"/>
              </a:rPr>
              <a:t> 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carbon-</a:t>
            </a:r>
            <a:r>
              <a:rPr lang="en-US" sz="2200" b="1" dirty="0" err="1" smtClean="0">
                <a:latin typeface="Arial Narrow" pitchFamily="34" charset="0"/>
              </a:rPr>
              <a:t>centred</a:t>
            </a:r>
            <a:r>
              <a:rPr lang="en-US" sz="2200" b="1" dirty="0" smtClean="0">
                <a:latin typeface="Arial Narrow" pitchFamily="34" charset="0"/>
              </a:rPr>
              <a:t> free radicals, that will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lkylate</a:t>
            </a:r>
            <a:r>
              <a:rPr lang="en-US" sz="2200" b="1" dirty="0" smtClean="0">
                <a:latin typeface="Arial Narrow" pitchFamily="34" charset="0"/>
              </a:rPr>
              <a:t> membranes of parasite’s food vacuole and mitochondria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Irreversibly bind &amp; inhibit </a:t>
            </a:r>
            <a:r>
              <a:rPr lang="en-US" sz="2200" b="1" dirty="0" err="1" smtClean="0">
                <a:latin typeface="Arial Narrow" pitchFamily="34" charset="0"/>
              </a:rPr>
              <a:t>sarco</a:t>
            </a:r>
            <a:r>
              <a:rPr lang="en-US" sz="2200" b="1" dirty="0" smtClean="0">
                <a:latin typeface="Arial Narrow" pitchFamily="34" charset="0"/>
              </a:rPr>
              <a:t>-endoplasmic reticulum Ca</a:t>
            </a:r>
            <a:r>
              <a:rPr lang="en-US" sz="2200" b="1" baseline="30000" dirty="0" smtClean="0">
                <a:latin typeface="Arial Narrow" pitchFamily="34" charset="0"/>
              </a:rPr>
              <a:t>2+</a:t>
            </a:r>
            <a:r>
              <a:rPr lang="en-US" sz="2200" b="1" dirty="0" smtClean="0">
                <a:latin typeface="Arial Narrow" pitchFamily="34" charset="0"/>
              </a:rPr>
              <a:t>-</a:t>
            </a:r>
            <a:r>
              <a:rPr lang="en-US" sz="2200" b="1" dirty="0" err="1" smtClean="0">
                <a:latin typeface="Arial Narrow" pitchFamily="34" charset="0"/>
              </a:rPr>
              <a:t>ATPase</a:t>
            </a:r>
            <a:r>
              <a:rPr lang="en-US" sz="2200" b="1" dirty="0" smtClean="0">
                <a:latin typeface="Arial Narrow" pitchFamily="34" charset="0"/>
              </a:rPr>
              <a:t> of the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parasite, thereby inhibiting its growth 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" y="42672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59394" name="Picture 2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754" y="937169"/>
            <a:ext cx="6061045" cy="493023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1232823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618288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ransient heart block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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neutrophil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count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Brief episodes of fever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Neuro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hepato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/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bone marrow toxicity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334000"/>
            <a:ext cx="6629400" cy="830997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</a:p>
          <a:p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was reported recently in Cambodia- Thailand border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0"/>
            <a:ext cx="1728358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Preparations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5240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IV or IM  preparations for severe complicated cases as cerebral </a:t>
            </a:r>
            <a:b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  malaria (24h) followed by complete course of ACT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0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Artemisin</a:t>
            </a:r>
            <a:r>
              <a:rPr lang="en-US" sz="2200" b="1" dirty="0" smtClean="0">
                <a:latin typeface="Arial Narrow" pitchFamily="34" charset="0"/>
              </a:rPr>
              <a:t>-based combination therapies (ACTs):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lumefantrine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amodiaquine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mefloquine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sulfadoxine-pyrimethamine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1816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Artemisinin</a:t>
            </a:r>
            <a:r>
              <a:rPr lang="en-US" sz="2800" b="1" dirty="0" smtClean="0"/>
              <a:t> and its derivatives should not be used as </a:t>
            </a:r>
            <a:r>
              <a:rPr lang="en-US" sz="2800" b="1" dirty="0" err="1" smtClean="0"/>
              <a:t>monotherapy</a:t>
            </a:r>
            <a:r>
              <a:rPr lang="en-US" sz="2800" b="1" dirty="0" smtClean="0"/>
              <a:t>.(Recrudescence)</a:t>
            </a:r>
            <a:endParaRPr lang="en-US" sz="2800" b="1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6829" y="685800"/>
            <a:ext cx="308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Chloroquine</a:t>
            </a:r>
            <a:r>
              <a:rPr lang="en-US" dirty="0" smtClean="0"/>
              <a:t>  and </a:t>
            </a:r>
            <a:r>
              <a:rPr lang="en-US" dirty="0" err="1"/>
              <a:t>A</a:t>
            </a:r>
            <a:r>
              <a:rPr lang="en-US" dirty="0" err="1" smtClean="0"/>
              <a:t>modiaquine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000" y="1166948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400" dirty="0"/>
              <a:t>P</a:t>
            </a:r>
            <a:r>
              <a:rPr lang="en-US" sz="2400" dirty="0" smtClean="0"/>
              <a:t>otent blood </a:t>
            </a:r>
            <a:r>
              <a:rPr lang="en-US" sz="2400" dirty="0" err="1"/>
              <a:t>S</a:t>
            </a:r>
            <a:r>
              <a:rPr lang="en-US" sz="2400" dirty="0" err="1" smtClean="0"/>
              <a:t>chizontocide</a:t>
            </a:r>
            <a:r>
              <a:rPr lang="en-US" sz="2400" dirty="0" smtClean="0"/>
              <a:t> &amp; a </a:t>
            </a:r>
            <a:r>
              <a:rPr lang="en-US" sz="2400" dirty="0" err="1" smtClean="0"/>
              <a:t>Gametoside</a:t>
            </a:r>
            <a:endParaRPr lang="en-US" sz="2400" dirty="0" smtClean="0"/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1647484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</a:rPr>
              <a:t>Can be active against all forms of the </a:t>
            </a:r>
            <a:r>
              <a:rPr lang="en-US" sz="2200" dirty="0" err="1" smtClean="0">
                <a:latin typeface="Arial Narrow" pitchFamily="34" charset="0"/>
              </a:rPr>
              <a:t>schizonts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0000F6"/>
                </a:solidFill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exception is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chloroquine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-resistant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P.f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 &amp;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P.v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.)</a:t>
            </a:r>
            <a:endParaRPr lang="en-US" sz="2000" b="1" i="1" dirty="0">
              <a:solidFill>
                <a:srgbClr val="0000F6"/>
              </a:solidFill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33400" y="2667000"/>
            <a:ext cx="7086600" cy="26670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Has high volume of distribution(100-1000l/kg)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Concentrated into parasitized RBCs.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Released slowly from tissues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Excreted in the urine 70% unchanged</a:t>
            </a:r>
          </a:p>
          <a:p>
            <a:pPr marL="0" lvl="1" indent="-285750"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Initial t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 =2-3days &amp; terminal t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=1-2months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674" y="2357844"/>
            <a:ext cx="24583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Pharmacokinetics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91200" y="1700348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 Narrow" pitchFamily="34" charset="0"/>
              </a:rPr>
              <a:t>Against </a:t>
            </a:r>
            <a:r>
              <a:rPr lang="en-US" sz="2000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000" i="1" dirty="0" err="1" smtClean="0">
                <a:latin typeface="Arial Narrow" pitchFamily="34" charset="0"/>
              </a:rPr>
              <a:t>P.v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P.o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P.f</a:t>
            </a:r>
            <a:r>
              <a:rPr lang="en-US" sz="2000" i="1" dirty="0" smtClean="0">
                <a:latin typeface="Arial Narrow" pitchFamily="34" charset="0"/>
              </a:rPr>
              <a:t>.</a:t>
            </a:r>
            <a:endParaRPr lang="en-US" sz="2000" b="1" i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980906" y="1661454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4800" y="5335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err="1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 concentrates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1000-fold in food vacuole of parasite. Why  ??? 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</a:t>
            </a:r>
            <a:r>
              <a:rPr lang="en-US" sz="2200" b="1" dirty="0" err="1" smtClean="0">
                <a:latin typeface="Arial Narrow" pitchFamily="34" charset="0"/>
              </a:rPr>
              <a:t>protonation</a:t>
            </a:r>
            <a:r>
              <a:rPr lang="en-US" sz="2200" b="1" dirty="0" smtClean="0">
                <a:latin typeface="Arial Narrow" pitchFamily="34" charset="0"/>
              </a:rPr>
              <a:t> &amp; ion trapping due to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latin typeface="Arial Narrow" pitchFamily="34" charset="0"/>
              </a:rPr>
              <a:t>pH of vacuole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active uptake by a parasite transporter(s)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binding to a specific receptor in the food vacuole.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/>
          <p:nvPr/>
        </p:nvGrpSpPr>
        <p:grpSpPr>
          <a:xfrm>
            <a:off x="40341" y="3859887"/>
            <a:ext cx="4198611" cy="1371600"/>
            <a:chOff x="40341" y="3859887"/>
            <a:chExt cx="4198611" cy="1371600"/>
          </a:xfrm>
        </p:grpSpPr>
        <p:sp>
          <p:nvSpPr>
            <p:cNvPr id="21" name="Rectangle 20"/>
            <p:cNvSpPr/>
            <p:nvPr/>
          </p:nvSpPr>
          <p:spPr>
            <a:xfrm>
              <a:off x="1030941" y="4150060"/>
              <a:ext cx="1531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pc="-150" dirty="0" err="1" smtClean="0">
                  <a:solidFill>
                    <a:srgbClr val="FF0000"/>
                  </a:solidFill>
                  <a:latin typeface="Arial Narrow" pitchFamily="34" charset="0"/>
                </a:rPr>
                <a:t>Heme</a:t>
              </a:r>
              <a:r>
                <a:rPr lang="en-US" b="1" spc="-150" dirty="0" smtClean="0">
                  <a:solidFill>
                    <a:srgbClr val="FF0000"/>
                  </a:solidFill>
                  <a:latin typeface="Arial Narrow" pitchFamily="34" charset="0"/>
                </a:rPr>
                <a:t> Polymerase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400" y="3916977"/>
              <a:ext cx="6575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Hb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01899" y="3897867"/>
              <a:ext cx="95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Heme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41" y="3916977"/>
              <a:ext cx="12442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Hemozin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200401" y="4123166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3656805" y="4507854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1221378" y="4117033"/>
              <a:ext cx="1041750" cy="323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400" y="4831377"/>
              <a:ext cx="10262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Peptides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362200" y="3859887"/>
              <a:ext cx="914400" cy="53340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2438400" y="5029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188" y="1193074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1752600"/>
            <a:ext cx="4572000" cy="480060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FAEAEA"/>
              </a:gs>
              <a:gs pos="94000">
                <a:srgbClr val="D00000"/>
              </a:gs>
            </a:gsLst>
            <a:lin ang="13500000" scaled="1"/>
            <a:tileRect/>
          </a:gra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4814307" y="2618275"/>
            <a:ext cx="2963623" cy="1981200"/>
          </a:xfrm>
          <a:prstGeom prst="ellipse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162800" y="2362200"/>
            <a:ext cx="1828800" cy="400110"/>
          </a:xfrm>
          <a:prstGeom prst="rect">
            <a:avLst/>
          </a:prstGeom>
          <a:solidFill>
            <a:srgbClr val="FFB7FF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Malaria Parasite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776548"/>
            <a:ext cx="7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RBC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20148" y="2819400"/>
            <a:ext cx="65755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Hb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7391400" y="3045580"/>
            <a:ext cx="381000" cy="10474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9232" y="2176888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-150" dirty="0" smtClean="0">
                <a:solidFill>
                  <a:schemeClr val="bg1"/>
                </a:solidFill>
                <a:latin typeface="Arial Narrow" pitchFamily="34" charset="0"/>
              </a:rPr>
              <a:t>Food vacuole</a:t>
            </a:r>
            <a:endParaRPr lang="en-US" sz="2400" b="1" spc="-1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908" y="2667000"/>
            <a:ext cx="62549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(Hz)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043" y="1676400"/>
            <a:ext cx="4456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Malaria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digest  host cell’s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Hb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to obtain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a.a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.  </a:t>
            </a:r>
          </a:p>
          <a:p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Heme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is released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150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Toxic</a:t>
            </a:r>
          </a:p>
          <a:p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So parasite detoxifies it by </a:t>
            </a:r>
            <a:r>
              <a:rPr lang="en-US" sz="22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heme</a:t>
            </a:r>
            <a:r>
              <a:rPr lang="en-US" sz="22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polymerase</a:t>
            </a:r>
            <a:r>
              <a:rPr 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Hemozin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NonToxic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)   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&amp; traps it in food vacuole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66800" y="4907577"/>
            <a:ext cx="1503938" cy="400110"/>
          </a:xfrm>
          <a:prstGeom prst="rect">
            <a:avLst/>
          </a:prstGeom>
          <a:solidFill>
            <a:srgbClr val="D0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CHLOROQUINE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5150224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concentrate inside  acidic food vacuole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86400" y="3034553"/>
            <a:ext cx="1927412" cy="165847"/>
          </a:xfrm>
          <a:custGeom>
            <a:avLst/>
            <a:gdLst>
              <a:gd name="connsiteX0" fmla="*/ 2043953 w 2043953"/>
              <a:gd name="connsiteY0" fmla="*/ 107576 h 170330"/>
              <a:gd name="connsiteX1" fmla="*/ 1559859 w 2043953"/>
              <a:gd name="connsiteY1" fmla="*/ 161365 h 170330"/>
              <a:gd name="connsiteX2" fmla="*/ 860612 w 2043953"/>
              <a:gd name="connsiteY2" fmla="*/ 161365 h 170330"/>
              <a:gd name="connsiteX3" fmla="*/ 295835 w 2043953"/>
              <a:gd name="connsiteY3" fmla="*/ 121023 h 170330"/>
              <a:gd name="connsiteX4" fmla="*/ 0 w 2043953"/>
              <a:gd name="connsiteY4" fmla="*/ 0 h 170330"/>
              <a:gd name="connsiteX5" fmla="*/ 0 w 2043953"/>
              <a:gd name="connsiteY5" fmla="*/ 0 h 170330"/>
              <a:gd name="connsiteX6" fmla="*/ 0 w 2043953"/>
              <a:gd name="connsiteY6" fmla="*/ 0 h 170330"/>
              <a:gd name="connsiteX7" fmla="*/ 13447 w 2043953"/>
              <a:gd name="connsiteY7" fmla="*/ 0 h 17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3953" h="170330">
                <a:moveTo>
                  <a:pt x="2043953" y="107576"/>
                </a:moveTo>
                <a:cubicBezTo>
                  <a:pt x="1900517" y="129988"/>
                  <a:pt x="1757082" y="152400"/>
                  <a:pt x="1559859" y="161365"/>
                </a:cubicBezTo>
                <a:cubicBezTo>
                  <a:pt x="1362636" y="170330"/>
                  <a:pt x="1071283" y="168089"/>
                  <a:pt x="860612" y="161365"/>
                </a:cubicBezTo>
                <a:cubicBezTo>
                  <a:pt x="649941" y="154641"/>
                  <a:pt x="439270" y="147917"/>
                  <a:pt x="295835" y="121023"/>
                </a:cubicBezTo>
                <a:cubicBezTo>
                  <a:pt x="152400" y="9412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13447" y="0"/>
                </a:lnTo>
              </a:path>
            </a:pathLst>
          </a:cu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20650818">
            <a:off x="6248400" y="3339192"/>
            <a:ext cx="533400" cy="457200"/>
          </a:xfrm>
          <a:prstGeom prst="arc">
            <a:avLst>
              <a:gd name="adj1" fmla="val 9333343"/>
              <a:gd name="adj2" fmla="val 0"/>
            </a:avLst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4973062" y="3429000"/>
            <a:ext cx="1503938" cy="1771710"/>
            <a:chOff x="4973062" y="3429000"/>
            <a:chExt cx="1503938" cy="1771710"/>
          </a:xfrm>
        </p:grpSpPr>
        <p:sp>
          <p:nvSpPr>
            <p:cNvPr id="33" name="Rectangle 32"/>
            <p:cNvSpPr/>
            <p:nvPr/>
          </p:nvSpPr>
          <p:spPr>
            <a:xfrm>
              <a:off x="4973062" y="4800600"/>
              <a:ext cx="1503938" cy="400110"/>
            </a:xfrm>
            <a:prstGeom prst="rect">
              <a:avLst/>
            </a:prstGeom>
            <a:solidFill>
              <a:srgbClr val="D00000"/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Bernard MT Condensed" pitchFamily="18" charset="0"/>
                </a:rPr>
                <a:t>CHLOROQUINE</a:t>
              </a:r>
              <a:endParaRPr lang="en-US" sz="20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4984376" y="3810000"/>
              <a:ext cx="1371600" cy="6096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5400000" flipH="1" flipV="1">
            <a:off x="1600200" y="4697293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62953" y="409745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477428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90359" y="2947852"/>
            <a:ext cx="950901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Heme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7153568" y="3168343"/>
            <a:ext cx="1685632" cy="3008323"/>
            <a:chOff x="7153568" y="3168343"/>
            <a:chExt cx="1685632" cy="3008323"/>
          </a:xfrm>
        </p:grpSpPr>
        <p:sp>
          <p:nvSpPr>
            <p:cNvPr id="59" name="Isosceles Triangle 58"/>
            <p:cNvSpPr/>
            <p:nvPr/>
          </p:nvSpPr>
          <p:spPr>
            <a:xfrm rot="20241342">
              <a:off x="7153568" y="3168343"/>
              <a:ext cx="1219200" cy="296699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>
              <a:glow rad="228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9843368">
              <a:off x="7792462" y="5653446"/>
              <a:ext cx="1046738" cy="523220"/>
            </a:xfrm>
            <a:prstGeom prst="rect">
              <a:avLst/>
            </a:prstGeom>
            <a:solidFill>
              <a:srgbClr val="FFFFFF">
                <a:alpha val="56078"/>
              </a:srgb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00FF"/>
                  </a:solidFill>
                  <a:latin typeface="Bernard MT Condensed" pitchFamily="18" charset="0"/>
                </a:rPr>
                <a:t>Lysis</a:t>
              </a:r>
              <a:endParaRPr lang="en-US" sz="2800" dirty="0">
                <a:solidFill>
                  <a:srgbClr val="0000FF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96414" y="61722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It is used also in rheumatoid </a:t>
            </a:r>
            <a:r>
              <a:rPr lang="en-US" sz="2200" b="1" dirty="0" err="1" smtClean="0">
                <a:solidFill>
                  <a:srgbClr val="0000FF"/>
                </a:solidFill>
                <a:latin typeface="Arial Narrow" pitchFamily="34" charset="0"/>
              </a:rPr>
              <a:t>artheritis</a:t>
            </a: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, SLE</a:t>
            </a:r>
            <a:r>
              <a:rPr lang="en-US" sz="2200" b="1" dirty="0" smtClean="0">
                <a:latin typeface="Arial Narrow" pitchFamily="34" charset="0"/>
              </a:rPr>
              <a:t>,….</a:t>
            </a:r>
            <a:r>
              <a:rPr lang="en-US" sz="2000" b="1" i="1" dirty="0" smtClean="0">
                <a:latin typeface="Arial Narrow" pitchFamily="34" charset="0"/>
              </a:rPr>
              <a:t> 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pic>
        <p:nvPicPr>
          <p:cNvPr id="67" name="Picture 4" descr="http://www.vtnews.vt.edu/articles/2008/05/images/M_08313malaria-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8233" y="457200"/>
            <a:ext cx="1708767" cy="1757589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 animBg="1"/>
      <p:bldP spid="35" grpId="0"/>
      <p:bldP spid="48" grpId="0"/>
      <p:bldP spid="50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0" y="681335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947440"/>
            <a:ext cx="8077200" cy="473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Short-term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1. </a:t>
            </a:r>
            <a:r>
              <a:rPr lang="en-US" sz="2200" b="1" dirty="0" smtClean="0">
                <a:latin typeface="Arial Narrow" pitchFamily="34" charset="0"/>
              </a:rPr>
              <a:t>Mild </a:t>
            </a:r>
            <a:r>
              <a:rPr lang="en-US" sz="2200" b="1" dirty="0">
                <a:latin typeface="Arial Narrow" pitchFamily="34" charset="0"/>
              </a:rPr>
              <a:t>headache and visual </a:t>
            </a:r>
            <a:r>
              <a:rPr lang="en-US" sz="2200" b="1" dirty="0" smtClean="0">
                <a:latin typeface="Arial Narrow" pitchFamily="34" charset="0"/>
              </a:rPr>
              <a:t>disturbances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smtClean="0">
                <a:latin typeface="Arial Narrow" pitchFamily="34" charset="0"/>
              </a:rPr>
              <a:t>Gastro-intestinal upsets; Nausea, vomiting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3. </a:t>
            </a:r>
            <a:r>
              <a:rPr lang="en-US" sz="2200" b="1" dirty="0" err="1" smtClean="0">
                <a:latin typeface="Arial Narrow" pitchFamily="34" charset="0"/>
              </a:rPr>
              <a:t>Pruritus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urticaria</a:t>
            </a:r>
            <a:r>
              <a:rPr lang="en-US" sz="2200" b="1" dirty="0" smtClean="0">
                <a:latin typeface="Arial Narrow" pitchFamily="34" charset="0"/>
              </a:rPr>
              <a:t>.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</a:rPr>
              <a:t>Prolonged </a:t>
            </a: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therapy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 marL="457200" indent="-457200">
              <a:lnSpc>
                <a:spcPts val="2800"/>
              </a:lnSpc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Retinopathy</a:t>
            </a:r>
            <a:r>
              <a:rPr lang="en-US" sz="2200" b="1" dirty="0">
                <a:latin typeface="Arial Narrow" pitchFamily="34" charset="0"/>
              </a:rPr>
              <a:t>, characterized by loss of central visual </a:t>
            </a:r>
            <a:r>
              <a:rPr lang="en-US" sz="2200" b="1" dirty="0" smtClean="0">
                <a:latin typeface="Arial Narrow" pitchFamily="34" charset="0"/>
              </a:rPr>
              <a:t>acuity, macular </a:t>
            </a:r>
            <a:r>
              <a:rPr lang="en-US" sz="2200" b="1" dirty="0">
                <a:latin typeface="Arial Narrow" pitchFamily="34" charset="0"/>
              </a:rPr>
              <a:t>pigmentation </a:t>
            </a:r>
            <a:r>
              <a:rPr lang="en-US" sz="2200" b="1" dirty="0" smtClean="0">
                <a:latin typeface="Arial Narrow" pitchFamily="34" charset="0"/>
              </a:rPr>
              <a:t>and retinal artery </a:t>
            </a:r>
            <a:r>
              <a:rPr lang="en-US" sz="2200" b="1" dirty="0">
                <a:latin typeface="Arial Narrow" pitchFamily="34" charset="0"/>
              </a:rPr>
              <a:t>constriction. Progressive visual loss is halted </a:t>
            </a:r>
            <a:r>
              <a:rPr lang="en-US" sz="2200" b="1" dirty="0" smtClean="0">
                <a:latin typeface="Arial Narrow" pitchFamily="34" charset="0"/>
              </a:rPr>
              <a:t>by stopping </a:t>
            </a:r>
            <a:r>
              <a:rPr lang="en-US" sz="2200" b="1" dirty="0">
                <a:latin typeface="Arial Narrow" pitchFamily="34" charset="0"/>
              </a:rPr>
              <a:t>the drug, but is not </a:t>
            </a:r>
            <a:r>
              <a:rPr lang="en-US" sz="2200" b="1" dirty="0" smtClean="0">
                <a:latin typeface="Arial Narrow" pitchFamily="34" charset="0"/>
              </a:rPr>
              <a:t>reversible???</a:t>
            </a:r>
          </a:p>
          <a:p>
            <a:pPr marL="457200" indent="-457200">
              <a:lnSpc>
                <a:spcPts val="2800"/>
              </a:lnSpc>
            </a:pPr>
            <a:r>
              <a:rPr lang="en-US" sz="2000" b="1" i="1" dirty="0" smtClean="0">
                <a:latin typeface="Arial Narrow" pitchFamily="34" charset="0"/>
              </a:rPr>
              <a:t>    N.B. </a:t>
            </a:r>
            <a:r>
              <a:rPr lang="en-US" sz="2000" b="1" i="1" dirty="0" err="1" smtClean="0">
                <a:latin typeface="Arial Narrow" pitchFamily="34" charset="0"/>
              </a:rPr>
              <a:t>Chloroquine</a:t>
            </a:r>
            <a:r>
              <a:rPr lang="en-US" sz="2000" b="1" i="1" dirty="0" smtClean="0">
                <a:latin typeface="Arial Narrow" pitchFamily="34" charset="0"/>
              </a:rPr>
              <a:t> concentrates in </a:t>
            </a:r>
            <a:r>
              <a:rPr lang="en-US" sz="2000" b="1" i="1" dirty="0">
                <a:latin typeface="Arial Narrow" pitchFamily="34" charset="0"/>
              </a:rPr>
              <a:t>melanin containing tissues, e.g. the retina.</a:t>
            </a: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err="1" smtClean="0">
                <a:latin typeface="Arial Narrow" pitchFamily="34" charset="0"/>
              </a:rPr>
              <a:t>Lichenoid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skin </a:t>
            </a:r>
            <a:r>
              <a:rPr lang="en-US" sz="2200" b="1" dirty="0" smtClean="0">
                <a:latin typeface="Arial Narrow" pitchFamily="34" charset="0"/>
              </a:rPr>
              <a:t>eruption, bleaching </a:t>
            </a:r>
            <a:r>
              <a:rPr lang="en-US" sz="2200" b="1" dirty="0">
                <a:latin typeface="Arial Narrow" pitchFamily="34" charset="0"/>
              </a:rPr>
              <a:t>of </a:t>
            </a:r>
            <a:r>
              <a:rPr lang="en-US" sz="2200" b="1" dirty="0" smtClean="0">
                <a:latin typeface="Arial Narrow" pitchFamily="34" charset="0"/>
              </a:rPr>
              <a:t>hair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4. </a:t>
            </a:r>
            <a:r>
              <a:rPr lang="en-US" sz="2200" b="1" dirty="0" smtClean="0">
                <a:latin typeface="Arial Narrow" pitchFamily="34" charset="0"/>
              </a:rPr>
              <a:t>Weight loss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5. </a:t>
            </a:r>
            <a:r>
              <a:rPr lang="en-US" sz="2200" b="1" dirty="0" err="1" smtClean="0">
                <a:latin typeface="Arial Narrow" pitchFamily="34" charset="0"/>
              </a:rPr>
              <a:t>Ototoxicity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(</a:t>
            </a:r>
            <a:r>
              <a:rPr lang="en-US" sz="2200" b="1" dirty="0" err="1">
                <a:latin typeface="Arial Narrow" pitchFamily="34" charset="0"/>
              </a:rPr>
              <a:t>cochleovestibular</a:t>
            </a:r>
            <a:r>
              <a:rPr lang="en-US" sz="2200" b="1" dirty="0">
                <a:latin typeface="Arial Narrow" pitchFamily="34" charset="0"/>
              </a:rPr>
              <a:t> paresis in fetal life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>
              <a:lnSpc>
                <a:spcPts val="28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Bolus injection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 </a:t>
            </a:r>
            <a:r>
              <a:rPr lang="en-US" sz="2200" b="1" dirty="0" smtClean="0">
                <a:latin typeface="Arial Narrow" pitchFamily="34" charset="0"/>
              </a:rPr>
              <a:t>hypotension &amp; </a:t>
            </a:r>
            <a:r>
              <a:rPr lang="en-US" sz="2200" b="1" dirty="0" err="1" smtClean="0">
                <a:latin typeface="Arial Narrow" pitchFamily="34" charset="0"/>
              </a:rPr>
              <a:t>dysrrhythmias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916849"/>
            <a:ext cx="873957" cy="46166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0960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6511</TotalTime>
  <Words>1253</Words>
  <Application>Microsoft Office PowerPoint</Application>
  <PresentationFormat>On-screen Show (4:3)</PresentationFormat>
  <Paragraphs>303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Osama</cp:lastModifiedBy>
  <cp:revision>134</cp:revision>
  <dcterms:created xsi:type="dcterms:W3CDTF">2010-11-19T16:16:07Z</dcterms:created>
  <dcterms:modified xsi:type="dcterms:W3CDTF">2012-01-08T08:44:11Z</dcterms:modified>
</cp:coreProperties>
</file>