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59" r:id="rId2"/>
  </p:sldMasterIdLst>
  <p:handoutMasterIdLst>
    <p:handoutMasterId r:id="rId39"/>
  </p:handoutMasterIdLst>
  <p:sldIdLst>
    <p:sldId id="408" r:id="rId3"/>
    <p:sldId id="256" r:id="rId4"/>
    <p:sldId id="391" r:id="rId5"/>
    <p:sldId id="416" r:id="rId6"/>
    <p:sldId id="358" r:id="rId7"/>
    <p:sldId id="392" r:id="rId8"/>
    <p:sldId id="341" r:id="rId9"/>
    <p:sldId id="410" r:id="rId10"/>
    <p:sldId id="401" r:id="rId11"/>
    <p:sldId id="360" r:id="rId12"/>
    <p:sldId id="362" r:id="rId13"/>
    <p:sldId id="361" r:id="rId14"/>
    <p:sldId id="393" r:id="rId15"/>
    <p:sldId id="365" r:id="rId16"/>
    <p:sldId id="395" r:id="rId17"/>
    <p:sldId id="417" r:id="rId18"/>
    <p:sldId id="394" r:id="rId19"/>
    <p:sldId id="383" r:id="rId20"/>
    <p:sldId id="384" r:id="rId21"/>
    <p:sldId id="364" r:id="rId22"/>
    <p:sldId id="369" r:id="rId23"/>
    <p:sldId id="368" r:id="rId24"/>
    <p:sldId id="398" r:id="rId25"/>
    <p:sldId id="399" r:id="rId26"/>
    <p:sldId id="370" r:id="rId27"/>
    <p:sldId id="414" r:id="rId28"/>
    <p:sldId id="400" r:id="rId29"/>
    <p:sldId id="371" r:id="rId30"/>
    <p:sldId id="396" r:id="rId31"/>
    <p:sldId id="415" r:id="rId32"/>
    <p:sldId id="402" r:id="rId33"/>
    <p:sldId id="413" r:id="rId34"/>
    <p:sldId id="403" r:id="rId35"/>
    <p:sldId id="404" r:id="rId36"/>
    <p:sldId id="405" r:id="rId37"/>
    <p:sldId id="406" r:id="rId3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FFCC"/>
    <a:srgbClr val="FF00FF"/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529" autoAdjust="0"/>
  </p:normalViewPr>
  <p:slideViewPr>
    <p:cSldViewPr>
      <p:cViewPr>
        <p:scale>
          <a:sx n="50" d="100"/>
          <a:sy n="50" d="100"/>
        </p:scale>
        <p:origin x="-1086" y="-516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A5546B0-6DA6-4271-8E3E-9D38C85BCFB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77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20EE54-2F16-40C9-8F10-EDDC452BCC05}" type="datetimeFigureOut">
              <a:rPr lang="en-US"/>
              <a:pPr/>
              <a:t>12/8/2014</a:t>
            </a:fld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A601E-EC00-44B4-8FB9-84E18FE9A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93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C0680-78D4-4A3C-BE66-CE6A48AE9935}" type="datetimeFigureOut">
              <a:rPr lang="en-US"/>
              <a:pPr/>
              <a:t>12/8/2014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6D553-C337-477F-B269-87FAFD639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9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DE32A-62CD-4D55-A63B-B91B10777E9D}" type="datetimeFigureOut">
              <a:rPr lang="en-US"/>
              <a:pPr/>
              <a:t>12/8/2014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433C3-FA2A-4885-81C5-19C6A6562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203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159BC-7BE3-4404-85A5-7D93FC0E3F1B}" type="datetimeFigureOut">
              <a:rPr lang="en-US"/>
              <a:pPr/>
              <a:t>12/8/2014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78221-517F-411B-AB6B-150C86960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482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102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EC7DC-8228-48A3-B338-E1F30C58BF6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256EF-8BA2-4A58-A266-5BA27336D8FD}" type="datetimeFigureOut">
              <a:rPr lang="en-US"/>
              <a:pPr/>
              <a:t>12/8/2014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CF567-1366-4E5C-94BB-9430EB91F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66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AD2E8-5C36-458E-ACC7-87D56BEFEC8F}" type="datetimeFigureOut">
              <a:rPr lang="en-US"/>
              <a:pPr/>
              <a:t>12/8/2014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93CEE-86C9-40DD-B894-2B34F8099A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60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574F6-1C83-4475-A861-C83D655A1C19}" type="datetimeFigureOut">
              <a:rPr lang="en-US"/>
              <a:pPr/>
              <a:t>12/8/2014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1CC00-9DD5-4F45-9EFF-5B5AE708E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92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2192F-9FDA-4C8E-BA71-C4CEF905F512}" type="datetimeFigureOut">
              <a:rPr lang="en-US"/>
              <a:pPr/>
              <a:t>12/8/2014</a:t>
            </a:fld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49E52-3605-4BCA-A401-2B4F756AD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07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F283A-5223-41A7-82A2-6CC6B2E84F2B}" type="datetimeFigureOut">
              <a:rPr lang="en-US"/>
              <a:pPr/>
              <a:t>12/8/2014</a:t>
            </a:fld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5C811-9AB7-4311-BE75-0FD294A24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37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6771-35B4-4E3B-B7D0-7D13C01F0B4A}" type="datetimeFigureOut">
              <a:rPr lang="en-US"/>
              <a:pPr/>
              <a:t>12/8/2014</a:t>
            </a:fld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CB2E6-E512-4E84-A3CD-246E6A88B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77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85764-72F6-490E-AD2A-7DA19134D3F6}" type="datetimeFigureOut">
              <a:rPr lang="en-US"/>
              <a:pPr/>
              <a:t>12/8/2014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F5796-9CF2-47FC-857F-867643050E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74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44FA6-94A7-479E-9505-72A1E129C84E}" type="datetimeFigureOut">
              <a:rPr lang="en-US"/>
              <a:pPr/>
              <a:t>12/8/2014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73E36-4D51-4CED-BDF3-008AA5C72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86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/>
            </a:lvl1pPr>
          </a:lstStyle>
          <a:p>
            <a:fld id="{5CB66609-8470-4B4A-83AD-19A9C30B0469}" type="datetimeFigureOut">
              <a:rPr lang="en-US"/>
              <a:pPr/>
              <a:t>12/8/2014</a:t>
            </a:fld>
            <a:endParaRPr lang="en-US" alt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/>
            </a:lvl1pPr>
          </a:lstStyle>
          <a:p>
            <a:endParaRPr lang="en-US" alt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/>
            </a:lvl1pPr>
          </a:lstStyle>
          <a:p>
            <a:fld id="{D7219BDD-E211-4EBE-AC8C-1214BB170D0F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32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32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8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9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BB07ADA-9DE4-4B3C-8FAE-FDFE9C8B276F}" type="slidenum">
              <a:rPr lang="ar-SA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Ricinoleic_acid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33375"/>
            <a:ext cx="8496300" cy="62642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4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1500" y="1052513"/>
            <a:ext cx="82296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r>
              <a: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Drugs used in treating constipation and IBS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547813" y="3284538"/>
            <a:ext cx="6337300" cy="18002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anchor="b" anchorCtr="1"/>
          <a:lstStyle/>
          <a:p>
            <a:pPr algn="ctr" rtl="0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Profs.Alhaider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abd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Hanan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Hagar</a:t>
            </a:r>
            <a:b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Pharmacology Department</a:t>
            </a:r>
            <a:b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College of Medicine ,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60350"/>
            <a:ext cx="8642350" cy="62642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 </a:t>
            </a:r>
          </a:p>
          <a:p>
            <a:pPr marL="457200" indent="-457200"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Hydrophilic colloids are non absorbed </a:t>
            </a: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Increase the </a:t>
            </a:r>
            <a:r>
              <a:rPr lang="en-US" sz="3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bulk of intestinal contents</a:t>
            </a: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water retention</a:t>
            </a: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mechanical pressure on the walls of  intestine </a:t>
            </a: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stimulation   </a:t>
            </a:r>
          </a:p>
          <a:p>
            <a:pPr marL="457200" indent="-457200"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of stretch receptors </a:t>
            </a: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peristalsis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evacuation of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soft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stool.</a:t>
            </a:r>
          </a:p>
          <a:p>
            <a:pPr marL="457200" indent="-457200"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endParaRPr lang="en-US" sz="34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713788" cy="6335712"/>
          </a:xfrm>
        </p:spPr>
        <p:txBody>
          <a:bodyPr/>
          <a:lstStyle/>
          <a:p>
            <a:pPr marL="457200" indent="-45720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Side Effects </a:t>
            </a:r>
          </a:p>
          <a:p>
            <a:pPr marL="457200" indent="-45720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endParaRPr lang="en-US" sz="10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Delayed onset of action (1-3 days).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Intestinal obstruction </a:t>
            </a: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(should be taken with enough water).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Bloating, flatulence, distension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Interfere with other drug absorption e.g. iron, cardiac glycosides.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8913"/>
            <a:ext cx="8713787" cy="6335712"/>
          </a:xfrm>
        </p:spPr>
        <p:txBody>
          <a:bodyPr/>
          <a:lstStyle/>
          <a:p>
            <a:pPr marL="457200" indent="-457200" algn="ctr" eaLnBrk="1" hangingPunct="1">
              <a:buFont typeface="Wingdings" panose="05000000000000000000" pitchFamily="2" charset="2"/>
              <a:buNone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Osmotic Laxatives</a:t>
            </a:r>
          </a:p>
          <a:p>
            <a:pPr marL="457200" indent="-457200" algn="ctr" eaLnBrk="1" hangingPunct="1">
              <a:buFont typeface="Wingdings" panose="05000000000000000000" pitchFamily="2" charset="2"/>
              <a:buNone/>
            </a:pPr>
            <a:endParaRPr lang="en-US" sz="12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eaLnBrk="1" hangingPunct="1">
              <a:buFont typeface="Wingdings" panose="05000000000000000000" pitchFamily="2" charset="2"/>
              <a:buNone/>
            </a:pPr>
            <a:endParaRPr lang="en-US" sz="11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soluble, poorly absorbable compounds (</a:t>
            </a:r>
            <a:r>
              <a:rPr lang="en-US" sz="32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salts or sugars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endParaRPr lang="en-US" sz="10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remain in  the bowel, attract and retain  water by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osmosis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thereby  increasing  the volume of feces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peristalsis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evacuation of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watery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stool.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8913"/>
            <a:ext cx="8713787" cy="6335712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Osmotic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Laxatives</a:t>
            </a:r>
          </a:p>
          <a:p>
            <a:pPr marL="571500" indent="-5715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Include:</a:t>
            </a: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lnSpc>
                <a:spcPct val="110000"/>
              </a:lnSpc>
              <a:buFont typeface="Wingdings" panose="05000000000000000000" pitchFamily="2" charset="2"/>
              <a:buAutoNum type="arabicPeriod"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Sugars :</a:t>
            </a:r>
            <a:r>
              <a:rPr 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sz="3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lactulose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 eaLnBrk="1" hangingPunct="1">
              <a:lnSpc>
                <a:spcPct val="110000"/>
              </a:lnSpc>
              <a:buFont typeface="Wingdings" panose="05000000000000000000" pitchFamily="2" charset="2"/>
              <a:buAutoNum type="arabicPeriod"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Salts (Saline laxatives)</a:t>
            </a:r>
          </a:p>
          <a:p>
            <a:pPr marL="571500" indent="-57150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9788" lvl="1" indent="-495300" eaLnBrk="1" hangingPunct="1">
              <a:lnSpc>
                <a:spcPct val="110000"/>
              </a:lnSpc>
              <a:buClr>
                <a:srgbClr val="FF0000"/>
              </a:buClr>
              <a:buSzPct val="80000"/>
              <a:buFontTx/>
              <a:buChar char="•"/>
            </a:pP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Magnesium </a:t>
            </a:r>
            <a:r>
              <a:rPr lang="en-US" sz="3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sulphate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 hydroxide</a:t>
            </a:r>
          </a:p>
          <a:p>
            <a:pPr marL="839788" lvl="1" indent="-495300" eaLnBrk="1" hangingPunct="1">
              <a:lnSpc>
                <a:spcPct val="110000"/>
              </a:lnSpc>
              <a:buClr>
                <a:srgbClr val="FF0000"/>
              </a:buClr>
              <a:buSzPct val="80000"/>
              <a:buFontTx/>
              <a:buChar char="•"/>
            </a:pP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Sodium or potassium phosphate.</a:t>
            </a: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lnSpc>
                <a:spcPct val="11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AutoNum type="arabicPeriod" startAt="3"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Polyethylene glycol (PEG) very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642350" cy="6480175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</a:pPr>
            <a:r>
              <a:rPr lang="en-US" sz="3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Lactulose</a:t>
            </a:r>
            <a:endParaRPr lang="en-US" sz="3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</a:pPr>
            <a:endParaRPr lang="en-US" sz="15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absorbable disaccharide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Metabolized by bacteria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colon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into fructose and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galactose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sugars are fermented into lactic acid and acetic acid that function as osmotic laxatives.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chronic constipation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Hepatic encephalopathy (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Hyperammonemia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Hemorrhoids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642350" cy="6480175"/>
          </a:xfrm>
        </p:spPr>
        <p:txBody>
          <a:bodyPr/>
          <a:lstStyle/>
          <a:p>
            <a:pPr marL="533400" indent="-533400" eaLnBrk="1" hangingPunct="1">
              <a:buClr>
                <a:srgbClr val="FF00FF"/>
              </a:buClr>
              <a:buSzPct val="85000"/>
              <a:buFont typeface="Wingdings" panose="05000000000000000000" pitchFamily="2" charset="2"/>
              <a:buNone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33400" indent="-533400" eaLnBrk="1" hangingPunct="1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Lactulose increases the H+ concentration in the gut, This favors the formation of the non-absorbable NH4+ from NH3, trapping NH3 in the colon and reducing its back diffusion into blood. </a:t>
            </a:r>
          </a:p>
          <a:p>
            <a:pPr marL="533400" indent="-533400" eaLnBrk="1" hangingPunct="1">
              <a:buClr>
                <a:srgbClr val="FF00FF"/>
              </a:buClr>
              <a:buSzPct val="85000"/>
              <a:buFont typeface="Wingdings" panose="05000000000000000000" pitchFamily="2" charset="2"/>
              <a:buNone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3400" indent="-533400" eaLnBrk="1" hangingPunct="1">
              <a:buClr>
                <a:srgbClr val="FF00FF"/>
              </a:buClr>
              <a:buSzPct val="85000"/>
              <a:buFont typeface="Wingdings" panose="05000000000000000000" pitchFamily="2" charset="2"/>
              <a:buNone/>
            </a:pPr>
            <a:r>
              <a:rPr 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Side Effects</a:t>
            </a:r>
            <a:endParaRPr lang="en-US" sz="13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Delayed onset of action (2-3  days) 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Abdominal cramps and flatulence.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Electrolyte disturbances.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60350"/>
            <a:ext cx="8640763" cy="61214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Why Lactulose is commonly used in liver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cirrhosis?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Mechanism:</a:t>
            </a:r>
          </a:p>
          <a:p>
            <a:pPr lvl="1" eaLnBrk="1" hangingPunct="1">
              <a:lnSpc>
                <a:spcPct val="2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smtClean="0"/>
              <a:t>Lactulose		Lactic acid + Acetic Acid		acidification of the  colon	        ammonia 	absorption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Dose: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15 ml for constipation and 30 ml for liver cirrhosis   </a:t>
            </a:r>
            <a:endParaRPr lang="ar-SA" sz="32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ar-SA" sz="2800" smtClean="0"/>
          </a:p>
        </p:txBody>
      </p:sp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5364163" y="3357563"/>
            <a:ext cx="685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539750" y="3429000"/>
            <a:ext cx="685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2916238" y="2349500"/>
            <a:ext cx="685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00788" y="3141663"/>
            <a:ext cx="0" cy="5746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14313"/>
            <a:ext cx="8713788" cy="6454775"/>
          </a:xfrm>
        </p:spPr>
        <p:txBody>
          <a:bodyPr/>
          <a:lstStyle/>
          <a:p>
            <a:pPr marL="457200" indent="-457200" algn="ctr" eaLnBrk="1" hangingPunct="1"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Saline Laxatives</a:t>
            </a:r>
          </a:p>
          <a:p>
            <a:pPr marL="457200" indent="-457200" eaLnBrk="1" hangingPunct="1">
              <a:buClr>
                <a:srgbClr val="FFFF00"/>
              </a:buClr>
              <a:buFont typeface="Wingdings" panose="05000000000000000000" pitchFamily="2" charset="2"/>
              <a:buNone/>
            </a:pPr>
            <a:endParaRPr lang="en-US" sz="15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Include drugs as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Magnesium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sulphate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Epson’s salt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Magnesium hydroxide 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milk of magnesia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Sodium phosphate or potassium phosphate.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rapid effect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(within 1-3 h ).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Isotonic or hypotonic solution should be used.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acute constipation 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2875"/>
            <a:ext cx="8642350" cy="6454775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Side Effects </a:t>
            </a:r>
          </a:p>
          <a:p>
            <a:pPr marL="609600" indent="-609600"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endParaRPr lang="en-US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Disturbance of fluid and electrolyte balance</a:t>
            </a:r>
          </a:p>
          <a:p>
            <a:pPr marL="609600" indent="-609600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have systemic effects.</a:t>
            </a:r>
          </a:p>
          <a:p>
            <a:pPr marL="609600" indent="-609600" algn="justLow" eaLnBrk="1" hangingPunct="1">
              <a:buFont typeface="Wingdings" panose="05000000000000000000" pitchFamily="2" charset="2"/>
              <a:buNone/>
            </a:pPr>
            <a:endParaRPr lang="en-US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Low" eaLnBrk="1" hangingPunct="1">
              <a:buFont typeface="Wingdings" panose="05000000000000000000" pitchFamily="2" charset="2"/>
              <a:buNone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</a:t>
            </a:r>
          </a:p>
          <a:p>
            <a:pPr marL="609600" indent="-609600" algn="justLow" eaLnBrk="1" hangingPunct="1">
              <a:buFont typeface="Wingdings" panose="05000000000000000000" pitchFamily="2" charset="2"/>
              <a:buNone/>
            </a:pPr>
            <a:endParaRPr lang="en-US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Sodium salts #  in cardiac patients.</a:t>
            </a:r>
          </a:p>
          <a:p>
            <a:pPr marL="609600" indent="-609600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Magnesium salts are contraindicated in: </a:t>
            </a:r>
          </a:p>
          <a:p>
            <a:pPr marL="839788" lvl="1" indent="-495300" eaLnBrk="1" hangingPunct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Renal failure</a:t>
            </a:r>
          </a:p>
          <a:p>
            <a:pPr marL="839788" lvl="1" indent="-495300" eaLnBrk="1" hangingPunct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 block</a:t>
            </a:r>
          </a:p>
          <a:p>
            <a:pPr marL="839788" lvl="1" indent="-495300" eaLnBrk="1" hangingPunct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CNS depression</a:t>
            </a:r>
          </a:p>
          <a:p>
            <a:pPr marL="839788" lvl="1" indent="-495300" eaLnBrk="1" hangingPunct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Neuromuscular block</a:t>
            </a:r>
          </a:p>
          <a:p>
            <a:pPr marL="839788" lvl="1" indent="-495300" eaLnBrk="1" hangingPunct="1">
              <a:spcBef>
                <a:spcPct val="10000"/>
              </a:spcBef>
              <a:buClr>
                <a:srgbClr val="FF0000"/>
              </a:buClr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  <a:endParaRPr 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8913"/>
            <a:ext cx="8713787" cy="6408737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Balanced Polyethylene Glycol (PEG)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Movicole</a:t>
            </a:r>
            <a:r>
              <a:rPr lang="en-US" sz="32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Note: Most of time polyethylene glycol used alone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endParaRPr lang="en-US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Isotonic solution of polyethylene glycol &amp; electrolytes (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Na bicarbonate).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Colonic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lavage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solution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 for whole bowel irrigation prior to colonoscopy or surgery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(4L over 2-4 hours).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Limited fluid or electrolyte imbalance (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-osmotic).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 flatulence and cramps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642350" cy="64087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constipation?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mtClean="0">
                <a:latin typeface="Trebuchet MS" panose="020B0603020202020204" pitchFamily="34" charset="0"/>
              </a:rPr>
              <a:t>infrequent defecation, often with straining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>
                <a:latin typeface="Trebuchet MS" panose="020B0603020202020204" pitchFamily="34" charset="0"/>
              </a:rPr>
              <a:t>  and the passage of hard, uncomfortable stools.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be accompanied by other symptoms: </a:t>
            </a:r>
          </a:p>
          <a:p>
            <a:pPr lvl="1" eaLnBrk="1" hangingPunct="1">
              <a:spcBef>
                <a:spcPct val="0"/>
              </a:spcBef>
              <a:buClr>
                <a:srgbClr val="660033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Abdominal and Rectal pain</a:t>
            </a:r>
          </a:p>
          <a:p>
            <a:pPr lvl="1" eaLnBrk="1" hangingPunct="1">
              <a:spcBef>
                <a:spcPct val="0"/>
              </a:spcBef>
              <a:buClr>
                <a:srgbClr val="660033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Flatulence</a:t>
            </a:r>
          </a:p>
          <a:p>
            <a:pPr lvl="1" eaLnBrk="1" hangingPunct="1">
              <a:spcBef>
                <a:spcPct val="0"/>
              </a:spcBef>
              <a:buClr>
                <a:srgbClr val="660033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Loss of appetite</a:t>
            </a:r>
          </a:p>
          <a:p>
            <a:pPr lvl="1" eaLnBrk="1" hangingPunct="1">
              <a:spcBef>
                <a:spcPct val="0"/>
              </a:spcBef>
              <a:buClr>
                <a:srgbClr val="660033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Lethargy</a:t>
            </a:r>
          </a:p>
          <a:p>
            <a:pPr lvl="1" eaLnBrk="1" hangingPunct="1">
              <a:spcBef>
                <a:spcPct val="0"/>
              </a:spcBef>
              <a:buClr>
                <a:srgbClr val="660033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Depression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8913"/>
            <a:ext cx="8713787" cy="6335712"/>
          </a:xfrm>
        </p:spPr>
        <p:txBody>
          <a:bodyPr/>
          <a:lstStyle/>
          <a:p>
            <a:pPr marL="457200" indent="-4572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Stimulant Laxatives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the most powerful among laxatives and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should be used with care and for short period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dirty="0" smtClean="0"/>
              <a:t> 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None/>
            </a:pPr>
            <a:endParaRPr lang="en-US" sz="800" dirty="0" smtClean="0"/>
          </a:p>
          <a:p>
            <a:pPr marL="457200" indent="-457200"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Action: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act via direct stimulation of enteric nervous system 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increased peristalsis &amp; purgation.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None/>
            </a:pPr>
            <a:endParaRPr lang="en-US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Bisacodyl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Castor oil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Anthraquinone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derivatives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senna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cascara, aloes)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214313"/>
            <a:ext cx="8858250" cy="631031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Bisacodyl </a:t>
            </a:r>
          </a:p>
          <a:p>
            <a:pPr marL="457200" indent="-457200" eaLnBrk="1" hangingPunct="1">
              <a:lnSpc>
                <a:spcPct val="90000"/>
              </a:lnSpc>
              <a:buFontTx/>
              <a:buChar char="-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on colon</a:t>
            </a:r>
          </a:p>
          <a:p>
            <a:pPr marL="457200" indent="-457200" eaLnBrk="1" hangingPunct="1">
              <a:lnSpc>
                <a:spcPct val="90000"/>
              </a:lnSpc>
              <a:buFontTx/>
              <a:buChar char="-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Onset of action =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orally (6-12 h)/ per rectum (1 h)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Castor Oil 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in small intestine 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Vegetable oil degraded by lipase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ricinoleic acid + glycerin 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Ricinoleic acid is very irritating to mucosa.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Onset of action = 2-6 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713788" cy="6335712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Anthraquinone glycosides</a:t>
            </a:r>
          </a:p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e.g. senna, cascara, aloe</a:t>
            </a:r>
            <a:endParaRPr lang="en-US" sz="32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 in colon</a:t>
            </a:r>
          </a:p>
          <a:p>
            <a:pPr marL="609600" indent="-6096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Hydrolyzed by bacterial colon into sugar</a:t>
            </a:r>
          </a:p>
          <a:p>
            <a:pPr marL="609600" indent="-609600" eaLnBrk="1" hangingPunct="1">
              <a:lnSpc>
                <a:spcPct val="120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+ emodin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absorbed emodin has direct stimulant action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609600" indent="-6096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Emodin may pass into milk.</a:t>
            </a:r>
          </a:p>
          <a:p>
            <a:pPr marL="609600" indent="-6096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Delayed onset of action (8-12 h).</a:t>
            </a: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91" name="Group 39"/>
          <p:cNvGraphicFramePr>
            <a:graphicFrameLocks noGrp="1"/>
          </p:cNvGraphicFramePr>
          <p:nvPr/>
        </p:nvGraphicFramePr>
        <p:xfrm>
          <a:off x="179388" y="190500"/>
          <a:ext cx="8750300" cy="6118226"/>
        </p:xfrm>
        <a:graphic>
          <a:graphicData uri="http://schemas.openxmlformats.org/drawingml/2006/table">
            <a:tbl>
              <a:tblPr/>
              <a:tblGrid>
                <a:gridCol w="1939925">
                  <a:extLst>
                    <a:ext uri="{9D8B030D-6E8A-4147-A177-3AD203B41FA5}">
                      <a16:colId xmlns="" xmlns:a16="http://schemas.microsoft.com/office/drawing/2014/main" val="599921126"/>
                    </a:ext>
                  </a:extLst>
                </a:gridCol>
                <a:gridCol w="2709862">
                  <a:extLst>
                    <a:ext uri="{9D8B030D-6E8A-4147-A177-3AD203B41FA5}">
                      <a16:colId xmlns="" xmlns:a16="http://schemas.microsoft.com/office/drawing/2014/main" val="1729352142"/>
                    </a:ext>
                  </a:extLst>
                </a:gridCol>
                <a:gridCol w="2047875">
                  <a:extLst>
                    <a:ext uri="{9D8B030D-6E8A-4147-A177-3AD203B41FA5}">
                      <a16:colId xmlns="" xmlns:a16="http://schemas.microsoft.com/office/drawing/2014/main" val="2644118797"/>
                    </a:ext>
                  </a:extLst>
                </a:gridCol>
                <a:gridCol w="2052638">
                  <a:extLst>
                    <a:ext uri="{9D8B030D-6E8A-4147-A177-3AD203B41FA5}">
                      <a16:colId xmlns="" xmlns:a16="http://schemas.microsoft.com/office/drawing/2014/main" val="928853787"/>
                    </a:ext>
                  </a:extLst>
                </a:gridCol>
              </a:tblGrid>
              <a:tr h="790575">
                <a:tc gridSpan="4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stimulant purgatives</a:t>
                      </a:r>
                    </a:p>
                  </a:txBody>
                  <a:tcPr marL="47256" marR="47256" marT="23628" marB="236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9266803"/>
                  </a:ext>
                </a:extLst>
              </a:tr>
              <a:tr h="76200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Drugs</a:t>
                      </a: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        </a:t>
                      </a: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of Action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2" action="ppaction://hlinkfile" tooltip="Ricinoleic acid"/>
                      </a:endParaRP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Onset of Action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2" action="ppaction://hlinkfile" tooltip="Ricinoleic acid"/>
                      </a:endParaRP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1482419"/>
                  </a:ext>
                </a:extLst>
              </a:tr>
              <a:tr h="893763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Cascara</a:t>
                      </a: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Anthraquinone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2" action="ppaction://hlinkfile" tooltip="Ricinoleic acid"/>
                      </a:endParaRP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8-12 hours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2" action="ppaction://hlinkfile" tooltip="Ricinoleic acid"/>
                      </a:endParaRP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45043773"/>
                  </a:ext>
                </a:extLst>
              </a:tr>
              <a:tr h="93662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Senna </a:t>
                      </a: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Anthraquinone</a:t>
                      </a: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2" action="ppaction://hlinkfile" tooltip="Ricinoleic acid"/>
                      </a:endParaRP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8- 12 hours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2" action="ppaction://hlinkfile" tooltip="Ricinoleic acid"/>
                      </a:endParaRP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408838"/>
                  </a:ext>
                </a:extLst>
              </a:tr>
              <a:tr h="76200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Aloe vera</a:t>
                      </a: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Anthraquinone</a:t>
                      </a: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2" action="ppaction://hlinkfile" tooltip="Ricinoleic acid"/>
                      </a:endParaRP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8-12 hours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2" action="ppaction://hlinkfile" tooltip="Ricinoleic acid"/>
                      </a:endParaRP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6322334"/>
                  </a:ext>
                </a:extLst>
              </a:tr>
              <a:tr h="10858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Bisacodyl</a:t>
                      </a: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Diphenylmethane</a:t>
                      </a: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2" action="ppaction://hlinkfile" tooltip="Ricinoleic acid"/>
                      </a:endParaRP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6-8 hours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2" action="ppaction://hlinkfile" tooltip="Ricinoleic acid"/>
                      </a:endParaRP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81418040"/>
                  </a:ext>
                </a:extLst>
              </a:tr>
              <a:tr h="887413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Castor Oil</a:t>
                      </a: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ricinoleic acid</a:t>
                      </a: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intestine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2" action="ppaction://hlinkfile" tooltip="Ricinoleic acid"/>
                      </a:endParaRP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2-6 hours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2" action="ppaction://hlinkfile" tooltip="Ricinoleic acid"/>
                      </a:endParaRPr>
                    </a:p>
                  </a:txBody>
                  <a:tcPr marL="47256" marR="47256" marT="23628" marB="236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57997540"/>
                  </a:ext>
                </a:extLst>
              </a:tr>
            </a:tbl>
          </a:graphicData>
        </a:graphic>
      </p:graphicFrame>
      <p:pic>
        <p:nvPicPr>
          <p:cNvPr id="25632" name="Picture 2" descr="↓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213" y="-136525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Picture 3" descr="↓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13" y="-136525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4" name="Picture 4" descr="↓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-136525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5" name="Picture 5" descr="↓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-136525"/>
            <a:ext cx="11430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713788" cy="6335712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Side Effects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Abdominal cramps may occur.</a:t>
            </a:r>
          </a:p>
          <a:p>
            <a:pPr marL="571500" indent="-5715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Prolonged use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atonic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colon due to dependence &amp; destruction of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myenteric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plexus. Therefore, should not be used for chronic constipation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Senna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contraindicated in lactation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Castor oil  # in pregnancy 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reflex  contraction  of  uterus 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abortion.</a:t>
            </a:r>
          </a:p>
          <a:p>
            <a:pPr marL="571500" indent="-5715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			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713788" cy="6335712"/>
          </a:xfrm>
        </p:spPr>
        <p:txBody>
          <a:bodyPr/>
          <a:lstStyle/>
          <a:p>
            <a:pPr marL="457200" indent="-4572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Fecal Softeners </a:t>
            </a:r>
          </a:p>
          <a:p>
            <a:pPr marL="457200" indent="-4572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(Lubricants)/surfactants</a:t>
            </a:r>
          </a:p>
          <a:p>
            <a:pPr marL="457200" indent="-4572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non absorbed drugs 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 by either decreasing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surface tension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by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softening the feces thus promoting defecation.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Treat constipation in patients with hard stool or specific conditions and for people who should avoid straining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713788" cy="6335712"/>
          </a:xfrm>
        </p:spPr>
        <p:txBody>
          <a:bodyPr/>
          <a:lstStyle/>
          <a:p>
            <a:pPr marL="457200" indent="-4572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Fecal Softeners </a:t>
            </a:r>
          </a:p>
          <a:p>
            <a:pPr marL="457200" indent="-4572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(Lubricants)/surfactants</a:t>
            </a:r>
          </a:p>
          <a:p>
            <a:pPr marL="457200" indent="-4572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2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Drugs </a:t>
            </a:r>
          </a:p>
          <a:p>
            <a:pPr lvl="2"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Docusate </a:t>
            </a:r>
          </a:p>
          <a:p>
            <a:pPr lvl="2"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Glycerin </a:t>
            </a:r>
          </a:p>
          <a:p>
            <a:pPr lvl="2"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Paraffin 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713788" cy="6335712"/>
          </a:xfrm>
        </p:spPr>
        <p:txBody>
          <a:bodyPr/>
          <a:lstStyle/>
          <a:p>
            <a:pPr marL="457200" indent="-45720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Docusate </a:t>
            </a:r>
          </a:p>
          <a:p>
            <a:pPr marL="457200" indent="-45720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endParaRPr lang="en-US" sz="12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Tx/>
              <a:buChar char="•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sodium dioctyl sulfosuccinate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Tx/>
              <a:buChar char="•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type of Surfactants 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 by decreasing surface tension of feces</a:t>
            </a:r>
          </a:p>
          <a:p>
            <a:pPr marL="457200" indent="-4572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given orally (1-3 days) or enema (5-20 min).</a:t>
            </a:r>
          </a:p>
          <a:p>
            <a:pPr marL="457200" indent="-457200" eaLnBrk="1" hangingPunct="1">
              <a:lnSpc>
                <a:spcPct val="85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333375"/>
            <a:ext cx="8435975" cy="6191250"/>
          </a:xfrm>
        </p:spPr>
        <p:txBody>
          <a:bodyPr/>
          <a:lstStyle/>
          <a:p>
            <a:pPr marL="609600" indent="-60960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Paraffin oil</a:t>
            </a:r>
          </a:p>
          <a:p>
            <a:pPr marL="609600" indent="-60960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endParaRPr lang="en-US" sz="32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Mineral oil, lubricant</a:t>
            </a:r>
          </a:p>
          <a:p>
            <a:pPr marL="609600" indent="-6096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palatable</a:t>
            </a:r>
          </a:p>
          <a:p>
            <a:pPr marL="609600" indent="-6096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impairs absorption of fat soluble vitamins.</a:t>
            </a:r>
          </a:p>
          <a:p>
            <a:pPr marL="609600" indent="-6096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Glycerin</a:t>
            </a:r>
          </a:p>
          <a:p>
            <a:pPr marL="609600" indent="-6096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Lubricant </a:t>
            </a:r>
          </a:p>
          <a:p>
            <a:pPr marL="609600" indent="-609600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Given rectally (suppository)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32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10" name="Group 38"/>
          <p:cNvGraphicFramePr>
            <a:graphicFrameLocks noGrp="1"/>
          </p:cNvGraphicFramePr>
          <p:nvPr>
            <p:ph idx="4294967295"/>
          </p:nvPr>
        </p:nvGraphicFramePr>
        <p:xfrm>
          <a:off x="179388" y="188913"/>
          <a:ext cx="8786812" cy="6335713"/>
        </p:xfrm>
        <a:graphic>
          <a:graphicData uri="http://schemas.openxmlformats.org/drawingml/2006/table">
            <a:tbl>
              <a:tblPr/>
              <a:tblGrid>
                <a:gridCol w="2595562">
                  <a:extLst>
                    <a:ext uri="{9D8B030D-6E8A-4147-A177-3AD203B41FA5}">
                      <a16:colId xmlns="" xmlns:a16="http://schemas.microsoft.com/office/drawing/2014/main" val="2649555936"/>
                    </a:ext>
                  </a:extLst>
                </a:gridCol>
                <a:gridCol w="2879725">
                  <a:extLst>
                    <a:ext uri="{9D8B030D-6E8A-4147-A177-3AD203B41FA5}">
                      <a16:colId xmlns="" xmlns:a16="http://schemas.microsoft.com/office/drawing/2014/main" val="1150139217"/>
                    </a:ext>
                  </a:extLst>
                </a:gridCol>
                <a:gridCol w="3311525">
                  <a:extLst>
                    <a:ext uri="{9D8B030D-6E8A-4147-A177-3AD203B41FA5}">
                      <a16:colId xmlns="" xmlns:a16="http://schemas.microsoft.com/office/drawing/2014/main" val="3234569955"/>
                    </a:ext>
                  </a:extLst>
                </a:gridCol>
              </a:tblGrid>
              <a:tr h="106838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Purgatives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Site of 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Onset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947386"/>
                  </a:ext>
                </a:extLst>
              </a:tr>
              <a:tr h="8826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Bulk purgatives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&amp; large intestine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12-72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0960190"/>
                  </a:ext>
                </a:extLst>
              </a:tr>
              <a:tr h="8826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Saline purgatives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&amp; large intestine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7641289"/>
                  </a:ext>
                </a:extLst>
              </a:tr>
              <a:tr h="5651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Lactulose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12-72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0130531"/>
                  </a:ext>
                </a:extLst>
              </a:tr>
              <a:tr h="5651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Mineral oil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– 8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567268"/>
                  </a:ext>
                </a:extLst>
              </a:tr>
              <a:tr h="8826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Docusate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and large intestine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– 72 hours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0492250"/>
                  </a:ext>
                </a:extLst>
              </a:tr>
              <a:tr h="14890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Stimulants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intestine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Castor oil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Bisacodyl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anthraquinones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8092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60350"/>
            <a:ext cx="8821737" cy="63373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Causes of constipations (see Figure)</a:t>
            </a:r>
          </a:p>
          <a:p>
            <a:pPr eaLnBrk="1" hangingPunct="1"/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Decreased motility in colon: 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in water and fiber contents of diet.</a:t>
            </a:r>
          </a:p>
          <a:p>
            <a:pPr eaLnBrk="1" hangingPunct="1"/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Difficulty in evacuation: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painful conditions: Anal fissures, piles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muscular exercise</a:t>
            </a:r>
          </a:p>
          <a:p>
            <a:pPr eaLnBrk="1" hangingPunct="1"/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Drug-induced: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Anticholinergic agents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Opioids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Antipsychotics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Iron</a:t>
            </a:r>
            <a:endParaRPr lang="en-US" sz="3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21" name="Group 77"/>
          <p:cNvGraphicFramePr>
            <a:graphicFrameLocks noGrp="1"/>
          </p:cNvGraphicFramePr>
          <p:nvPr>
            <p:ph idx="1"/>
          </p:nvPr>
        </p:nvGraphicFramePr>
        <p:xfrm>
          <a:off x="179388" y="712788"/>
          <a:ext cx="8785225" cy="5745163"/>
        </p:xfrm>
        <a:graphic>
          <a:graphicData uri="http://schemas.openxmlformats.org/drawingml/2006/table">
            <a:tbl>
              <a:tblPr rtl="1"/>
              <a:tblGrid>
                <a:gridCol w="3671888">
                  <a:extLst>
                    <a:ext uri="{9D8B030D-6E8A-4147-A177-3AD203B41FA5}">
                      <a16:colId xmlns="" xmlns:a16="http://schemas.microsoft.com/office/drawing/2014/main" val="614009331"/>
                    </a:ext>
                  </a:extLst>
                </a:gridCol>
                <a:gridCol w="2808287">
                  <a:extLst>
                    <a:ext uri="{9D8B030D-6E8A-4147-A177-3AD203B41FA5}">
                      <a16:colId xmlns="" xmlns:a16="http://schemas.microsoft.com/office/drawing/2014/main" val="837640446"/>
                    </a:ext>
                  </a:extLst>
                </a:gridCol>
                <a:gridCol w="2305050">
                  <a:extLst>
                    <a:ext uri="{9D8B030D-6E8A-4147-A177-3AD203B41FA5}">
                      <a16:colId xmlns="" xmlns:a16="http://schemas.microsoft.com/office/drawing/2014/main" val="1074632506"/>
                    </a:ext>
                  </a:extLst>
                </a:gridCol>
              </a:tblGrid>
              <a:tr h="97472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 &amp; chronic constipation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(Pregnancy; Hemorrhoids;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postsurgery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ct)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Oral, 48–72 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Bulking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0975018"/>
                  </a:ext>
                </a:extLst>
              </a:tr>
              <a:tr h="143668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prevention of straining after rectal surgery and in acute perianal 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oral, 24–72 hours; rectal, 5 --20 minutes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stool softeners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1452568"/>
                  </a:ext>
                </a:extLst>
              </a:tr>
              <a:tr h="15652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chronic constipation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-hepatic encephalopathy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opioid constipation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oral, 24–72 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Osmotic laxatives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(lactulose)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4679302"/>
                  </a:ext>
                </a:extLst>
              </a:tr>
              <a:tr h="125888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term treatment of moderate-to-severe constipation; chronic constipation; bowel preparation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oral, 0.5–3 hours; rectal, 30 minutes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Saline laxatives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681415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00338" y="0"/>
            <a:ext cx="27098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713788" cy="64087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Irritable bowel syndrome (IBS)</a:t>
            </a:r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Chronic bowel disorder characterized by</a:t>
            </a:r>
          </a:p>
          <a:p>
            <a:pPr algn="just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abdominal discomfort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(bloating, pain, distention,</a:t>
            </a:r>
          </a:p>
          <a:p>
            <a:pPr algn="just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cramps) associated with </a:t>
            </a:r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alteration in bowel</a:t>
            </a:r>
          </a:p>
          <a:p>
            <a:pPr algn="just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habits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(diarrhea or constipation or both).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640"/>
            <a:ext cx="8713788" cy="6408737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None/>
              <a:defRPr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Symptomatic treatment of IBS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Antispasmodics e.g.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Mebeverine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Low doses of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tricyclic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antidepressants (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Amitriptyline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Anticholinergic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action  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reduce visceral afferent sensation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Laxatives in IBS-Constipation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antidiarrheals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 IBS-D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Alo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setron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(IBS-D) a 5-HT3 antagonist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Tegaserod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(IBS-C)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60350"/>
            <a:ext cx="8785225" cy="640873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Alosetron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Selective 5HT-3 antagonist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block 5-HT3 receptors of the enteric nervous system of the gastrointestinal tract</a:t>
            </a:r>
          </a:p>
          <a:p>
            <a:pPr lvl="1" eaLnBrk="1" hangingPunct="1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inhibition of colon motility.</a:t>
            </a:r>
          </a:p>
          <a:p>
            <a:pPr lvl="1" eaLnBrk="1" hangingPunct="1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inhibition of unpleasant visceral afferent pain sensation (nausea, pain, bloating).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lum bright="-2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85225" cy="6335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60350"/>
            <a:ext cx="8785225" cy="64087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Uses of Alosetron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 in severe IBS with diarrhea in women</a:t>
            </a:r>
            <a:endParaRPr lang="en-US" sz="32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32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Constipation and ischemic colitis may occur.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60350"/>
            <a:ext cx="8785225" cy="640873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Tegaserod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5HT-</a:t>
            </a:r>
            <a:r>
              <a:rPr lang="en-US" sz="3200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agonist.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Stimulation of 5HT-4 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of enteric nervous system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of GIT  increases peristalsis</a:t>
            </a: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Short term treatment of IBS-associated with constipation in women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Restricted to special patients that require hospitalization.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23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7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60350"/>
            <a:ext cx="8712200" cy="640873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Constipation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3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 Measures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1.  Adequate fluid intake.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2.  High fiber contents in diet.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3.  Regular exercise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4.  Regulation of bowel habit.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5.  Avoid drugs causing constipation.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6.  Use drugs (laxatives or purgatives)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34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60350"/>
            <a:ext cx="8785225" cy="6408738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Medications used in constipations </a:t>
            </a:r>
          </a:p>
          <a:p>
            <a:pPr marL="571500" indent="-57150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71500" indent="-57150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Drugs that hasten the transit of food through</a:t>
            </a:r>
          </a:p>
          <a:p>
            <a:pPr marL="571500" indent="-57150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gastrointestinal tract are called </a:t>
            </a:r>
            <a:r>
              <a:rPr lang="en-US" sz="3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laxatives</a:t>
            </a:r>
          </a:p>
          <a:p>
            <a:pPr marL="571500" indent="-57150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3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purgatives.</a:t>
            </a:r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endParaRPr lang="en-US" sz="34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laxatives:</a:t>
            </a:r>
          </a:p>
          <a:p>
            <a:pPr marL="571500" indent="-571500" eaLnBrk="1" hangingPunct="1">
              <a:spcBef>
                <a:spcPct val="0"/>
              </a:spcBef>
              <a:buFont typeface="Wingdings" panose="05000000000000000000" pitchFamily="2" charset="2"/>
              <a:buAutoNum type="arabicPeriod"/>
            </a:pPr>
            <a:r>
              <a:rPr lang="en-US" sz="3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Bulk forming laxatives</a:t>
            </a:r>
          </a:p>
          <a:p>
            <a:pPr marL="571500" indent="-571500" eaLnBrk="1" hangingPunct="1">
              <a:spcBef>
                <a:spcPct val="0"/>
              </a:spcBef>
              <a:buFont typeface="Wingdings" panose="05000000000000000000" pitchFamily="2" charset="2"/>
              <a:buAutoNum type="arabicPeriod"/>
            </a:pPr>
            <a:r>
              <a:rPr lang="en-US" sz="3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Osmotic laxatives </a:t>
            </a:r>
          </a:p>
          <a:p>
            <a:pPr marL="571500" indent="-571500" eaLnBrk="1" hangingPunct="1">
              <a:spcBef>
                <a:spcPct val="0"/>
              </a:spcBef>
              <a:buFont typeface="Wingdings" panose="05000000000000000000" pitchFamily="2" charset="2"/>
              <a:buAutoNum type="arabicPeriod"/>
            </a:pPr>
            <a:r>
              <a:rPr lang="en-US" sz="3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Stimulant laxatives</a:t>
            </a:r>
          </a:p>
          <a:p>
            <a:pPr marL="571500" indent="-571500" eaLnBrk="1" hangingPunct="1">
              <a:spcBef>
                <a:spcPct val="0"/>
              </a:spcBef>
              <a:buFont typeface="Wingdings" panose="05000000000000000000" pitchFamily="2" charset="2"/>
              <a:buAutoNum type="arabicPeriod"/>
            </a:pPr>
            <a:r>
              <a:rPr lang="en-US" sz="3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Stool softeners (lubricants)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642350" cy="6335712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laxatives or purgatives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sz="8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sz="3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Bulk forming laxatives:</a:t>
            </a:r>
          </a:p>
          <a:p>
            <a:pPr marL="533400" indent="-53340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Increase volume of non absorbable solid</a:t>
            </a:r>
          </a:p>
          <a:p>
            <a:pPr marL="533400" indent="-53340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residue.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sz="3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Osmotic laxatives: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Increase water content in large intestine.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642350" cy="6335712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laxatives or purgatives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Stimulant or irritant laxatives: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 by </a:t>
            </a:r>
            <a:r>
              <a:rPr lang="en-US" sz="3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 stimulation of nerve endings 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colonic mucosa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Stool softeners (lubricants):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Alter the consistency of feces 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easier to pass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sz="3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8913"/>
            <a:ext cx="8713787" cy="633571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Bulk (fiber) Laxatives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Include: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Insoluble dietary fibers: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buClr>
                <a:srgbClr val="FF0000"/>
              </a:buClr>
            </a:pP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Indigestible parts of vegetables &amp; fruits</a:t>
            </a:r>
          </a:p>
          <a:p>
            <a:pPr lvl="1" eaLnBrk="1" hangingPunct="1">
              <a:buClr>
                <a:srgbClr val="FF0000"/>
              </a:buClr>
            </a:pP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Bran powder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Hydrophilic colloids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Normacol</a:t>
            </a:r>
            <a:r>
              <a:rPr lang="en-US" sz="3400" b="1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Metamucil</a:t>
            </a:r>
            <a:r>
              <a:rPr lang="en-US" sz="3400" b="1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buClr>
                <a:srgbClr val="FF0000"/>
              </a:buClr>
            </a:pPr>
            <a:r>
              <a:rPr lang="en-US" sz="3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Psyllium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seed</a:t>
            </a:r>
          </a:p>
          <a:p>
            <a:pPr lvl="1" eaLnBrk="1" hangingPunct="1">
              <a:buClr>
                <a:srgbClr val="FF0000"/>
              </a:buClr>
            </a:pP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Methyl cellulose</a:t>
            </a:r>
          </a:p>
          <a:p>
            <a:pPr lvl="1" eaLnBrk="1" hangingPunct="1">
              <a:buClr>
                <a:srgbClr val="FF0000"/>
              </a:buClr>
            </a:pPr>
            <a:r>
              <a:rPr lang="en-US" sz="3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Carboxymethyl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cellulose (CMC)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2_B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5092</TotalTime>
  <Words>1011</Words>
  <Application>Microsoft Office PowerPoint</Application>
  <PresentationFormat>On-screen Show (4:3)</PresentationFormat>
  <Paragraphs>320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Network</vt:lpstr>
      <vt:lpstr>2_Beam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karem</dc:creator>
  <cp:lastModifiedBy>3422</cp:lastModifiedBy>
  <cp:revision>156</cp:revision>
  <dcterms:created xsi:type="dcterms:W3CDTF">1601-01-01T00:00:00Z</dcterms:created>
  <dcterms:modified xsi:type="dcterms:W3CDTF">2014-12-08T09:03:53Z</dcterms:modified>
</cp:coreProperties>
</file>