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321" r:id="rId2"/>
    <p:sldId id="316" r:id="rId3"/>
    <p:sldId id="285" r:id="rId4"/>
    <p:sldId id="286" r:id="rId5"/>
    <p:sldId id="259" r:id="rId6"/>
    <p:sldId id="303" r:id="rId7"/>
    <p:sldId id="264" r:id="rId8"/>
    <p:sldId id="313" r:id="rId9"/>
    <p:sldId id="304" r:id="rId10"/>
    <p:sldId id="265" r:id="rId11"/>
    <p:sldId id="283" r:id="rId12"/>
    <p:sldId id="318" r:id="rId13"/>
    <p:sldId id="320" r:id="rId14"/>
    <p:sldId id="310" r:id="rId15"/>
    <p:sldId id="312" r:id="rId16"/>
    <p:sldId id="315" r:id="rId17"/>
    <p:sldId id="30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FFFF"/>
    <a:srgbClr val="FFFF66"/>
    <a:srgbClr val="66FFFF"/>
    <a:srgbClr val="CC0066"/>
    <a:srgbClr val="C6FE9C"/>
    <a:srgbClr val="96FE48"/>
    <a:srgbClr val="FF00FF"/>
    <a:srgbClr val="E60073"/>
    <a:srgbClr val="C8FF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69" d="100"/>
          <a:sy n="69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E60474-7986-43D0-861C-BDC096E2B335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71BF74-6D6D-4D75-BA4C-613380B451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416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1BF74-6D6D-4D75-BA4C-613380B451C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AFAE5B4-DBA6-4555-8421-984BD52181C3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FAE5B4-DBA6-4555-8421-984BD52181C3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FAE5B4-DBA6-4555-8421-984BD52181C3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FAE5B4-DBA6-4555-8421-984BD52181C3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FAE5B4-DBA6-4555-8421-984BD52181C3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FAE5B4-DBA6-4555-8421-984BD52181C3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FAE5B4-DBA6-4555-8421-984BD52181C3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FAE5B4-DBA6-4555-8421-984BD52181C3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FAE5B4-DBA6-4555-8421-984BD52181C3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AFAE5B4-DBA6-4555-8421-984BD52181C3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AFAE5B4-DBA6-4555-8421-984BD52181C3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AFAE5B4-DBA6-4555-8421-984BD52181C3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blinds dir="vert"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gif"/><Relationship Id="rId4" Type="http://schemas.openxmlformats.org/officeDocument/2006/relationships/hyperlink" Target="http://www.fda.gov/Drugs/DevelopmentApprovalProcess/DevelopmentResources/DrugInteractionsLabeling/ucm116602.ht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hyperlink" Target="http://www.fda.gov/Drugs/DevelopmentApprovalProcess/DevelopmentResources/DrugInteractionsLabeling/ucm116607.htm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4.bp.blogspot.com/_MgAXdCTDuXA/TKNhkb7txdI/AAAAAAAAABc/y3afmoErkXE/s1600/endoplasmic_reticulums.gif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solidFill>
                  <a:srgbClr val="FF0000"/>
                </a:solidFill>
                <a:latin typeface="Algerian" pitchFamily="82" charset="0"/>
              </a:rPr>
              <a:t>Cytochrome</a:t>
            </a:r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  system </a:t>
            </a:r>
            <a:br>
              <a:rPr lang="en-US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and </a:t>
            </a:r>
            <a:br>
              <a:rPr lang="en-US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drug metabolism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b="1" dirty="0" smtClean="0">
                <a:solidFill>
                  <a:srgbClr val="0000FF"/>
                </a:solidFill>
                <a:latin typeface="Albertus Extra Bold" pitchFamily="34" charset="0"/>
              </a:rPr>
              <a:t>Dr. Abdul latif Mahesar</a:t>
            </a:r>
            <a:endParaRPr lang="en-US" b="1" dirty="0">
              <a:solidFill>
                <a:srgbClr val="0000FF"/>
              </a:solidFill>
              <a:latin typeface="Albertus Extra Bold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371600"/>
            <a:ext cx="8610600" cy="1295400"/>
          </a:xfrm>
          <a:prstGeom prst="rect">
            <a:avLst/>
          </a:prstGeom>
        </p:spPr>
        <p:txBody>
          <a:bodyPr/>
          <a:lstStyle/>
          <a:p>
            <a:pPr lvl="0" indent="-256032">
              <a:buClr>
                <a:srgbClr val="FF0000"/>
              </a:buClr>
              <a:buSzPct val="68000"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  <a:sym typeface="Wingdings 3"/>
              </a:rPr>
              <a:t>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metabolism of the inducer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 + +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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 its pharmacological action.</a:t>
            </a:r>
          </a:p>
          <a:p>
            <a:pPr marR="0" lvl="0" indent="-256032" algn="l" defTabSz="914400" rtl="0" eaLnBrk="1" fontAlgn="auto" latinLnBrk="0" hangingPunct="1"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     				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          </a:t>
            </a:r>
            <a:r>
              <a:rPr kumimoji="0" lang="en-US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Tolerance  or complete nullification </a:t>
            </a:r>
          </a:p>
          <a:p>
            <a:pPr lvl="0" indent="-256032">
              <a:buClr>
                <a:srgbClr val="FF0000"/>
              </a:buClr>
              <a:buSzPct val="68000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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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metabolism of co-administered drugs</a:t>
            </a:r>
          </a:p>
          <a:p>
            <a:pPr marR="0" lvl="0" indent="-256032" algn="ctr" defTabSz="914400" rtl="0" eaLnBrk="1" fontAlgn="auto" latinLnBrk="0" hangingPunct="1"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228600"/>
            <a:ext cx="6477000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7030A0"/>
                </a:solidFill>
                <a:latin typeface="Bernard MT Condensed" pitchFamily="18" charset="0"/>
              </a:rPr>
              <a:t>Outcome Of Drug-drug Interactions Mediated By  CYT P450</a:t>
            </a:r>
            <a:endParaRPr lang="en-US" sz="22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81000" y="3576935"/>
            <a:ext cx="8229600" cy="1295400"/>
          </a:xfrm>
          <a:prstGeom prst="rect">
            <a:avLst/>
          </a:prstGeom>
        </p:spPr>
        <p:txBody>
          <a:bodyPr/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/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Retard </a:t>
            </a: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metabolism  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of inhibitor &amp; co-administered drugs.</a:t>
            </a:r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 /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prolong action of the inhibitor &amp; co-administered drugs.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914400"/>
            <a:ext cx="38862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IN RELATION TO ENZ INDUCERS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3119735"/>
            <a:ext cx="38862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IN RELATION TO ENZ INHIBITORS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62800" y="188844"/>
            <a:ext cx="17526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Bernard MT Condensed" pitchFamily="18" charset="0"/>
              </a:rPr>
              <a:t>Regulation</a:t>
            </a:r>
            <a:endParaRPr lang="en-US" sz="28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34200" y="4872335"/>
            <a:ext cx="152400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</a:t>
            </a:r>
            <a:r>
              <a:rPr lang="en-US" sz="2200" dirty="0" smtClean="0">
                <a:solidFill>
                  <a:srgbClr val="7030A0"/>
                </a:solidFill>
                <a:latin typeface="Bernard MT Condensed" pitchFamily="18" charset="0"/>
              </a:rPr>
              <a:t>TOXCICITY</a:t>
            </a:r>
            <a:endParaRPr lang="en-US" sz="22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34200" y="2286000"/>
            <a:ext cx="152400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</a:t>
            </a: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 </a:t>
            </a:r>
            <a:r>
              <a:rPr lang="en-US" sz="2200" dirty="0" smtClean="0">
                <a:solidFill>
                  <a:srgbClr val="7030A0"/>
                </a:solidFill>
                <a:latin typeface="Bernard MT Condensed" pitchFamily="18" charset="0"/>
              </a:rPr>
              <a:t>EFFICACY</a:t>
            </a:r>
            <a:endParaRPr lang="en-US" sz="22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13" name="5-Point Star 12"/>
          <p:cNvSpPr/>
          <p:nvPr/>
        </p:nvSpPr>
        <p:spPr>
          <a:xfrm>
            <a:off x="53008" y="6178824"/>
            <a:ext cx="838200" cy="6858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0"/>
            <a:ext cx="9144000" cy="838200"/>
            <a:chOff x="0" y="5638800"/>
            <a:chExt cx="10363200" cy="1219200"/>
          </a:xfrm>
          <a:solidFill>
            <a:srgbClr val="E1FFFF"/>
          </a:solidFill>
        </p:grpSpPr>
        <p:pic>
          <p:nvPicPr>
            <p:cNvPr id="18" name="Picture 2" descr="http://image.wistatutor.com/content/cell-organization/smooth-endoplasmic-reticulum.jpe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7FFFF"/>
                </a:clrFrom>
                <a:clrTo>
                  <a:srgbClr val="F7FFFF">
                    <a:alpha val="0"/>
                  </a:srgbClr>
                </a:clrTo>
              </a:clrChange>
            </a:blip>
            <a:srcRect l="20000" t="1947" r="18182" b="66905"/>
            <a:stretch>
              <a:fillRect/>
            </a:stretch>
          </p:blipFill>
          <p:spPr bwMode="auto">
            <a:xfrm>
              <a:off x="0" y="5638800"/>
              <a:ext cx="2590800" cy="1219200"/>
            </a:xfrm>
            <a:prstGeom prst="rect">
              <a:avLst/>
            </a:prstGeom>
            <a:grpFill/>
          </p:spPr>
        </p:pic>
        <p:pic>
          <p:nvPicPr>
            <p:cNvPr id="19" name="Picture 2" descr="http://image.wistatutor.com/content/cell-organization/smooth-endoplasmic-reticulum.jpe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7FFFF"/>
                </a:clrFrom>
                <a:clrTo>
                  <a:srgbClr val="F7FFFF">
                    <a:alpha val="0"/>
                  </a:srgbClr>
                </a:clrTo>
              </a:clrChange>
            </a:blip>
            <a:srcRect l="20000" t="1947" r="18182" b="66905"/>
            <a:stretch>
              <a:fillRect/>
            </a:stretch>
          </p:blipFill>
          <p:spPr bwMode="auto">
            <a:xfrm flipH="1">
              <a:off x="2590800" y="5638800"/>
              <a:ext cx="2590800" cy="1219200"/>
            </a:xfrm>
            <a:prstGeom prst="rect">
              <a:avLst/>
            </a:prstGeom>
            <a:grpFill/>
          </p:spPr>
        </p:pic>
        <p:pic>
          <p:nvPicPr>
            <p:cNvPr id="20" name="Picture 2" descr="http://image.wistatutor.com/content/cell-organization/smooth-endoplasmic-reticulum.jpe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7FFFF"/>
                </a:clrFrom>
                <a:clrTo>
                  <a:srgbClr val="F7FFFF">
                    <a:alpha val="0"/>
                  </a:srgbClr>
                </a:clrTo>
              </a:clrChange>
            </a:blip>
            <a:srcRect l="20000" t="1947" r="18182" b="66905"/>
            <a:stretch>
              <a:fillRect/>
            </a:stretch>
          </p:blipFill>
          <p:spPr bwMode="auto">
            <a:xfrm>
              <a:off x="5181600" y="5638800"/>
              <a:ext cx="2590800" cy="1219200"/>
            </a:xfrm>
            <a:prstGeom prst="rect">
              <a:avLst/>
            </a:prstGeom>
            <a:grpFill/>
          </p:spPr>
        </p:pic>
        <p:pic>
          <p:nvPicPr>
            <p:cNvPr id="21" name="Picture 2" descr="http://image.wistatutor.com/content/cell-organization/smooth-endoplasmic-reticulum.jpe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7FFFF"/>
                </a:clrFrom>
                <a:clrTo>
                  <a:srgbClr val="F7FFFF">
                    <a:alpha val="0"/>
                  </a:srgbClr>
                </a:clrTo>
              </a:clrChange>
            </a:blip>
            <a:srcRect l="20000" t="1947" r="18182" b="66905"/>
            <a:stretch>
              <a:fillRect/>
            </a:stretch>
          </p:blipFill>
          <p:spPr bwMode="auto">
            <a:xfrm flipH="1">
              <a:off x="7772400" y="5638800"/>
              <a:ext cx="2590800" cy="1219200"/>
            </a:xfrm>
            <a:prstGeom prst="rect">
              <a:avLst/>
            </a:prstGeom>
            <a:grpFill/>
          </p:spPr>
        </p:pic>
      </p:grpSp>
      <p:sp>
        <p:nvSpPr>
          <p:cNvPr id="4" name="TextBox 3"/>
          <p:cNvSpPr txBox="1"/>
          <p:nvPr/>
        </p:nvSpPr>
        <p:spPr>
          <a:xfrm>
            <a:off x="304800" y="990600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CYT P450 has been classified into </a:t>
            </a:r>
          </a:p>
          <a:p>
            <a:pPr>
              <a:buBlip>
                <a:blip r:embed="rId3"/>
              </a:buBlip>
            </a:pPr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 Families designated by Numbers</a:t>
            </a:r>
          </a:p>
          <a:p>
            <a:pPr>
              <a:buBlip>
                <a:blip r:embed="rId3"/>
              </a:buBlip>
            </a:pPr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 Sub families designated by Letters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5" name="Picture 4" descr="Cytochrome P450 Isoform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lum bright="20000" contrast="20000"/>
          </a:blip>
          <a:srcRect l="4000" t="18667" r="16000" b="6667"/>
          <a:stretch>
            <a:fillRect/>
          </a:stretch>
        </p:blipFill>
        <p:spPr bwMode="auto">
          <a:xfrm>
            <a:off x="4953000" y="381000"/>
            <a:ext cx="4041321" cy="2514600"/>
          </a:xfrm>
          <a:prstGeom prst="rect">
            <a:avLst/>
          </a:prstGeom>
          <a:noFill/>
        </p:spPr>
      </p:pic>
      <p:grpSp>
        <p:nvGrpSpPr>
          <p:cNvPr id="23" name="Group 22"/>
          <p:cNvGrpSpPr/>
          <p:nvPr/>
        </p:nvGrpSpPr>
        <p:grpSpPr>
          <a:xfrm>
            <a:off x="1752600" y="3309732"/>
            <a:ext cx="6934200" cy="3091068"/>
            <a:chOff x="1600200" y="2819400"/>
            <a:chExt cx="6934200" cy="3091068"/>
          </a:xfrm>
        </p:grpSpPr>
        <p:sp>
          <p:nvSpPr>
            <p:cNvPr id="14" name="Oval 13"/>
            <p:cNvSpPr/>
            <p:nvPr/>
          </p:nvSpPr>
          <p:spPr>
            <a:xfrm>
              <a:off x="2438400" y="3352800"/>
              <a:ext cx="5181600" cy="2557668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505200" y="2819400"/>
              <a:ext cx="1219200" cy="609600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6477000" y="3048000"/>
              <a:ext cx="1219200" cy="609600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7315200" y="3657600"/>
              <a:ext cx="1219200" cy="609600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600200" y="5029200"/>
              <a:ext cx="1219200" cy="609600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7315200" y="4966252"/>
              <a:ext cx="1219200" cy="609600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2" descr="http://www.doctorfungus.org/thedrugs/images/antifung_3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20000"/>
            </a:blip>
            <a:srcRect l="6585" t="18182" r="7803" b="29870"/>
            <a:stretch>
              <a:fillRect/>
            </a:stretch>
          </p:blipFill>
          <p:spPr bwMode="auto">
            <a:xfrm>
              <a:off x="1600200" y="2819400"/>
              <a:ext cx="6934200" cy="3048000"/>
            </a:xfrm>
            <a:prstGeom prst="rect">
              <a:avLst/>
            </a:prstGeom>
            <a:noFill/>
          </p:spPr>
        </p:pic>
      </p:grpSp>
      <p:sp>
        <p:nvSpPr>
          <p:cNvPr id="16" name="TextBox 15"/>
          <p:cNvSpPr txBox="1"/>
          <p:nvPr/>
        </p:nvSpPr>
        <p:spPr>
          <a:xfrm>
            <a:off x="228600" y="2990671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Distribution of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different CYPs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isoforms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in the liver.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4800" y="304800"/>
            <a:ext cx="19812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Bernard MT Condensed" pitchFamily="18" charset="0"/>
              </a:rPr>
              <a:t>Classification</a:t>
            </a:r>
            <a:endParaRPr lang="en-US" sz="28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24" name="5-Point Star 23"/>
          <p:cNvSpPr/>
          <p:nvPr/>
        </p:nvSpPr>
        <p:spPr>
          <a:xfrm>
            <a:off x="53008" y="6178824"/>
            <a:ext cx="838200" cy="6858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" descr="CYP45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10000" contrast="30000"/>
          </a:blip>
          <a:srcRect t="15112" b="11007"/>
          <a:stretch>
            <a:fillRect/>
          </a:stretch>
        </p:blipFill>
        <p:spPr bwMode="auto">
          <a:xfrm>
            <a:off x="406976" y="177420"/>
            <a:ext cx="8432224" cy="5537580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710072" y="374372"/>
            <a:ext cx="63411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Bernard MT Condensed" pitchFamily="18" charset="0"/>
                <a:sym typeface="Wingdings 3"/>
              </a:rPr>
              <a:t>Major </a:t>
            </a:r>
            <a:r>
              <a:rPr lang="en-US" sz="2800" dirty="0" smtClean="0">
                <a:solidFill>
                  <a:schemeClr val="bg1"/>
                </a:solidFill>
                <a:latin typeface="Bernard MT Condensed" pitchFamily="18" charset="0"/>
              </a:rPr>
              <a:t>Contributor to Phase I Metabolism</a:t>
            </a:r>
            <a:endParaRPr lang="en-US" sz="28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25" name="Down Arrow 24"/>
          <p:cNvSpPr/>
          <p:nvPr/>
        </p:nvSpPr>
        <p:spPr>
          <a:xfrm>
            <a:off x="381000" y="977348"/>
            <a:ext cx="838200" cy="1600200"/>
          </a:xfrm>
          <a:prstGeom prst="downArrow">
            <a:avLst>
              <a:gd name="adj1" fmla="val 30124"/>
              <a:gd name="adj2" fmla="val 50000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105400"/>
            <a:ext cx="9144000" cy="990600"/>
          </a:xfrm>
          <a:prstGeom prst="rect">
            <a:avLst/>
          </a:prstGeom>
          <a:solidFill>
            <a:srgbClr val="E9F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4522304"/>
            <a:ext cx="9144000" cy="596348"/>
          </a:xfrm>
          <a:prstGeom prst="rect">
            <a:avLst/>
          </a:prstGeom>
          <a:solidFill>
            <a:srgbClr val="EA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09600"/>
            <a:ext cx="9144000" cy="1143000"/>
          </a:xfrm>
          <a:prstGeom prst="rect">
            <a:avLst/>
          </a:prstGeom>
          <a:solidFill>
            <a:srgbClr val="E1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" descr="http://molinterv.aspetjournals.org/content/3/4/194/F2.larg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30000"/>
          </a:blip>
          <a:srcRect/>
          <a:stretch>
            <a:fillRect/>
          </a:stretch>
        </p:blipFill>
        <p:spPr bwMode="auto">
          <a:xfrm>
            <a:off x="228600" y="714375"/>
            <a:ext cx="8789164" cy="530542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6200" y="685800"/>
            <a:ext cx="1143000" cy="400110"/>
          </a:xfrm>
          <a:prstGeom prst="rect">
            <a:avLst/>
          </a:prstGeom>
          <a:solidFill>
            <a:srgbClr val="66FFFF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ernard MT Condensed" pitchFamily="18" charset="0"/>
              </a:rPr>
              <a:t>Substrate</a:t>
            </a:r>
            <a:endParaRPr lang="en-US" sz="2000" dirty="0">
              <a:latin typeface="Bernard MT Condensed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495800"/>
            <a:ext cx="1143000" cy="400110"/>
          </a:xfrm>
          <a:prstGeom prst="rect">
            <a:avLst/>
          </a:prstGeom>
          <a:solidFill>
            <a:srgbClr val="BC79FF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ernard MT Condensed" pitchFamily="18" charset="0"/>
              </a:rPr>
              <a:t>Inhibitors</a:t>
            </a:r>
            <a:endParaRPr lang="en-US" sz="2000" dirty="0">
              <a:latin typeface="Bernard MT Condensed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105400"/>
            <a:ext cx="1066800" cy="400110"/>
          </a:xfrm>
          <a:prstGeom prst="rect">
            <a:avLst/>
          </a:prstGeom>
          <a:solidFill>
            <a:srgbClr val="C8FF2D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ernard MT Condensed" pitchFamily="18" charset="0"/>
              </a:rPr>
              <a:t>Inducers</a:t>
            </a:r>
            <a:endParaRPr lang="en-US" sz="2000" dirty="0"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5-Point Star 7"/>
          <p:cNvSpPr/>
          <p:nvPr/>
        </p:nvSpPr>
        <p:spPr>
          <a:xfrm>
            <a:off x="53008" y="6178824"/>
            <a:ext cx="838200" cy="6858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3960811" y="914400"/>
            <a:ext cx="2592389" cy="4800600"/>
            <a:chOff x="3960811" y="76200"/>
            <a:chExt cx="2592389" cy="4343400"/>
          </a:xfrm>
        </p:grpSpPr>
        <p:cxnSp>
          <p:nvCxnSpPr>
            <p:cNvPr id="10" name="Straight Connector 9"/>
            <p:cNvCxnSpPr/>
            <p:nvPr/>
          </p:nvCxnSpPr>
          <p:spPr>
            <a:xfrm rot="5400000">
              <a:off x="1789905" y="2247106"/>
              <a:ext cx="4343400" cy="1588"/>
            </a:xfrm>
            <a:prstGeom prst="line">
              <a:avLst/>
            </a:prstGeom>
            <a:ln w="38100"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4380706" y="2247106"/>
              <a:ext cx="4343400" cy="1588"/>
            </a:xfrm>
            <a:prstGeom prst="line">
              <a:avLst/>
            </a:prstGeom>
            <a:ln w="38100"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Arrow Connector 13"/>
          <p:cNvCxnSpPr/>
          <p:nvPr/>
        </p:nvCxnSpPr>
        <p:spPr>
          <a:xfrm>
            <a:off x="2667000" y="1905000"/>
            <a:ext cx="1752600" cy="1588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667000" y="2436812"/>
            <a:ext cx="1752600" cy="1588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796748" y="2935356"/>
            <a:ext cx="609600" cy="1588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0" y="914400"/>
            <a:ext cx="9144000" cy="5059487"/>
            <a:chOff x="0" y="914400"/>
            <a:chExt cx="9144000" cy="5059487"/>
          </a:xfrm>
        </p:grpSpPr>
        <p:sp>
          <p:nvSpPr>
            <p:cNvPr id="2" name="TextBox 1"/>
            <p:cNvSpPr txBox="1"/>
            <p:nvPr/>
          </p:nvSpPr>
          <p:spPr>
            <a:xfrm>
              <a:off x="238540" y="1046897"/>
              <a:ext cx="3886200" cy="4926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en-US" sz="2800" dirty="0" smtClean="0">
                  <a:solidFill>
                    <a:schemeClr val="bg1"/>
                  </a:solidFill>
                  <a:latin typeface="Bernard MT Condensed" pitchFamily="18" charset="0"/>
                </a:rPr>
                <a:t>Substrates</a:t>
              </a:r>
            </a:p>
            <a:p>
              <a:pPr>
                <a:lnSpc>
                  <a:spcPts val="2000"/>
                </a:lnSpc>
                <a:spcBef>
                  <a:spcPts val="1200"/>
                </a:spcBef>
              </a:pPr>
              <a:r>
                <a:rPr lang="en-US" sz="22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Immunosuppressants</a:t>
              </a:r>
              <a:endParaRPr lang="en-US" sz="2200" b="1" dirty="0" smtClean="0">
                <a:solidFill>
                  <a:schemeClr val="bg1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   </a:t>
              </a:r>
              <a:r>
                <a:rPr lang="en-US" sz="2200" b="1" dirty="0" smtClean="0">
                  <a:solidFill>
                    <a:srgbClr val="FFFF66"/>
                  </a:solidFill>
                  <a:latin typeface="Arial Narrow" pitchFamily="34" charset="0"/>
                </a:rPr>
                <a:t>Cyclosporine</a:t>
              </a:r>
            </a:p>
            <a:p>
              <a:pPr>
                <a:lnSpc>
                  <a:spcPts val="2000"/>
                </a:lnSpc>
              </a:pPr>
              <a:r>
                <a:rPr lang="en-US" sz="22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Azole</a:t>
              </a: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 </a:t>
              </a:r>
              <a:r>
                <a:rPr lang="en-US" sz="22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Antifungals</a:t>
              </a:r>
              <a:endParaRPr lang="en-US" sz="2200" b="1" dirty="0" smtClean="0">
                <a:solidFill>
                  <a:schemeClr val="bg1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   </a:t>
              </a:r>
              <a:r>
                <a:rPr lang="en-US" sz="2200" b="1" dirty="0" err="1" smtClean="0">
                  <a:solidFill>
                    <a:srgbClr val="FFFF66"/>
                  </a:solidFill>
                  <a:latin typeface="Arial Narrow" pitchFamily="34" charset="0"/>
                </a:rPr>
                <a:t>Fluconazole</a:t>
              </a:r>
              <a:endParaRPr lang="en-US" sz="2200" b="1" dirty="0" smtClean="0">
                <a:solidFill>
                  <a:srgbClr val="FFFF66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Antibiotics</a:t>
              </a:r>
            </a:p>
            <a:p>
              <a:pPr>
                <a:lnSpc>
                  <a:spcPts val="2000"/>
                </a:lnSpc>
              </a:pP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   </a:t>
              </a:r>
              <a:r>
                <a:rPr lang="en-US" sz="2200" b="1" dirty="0" smtClean="0">
                  <a:solidFill>
                    <a:srgbClr val="FFFF66"/>
                  </a:solidFill>
                  <a:latin typeface="Arial Narrow" pitchFamily="34" charset="0"/>
                </a:rPr>
                <a:t>Erythromycin, </a:t>
              </a:r>
              <a:r>
                <a:rPr lang="en-US" sz="2200" b="1" dirty="0" err="1" smtClean="0">
                  <a:solidFill>
                    <a:srgbClr val="FFFF66"/>
                  </a:solidFill>
                  <a:latin typeface="Arial Narrow" pitchFamily="34" charset="0"/>
                </a:rPr>
                <a:t>Clarithromycin</a:t>
              </a:r>
              <a:endParaRPr lang="en-US" sz="2200" b="1" dirty="0" smtClean="0">
                <a:solidFill>
                  <a:srgbClr val="FFFF66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Ca channel blockers</a:t>
              </a:r>
            </a:p>
            <a:p>
              <a:pPr>
                <a:lnSpc>
                  <a:spcPts val="2000"/>
                </a:lnSpc>
              </a:pP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   </a:t>
              </a:r>
              <a:r>
                <a:rPr lang="en-US" sz="2200" b="1" dirty="0" err="1" smtClean="0">
                  <a:solidFill>
                    <a:srgbClr val="FFFF66"/>
                  </a:solidFill>
                  <a:latin typeface="Arial Narrow" pitchFamily="34" charset="0"/>
                </a:rPr>
                <a:t>Amlodepine</a:t>
              </a:r>
              <a:r>
                <a:rPr lang="en-US" sz="2200" b="1" dirty="0" smtClean="0">
                  <a:solidFill>
                    <a:srgbClr val="FFFF66"/>
                  </a:solidFill>
                  <a:latin typeface="Arial Narrow" pitchFamily="34" charset="0"/>
                </a:rPr>
                <a:t>, </a:t>
              </a:r>
              <a:r>
                <a:rPr lang="en-US" sz="2200" b="1" dirty="0" err="1" smtClean="0">
                  <a:solidFill>
                    <a:srgbClr val="FFFF66"/>
                  </a:solidFill>
                  <a:latin typeface="Arial Narrow" pitchFamily="34" charset="0"/>
                </a:rPr>
                <a:t>Verapamil</a:t>
              </a:r>
              <a:endParaRPr lang="en-US" sz="2200" b="1" dirty="0" smtClean="0">
                <a:solidFill>
                  <a:srgbClr val="FFFF66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en-US" sz="22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Statins</a:t>
              </a: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; </a:t>
              </a:r>
              <a:r>
                <a:rPr lang="en-US" sz="2200" b="1" dirty="0" err="1" smtClean="0">
                  <a:solidFill>
                    <a:srgbClr val="FFFF66"/>
                  </a:solidFill>
                  <a:latin typeface="Arial Narrow" pitchFamily="34" charset="0"/>
                </a:rPr>
                <a:t>Atorvastatin</a:t>
              </a:r>
              <a:endParaRPr lang="en-US" sz="2200" b="1" dirty="0" smtClean="0">
                <a:solidFill>
                  <a:srgbClr val="FFFF66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en-US" sz="22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Antiarrhythmic</a:t>
              </a: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;</a:t>
              </a:r>
              <a:r>
                <a:rPr lang="en-US" sz="2200" b="1" dirty="0" smtClean="0">
                  <a:solidFill>
                    <a:srgbClr val="FFFF66"/>
                  </a:solidFill>
                  <a:latin typeface="Arial Narrow" pitchFamily="34" charset="0"/>
                </a:rPr>
                <a:t> </a:t>
              </a:r>
              <a:r>
                <a:rPr lang="en-US" sz="2200" b="1" dirty="0" err="1" smtClean="0">
                  <a:solidFill>
                    <a:srgbClr val="FFFF66"/>
                  </a:solidFill>
                  <a:latin typeface="Arial Narrow" pitchFamily="34" charset="0"/>
                </a:rPr>
                <a:t>Amidarone</a:t>
              </a:r>
              <a:r>
                <a:rPr lang="en-US" sz="2200" b="1" dirty="0" smtClean="0">
                  <a:solidFill>
                    <a:srgbClr val="FFFF66"/>
                  </a:solidFill>
                  <a:latin typeface="Arial Narrow" pitchFamily="34" charset="0"/>
                </a:rPr>
                <a:t> </a:t>
              </a:r>
            </a:p>
            <a:p>
              <a:pPr>
                <a:lnSpc>
                  <a:spcPts val="2000"/>
                </a:lnSpc>
              </a:pP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Cancer Chemotherapy:</a:t>
              </a:r>
            </a:p>
            <a:p>
              <a:pPr>
                <a:lnSpc>
                  <a:spcPts val="2000"/>
                </a:lnSpc>
              </a:pP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   </a:t>
              </a:r>
              <a:r>
                <a:rPr lang="en-US" sz="2200" b="1" dirty="0" err="1" smtClean="0">
                  <a:solidFill>
                    <a:srgbClr val="FFFF66"/>
                  </a:solidFill>
                  <a:latin typeface="Arial Narrow" pitchFamily="34" charset="0"/>
                </a:rPr>
                <a:t>Cyclophosphamide</a:t>
              </a:r>
              <a:r>
                <a:rPr lang="en-US" sz="2200" b="1" dirty="0" smtClean="0">
                  <a:solidFill>
                    <a:srgbClr val="FFFF66"/>
                  </a:solidFill>
                  <a:latin typeface="Arial Narrow" pitchFamily="34" charset="0"/>
                </a:rPr>
                <a:t>, </a:t>
              </a:r>
              <a:r>
                <a:rPr lang="en-US" sz="2200" b="1" dirty="0" err="1" smtClean="0">
                  <a:solidFill>
                    <a:srgbClr val="FFFF66"/>
                  </a:solidFill>
                  <a:latin typeface="Arial Narrow" pitchFamily="34" charset="0"/>
                </a:rPr>
                <a:t>Tamoxifen</a:t>
              </a:r>
              <a:r>
                <a:rPr lang="en-US" sz="2200" b="1" dirty="0" smtClean="0">
                  <a:solidFill>
                    <a:srgbClr val="FFFF66"/>
                  </a:solidFill>
                  <a:latin typeface="Arial Narrow" pitchFamily="34" charset="0"/>
                </a:rPr>
                <a:t> </a:t>
              </a:r>
            </a:p>
            <a:p>
              <a:pPr>
                <a:lnSpc>
                  <a:spcPts val="2000"/>
                </a:lnSpc>
              </a:pP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Non-Sedating </a:t>
              </a:r>
              <a:r>
                <a:rPr lang="en-US" sz="22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Antihistaminics</a:t>
              </a:r>
              <a:endParaRPr lang="en-US" sz="2200" b="1" dirty="0" smtClean="0">
                <a:solidFill>
                  <a:schemeClr val="bg1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   </a:t>
              </a:r>
              <a:r>
                <a:rPr lang="en-US" sz="2200" b="1" dirty="0" err="1" smtClean="0">
                  <a:solidFill>
                    <a:srgbClr val="FFFF66"/>
                  </a:solidFill>
                  <a:latin typeface="Arial Narrow" pitchFamily="34" charset="0"/>
                </a:rPr>
                <a:t>Astamizole</a:t>
              </a:r>
              <a:endParaRPr lang="en-US" sz="1600" b="1" dirty="0" smtClean="0">
                <a:solidFill>
                  <a:srgbClr val="FFFF66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en-US" sz="22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Benzodiazipines</a:t>
              </a:r>
              <a:endParaRPr lang="en-US" sz="2200" b="1" dirty="0" smtClean="0">
                <a:solidFill>
                  <a:schemeClr val="bg1"/>
                </a:solidFill>
                <a:latin typeface="Arial Narrow" pitchFamily="34" charset="0"/>
              </a:endParaRPr>
            </a:p>
            <a:p>
              <a:pPr lvl="0">
                <a:lnSpc>
                  <a:spcPts val="2000"/>
                </a:lnSpc>
              </a:pP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   </a:t>
              </a:r>
              <a:r>
                <a:rPr lang="en-US" sz="2200" b="1" dirty="0" err="1" smtClean="0">
                  <a:solidFill>
                    <a:srgbClr val="FFFF66"/>
                  </a:solidFill>
                  <a:latin typeface="Arial Narrow" pitchFamily="34" charset="0"/>
                </a:rPr>
                <a:t>Midazolam</a:t>
              </a:r>
              <a:r>
                <a:rPr lang="en-US" sz="2200" b="1" dirty="0" smtClean="0">
                  <a:solidFill>
                    <a:srgbClr val="FFFF66"/>
                  </a:solidFill>
                  <a:latin typeface="Arial Narrow" pitchFamily="34" charset="0"/>
                </a:rPr>
                <a:t>, </a:t>
              </a:r>
              <a:r>
                <a:rPr lang="en-US" sz="2200" b="1" dirty="0" err="1" smtClean="0">
                  <a:solidFill>
                    <a:srgbClr val="FFFF66"/>
                  </a:solidFill>
                  <a:latin typeface="Arial Narrow" pitchFamily="34" charset="0"/>
                </a:rPr>
                <a:t>Clonazepam</a:t>
              </a:r>
              <a:r>
                <a:rPr lang="en-US" sz="2200" b="1" dirty="0" smtClean="0">
                  <a:solidFill>
                    <a:srgbClr val="FFFF66"/>
                  </a:solidFill>
                  <a:latin typeface="Arial Narrow" pitchFamily="34" charset="0"/>
                </a:rPr>
                <a:t> </a:t>
              </a:r>
            </a:p>
            <a:p>
              <a:pPr lvl="0">
                <a:lnSpc>
                  <a:spcPts val="2000"/>
                </a:lnSpc>
              </a:pPr>
              <a:endParaRPr lang="en-US" sz="2200" b="1" dirty="0" smtClean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191000" y="1046897"/>
              <a:ext cx="2590800" cy="4490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en-US" sz="2800" dirty="0" smtClean="0">
                  <a:solidFill>
                    <a:schemeClr val="bg1"/>
                  </a:solidFill>
                  <a:latin typeface="Bernard MT Condensed" pitchFamily="18" charset="0"/>
                </a:rPr>
                <a:t>Inhibitors</a:t>
              </a:r>
            </a:p>
            <a:p>
              <a:pPr>
                <a:lnSpc>
                  <a:spcPts val="2000"/>
                </a:lnSpc>
              </a:pPr>
              <a:endParaRPr lang="en-US" sz="2200" b="1" dirty="0" smtClean="0">
                <a:solidFill>
                  <a:schemeClr val="bg1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endParaRPr lang="en-US" sz="2200" b="1" dirty="0" smtClean="0">
                <a:solidFill>
                  <a:schemeClr val="bg1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endParaRPr lang="en-US" sz="2200" b="1" dirty="0" smtClean="0">
                <a:solidFill>
                  <a:schemeClr val="bg1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endParaRPr lang="en-US" sz="2200" b="1" dirty="0" smtClean="0">
                <a:solidFill>
                  <a:schemeClr val="bg1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endParaRPr lang="en-US" sz="2200" b="1" dirty="0" smtClean="0">
                <a:solidFill>
                  <a:schemeClr val="bg1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endParaRPr lang="en-US" sz="2200" b="1" dirty="0" smtClean="0">
                <a:solidFill>
                  <a:schemeClr val="bg1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  <a:spcBef>
                  <a:spcPts val="1800"/>
                </a:spcBef>
              </a:pP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Protease Inhibitors</a:t>
              </a:r>
            </a:p>
            <a:p>
              <a:pPr>
                <a:lnSpc>
                  <a:spcPts val="2000"/>
                </a:lnSpc>
              </a:pPr>
              <a:r>
                <a:rPr lang="en-US" sz="2200" b="1" dirty="0" err="1" smtClean="0">
                  <a:solidFill>
                    <a:srgbClr val="FFFF66"/>
                  </a:solidFill>
                  <a:latin typeface="Arial Narrow" pitchFamily="34" charset="0"/>
                </a:rPr>
                <a:t>Ritonavir</a:t>
              </a:r>
              <a:endParaRPr lang="en-US" sz="2200" b="1" dirty="0" smtClean="0">
                <a:solidFill>
                  <a:srgbClr val="FFFF66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endParaRPr lang="en-US" sz="2200" b="1" dirty="0" smtClean="0">
                <a:solidFill>
                  <a:srgbClr val="FFFF66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en-US" sz="2200" b="1" dirty="0" err="1" smtClean="0">
                  <a:solidFill>
                    <a:srgbClr val="FFFF66"/>
                  </a:solidFill>
                  <a:latin typeface="Arial Narrow" pitchFamily="34" charset="0"/>
                </a:rPr>
                <a:t>Cimetidine</a:t>
              </a:r>
              <a:endParaRPr lang="en-US" sz="2200" b="1" dirty="0" smtClean="0">
                <a:solidFill>
                  <a:srgbClr val="FFFF66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en-US" sz="2200" b="1" dirty="0" err="1" smtClean="0">
                  <a:solidFill>
                    <a:srgbClr val="FFFF66"/>
                  </a:solidFill>
                  <a:latin typeface="Arial Narrow" pitchFamily="34" charset="0"/>
                </a:rPr>
                <a:t>Chloramphenicol</a:t>
              </a:r>
              <a:endParaRPr lang="en-US" sz="2200" b="1" dirty="0" smtClean="0">
                <a:solidFill>
                  <a:srgbClr val="FFFF66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en-US" sz="2200" b="1" dirty="0" err="1" smtClean="0">
                  <a:solidFill>
                    <a:srgbClr val="FFFF66"/>
                  </a:solidFill>
                  <a:latin typeface="Arial Narrow" pitchFamily="34" charset="0"/>
                </a:rPr>
                <a:t>Nefazadone</a:t>
              </a:r>
              <a:endParaRPr lang="en-US" sz="2200" b="1" dirty="0" smtClean="0">
                <a:solidFill>
                  <a:srgbClr val="FFFF66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endParaRPr lang="en-US" sz="2200" b="1" dirty="0" smtClean="0">
                <a:solidFill>
                  <a:schemeClr val="bg1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en-US" sz="2200" b="1" dirty="0" smtClean="0">
                  <a:solidFill>
                    <a:srgbClr val="FFFF66"/>
                  </a:solidFill>
                  <a:latin typeface="Arial Narrow" pitchFamily="34" charset="0"/>
                </a:rPr>
                <a:t>Grape Fruits</a:t>
              </a:r>
            </a:p>
            <a:p>
              <a:pPr>
                <a:lnSpc>
                  <a:spcPts val="2000"/>
                </a:lnSpc>
              </a:pPr>
              <a:endParaRPr lang="en-US" sz="22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781800" y="1046897"/>
              <a:ext cx="2286000" cy="4247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en-US" sz="2800" dirty="0" smtClean="0">
                  <a:solidFill>
                    <a:schemeClr val="bg1"/>
                  </a:solidFill>
                  <a:latin typeface="Bernard MT Condensed" pitchFamily="18" charset="0"/>
                </a:rPr>
                <a:t>Inducers</a:t>
              </a:r>
            </a:p>
            <a:p>
              <a:pPr>
                <a:lnSpc>
                  <a:spcPts val="2500"/>
                </a:lnSpc>
              </a:pPr>
              <a:endParaRPr lang="en-US" sz="2800" dirty="0" smtClean="0">
                <a:solidFill>
                  <a:schemeClr val="bg1"/>
                </a:solidFill>
                <a:latin typeface="Bernard MT Condensed" pitchFamily="18" charset="0"/>
              </a:endParaRPr>
            </a:p>
            <a:p>
              <a:pPr>
                <a:lnSpc>
                  <a:spcPts val="2000"/>
                </a:lnSpc>
                <a:spcBef>
                  <a:spcPts val="1200"/>
                </a:spcBef>
              </a:pPr>
              <a:endParaRPr lang="en-US" sz="2200" b="1" dirty="0" smtClean="0">
                <a:solidFill>
                  <a:srgbClr val="FFFF66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  <a:spcBef>
                  <a:spcPts val="1200"/>
                </a:spcBef>
              </a:pPr>
              <a:endParaRPr lang="en-US" sz="2200" b="1" dirty="0" smtClean="0">
                <a:solidFill>
                  <a:srgbClr val="FFFF66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  <a:spcBef>
                  <a:spcPts val="1200"/>
                </a:spcBef>
              </a:pPr>
              <a:endParaRPr lang="en-US" sz="2200" b="1" dirty="0" smtClean="0">
                <a:solidFill>
                  <a:srgbClr val="FFFF66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  <a:spcBef>
                  <a:spcPts val="1800"/>
                </a:spcBef>
              </a:pPr>
              <a:r>
                <a:rPr lang="en-US" sz="2200" b="1" dirty="0" err="1" smtClean="0">
                  <a:solidFill>
                    <a:srgbClr val="FFFF66"/>
                  </a:solidFill>
                  <a:latin typeface="Arial Narrow" pitchFamily="34" charset="0"/>
                </a:rPr>
                <a:t>Rifampicin</a:t>
              </a:r>
              <a:endParaRPr lang="en-US" sz="2200" b="1" dirty="0" smtClean="0">
                <a:solidFill>
                  <a:srgbClr val="FFFF66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endParaRPr lang="en-US" sz="2200" b="1" dirty="0" smtClean="0">
                <a:solidFill>
                  <a:srgbClr val="FFFF66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en-US" sz="2200" b="1" dirty="0" err="1" smtClean="0">
                  <a:solidFill>
                    <a:srgbClr val="FFFF66"/>
                  </a:solidFill>
                  <a:latin typeface="Arial Narrow" pitchFamily="34" charset="0"/>
                </a:rPr>
                <a:t>Phenytoin</a:t>
              </a:r>
              <a:endParaRPr lang="en-US" sz="2200" b="1" dirty="0" smtClean="0">
                <a:solidFill>
                  <a:srgbClr val="FFFF66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en-US" sz="2200" b="1" dirty="0" err="1" smtClean="0">
                  <a:solidFill>
                    <a:srgbClr val="FFFF66"/>
                  </a:solidFill>
                  <a:latin typeface="Arial Narrow" pitchFamily="34" charset="0"/>
                </a:rPr>
                <a:t>Carbamazepine</a:t>
              </a:r>
              <a:endParaRPr lang="en-US" sz="2200" b="1" dirty="0" smtClean="0">
                <a:solidFill>
                  <a:srgbClr val="FFFF66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en-US" sz="2200" b="1" dirty="0" smtClean="0">
                  <a:solidFill>
                    <a:srgbClr val="FFFF66"/>
                  </a:solidFill>
                  <a:latin typeface="Arial Narrow" pitchFamily="34" charset="0"/>
                </a:rPr>
                <a:t>Barbiturates</a:t>
              </a:r>
            </a:p>
            <a:p>
              <a:pPr>
                <a:lnSpc>
                  <a:spcPts val="2000"/>
                </a:lnSpc>
              </a:pPr>
              <a:endParaRPr lang="en-US" sz="2200" b="1" dirty="0" smtClean="0">
                <a:solidFill>
                  <a:srgbClr val="FFFF66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en-US" sz="2200" b="1" dirty="0" err="1" smtClean="0">
                  <a:solidFill>
                    <a:srgbClr val="FFFF66"/>
                  </a:solidFill>
                  <a:latin typeface="Arial Narrow" pitchFamily="34" charset="0"/>
                </a:rPr>
                <a:t>Dexamethazone</a:t>
              </a:r>
              <a:endParaRPr lang="en-US" sz="2200" b="1" dirty="0" smtClean="0">
                <a:solidFill>
                  <a:srgbClr val="FFFF66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en-US" sz="2200" b="1" dirty="0" err="1" smtClean="0">
                  <a:solidFill>
                    <a:srgbClr val="FFFF66"/>
                  </a:solidFill>
                  <a:latin typeface="Arial Narrow" pitchFamily="34" charset="0"/>
                </a:rPr>
                <a:t>Progestins</a:t>
              </a:r>
              <a:endParaRPr lang="en-US" sz="2200" b="1" dirty="0" smtClean="0">
                <a:solidFill>
                  <a:srgbClr val="FFFF66"/>
                </a:solidFill>
                <a:latin typeface="Arial Narrow" pitchFamily="34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0" y="1437860"/>
              <a:ext cx="9144000" cy="1588"/>
            </a:xfrm>
            <a:prstGeom prst="line">
              <a:avLst/>
            </a:prstGeom>
            <a:ln w="38100"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5713412"/>
              <a:ext cx="9144000" cy="1588"/>
            </a:xfrm>
            <a:prstGeom prst="line">
              <a:avLst/>
            </a:prstGeom>
            <a:ln w="38100"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0" y="914400"/>
              <a:ext cx="9144000" cy="1588"/>
            </a:xfrm>
            <a:prstGeom prst="line">
              <a:avLst/>
            </a:prstGeom>
            <a:ln w="38100"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0" y="181403"/>
            <a:ext cx="354776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9050">
                  <a:solidFill>
                    <a:srgbClr val="FF00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25400" sx="101000" sy="101000" algn="l" rotWithShape="0">
                    <a:srgbClr val="66FFFF"/>
                  </a:outerShdw>
                </a:effectLst>
                <a:latin typeface="Arial Narrow" pitchFamily="34" charset="0"/>
              </a:rPr>
              <a:t>CYT P450  3A4</a:t>
            </a:r>
            <a:endParaRPr lang="en-US" sz="4400" b="1" dirty="0">
              <a:ln w="19050">
                <a:solidFill>
                  <a:srgbClr val="FF00FF"/>
                </a:solidFill>
                <a:prstDash val="solid"/>
              </a:ln>
              <a:solidFill>
                <a:schemeClr val="bg1"/>
              </a:solidFill>
              <a:effectLst>
                <a:outerShdw blurRad="50800" dist="25400" sx="101000" sy="101000" algn="l" rotWithShape="0">
                  <a:srgbClr val="66FFFF"/>
                </a:outerShdw>
              </a:effectLst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94692"/>
            <a:ext cx="89916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“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A 50 years old, patient was treated for the last 3 years by the </a:t>
            </a:r>
            <a:r>
              <a:rPr lang="en-US" sz="2400" b="1" i="1" dirty="0" err="1" smtClean="0">
                <a:solidFill>
                  <a:schemeClr val="bg1"/>
                </a:solidFill>
                <a:latin typeface="Arial Narrow" pitchFamily="34" charset="0"/>
              </a:rPr>
              <a:t>hypocholestrolemic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 agent; </a:t>
            </a:r>
            <a:r>
              <a:rPr lang="en-US" sz="2400" b="1" i="1" dirty="0" err="1" smtClean="0">
                <a:solidFill>
                  <a:srgbClr val="FFFF66"/>
                </a:solidFill>
                <a:latin typeface="Arial Narrow" pitchFamily="34" charset="0"/>
              </a:rPr>
              <a:t>atorvastatin</a:t>
            </a:r>
            <a:r>
              <a:rPr lang="en-US" sz="2400" b="1" i="1" dirty="0" smtClean="0">
                <a:solidFill>
                  <a:srgbClr val="FFFF66"/>
                </a:solidFill>
                <a:latin typeface="Arial Narrow" pitchFamily="34" charset="0"/>
              </a:rPr>
              <a:t>.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 Yesterday he began to complain of severe muscle pains, weakness and reddish discoloration of urine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400" b="1" i="1" spc="-40" dirty="0" smtClean="0">
                <a:solidFill>
                  <a:schemeClr val="bg1"/>
                </a:solidFill>
                <a:latin typeface="Arial Narrow" pitchFamily="34" charset="0"/>
              </a:rPr>
              <a:t>He receives daily </a:t>
            </a:r>
            <a:r>
              <a:rPr lang="en-US" sz="2400" b="1" i="1" u="sng" spc="-40" dirty="0" smtClean="0">
                <a:solidFill>
                  <a:schemeClr val="bg1"/>
                </a:solidFill>
                <a:latin typeface="Arial Narrow" pitchFamily="34" charset="0"/>
              </a:rPr>
              <a:t>multivitamins</a:t>
            </a:r>
            <a:r>
              <a:rPr lang="en-US" sz="2400" b="1" i="1" spc="-40" dirty="0" smtClean="0">
                <a:solidFill>
                  <a:schemeClr val="bg1"/>
                </a:solidFill>
                <a:latin typeface="Arial Narrow" pitchFamily="34" charset="0"/>
              </a:rPr>
              <a:t> and his lab results last week, proved that he has become diabetic, for which he was prescribed </a:t>
            </a:r>
            <a:r>
              <a:rPr lang="en-US" sz="2400" b="1" i="1" u="sng" spc="-40" dirty="0" err="1" smtClean="0">
                <a:solidFill>
                  <a:schemeClr val="bg1"/>
                </a:solidFill>
                <a:latin typeface="Arial Narrow" pitchFamily="34" charset="0"/>
              </a:rPr>
              <a:t>metformin</a:t>
            </a:r>
            <a:r>
              <a:rPr lang="en-US" sz="2400" b="1" i="1" spc="-40" dirty="0" smtClean="0">
                <a:solidFill>
                  <a:schemeClr val="bg1"/>
                </a:solidFill>
                <a:latin typeface="Arial Narrow" pitchFamily="34" charset="0"/>
              </a:rPr>
              <a:t>. He was also started on a course of </a:t>
            </a:r>
            <a:r>
              <a:rPr lang="en-US" sz="2400" b="1" i="1" spc="-40" dirty="0" err="1" smtClean="0">
                <a:solidFill>
                  <a:srgbClr val="FFFF66"/>
                </a:solidFill>
                <a:latin typeface="Arial Narrow" pitchFamily="34" charset="0"/>
              </a:rPr>
              <a:t>fluconazole</a:t>
            </a:r>
            <a:r>
              <a:rPr lang="en-US" sz="2400" b="1" i="1" spc="-40" dirty="0" smtClean="0">
                <a:solidFill>
                  <a:srgbClr val="FFFF66"/>
                </a:solidFill>
                <a:latin typeface="Arial Narrow" pitchFamily="34" charset="0"/>
              </a:rPr>
              <a:t> </a:t>
            </a:r>
            <a:r>
              <a:rPr lang="en-US" sz="2400" b="1" i="1" spc="-40" dirty="0" smtClean="0">
                <a:solidFill>
                  <a:schemeClr val="bg1"/>
                </a:solidFill>
                <a:latin typeface="Arial Narrow" pitchFamily="34" charset="0"/>
              </a:rPr>
              <a:t>for a concomitant fungal infection.</a:t>
            </a:r>
            <a:endParaRPr lang="en-US" sz="2400" b="1" spc="-4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From drug history, the diagnosis of his current state was likely </a:t>
            </a:r>
            <a:r>
              <a:rPr lang="en-US" sz="2400" b="1" i="1" dirty="0" err="1" smtClean="0">
                <a:solidFill>
                  <a:schemeClr val="bg1"/>
                </a:solidFill>
                <a:latin typeface="Arial Narrow" pitchFamily="34" charset="0"/>
              </a:rPr>
              <a:t>rhabdo-myositis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 (severe </a:t>
            </a:r>
            <a:r>
              <a:rPr lang="en-US" sz="2400" b="1" i="1" dirty="0" err="1" smtClean="0">
                <a:solidFill>
                  <a:schemeClr val="bg1"/>
                </a:solidFill>
                <a:latin typeface="Arial Narrow" pitchFamily="34" charset="0"/>
              </a:rPr>
              <a:t>muscloskeletal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 toxicity) and was verified by the lab finding of severe elevation in </a:t>
            </a:r>
            <a:r>
              <a:rPr lang="en-US" sz="2400" b="1" i="1" dirty="0" err="1" smtClean="0">
                <a:solidFill>
                  <a:schemeClr val="bg1"/>
                </a:solidFill>
                <a:latin typeface="Arial Narrow" pitchFamily="34" charset="0"/>
              </a:rPr>
              <a:t>creatinine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Arial Narrow" pitchFamily="34" charset="0"/>
              </a:rPr>
              <a:t>phosphokinase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. “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" name="5-Point Star 2"/>
          <p:cNvSpPr/>
          <p:nvPr/>
        </p:nvSpPr>
        <p:spPr>
          <a:xfrm>
            <a:off x="53008" y="6178824"/>
            <a:ext cx="838200" cy="6858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" y="3808115"/>
            <a:ext cx="8991600" cy="2821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“</a:t>
            </a:r>
            <a:endParaRPr lang="en-US" sz="1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en-US" sz="2400" b="1" dirty="0" smtClean="0">
                <a:solidFill>
                  <a:srgbClr val="66FFFF"/>
                </a:solidFill>
                <a:latin typeface="Arial Narrow" pitchFamily="34" charset="0"/>
              </a:rPr>
              <a:t>Which one of the following drug-drug interaction on CYT 3A4 is the likely cause of his current state?</a:t>
            </a:r>
          </a:p>
          <a:p>
            <a:pPr marL="548640" lvl="0">
              <a:lnSpc>
                <a:spcPts val="2800"/>
              </a:lnSpc>
            </a:pPr>
            <a:r>
              <a:rPr lang="en-US" dirty="0" smtClean="0"/>
              <a:t>		</a:t>
            </a:r>
            <a:r>
              <a:rPr lang="en-US" sz="2000" b="1" dirty="0" err="1" smtClean="0">
                <a:solidFill>
                  <a:schemeClr val="bg1"/>
                </a:solidFill>
              </a:rPr>
              <a:t>Metformin</a:t>
            </a:r>
            <a:r>
              <a:rPr lang="en-US" sz="2000" b="1" dirty="0" smtClean="0">
                <a:solidFill>
                  <a:schemeClr val="bg1"/>
                </a:solidFill>
              </a:rPr>
              <a:t> + </a:t>
            </a:r>
            <a:r>
              <a:rPr lang="en-US" sz="2000" b="1" dirty="0" err="1" smtClean="0">
                <a:solidFill>
                  <a:schemeClr val="bg1"/>
                </a:solidFill>
              </a:rPr>
              <a:t>Atrovastatin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marL="548640" lvl="0">
              <a:lnSpc>
                <a:spcPts val="28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		</a:t>
            </a:r>
            <a:r>
              <a:rPr lang="en-US" sz="2000" b="1" dirty="0" err="1" smtClean="0">
                <a:solidFill>
                  <a:schemeClr val="bg1"/>
                </a:solidFill>
              </a:rPr>
              <a:t>Atrovastatin</a:t>
            </a:r>
            <a:r>
              <a:rPr lang="en-US" sz="2000" b="1" dirty="0" smtClean="0">
                <a:solidFill>
                  <a:schemeClr val="bg1"/>
                </a:solidFill>
              </a:rPr>
              <a:t> + </a:t>
            </a:r>
            <a:r>
              <a:rPr lang="en-US" sz="2000" b="1" dirty="0" err="1" smtClean="0">
                <a:solidFill>
                  <a:schemeClr val="bg1"/>
                </a:solidFill>
              </a:rPr>
              <a:t>Fluconazole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marL="548640" lvl="0">
              <a:lnSpc>
                <a:spcPts val="28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		</a:t>
            </a:r>
            <a:r>
              <a:rPr lang="en-US" sz="2000" b="1" dirty="0" err="1" smtClean="0">
                <a:solidFill>
                  <a:schemeClr val="bg1"/>
                </a:solidFill>
              </a:rPr>
              <a:t>Metformin</a:t>
            </a:r>
            <a:r>
              <a:rPr lang="en-US" sz="2000" b="1" dirty="0" smtClean="0">
                <a:solidFill>
                  <a:schemeClr val="bg1"/>
                </a:solidFill>
              </a:rPr>
              <a:t> + </a:t>
            </a:r>
            <a:r>
              <a:rPr lang="en-US" sz="2000" b="1" dirty="0" err="1" smtClean="0">
                <a:solidFill>
                  <a:schemeClr val="bg1"/>
                </a:solidFill>
              </a:rPr>
              <a:t>Fluconazole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marL="548640" lvl="0">
              <a:lnSpc>
                <a:spcPts val="28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		</a:t>
            </a:r>
            <a:r>
              <a:rPr lang="en-US" sz="2000" b="1" dirty="0" err="1" smtClean="0">
                <a:solidFill>
                  <a:schemeClr val="bg1"/>
                </a:solidFill>
              </a:rPr>
              <a:t>Fluconazole</a:t>
            </a:r>
            <a:r>
              <a:rPr lang="en-US" sz="2000" b="1" dirty="0" smtClean="0">
                <a:solidFill>
                  <a:schemeClr val="bg1"/>
                </a:solidFill>
              </a:rPr>
              <a:t>+ Multivitamins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2292624"/>
            <a:ext cx="8991600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This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isoenzyme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has the most frequent polymorphisms in all CYT P450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" y="1759224"/>
            <a:ext cx="1091966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latin typeface="Bernard MT Condensed" pitchFamily="18" charset="0"/>
              </a:rPr>
              <a:t>CYP2D6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255104"/>
            <a:ext cx="25908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Bernard MT Condensed" pitchFamily="18" charset="0"/>
              </a:rPr>
              <a:t>Genetic Variation</a:t>
            </a:r>
            <a:endParaRPr lang="en-US" sz="28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2739884"/>
            <a:ext cx="8991600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When polymorphism occurs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  metabolizing capacity of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CYP2D6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  <a:p>
            <a:pPr>
              <a:lnSpc>
                <a:spcPts val="2600"/>
              </a:lnSpc>
            </a:pP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i.e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 those </a:t>
            </a:r>
            <a:r>
              <a:rPr lang="en-US" sz="24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Times New Roman" pitchFamily="18" charset="0"/>
                <a:sym typeface="Wingdings 3"/>
              </a:rPr>
              <a:t>who exhibit the polymorphism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Times New Roman" pitchFamily="18" charset="0"/>
                <a:sym typeface="Wingdings 3"/>
              </a:rPr>
              <a:t>become poor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metabolizers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: 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  <a:cs typeface="Times New Roman" pitchFamily="18" charset="0"/>
              <a:sym typeface="Wingdings 3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3545919"/>
            <a:ext cx="8991600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Times New Roman" pitchFamily="18" charset="0"/>
                <a:sym typeface="Wingdings 3"/>
              </a:rPr>
              <a:t>1.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Metabolism of some </a:t>
            </a:r>
            <a:r>
              <a:rPr lang="en-US" sz="2400" dirty="0" smtClean="0">
                <a:solidFill>
                  <a:srgbClr val="66FFFF"/>
                </a:solidFill>
                <a:latin typeface="Bernard MT Condensed" pitchFamily="18" charset="0"/>
              </a:rPr>
              <a:t>drugs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neuroleptics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tricyclic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antidepressants,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antianginals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agent (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perihexiline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), 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antiarrhythmics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(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propafenone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&amp;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metoprolol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) is suppressed 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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so side effects &amp; toxicity develop. i.e.  </a:t>
            </a:r>
          </a:p>
          <a:p>
            <a:pPr marL="365760">
              <a:lnSpc>
                <a:spcPts val="2800"/>
              </a:lnSpc>
              <a:spcBef>
                <a:spcPts val="600"/>
              </a:spcBef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Neuropathy after 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therapeutic doses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of </a:t>
            </a:r>
            <a:r>
              <a:rPr lang="en-US" sz="2400" b="1" dirty="0" err="1" smtClean="0">
                <a:solidFill>
                  <a:srgbClr val="FFFF66"/>
                </a:solidFill>
                <a:latin typeface="Arial Narrow" pitchFamily="34" charset="0"/>
              </a:rPr>
              <a:t>perihexiline</a:t>
            </a:r>
            <a:endParaRPr lang="en-US" sz="2400" b="1" dirty="0" smtClean="0">
              <a:solidFill>
                <a:srgbClr val="FFFF66"/>
              </a:solidFill>
              <a:latin typeface="Arial Narrow" pitchFamily="34" charset="0"/>
            </a:endParaRPr>
          </a:p>
          <a:p>
            <a:pPr marL="365760">
              <a:lnSpc>
                <a:spcPts val="2800"/>
              </a:lnSpc>
              <a:spcBef>
                <a:spcPts val="600"/>
              </a:spcBef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Severe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brady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arrhythmias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heart block on 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therapeutic dose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of 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</a:t>
            </a:r>
            <a:r>
              <a:rPr lang="en-US" sz="2400" b="1" dirty="0" err="1" smtClean="0">
                <a:solidFill>
                  <a:srgbClr val="FFFF66"/>
                </a:solidFill>
                <a:latin typeface="Arial Narrow" pitchFamily="34" charset="0"/>
              </a:rPr>
              <a:t>propafenone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or  </a:t>
            </a:r>
            <a:r>
              <a:rPr lang="en-US" sz="2400" b="1" dirty="0" err="1" smtClean="0">
                <a:solidFill>
                  <a:srgbClr val="FFFF66"/>
                </a:solidFill>
                <a:latin typeface="Arial Narrow" pitchFamily="34" charset="0"/>
              </a:rPr>
              <a:t>metoprolol</a:t>
            </a:r>
            <a:endParaRPr lang="en-US" sz="2400" b="1" dirty="0" smtClean="0">
              <a:solidFill>
                <a:srgbClr val="FFFF66"/>
              </a:solidFill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729447"/>
            <a:ext cx="8633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Genetic polymorphisms in CYT P450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isoenzymes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have been observed and are reasons behind the </a:t>
            </a:r>
            <a:r>
              <a:rPr lang="en-US" sz="2400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ALTERED RESPONSE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to drug therapy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3" name="5-Point Star 12"/>
          <p:cNvSpPr/>
          <p:nvPr/>
        </p:nvSpPr>
        <p:spPr>
          <a:xfrm>
            <a:off x="53008" y="6178824"/>
            <a:ext cx="838200" cy="6858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1" grpId="0"/>
      <p:bldP spid="1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4694128"/>
            <a:ext cx="86106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Polymorphism in CYP2C19 shows increased &amp; prolonged action of its substrates as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omeprazole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  <a:p>
            <a:pPr>
              <a:lnSpc>
                <a:spcPts val="2700"/>
              </a:lnSpc>
              <a:spcBef>
                <a:spcPts val="60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This has been an advantage as in those variants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 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cure rates in peptic ulcer patient with H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elicobacter pylori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2895600"/>
            <a:ext cx="8763000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Warfarin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phenytoin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, &amp;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tolbutamide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are examples of drugs with narrow therapeutic index that are metabolized by CYP2C9. </a:t>
            </a:r>
          </a:p>
          <a:p>
            <a:pPr>
              <a:lnSpc>
                <a:spcPts val="27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Clearance of these drugs is impaired in genetic variation of the enzyme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2438400"/>
            <a:ext cx="1035861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  <a:latin typeface="Bernard MT Condensed" pitchFamily="18" charset="0"/>
              </a:rPr>
              <a:t>CYP2C9. </a:t>
            </a:r>
            <a:endParaRPr lang="en-US" sz="20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4217818"/>
            <a:ext cx="1002197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  <a:latin typeface="Bernard MT Condensed" pitchFamily="18" charset="0"/>
              </a:rPr>
              <a:t>CYP2C19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00800" y="228600"/>
            <a:ext cx="25908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Bernard MT Condensed" pitchFamily="18" charset="0"/>
              </a:rPr>
              <a:t>Genetic Variation</a:t>
            </a:r>
            <a:endParaRPr lang="en-US" sz="28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239000" y="6091535"/>
            <a:ext cx="114300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Benefit</a:t>
            </a:r>
            <a:endParaRPr lang="en-US" sz="22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5750" y="1153637"/>
            <a:ext cx="85344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Times New Roman" pitchFamily="18" charset="0"/>
                <a:sym typeface="Wingdings 3"/>
              </a:rPr>
              <a:t>2.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The </a:t>
            </a:r>
            <a:r>
              <a:rPr lang="en-US" sz="2400" dirty="0" smtClean="0">
                <a:solidFill>
                  <a:srgbClr val="66FFFF"/>
                </a:solidFill>
                <a:latin typeface="Bernard MT Condensed" pitchFamily="18" charset="0"/>
              </a:rPr>
              <a:t>pro-drugs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cannot be converted to their  therapeutically active metabolite;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e.g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poor analgesia with </a:t>
            </a:r>
            <a:r>
              <a:rPr lang="en-US" sz="2400" b="1" dirty="0" smtClean="0">
                <a:solidFill>
                  <a:srgbClr val="FFFF66"/>
                </a:solidFill>
                <a:latin typeface="Arial Narrow" pitchFamily="34" charset="0"/>
              </a:rPr>
              <a:t>codeine &amp; </a:t>
            </a:r>
            <a:r>
              <a:rPr lang="en-US" sz="2400" b="1" dirty="0" err="1" smtClean="0">
                <a:solidFill>
                  <a:srgbClr val="FFFF66"/>
                </a:solidFill>
                <a:latin typeface="Arial Narrow" pitchFamily="34" charset="0"/>
              </a:rPr>
              <a:t>tramadole</a:t>
            </a:r>
            <a:r>
              <a:rPr lang="en-US" sz="2400" b="1" dirty="0" smtClean="0">
                <a:solidFill>
                  <a:srgbClr val="FFFF66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because they are not transformed into active forms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609600"/>
            <a:ext cx="1091966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latin typeface="Bernard MT Condensed" pitchFamily="18" charset="0"/>
              </a:rPr>
              <a:t>CYP2D6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10800000" flipV="1">
            <a:off x="5257800" y="609600"/>
            <a:ext cx="533400" cy="304800"/>
          </a:xfrm>
          <a:prstGeom prst="straightConnector1">
            <a:avLst/>
          </a:prstGeom>
          <a:ln w="38100">
            <a:solidFill>
              <a:srgbClr val="CC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5-Point Star 12"/>
          <p:cNvSpPr/>
          <p:nvPr/>
        </p:nvSpPr>
        <p:spPr>
          <a:xfrm>
            <a:off x="5486400" y="228600"/>
            <a:ext cx="838200" cy="6858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9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09601" y="3810000"/>
            <a:ext cx="4191000" cy="3048000"/>
            <a:chOff x="609600" y="2283224"/>
            <a:chExt cx="6335211" cy="4574776"/>
          </a:xfrm>
        </p:grpSpPr>
        <p:pic>
          <p:nvPicPr>
            <p:cNvPr id="3" name="Picture 4" descr="http://people.eku.edu/ritchisong/301images/Endoplasmic_reticulum.jpg"/>
            <p:cNvPicPr>
              <a:picLocks noChangeAspect="1" noChangeArrowheads="1"/>
            </p:cNvPicPr>
            <p:nvPr/>
          </p:nvPicPr>
          <p:blipFill>
            <a:blip r:embed="rId2" cstate="print"/>
            <a:srcRect l="5818" t="20364" r="1091" b="4000"/>
            <a:stretch>
              <a:fillRect/>
            </a:stretch>
          </p:blipFill>
          <p:spPr bwMode="auto">
            <a:xfrm>
              <a:off x="2819400" y="2971800"/>
              <a:ext cx="2438400" cy="1981200"/>
            </a:xfrm>
            <a:prstGeom prst="snipRoundRect">
              <a:avLst>
                <a:gd name="adj1" fmla="val 25363"/>
                <a:gd name="adj2" fmla="val 42754"/>
              </a:avLst>
            </a:prstGeom>
            <a:noFill/>
            <a:ln>
              <a:noFill/>
            </a:ln>
          </p:spPr>
        </p:pic>
        <p:pic>
          <p:nvPicPr>
            <p:cNvPr id="5" name="Picture 8" descr="http://whydetox.net/wp-content/uploads/2010/11/liver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9600" y="3385984"/>
              <a:ext cx="3429000" cy="3472016"/>
            </a:xfrm>
            <a:prstGeom prst="rect">
              <a:avLst/>
            </a:prstGeom>
            <a:noFill/>
          </p:spPr>
        </p:pic>
        <p:pic>
          <p:nvPicPr>
            <p:cNvPr id="6" name="Picture 6" descr="http://www.pharmacology2000.com/General/Pharmacokinetics/p450struct2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9968293" flipH="1">
              <a:off x="4735011" y="3350022"/>
              <a:ext cx="2209800" cy="914400"/>
            </a:xfrm>
            <a:prstGeom prst="rect">
              <a:avLst/>
            </a:prstGeom>
            <a:noFill/>
          </p:spPr>
        </p:pic>
        <p:pic>
          <p:nvPicPr>
            <p:cNvPr id="7" name="Picture 6" descr="http://www.pharmacology2000.com/General/Pharmacokinetics/p450struct2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9968293" flipH="1">
              <a:off x="4354010" y="2816623"/>
              <a:ext cx="2209800" cy="914400"/>
            </a:xfrm>
            <a:prstGeom prst="rect">
              <a:avLst/>
            </a:prstGeom>
            <a:noFill/>
          </p:spPr>
        </p:pic>
        <p:pic>
          <p:nvPicPr>
            <p:cNvPr id="8" name="Picture 6" descr="http://www.pharmacology2000.com/General/Pharmacokinetics/p450struct2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9968293" flipH="1">
              <a:off x="3973009" y="2283224"/>
              <a:ext cx="2209800" cy="914400"/>
            </a:xfrm>
            <a:prstGeom prst="rect">
              <a:avLst/>
            </a:prstGeom>
            <a:noFill/>
          </p:spPr>
        </p:pic>
      </p:grpSp>
      <p:sp>
        <p:nvSpPr>
          <p:cNvPr id="9" name="Rectangle 8"/>
          <p:cNvSpPr/>
          <p:nvPr/>
        </p:nvSpPr>
        <p:spPr>
          <a:xfrm>
            <a:off x="533400" y="3163669"/>
            <a:ext cx="5410200" cy="6185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Arial Narrow" pitchFamily="34" charset="0"/>
              </a:rPr>
              <a:t>CYTOCHROME SYSTEM</a:t>
            </a:r>
            <a:endParaRPr lang="en-US" sz="5400" b="1" dirty="0">
              <a:ln w="19050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60000" endA="900" endPos="60000" dist="60007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19400" y="5029200"/>
            <a:ext cx="3733800" cy="10668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Bottom">
              <a:avLst/>
            </a:prstTxWarp>
            <a:spAutoFit/>
          </a:bodyPr>
          <a:lstStyle/>
          <a:p>
            <a:pPr algn="r"/>
            <a:r>
              <a:rPr lang="en-US" sz="3200" b="1" cap="none" spc="200" dirty="0" smtClean="0">
                <a:ln w="2921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DRUG METABOLISM</a:t>
            </a:r>
            <a:endParaRPr lang="en-US" sz="3200" b="1" cap="none" spc="200" dirty="0">
              <a:ln w="29210">
                <a:solidFill>
                  <a:schemeClr val="bg1"/>
                </a:solidFill>
              </a:ln>
              <a:solidFill>
                <a:srgbClr val="C0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65920" y="4250333"/>
            <a:ext cx="457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&amp;</a:t>
            </a:r>
            <a:endParaRPr lang="en-US" sz="3600" b="1" cap="none" spc="50" dirty="0">
              <a:ln w="11430">
                <a:solidFill>
                  <a:schemeClr val="bg1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43600" y="228600"/>
            <a:ext cx="4800600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</a:rPr>
              <a:t>G</a:t>
            </a:r>
          </a:p>
          <a:p>
            <a:r>
              <a:rPr lang="en-US" sz="4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</a:rPr>
              <a:t>  O</a:t>
            </a:r>
          </a:p>
          <a:p>
            <a:r>
              <a:rPr lang="en-US" sz="48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</a:rPr>
              <a:t>    O</a:t>
            </a:r>
          </a:p>
          <a:p>
            <a:r>
              <a:rPr lang="en-US" sz="4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</a:rPr>
              <a:t>      D</a:t>
            </a:r>
          </a:p>
          <a:p>
            <a:endParaRPr lang="en-US" sz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roadway" pitchFamily="82" charset="0"/>
            </a:endParaRPr>
          </a:p>
          <a:p>
            <a:r>
              <a:rPr lang="en-US" sz="4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</a:rPr>
              <a:t>        L</a:t>
            </a:r>
          </a:p>
          <a:p>
            <a:r>
              <a:rPr lang="en-US" sz="48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</a:rPr>
              <a:t>          U</a:t>
            </a:r>
          </a:p>
          <a:p>
            <a:r>
              <a:rPr lang="en-US" sz="4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</a:rPr>
              <a:t>            C</a:t>
            </a:r>
          </a:p>
          <a:p>
            <a:r>
              <a:rPr lang="en-US" sz="48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</a:rPr>
              <a:t>              K</a:t>
            </a:r>
            <a:endParaRPr lang="en-US" sz="4800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roadway" pitchFamily="82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6934200" y="4117578"/>
            <a:ext cx="2351591" cy="1673622"/>
            <a:chOff x="3973009" y="2283224"/>
            <a:chExt cx="2971802" cy="1981198"/>
          </a:xfrm>
        </p:grpSpPr>
        <p:pic>
          <p:nvPicPr>
            <p:cNvPr id="10" name="Picture 6" descr="http://www.pharmacology2000.com/General/Pharmacokinetics/p450struct2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9968293" flipH="1">
              <a:off x="4735011" y="3350022"/>
              <a:ext cx="2209800" cy="914400"/>
            </a:xfrm>
            <a:prstGeom prst="rect">
              <a:avLst/>
            </a:prstGeom>
            <a:noFill/>
          </p:spPr>
        </p:pic>
        <p:pic>
          <p:nvPicPr>
            <p:cNvPr id="11" name="Picture 6" descr="http://www.pharmacology2000.com/General/Pharmacokinetics/p450struct2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9968293" flipH="1">
              <a:off x="4354010" y="2816623"/>
              <a:ext cx="2209800" cy="914400"/>
            </a:xfrm>
            <a:prstGeom prst="rect">
              <a:avLst/>
            </a:prstGeom>
            <a:noFill/>
          </p:spPr>
        </p:pic>
        <p:pic>
          <p:nvPicPr>
            <p:cNvPr id="12" name="Picture 6" descr="http://www.pharmacology2000.com/General/Pharmacokinetics/p450struct2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9968293" flipH="1">
              <a:off x="3973009" y="2283224"/>
              <a:ext cx="2209800" cy="914400"/>
            </a:xfrm>
            <a:prstGeom prst="rect">
              <a:avLst/>
            </a:prstGeom>
            <a:noFill/>
          </p:spPr>
        </p:pic>
      </p:grpSp>
      <p:sp>
        <p:nvSpPr>
          <p:cNvPr id="13" name="Rectangle 12"/>
          <p:cNvSpPr/>
          <p:nvPr/>
        </p:nvSpPr>
        <p:spPr>
          <a:xfrm>
            <a:off x="304800" y="304800"/>
            <a:ext cx="6781800" cy="7709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 Narrow" pitchFamily="34" charset="0"/>
              </a:rPr>
              <a:t>CYTOCHROME SYSTEM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05400" y="1219201"/>
            <a:ext cx="3810000" cy="685799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Bottom">
              <a:avLst/>
            </a:prstTxWarp>
            <a:spAutoFit/>
          </a:bodyPr>
          <a:lstStyle/>
          <a:p>
            <a:pPr algn="r"/>
            <a:r>
              <a:rPr lang="en-US" sz="24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DRUG METABOLISM</a:t>
            </a:r>
            <a:endParaRPr lang="en-US" sz="2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410191" y="372070"/>
            <a:ext cx="7432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&amp;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8" descr="http://whydetox.net/wp-content/uploads/2010/11/live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5600" y="4929102"/>
            <a:ext cx="1905000" cy="1928898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52400" y="2128128"/>
            <a:ext cx="8763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Revise the intent(purpose) of drug metabolism and its different 	phases</a:t>
            </a:r>
          </a:p>
          <a:p>
            <a:pPr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Define the role of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cytochrome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system in relation to drug metabolism</a:t>
            </a:r>
          </a:p>
          <a:p>
            <a:pPr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Expand on the nature, location, nomenclature, structure, distribution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&amp; function of CYT P450</a:t>
            </a:r>
          </a:p>
          <a:p>
            <a:pPr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Focus on its regulation; directly &amp; indirectly, its induction &amp; inhibition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in relevance to drug interactions</a:t>
            </a:r>
          </a:p>
          <a:p>
            <a:pPr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Interpret the molecular mechanism of interactions by CYT P450</a:t>
            </a:r>
          </a:p>
          <a:p>
            <a:pPr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Classify its different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isoforms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, their substrates, inducers                     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&amp; inhibitors</a:t>
            </a:r>
          </a:p>
          <a:p>
            <a:pPr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Delineate some of its genetic variations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" y="167193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ILOs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http://www.pharmacology2000.com/General/Pharmacokinetics/p450struct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968293" flipH="1">
            <a:off x="3194128" y="3764172"/>
            <a:ext cx="2209800" cy="1449797"/>
          </a:xfrm>
          <a:prstGeom prst="rect">
            <a:avLst/>
          </a:prstGeom>
          <a:noFill/>
        </p:spPr>
      </p:pic>
      <p:pic>
        <p:nvPicPr>
          <p:cNvPr id="3" name="Picture 8" descr="http://whydetox.net/wp-content/uploads/2010/11/live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779"/>
          <a:stretch>
            <a:fillRect/>
          </a:stretch>
        </p:blipFill>
        <p:spPr bwMode="auto">
          <a:xfrm>
            <a:off x="685800" y="3755347"/>
            <a:ext cx="3276600" cy="3026451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3581400" y="4230469"/>
            <a:ext cx="4876800" cy="156073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Bottom">
              <a:avLst/>
            </a:prstTxWarp>
            <a:spAutoFit/>
          </a:bodyPr>
          <a:lstStyle/>
          <a:p>
            <a:pPr algn="r"/>
            <a:r>
              <a:rPr lang="en-US" sz="36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DRUG METABOLISM</a:t>
            </a:r>
            <a:endParaRPr lang="en-US" sz="36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0" y="5646003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Occurs mainly in the </a:t>
            </a:r>
          </a:p>
          <a:p>
            <a:pPr algn="r"/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“METABOLIC CLEARING HOUSE"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3" name="Curved Up Arrow 12"/>
          <p:cNvSpPr/>
          <p:nvPr/>
        </p:nvSpPr>
        <p:spPr>
          <a:xfrm rot="2760521" flipH="1">
            <a:off x="2179312" y="5155883"/>
            <a:ext cx="2194574" cy="846986"/>
          </a:xfrm>
          <a:prstGeom prst="curvedUpArrow">
            <a:avLst>
              <a:gd name="adj1" fmla="val 17859"/>
              <a:gd name="adj2" fmla="val 50000"/>
              <a:gd name="adj3" fmla="val 25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96200" y="3276600"/>
            <a:ext cx="12192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 w="1143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?</a:t>
            </a:r>
            <a:endParaRPr lang="en-US" sz="6600" b="1" dirty="0">
              <a:ln w="11430">
                <a:solidFill>
                  <a:schemeClr val="bg1"/>
                </a:solidFill>
              </a:ln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24400" y="2743200"/>
            <a:ext cx="426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Identified as foreign substances that body must get rid of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48200" y="500896"/>
            <a:ext cx="4114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Being mostly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lipophylic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"/>
              </a:rPr>
              <a:t>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The liver subjects them to </a:t>
            </a:r>
            <a:r>
              <a:rPr lang="en-US" sz="2400" b="1" dirty="0" smtClean="0">
                <a:solidFill>
                  <a:schemeClr val="bg1"/>
                </a:solidFill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chemical transformation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latin typeface="Arial Narrow" pitchFamily="34" charset="0"/>
              </a:rPr>
              <a:t>(METABOLISM)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"/>
              </a:rPr>
              <a:t>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to become inactive &amp; easily EXCRETED. 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9" name="Up Arrow 18"/>
          <p:cNvSpPr/>
          <p:nvPr/>
        </p:nvSpPr>
        <p:spPr>
          <a:xfrm>
            <a:off x="8077200" y="2209800"/>
            <a:ext cx="304800" cy="533400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219200" y="2312504"/>
            <a:ext cx="2438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Non-Polar product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52600" y="1600200"/>
            <a:ext cx="1828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Polar product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52600" y="583096"/>
            <a:ext cx="1828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RENAL Elimination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52600" y="2979003"/>
            <a:ext cx="1828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BILIARY Elimination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5" name="Up Arrow 14"/>
          <p:cNvSpPr/>
          <p:nvPr/>
        </p:nvSpPr>
        <p:spPr>
          <a:xfrm rot="14807002">
            <a:off x="3880056" y="2057229"/>
            <a:ext cx="381000" cy="762000"/>
          </a:xfrm>
          <a:prstGeom prst="upArrow">
            <a:avLst>
              <a:gd name="adj1" fmla="val 34681"/>
              <a:gd name="adj2" fmla="val 50000"/>
            </a:avLst>
          </a:prstGeom>
          <a:solidFill>
            <a:srgbClr val="9E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 Arrow 20"/>
          <p:cNvSpPr/>
          <p:nvPr/>
        </p:nvSpPr>
        <p:spPr>
          <a:xfrm rot="17147513">
            <a:off x="3835812" y="1582397"/>
            <a:ext cx="381000" cy="762000"/>
          </a:xfrm>
          <a:prstGeom prst="upArrow">
            <a:avLst>
              <a:gd name="adj1" fmla="val 34681"/>
              <a:gd name="adj2" fmla="val 50000"/>
            </a:avLst>
          </a:prstGeom>
          <a:solidFill>
            <a:srgbClr val="9E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26504" y="6192076"/>
            <a:ext cx="838200" cy="6858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>
            <a:off x="1676400" y="2782956"/>
            <a:ext cx="1066800" cy="228600"/>
          </a:xfrm>
          <a:prstGeom prst="down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 flipV="1">
            <a:off x="1676400" y="1408044"/>
            <a:ext cx="1066800" cy="228600"/>
          </a:xfrm>
          <a:prstGeom prst="down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 animBg="1"/>
      <p:bldP spid="20" grpId="0"/>
      <p:bldP spid="22" grpId="0"/>
      <p:bldP spid="23" grpId="0"/>
      <p:bldP spid="24" grpId="0"/>
      <p:bldP spid="15" grpId="0" animBg="1"/>
      <p:bldP spid="21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962400" y="5791200"/>
            <a:ext cx="4876800" cy="7620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Bottom">
              <a:avLst/>
            </a:prstTxWarp>
            <a:spAutoFit/>
          </a:bodyPr>
          <a:lstStyle/>
          <a:p>
            <a:pPr algn="r"/>
            <a:r>
              <a:rPr lang="en-US" sz="24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DRUG METABOLISM</a:t>
            </a:r>
            <a:endParaRPr lang="en-US" sz="2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62500" y="2438400"/>
            <a:ext cx="4114800" cy="769441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rgbClr val="0070C0">
                  <a:alpha val="85000"/>
                </a:srgbClr>
              </a:gs>
              <a:gs pos="100000">
                <a:srgbClr val="0000FF">
                  <a:alpha val="72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>
            <a:spAutoFit/>
          </a:bodyPr>
          <a:lstStyle/>
          <a:p>
            <a:pPr algn="r"/>
            <a:r>
              <a:rPr lang="en-US" sz="2200" dirty="0" smtClean="0">
                <a:solidFill>
                  <a:schemeClr val="bg1"/>
                </a:solidFill>
                <a:latin typeface="Cooper Black" pitchFamily="18" charset="0"/>
              </a:rPr>
              <a:t>Phase II</a:t>
            </a:r>
          </a:p>
          <a:p>
            <a:pPr algn="r"/>
            <a:r>
              <a:rPr lang="en-US" sz="2200" dirty="0" smtClean="0">
                <a:solidFill>
                  <a:schemeClr val="bg1"/>
                </a:solidFill>
                <a:latin typeface="Bernard MT Condensed" pitchFamily="18" charset="0"/>
              </a:rPr>
              <a:t>CONGUGATION</a:t>
            </a:r>
            <a:endParaRPr lang="en-US" sz="22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52975" y="3657600"/>
            <a:ext cx="4114800" cy="769441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alpha val="66000"/>
                </a:schemeClr>
              </a:gs>
              <a:gs pos="50000">
                <a:srgbClr val="0070C0">
                  <a:alpha val="85000"/>
                </a:srgbClr>
              </a:gs>
              <a:gs pos="100000">
                <a:srgbClr val="0000FF">
                  <a:alpha val="72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Cooper Black" pitchFamily="18" charset="0"/>
              </a:rPr>
              <a:t>Phase I</a:t>
            </a:r>
          </a:p>
          <a:p>
            <a:r>
              <a:rPr lang="en-US" sz="2200" dirty="0" smtClean="0">
                <a:solidFill>
                  <a:schemeClr val="bg1"/>
                </a:solidFill>
                <a:latin typeface="Bernard MT Condensed" pitchFamily="18" charset="0"/>
              </a:rPr>
              <a:t>OXIDATION</a:t>
            </a:r>
            <a:r>
              <a:rPr lang="en-US" sz="2200" dirty="0" smtClean="0">
                <a:solidFill>
                  <a:schemeClr val="bg1"/>
                </a:solidFill>
                <a:latin typeface="Cooper Black" pitchFamily="18" charset="0"/>
              </a:rPr>
              <a:t> /</a:t>
            </a:r>
            <a:r>
              <a:rPr lang="en-US" dirty="0" smtClean="0">
                <a:solidFill>
                  <a:schemeClr val="bg1"/>
                </a:solidFill>
                <a:latin typeface="Cooper Black" pitchFamily="18" charset="0"/>
              </a:rPr>
              <a:t>Reduction/Hydrolysis </a:t>
            </a:r>
            <a:endParaRPr lang="en-US" sz="2400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16" name="Up Arrow 15"/>
          <p:cNvSpPr/>
          <p:nvPr/>
        </p:nvSpPr>
        <p:spPr>
          <a:xfrm>
            <a:off x="8001000" y="3200400"/>
            <a:ext cx="304800" cy="685800"/>
          </a:xfrm>
          <a:prstGeom prst="upArrow">
            <a:avLst/>
          </a:prstGeom>
          <a:solidFill>
            <a:srgbClr val="9E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334000" y="556657"/>
            <a:ext cx="3810000" cy="1272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  <a:buBlip>
                <a:blip r:embed="rId2"/>
              </a:buBlip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Inactive product</a:t>
            </a:r>
          </a:p>
          <a:p>
            <a:pPr>
              <a:lnSpc>
                <a:spcPts val="2300"/>
              </a:lnSpc>
              <a:buBlip>
                <a:blip r:embed="rId2"/>
              </a:buBlip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Active metabolite</a:t>
            </a:r>
          </a:p>
          <a:p>
            <a:pPr>
              <a:lnSpc>
                <a:spcPts val="2300"/>
              </a:lnSpc>
              <a:buBlip>
                <a:blip r:embed="rId2"/>
              </a:buBlip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A product with different effect</a:t>
            </a:r>
          </a:p>
          <a:p>
            <a:pPr>
              <a:lnSpc>
                <a:spcPts val="2300"/>
              </a:lnSpc>
              <a:buBlip>
                <a:blip r:embed="rId2"/>
              </a:buBlip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Toxic metabolite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3" name="Picture 2" descr="Phase I Drug Oxidation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l="7632" t="40667" r="4198" b="13376"/>
          <a:stretch>
            <a:fillRect/>
          </a:stretch>
        </p:blipFill>
        <p:spPr bwMode="auto">
          <a:xfrm>
            <a:off x="152400" y="2516256"/>
            <a:ext cx="4495800" cy="1905000"/>
          </a:xfrm>
          <a:prstGeom prst="rect">
            <a:avLst/>
          </a:prstGeom>
          <a:noFill/>
        </p:spPr>
      </p:pic>
      <p:sp>
        <p:nvSpPr>
          <p:cNvPr id="15" name="Up Arrow 14"/>
          <p:cNvSpPr/>
          <p:nvPr/>
        </p:nvSpPr>
        <p:spPr>
          <a:xfrm>
            <a:off x="8686800" y="3200400"/>
            <a:ext cx="304800" cy="2209800"/>
          </a:xfrm>
          <a:prstGeom prst="upArrow">
            <a:avLst/>
          </a:prstGeom>
          <a:solidFill>
            <a:srgbClr val="9E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>
            <a:off x="8001000" y="4495800"/>
            <a:ext cx="304800" cy="914400"/>
          </a:xfrm>
          <a:prstGeom prst="upArrow">
            <a:avLst/>
          </a:prstGeom>
          <a:solidFill>
            <a:srgbClr val="9E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800600" y="4724400"/>
            <a:ext cx="3886200" cy="3899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Arial Narrow" pitchFamily="34" charset="0"/>
              </a:rPr>
              <a:t>CYTOCHROME SYSTEM</a:t>
            </a:r>
            <a:endParaRPr lang="en-US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60000" endA="900" endPos="60000" dist="60007" dir="5400000" sy="-100000" algn="bl" rotWithShape="0"/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90800" y="2024268"/>
            <a:ext cx="838200" cy="25908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09600" y="762000"/>
            <a:ext cx="4343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FEE52E"/>
                </a:solidFill>
                <a:latin typeface="Arial Narrow" pitchFamily="34" charset="0"/>
              </a:rPr>
              <a:t>“ </a:t>
            </a:r>
            <a:r>
              <a:rPr lang="en-US" sz="2200" dirty="0" err="1" smtClean="0">
                <a:solidFill>
                  <a:srgbClr val="FEE52E"/>
                </a:solidFill>
                <a:latin typeface="Bernard MT Condensed" pitchFamily="18" charset="0"/>
              </a:rPr>
              <a:t>Cytochrome</a:t>
            </a:r>
            <a:r>
              <a:rPr lang="en-US" sz="2200" dirty="0" smtClean="0">
                <a:solidFill>
                  <a:srgbClr val="FEE52E"/>
                </a:solidFill>
                <a:latin typeface="Bernard MT Condensed" pitchFamily="18" charset="0"/>
              </a:rPr>
              <a:t> P450</a:t>
            </a:r>
            <a:r>
              <a:rPr lang="en-US" sz="2200" b="1" dirty="0" smtClean="0">
                <a:solidFill>
                  <a:srgbClr val="FEE52E"/>
                </a:solidFill>
                <a:latin typeface="Arial Narrow" pitchFamily="34" charset="0"/>
              </a:rPr>
              <a:t>“ “ CYT 450”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superfamily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is the terminal rate limiting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oxidase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of this system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4648200"/>
            <a:ext cx="4495800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Its enzymes are part of a cascade</a:t>
            </a:r>
          </a:p>
          <a:p>
            <a:pPr algn="ctr">
              <a:lnSpc>
                <a:spcPts val="23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"/>
              </a:rPr>
              <a:t>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shuttles electrons from molecular oxygen to oxidize the drugs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216348" y="1560444"/>
            <a:ext cx="10668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 w="1143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?</a:t>
            </a:r>
            <a:endParaRPr lang="en-US" sz="6600" b="1" dirty="0">
              <a:ln w="11430">
                <a:solidFill>
                  <a:schemeClr val="bg1"/>
                </a:solidFill>
              </a:ln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3819728" y="2895600"/>
            <a:ext cx="533400" cy="457200"/>
          </a:xfrm>
          <a:prstGeom prst="ellipse">
            <a:avLst/>
          </a:prstGeom>
          <a:noFill/>
          <a:ln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694584" y="3210340"/>
            <a:ext cx="3260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Create  a conjugation site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22" name="5-Point Star 21"/>
          <p:cNvSpPr/>
          <p:nvPr/>
        </p:nvSpPr>
        <p:spPr>
          <a:xfrm>
            <a:off x="0" y="6205328"/>
            <a:ext cx="838200" cy="6858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16" grpId="0" animBg="1"/>
      <p:bldP spid="18" grpId="0"/>
      <p:bldP spid="15" grpId="0" animBg="1"/>
      <p:bldP spid="17" grpId="0" animBg="1"/>
      <p:bldP spid="19" grpId="0"/>
      <p:bldP spid="20" grpId="0" animBg="1"/>
      <p:bldP spid="21" grpId="0"/>
      <p:bldP spid="23" grpId="0"/>
      <p:bldP spid="24" grpId="0"/>
      <p:bldP spid="26" grpId="0" animBg="1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000" cy="838200"/>
            <a:chOff x="0" y="5638800"/>
            <a:chExt cx="10363200" cy="1219200"/>
          </a:xfrm>
          <a:solidFill>
            <a:srgbClr val="E1FFFF"/>
          </a:solidFill>
        </p:grpSpPr>
        <p:pic>
          <p:nvPicPr>
            <p:cNvPr id="19" name="Picture 2" descr="http://image.wistatutor.com/content/cell-organization/smooth-endoplasmic-reticulum.jpe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7FFFF"/>
                </a:clrFrom>
                <a:clrTo>
                  <a:srgbClr val="F7FFFF">
                    <a:alpha val="0"/>
                  </a:srgbClr>
                </a:clrTo>
              </a:clrChange>
            </a:blip>
            <a:srcRect l="20000" t="1947" r="18182" b="66905"/>
            <a:stretch>
              <a:fillRect/>
            </a:stretch>
          </p:blipFill>
          <p:spPr bwMode="auto">
            <a:xfrm>
              <a:off x="0" y="5638800"/>
              <a:ext cx="2590800" cy="1219200"/>
            </a:xfrm>
            <a:prstGeom prst="rect">
              <a:avLst/>
            </a:prstGeom>
            <a:grpFill/>
          </p:spPr>
        </p:pic>
        <p:pic>
          <p:nvPicPr>
            <p:cNvPr id="20" name="Picture 2" descr="http://image.wistatutor.com/content/cell-organization/smooth-endoplasmic-reticulum.jpe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7FFFF"/>
                </a:clrFrom>
                <a:clrTo>
                  <a:srgbClr val="F7FFFF">
                    <a:alpha val="0"/>
                  </a:srgbClr>
                </a:clrTo>
              </a:clrChange>
            </a:blip>
            <a:srcRect l="20000" t="1947" r="18182" b="66905"/>
            <a:stretch>
              <a:fillRect/>
            </a:stretch>
          </p:blipFill>
          <p:spPr bwMode="auto">
            <a:xfrm flipH="1">
              <a:off x="2590800" y="5638800"/>
              <a:ext cx="2590800" cy="1219200"/>
            </a:xfrm>
            <a:prstGeom prst="rect">
              <a:avLst/>
            </a:prstGeom>
            <a:grpFill/>
          </p:spPr>
        </p:pic>
        <p:pic>
          <p:nvPicPr>
            <p:cNvPr id="21" name="Picture 2" descr="http://image.wistatutor.com/content/cell-organization/smooth-endoplasmic-reticulum.jpe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7FFFF"/>
                </a:clrFrom>
                <a:clrTo>
                  <a:srgbClr val="F7FFFF">
                    <a:alpha val="0"/>
                  </a:srgbClr>
                </a:clrTo>
              </a:clrChange>
            </a:blip>
            <a:srcRect l="20000" t="1947" r="18182" b="66905"/>
            <a:stretch>
              <a:fillRect/>
            </a:stretch>
          </p:blipFill>
          <p:spPr bwMode="auto">
            <a:xfrm>
              <a:off x="5181600" y="5638800"/>
              <a:ext cx="2590800" cy="1219200"/>
            </a:xfrm>
            <a:prstGeom prst="rect">
              <a:avLst/>
            </a:prstGeom>
            <a:grpFill/>
          </p:spPr>
        </p:pic>
        <p:pic>
          <p:nvPicPr>
            <p:cNvPr id="22" name="Picture 2" descr="http://image.wistatutor.com/content/cell-organization/smooth-endoplasmic-reticulum.jpe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7FFFF"/>
                </a:clrFrom>
                <a:clrTo>
                  <a:srgbClr val="F7FFFF">
                    <a:alpha val="0"/>
                  </a:srgbClr>
                </a:clrTo>
              </a:clrChange>
            </a:blip>
            <a:srcRect l="20000" t="1947" r="18182" b="66905"/>
            <a:stretch>
              <a:fillRect/>
            </a:stretch>
          </p:blipFill>
          <p:spPr bwMode="auto">
            <a:xfrm flipH="1">
              <a:off x="7772400" y="5638800"/>
              <a:ext cx="2590800" cy="1219200"/>
            </a:xfrm>
            <a:prstGeom prst="rect">
              <a:avLst/>
            </a:prstGeom>
            <a:grpFill/>
          </p:spPr>
        </p:pic>
      </p:grpSp>
      <p:sp>
        <p:nvSpPr>
          <p:cNvPr id="6" name="Rectangle 5"/>
          <p:cNvSpPr/>
          <p:nvPr/>
        </p:nvSpPr>
        <p:spPr>
          <a:xfrm>
            <a:off x="3810000" y="914400"/>
            <a:ext cx="518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CYTOCHROME P450 FAMILY OF ENZYMES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. </a:t>
            </a:r>
            <a:endParaRPr lang="en-US" sz="2400" dirty="0"/>
          </a:p>
        </p:txBody>
      </p:sp>
      <p:sp>
        <p:nvSpPr>
          <p:cNvPr id="10" name="Up Arrow 9"/>
          <p:cNvSpPr/>
          <p:nvPr/>
        </p:nvSpPr>
        <p:spPr>
          <a:xfrm rot="16200000">
            <a:off x="3771900" y="1837716"/>
            <a:ext cx="381000" cy="762000"/>
          </a:xfrm>
          <a:prstGeom prst="upArrow">
            <a:avLst>
              <a:gd name="adj1" fmla="val 34681"/>
              <a:gd name="adj2" fmla="val 50000"/>
            </a:avLst>
          </a:prstGeom>
          <a:solidFill>
            <a:srgbClr val="9E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343400" y="1238656"/>
            <a:ext cx="464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They are located mainly  attached to the smooth endoplasmic reticulum  (SER) of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hepatocytes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4800" y="364534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They are isolated in the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subcellular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fraction termed the MICROSOMES</a:t>
            </a:r>
          </a:p>
          <a:p>
            <a:r>
              <a:rPr lang="en-US" sz="2400" dirty="0" smtClean="0">
                <a:solidFill>
                  <a:srgbClr val="FFEEDD"/>
                </a:solidFill>
                <a:latin typeface="Bernard MT Condensed" pitchFamily="18" charset="0"/>
                <a:sym typeface="Wingdings"/>
              </a:rPr>
              <a:t> Liver </a:t>
            </a:r>
            <a:r>
              <a:rPr lang="en-US" sz="2400" dirty="0" err="1" smtClean="0">
                <a:solidFill>
                  <a:srgbClr val="FFEEDD"/>
                </a:solidFill>
                <a:latin typeface="Bernard MT Condensed" pitchFamily="18" charset="0"/>
                <a:sym typeface="Wingdings"/>
              </a:rPr>
              <a:t>microsomal</a:t>
            </a:r>
            <a:r>
              <a:rPr lang="en-US" sz="2400" dirty="0" smtClean="0">
                <a:solidFill>
                  <a:srgbClr val="FFEEDD"/>
                </a:solidFill>
                <a:latin typeface="Bernard MT Condensed" pitchFamily="18" charset="0"/>
                <a:sym typeface="Wingdings"/>
              </a:rPr>
              <a:t> enzymes</a:t>
            </a:r>
            <a:r>
              <a:rPr lang="en-US" sz="2400" dirty="0" smtClean="0">
                <a:solidFill>
                  <a:srgbClr val="FFEEDD"/>
                </a:solidFill>
                <a:latin typeface="Bernard MT Condensed" pitchFamily="18" charset="0"/>
              </a:rPr>
              <a:t> </a:t>
            </a:r>
            <a:endParaRPr lang="en-US" sz="2400" dirty="0">
              <a:solidFill>
                <a:srgbClr val="FFEEDD"/>
              </a:solidFill>
              <a:latin typeface="Bernard MT Condensed" pitchFamily="18" charset="0"/>
            </a:endParaRPr>
          </a:p>
        </p:txBody>
      </p:sp>
      <p:pic>
        <p:nvPicPr>
          <p:cNvPr id="7" name="Picture 2" descr="http://www.pawelmazur.org/blog/wp-content/uploads/2010/07/live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0"/>
            <a:ext cx="2895600" cy="1906272"/>
          </a:xfrm>
          <a:prstGeom prst="flowChartDocument">
            <a:avLst/>
          </a:prstGeom>
          <a:noFill/>
        </p:spPr>
      </p:pic>
      <p:grpSp>
        <p:nvGrpSpPr>
          <p:cNvPr id="26" name="Group 25"/>
          <p:cNvGrpSpPr/>
          <p:nvPr/>
        </p:nvGrpSpPr>
        <p:grpSpPr>
          <a:xfrm>
            <a:off x="533400" y="552451"/>
            <a:ext cx="1933575" cy="2038350"/>
            <a:chOff x="809625" y="552450"/>
            <a:chExt cx="2247900" cy="2247901"/>
          </a:xfrm>
        </p:grpSpPr>
        <p:sp>
          <p:nvSpPr>
            <p:cNvPr id="24" name="Hexagon 23"/>
            <p:cNvSpPr/>
            <p:nvPr/>
          </p:nvSpPr>
          <p:spPr>
            <a:xfrm rot="-480000">
              <a:off x="1003319" y="946213"/>
              <a:ext cx="1828800" cy="1676400"/>
            </a:xfrm>
            <a:prstGeom prst="hexagon">
              <a:avLst>
                <a:gd name="adj" fmla="val 21505"/>
                <a:gd name="vf" fmla="val 11547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10" descr="http://www.gepach.com/images/faq15.pn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09625" y="552450"/>
              <a:ext cx="2247900" cy="2247901"/>
            </a:xfrm>
            <a:prstGeom prst="rect">
              <a:avLst/>
            </a:prstGeom>
            <a:noFill/>
          </p:spPr>
        </p:pic>
      </p:grpSp>
      <p:pic>
        <p:nvPicPr>
          <p:cNvPr id="1026" name="Picture 2" descr="C:\Users\Administrator\Pictures\ER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62000" y="1295400"/>
            <a:ext cx="2819400" cy="2118928"/>
          </a:xfrm>
          <a:prstGeom prst="rect">
            <a:avLst/>
          </a:prstGeom>
          <a:noFill/>
        </p:spPr>
      </p:pic>
      <p:grpSp>
        <p:nvGrpSpPr>
          <p:cNvPr id="31" name="Group 30"/>
          <p:cNvGrpSpPr/>
          <p:nvPr/>
        </p:nvGrpSpPr>
        <p:grpSpPr>
          <a:xfrm>
            <a:off x="5105400" y="2177462"/>
            <a:ext cx="3886200" cy="985651"/>
            <a:chOff x="4495800" y="2138550"/>
            <a:chExt cx="3886200" cy="985651"/>
          </a:xfrm>
        </p:grpSpPr>
        <p:pic>
          <p:nvPicPr>
            <p:cNvPr id="23" name="Picture 6" descr="http://4.bp.blogspot.com/_MgAXdCTDuXA/TKNhkb7txdI/AAAAAAAAABc/y3afmoErkXE/s320/endoplasmic_reticulums.gif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 l="1562" t="72426" r="1562" b="1838"/>
            <a:stretch>
              <a:fillRect/>
            </a:stretch>
          </p:blipFill>
          <p:spPr bwMode="auto">
            <a:xfrm rot="10800000" flipH="1">
              <a:off x="4495800" y="2362200"/>
              <a:ext cx="2971800" cy="762001"/>
            </a:xfrm>
            <a:prstGeom prst="rect">
              <a:avLst/>
            </a:prstGeom>
            <a:noFill/>
          </p:spPr>
        </p:pic>
        <p:grpSp>
          <p:nvGrpSpPr>
            <p:cNvPr id="30" name="Group 29"/>
            <p:cNvGrpSpPr/>
            <p:nvPr/>
          </p:nvGrpSpPr>
          <p:grpSpPr>
            <a:xfrm>
              <a:off x="7430475" y="2138550"/>
              <a:ext cx="951525" cy="804868"/>
              <a:chOff x="7430475" y="2138550"/>
              <a:chExt cx="951525" cy="804868"/>
            </a:xfrm>
          </p:grpSpPr>
          <p:sp>
            <p:nvSpPr>
              <p:cNvPr id="27" name="Flowchart: Direct Access Storage 26"/>
              <p:cNvSpPr/>
              <p:nvPr/>
            </p:nvSpPr>
            <p:spPr>
              <a:xfrm rot="1233794">
                <a:off x="7430475" y="2138550"/>
                <a:ext cx="818548" cy="804868"/>
              </a:xfrm>
              <a:prstGeom prst="flowChartMagneticDrum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 rot="17312524">
                <a:off x="7746411" y="2533224"/>
                <a:ext cx="619889" cy="168778"/>
              </a:xfrm>
              <a:prstGeom prst="ellipse">
                <a:avLst/>
              </a:prstGeom>
              <a:solidFill>
                <a:srgbClr val="9E0000"/>
              </a:solidFill>
              <a:ln>
                <a:solidFill>
                  <a:srgbClr val="9E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lowchart: Extract 27"/>
              <p:cNvSpPr/>
              <p:nvPr/>
            </p:nvSpPr>
            <p:spPr>
              <a:xfrm>
                <a:off x="8001000" y="2286000"/>
                <a:ext cx="381000" cy="304800"/>
              </a:xfrm>
              <a:prstGeom prst="flowChartExtract">
                <a:avLst/>
              </a:prstGeom>
              <a:solidFill>
                <a:srgbClr val="66FFFF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2" name="Rectangle 31"/>
          <p:cNvSpPr/>
          <p:nvPr/>
        </p:nvSpPr>
        <p:spPr>
          <a:xfrm>
            <a:off x="4648200" y="3343632"/>
            <a:ext cx="41148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“</a:t>
            </a:r>
            <a:r>
              <a:rPr lang="en-US" sz="2400" dirty="0" err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Cytochrome</a:t>
            </a:r>
            <a:r>
              <a:rPr lang="en-US" sz="2400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"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= colored cells</a:t>
            </a:r>
          </a:p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They color the liver cells dark red as they contain </a:t>
            </a:r>
            <a:r>
              <a:rPr lang="en-US" sz="2200" b="1" u="sng" dirty="0" smtClean="0">
                <a:solidFill>
                  <a:schemeClr val="bg1"/>
                </a:solidFill>
                <a:latin typeface="Arial Narrow" pitchFamily="34" charset="0"/>
              </a:rPr>
              <a:t>iron</a:t>
            </a:r>
          </a:p>
          <a:p>
            <a:pPr algn="ctr"/>
            <a:endParaRPr lang="en-US" sz="1000" b="1" u="sng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r>
              <a:rPr lang="en-US" sz="2400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"P450“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absorbs a very characteristic </a:t>
            </a:r>
            <a:r>
              <a:rPr lang="en-US" sz="2200" b="1" u="sng" dirty="0" smtClean="0">
                <a:solidFill>
                  <a:schemeClr val="bg1"/>
                </a:solidFill>
                <a:latin typeface="Arial Narrow" pitchFamily="34" charset="0"/>
              </a:rPr>
              <a:t>wavelength (450 nm)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of UV light when it is exposed to carbon monoxide.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3" name="Up Arrow 32"/>
          <p:cNvSpPr/>
          <p:nvPr/>
        </p:nvSpPr>
        <p:spPr>
          <a:xfrm rot="10800000">
            <a:off x="4056635" y="2352675"/>
            <a:ext cx="457200" cy="1219200"/>
          </a:xfrm>
          <a:prstGeom prst="upArrow">
            <a:avLst>
              <a:gd name="adj1" fmla="val 21276"/>
              <a:gd name="adj2" fmla="val 43192"/>
            </a:avLst>
          </a:prstGeom>
          <a:solidFill>
            <a:srgbClr val="9E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2" descr="Immunohistochemistry (Formalin/PFA-fixed paraffin-embedded sections) - Cytochrome C oxidase subunit II antibody [EPR3314] (ab79393)"/>
          <p:cNvPicPr>
            <a:picLocks noChangeAspect="1" noChangeArrowheads="1"/>
          </p:cNvPicPr>
          <p:nvPr/>
        </p:nvPicPr>
        <p:blipFill>
          <a:blip r:embed="rId8" cstate="print"/>
          <a:srcRect l="66201" t="39908" r="10377" b="7407"/>
          <a:stretch>
            <a:fillRect/>
          </a:stretch>
        </p:blipFill>
        <p:spPr bwMode="auto">
          <a:xfrm>
            <a:off x="2362200" y="4876800"/>
            <a:ext cx="2057400" cy="17982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2" grpId="0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04800" y="381000"/>
            <a:ext cx="17526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Bernard MT Condensed" pitchFamily="18" charset="0"/>
              </a:rPr>
              <a:t>STRUCTURE</a:t>
            </a:r>
            <a:endParaRPr lang="en-US" sz="28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4600" y="1524000"/>
            <a:ext cx="6400800" cy="1426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buClr>
                <a:srgbClr val="FF00FF"/>
              </a:buClr>
              <a:buSzPct val="83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Highly concentrated in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hepatocytes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600"/>
              </a:lnSpc>
              <a:buClr>
                <a:srgbClr val="FF00FF"/>
              </a:buClr>
              <a:buSzPct val="83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Enterocytes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of the small intestine present  their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principal extra-hepatic source  </a:t>
            </a:r>
          </a:p>
          <a:p>
            <a:pPr>
              <a:lnSpc>
                <a:spcPts val="2600"/>
              </a:lnSpc>
              <a:buClr>
                <a:srgbClr val="FF00FF"/>
              </a:buClr>
              <a:buSzPct val="83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Very small quantities in kidneys, lungs, &amp;  brain. 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86000" y="457200"/>
            <a:ext cx="61237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They are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heme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-containing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isoenzymes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smtClean="0">
                <a:solidFill>
                  <a:schemeClr val="bg1"/>
                </a:solidFill>
                <a:latin typeface="Arial Narrow" pitchFamily="34" charset="0"/>
              </a:rPr>
              <a:t>(proteins) 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1578431"/>
            <a:ext cx="21336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Bernard MT Condensed" pitchFamily="18" charset="0"/>
              </a:rPr>
              <a:t>DISTRIBUTION</a:t>
            </a:r>
            <a:endParaRPr lang="en-US" sz="28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39348" y="3462532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Responsible for most of the </a:t>
            </a:r>
            <a:r>
              <a:rPr lang="en-US" sz="2400" dirty="0" smtClean="0">
                <a:solidFill>
                  <a:srgbClr val="FFFF00"/>
                </a:solidFill>
                <a:latin typeface="Bernard MT Condensed" pitchFamily="18" charset="0"/>
              </a:rPr>
              <a:t>OXIDATIVE METABOLISM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of: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" y="3449280"/>
            <a:ext cx="13716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Bernard MT Condensed" pitchFamily="18" charset="0"/>
              </a:rPr>
              <a:t>Function</a:t>
            </a:r>
            <a:endParaRPr lang="en-US" sz="28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4800" y="3982680"/>
            <a:ext cx="8382000" cy="1579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Endogenous substances: steroid hormones, prostaglandins,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lipids, &amp; fatty acids </a:t>
            </a:r>
          </a:p>
          <a:p>
            <a:pPr>
              <a:lnSpc>
                <a:spcPts val="2600"/>
              </a:lnSpc>
              <a:spcBef>
                <a:spcPts val="1200"/>
              </a:spcBef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Exogenous compounds:  diet( food &amp; beverages)  / Drugs/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environmental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xenobiotics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.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3" name="Right Brace 22"/>
          <p:cNvSpPr/>
          <p:nvPr/>
        </p:nvSpPr>
        <p:spPr>
          <a:xfrm>
            <a:off x="7825408" y="4058880"/>
            <a:ext cx="533400" cy="1371600"/>
          </a:xfrm>
          <a:prstGeom prst="rightBrace">
            <a:avLst/>
          </a:prstGeom>
          <a:ln w="38100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543800" y="4373620"/>
            <a:ext cx="152400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7030A0"/>
                </a:solidFill>
                <a:latin typeface="Bernard MT Condensed" pitchFamily="18" charset="0"/>
              </a:rPr>
              <a:t>Substrates</a:t>
            </a:r>
            <a:endParaRPr lang="en-US" sz="24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25" name="5-Point Star 24"/>
          <p:cNvSpPr/>
          <p:nvPr/>
        </p:nvSpPr>
        <p:spPr>
          <a:xfrm>
            <a:off x="0" y="6205328"/>
            <a:ext cx="838200" cy="6858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 animBg="1"/>
      <p:bldP spid="20" grpId="0"/>
      <p:bldP spid="21" grpId="0" animBg="1"/>
      <p:bldP spid="22" grpId="0" build="p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/>
          <a:srcRect b="57958"/>
          <a:stretch>
            <a:fillRect/>
          </a:stretch>
        </p:blipFill>
        <p:spPr bwMode="auto">
          <a:xfrm>
            <a:off x="228600" y="1905000"/>
            <a:ext cx="4400000" cy="190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0" name="Curved Up Arrow 19"/>
          <p:cNvSpPr/>
          <p:nvPr/>
        </p:nvSpPr>
        <p:spPr>
          <a:xfrm rot="6629987">
            <a:off x="38080" y="1368651"/>
            <a:ext cx="951186" cy="512498"/>
          </a:xfrm>
          <a:prstGeom prst="curvedUpArrow">
            <a:avLst>
              <a:gd name="adj1" fmla="val 17859"/>
              <a:gd name="adj2" fmla="val 50000"/>
              <a:gd name="adj3" fmla="val 25000"/>
            </a:avLst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700708"/>
            <a:ext cx="883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u="heavy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Activation</a:t>
            </a:r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 or </a:t>
            </a:r>
            <a:r>
              <a:rPr lang="en-US" altLang="ko-KR" sz="2400" b="1" u="heavy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Inactivation </a:t>
            </a:r>
            <a:r>
              <a:rPr lang="en-US" altLang="ko-KR" sz="2400" b="1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of the CYT P450 can be  achieved either </a:t>
            </a:r>
          </a:p>
          <a:p>
            <a:pPr marL="365760">
              <a:buBlip>
                <a:blip r:embed="rId3"/>
              </a:buBlip>
            </a:pPr>
            <a:r>
              <a:rPr lang="en-US" altLang="ko-KR" sz="2400" b="1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 A:  </a:t>
            </a:r>
            <a:r>
              <a:rPr lang="en-US" altLang="ko-KR" sz="2400" b="1" dirty="0" smtClean="0">
                <a:solidFill>
                  <a:srgbClr val="66FFFF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Directly</a:t>
            </a:r>
            <a:r>
              <a:rPr lang="en-US" altLang="ko-KR" sz="2400" b="1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 </a:t>
            </a:r>
          </a:p>
          <a:p>
            <a:pPr marL="365760">
              <a:buBlip>
                <a:blip r:embed="rId3"/>
              </a:buBlip>
            </a:pPr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 B : </a:t>
            </a:r>
            <a:r>
              <a:rPr lang="en-US" altLang="ko-KR" sz="2400" b="1" dirty="0" smtClean="0">
                <a:solidFill>
                  <a:srgbClr val="66FFFF"/>
                </a:solidFill>
                <a:latin typeface="Arial Narrow" pitchFamily="34" charset="0"/>
                <a:ea typeface="굴림" charset="-127"/>
              </a:rPr>
              <a:t>Indirectly</a:t>
            </a:r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 by expression or repression of its relevant genes by</a:t>
            </a:r>
          </a:p>
          <a:p>
            <a:pPr marL="4023360" lvl="8">
              <a:buBlip>
                <a:blip r:embed="rId3"/>
              </a:buBlip>
            </a:pPr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   activation or inhibition of the </a:t>
            </a:r>
          </a:p>
          <a:p>
            <a:pPr marL="4023360" lvl="8"/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      responsible transcription factors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188844"/>
            <a:ext cx="17526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Bernard MT Condensed" pitchFamily="18" charset="0"/>
              </a:rPr>
              <a:t>Regulation</a:t>
            </a:r>
            <a:endParaRPr lang="en-US" sz="28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 t="42042"/>
          <a:stretch>
            <a:fillRect/>
          </a:stretch>
        </p:blipFill>
        <p:spPr bwMode="auto">
          <a:xfrm>
            <a:off x="4267200" y="3981962"/>
            <a:ext cx="4495800" cy="268332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4" name="Curved Up Arrow 13"/>
          <p:cNvSpPr/>
          <p:nvPr/>
        </p:nvSpPr>
        <p:spPr>
          <a:xfrm rot="14141034" flipH="1">
            <a:off x="7301163" y="2909553"/>
            <a:ext cx="1989120" cy="907269"/>
          </a:xfrm>
          <a:prstGeom prst="curvedUpArrow">
            <a:avLst>
              <a:gd name="adj1" fmla="val 17859"/>
              <a:gd name="adj2" fmla="val 50000"/>
              <a:gd name="adj3" fmla="val 25000"/>
            </a:avLst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6324600" y="2590800"/>
            <a:ext cx="2286000" cy="0"/>
          </a:xfrm>
          <a:prstGeom prst="line">
            <a:avLst/>
          </a:prstGeom>
          <a:ln w="38100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52400" y="3916325"/>
            <a:ext cx="426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u="heavy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Activation</a:t>
            </a:r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 or </a:t>
            </a:r>
            <a:r>
              <a:rPr lang="en-US" altLang="ko-KR" sz="2400" b="1" u="heavy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Inactivation </a:t>
            </a:r>
            <a:r>
              <a:rPr lang="en-US" altLang="ko-KR" sz="2400" b="1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 can be</a:t>
            </a:r>
          </a:p>
          <a:p>
            <a:r>
              <a:rPr lang="en-US" altLang="ko-KR" sz="2400" b="1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processed by </a:t>
            </a:r>
            <a:r>
              <a:rPr lang="en-US" altLang="ko-KR" sz="2400" b="1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any food, intrinsic  products or extrinsic </a:t>
            </a:r>
            <a:r>
              <a:rPr lang="en-US" altLang="ko-KR" sz="2400" b="1" dirty="0" err="1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xenobiotics</a:t>
            </a:r>
            <a:r>
              <a:rPr lang="en-US" altLang="ko-KR" sz="2400" b="1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 as drugs ( usually the </a:t>
            </a:r>
            <a:r>
              <a:rPr lang="en-US" altLang="ko-KR" sz="2400" b="1" dirty="0" err="1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lipophylic</a:t>
            </a:r>
            <a:r>
              <a:rPr lang="en-US" altLang="ko-KR" sz="2400" b="1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 ) that have to be metabolized </a:t>
            </a:r>
            <a:endParaRPr lang="en-US" altLang="ko-KR" sz="2400" b="1" dirty="0" smtClean="0">
              <a:solidFill>
                <a:schemeClr val="bg1"/>
              </a:solidFill>
              <a:latin typeface="Arial Narrow" pitchFamily="34" charset="0"/>
              <a:ea typeface="굴림" charset="-127"/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0" y="6205328"/>
            <a:ext cx="838200" cy="6858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4" grpId="0" animBg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ages.the-scientist.com/content/images/articles/57371/41-1.jpg"/>
          <p:cNvPicPr>
            <a:picLocks noChangeAspect="1" noChangeArrowheads="1"/>
          </p:cNvPicPr>
          <p:nvPr/>
        </p:nvPicPr>
        <p:blipFill>
          <a:blip r:embed="rId2" cstate="print"/>
          <a:srcRect t="21052"/>
          <a:stretch>
            <a:fillRect/>
          </a:stretch>
        </p:blipFill>
        <p:spPr bwMode="auto">
          <a:xfrm>
            <a:off x="556592" y="2307875"/>
            <a:ext cx="6705600" cy="427389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205328" y="1463754"/>
            <a:ext cx="2819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 smtClean="0">
                <a:solidFill>
                  <a:schemeClr val="bg1"/>
                </a:solidFill>
                <a:latin typeface="Bernard MT Condensed" pitchFamily="18" charset="0"/>
              </a:rPr>
              <a:t>PHARMACOKINETIC </a:t>
            </a:r>
            <a:r>
              <a:rPr lang="en-US" sz="2200" dirty="0" smtClean="0">
                <a:solidFill>
                  <a:srgbClr val="FFFF66"/>
                </a:solidFill>
                <a:latin typeface="Bernard MT Condensed" pitchFamily="18" charset="0"/>
              </a:rPr>
              <a:t>DRUG-DRUG INTERACTION</a:t>
            </a:r>
            <a:endParaRPr lang="en-US" sz="2200" dirty="0">
              <a:solidFill>
                <a:srgbClr val="FFFF66"/>
              </a:solidFill>
              <a:latin typeface="Bernard MT Condensed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762000"/>
            <a:ext cx="88392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When </a:t>
            </a:r>
            <a:r>
              <a:rPr lang="en-US" altLang="ko-KR" sz="2800" dirty="0" smtClean="0">
                <a:solidFill>
                  <a:schemeClr val="bg1"/>
                </a:solidFill>
                <a:latin typeface="Bernard MT Condensed" pitchFamily="18" charset="0"/>
                <a:ea typeface="굴림" charset="-127"/>
              </a:rPr>
              <a:t>drugs</a:t>
            </a:r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 play a role in regulation of the CYT P450 </a:t>
            </a:r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  <a:sym typeface="Wingdings 3"/>
              </a:rPr>
              <a:t>they a</a:t>
            </a:r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re termed </a:t>
            </a:r>
          </a:p>
          <a:p>
            <a:pPr marL="365760">
              <a:spcBef>
                <a:spcPts val="600"/>
              </a:spcBef>
              <a:buBlip>
                <a:blip r:embed="rId3"/>
              </a:buBlip>
            </a:pPr>
            <a:r>
              <a:rPr lang="en-US" altLang="ko-KR" sz="2400" b="1" u="heavy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 Enzyme Inducers  </a:t>
            </a:r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if </a:t>
            </a:r>
            <a:r>
              <a:rPr lang="en-US" altLang="ko-KR" sz="2400" b="1" dirty="0" smtClean="0">
                <a:solidFill>
                  <a:srgbClr val="FFFF66"/>
                </a:solidFill>
                <a:latin typeface="Arial Narrow" pitchFamily="34" charset="0"/>
                <a:ea typeface="굴림" charset="-127"/>
              </a:rPr>
              <a:t>Activate</a:t>
            </a:r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 the enzyme</a:t>
            </a:r>
          </a:p>
          <a:p>
            <a:pPr marL="365760">
              <a:spcBef>
                <a:spcPts val="600"/>
              </a:spcBef>
              <a:buBlip>
                <a:blip r:embed="rId3"/>
              </a:buBlip>
            </a:pPr>
            <a:r>
              <a:rPr lang="en-US" altLang="ko-KR" sz="2400" b="1" u="heavy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 Enzyme Inhibitors </a:t>
            </a:r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if </a:t>
            </a:r>
            <a:r>
              <a:rPr lang="en-US" altLang="ko-KR" sz="2400" b="1" dirty="0" smtClean="0">
                <a:solidFill>
                  <a:srgbClr val="FFFF66"/>
                </a:solidFill>
                <a:latin typeface="Arial Narrow" pitchFamily="34" charset="0"/>
                <a:ea typeface="굴림" charset="-127"/>
              </a:rPr>
              <a:t>Inactivate</a:t>
            </a:r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  the enzyme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149008" y="1276350"/>
            <a:ext cx="785192" cy="762000"/>
            <a:chOff x="6149008" y="1276350"/>
            <a:chExt cx="530088" cy="762000"/>
          </a:xfrm>
        </p:grpSpPr>
        <p:sp>
          <p:nvSpPr>
            <p:cNvPr id="9" name="Right Brace 8"/>
            <p:cNvSpPr/>
            <p:nvPr/>
          </p:nvSpPr>
          <p:spPr>
            <a:xfrm>
              <a:off x="6149008" y="1276350"/>
              <a:ext cx="228600" cy="762000"/>
            </a:xfrm>
            <a:prstGeom prst="rightBrace">
              <a:avLst/>
            </a:prstGeom>
            <a:ln w="381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6374296" y="1657350"/>
              <a:ext cx="304800" cy="1588"/>
            </a:xfrm>
            <a:prstGeom prst="straightConnector1">
              <a:avLst/>
            </a:prstGeom>
            <a:ln w="38100">
              <a:solidFill>
                <a:srgbClr val="FF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7162800" y="188844"/>
            <a:ext cx="17526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Bernard MT Condensed" pitchFamily="18" charset="0"/>
              </a:rPr>
              <a:t>Regulation</a:t>
            </a:r>
            <a:endParaRPr lang="en-US" sz="28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765772" y="2667000"/>
            <a:ext cx="1066799" cy="2066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0">
                      <a:srgbClr val="CCFFFF">
                        <a:shade val="30000"/>
                        <a:satMod val="115000"/>
                      </a:srgbClr>
                    </a:gs>
                    <a:gs pos="50000">
                      <a:schemeClr val="bg2">
                        <a:lumMod val="90000"/>
                      </a:schemeClr>
                    </a:gs>
                    <a:gs pos="100000">
                      <a:srgbClr val="FFFF66"/>
                    </a:gs>
                  </a:gsLst>
                  <a:lin ang="2700000" scaled="1"/>
                  <a:tileRect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</a:rPr>
              <a:t>?</a:t>
            </a:r>
            <a:endParaRPr lang="en-US" sz="5400" b="1" dirty="0">
              <a:ln w="19050">
                <a:solidFill>
                  <a:srgbClr val="FF00FF"/>
                </a:solidFill>
                <a:prstDash val="solid"/>
              </a:ln>
              <a:gradFill flip="none" rotWithShape="1">
                <a:gsLst>
                  <a:gs pos="0">
                    <a:srgbClr val="CCFFFF">
                      <a:shade val="30000"/>
                      <a:satMod val="115000"/>
                    </a:srgbClr>
                  </a:gs>
                  <a:gs pos="50000">
                    <a:schemeClr val="bg2">
                      <a:lumMod val="90000"/>
                    </a:schemeClr>
                  </a:gs>
                  <a:gs pos="100000">
                    <a:srgbClr val="FFFF66"/>
                  </a:gs>
                </a:gsLst>
                <a:lin ang="2700000" scaled="1"/>
                <a:tileRect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60000" endA="900" endPos="60000" dist="60007" dir="5400000" sy="-100000" algn="bl" rotWithShape="0"/>
              </a:effectLst>
            </a:endParaRPr>
          </a:p>
        </p:txBody>
      </p:sp>
      <p:sp>
        <p:nvSpPr>
          <p:cNvPr id="16" name="5-Point Star 15"/>
          <p:cNvSpPr/>
          <p:nvPr/>
        </p:nvSpPr>
        <p:spPr>
          <a:xfrm>
            <a:off x="0" y="6172200"/>
            <a:ext cx="838200" cy="6858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nature.com/nrd/journal/v1/n4/images/nrd753-f1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0716"/>
          <a:stretch>
            <a:fillRect/>
          </a:stretch>
        </p:blipFill>
        <p:spPr bwMode="auto">
          <a:xfrm>
            <a:off x="304800" y="838200"/>
            <a:ext cx="8585200" cy="2819400"/>
          </a:xfrm>
          <a:prstGeom prst="rect">
            <a:avLst/>
          </a:prstGeom>
          <a:gradFill flip="none" rotWithShape="1">
            <a:gsLst>
              <a:gs pos="30000">
                <a:srgbClr val="CCFFFF"/>
              </a:gs>
              <a:gs pos="50000">
                <a:srgbClr val="66FFFF"/>
              </a:gs>
              <a:gs pos="73000">
                <a:srgbClr val="C6FE9C"/>
              </a:gs>
            </a:gsLst>
            <a:lin ang="2700000" scaled="1"/>
            <a:tileRect/>
          </a:gradFill>
        </p:spPr>
      </p:pic>
      <p:sp>
        <p:nvSpPr>
          <p:cNvPr id="6" name="TextBox 5"/>
          <p:cNvSpPr txBox="1"/>
          <p:nvPr/>
        </p:nvSpPr>
        <p:spPr>
          <a:xfrm>
            <a:off x="228600" y="3733800"/>
            <a:ext cx="8915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The orphan nuclear receptor  </a:t>
            </a:r>
            <a:r>
              <a:rPr lang="en-US" sz="28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PXR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is a  </a:t>
            </a:r>
            <a:r>
              <a:rPr lang="en-US" sz="28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TRANSCRIPTION FACTOR 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that regulates the expression of the 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CYP P450 genes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.</a:t>
            </a:r>
          </a:p>
          <a:p>
            <a:pPr>
              <a:lnSpc>
                <a:spcPts val="27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If  </a:t>
            </a:r>
            <a:r>
              <a:rPr lang="en-US" sz="2400" b="1" dirty="0" smtClean="0">
                <a:solidFill>
                  <a:srgbClr val="CCFFFF"/>
                </a:solidFill>
                <a:latin typeface="Arial Narrow" pitchFamily="34" charset="0"/>
              </a:rPr>
              <a:t>Drug A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is </a:t>
            </a:r>
            <a:r>
              <a:rPr lang="en-US" sz="2400" b="1" dirty="0" smtClean="0">
                <a:solidFill>
                  <a:srgbClr val="FFFF66"/>
                </a:solidFill>
                <a:latin typeface="Arial Narrow" pitchFamily="34" charset="0"/>
              </a:rPr>
              <a:t>INDUCER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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it binds &amp; activates </a:t>
            </a:r>
            <a:r>
              <a:rPr lang="en-US" sz="28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PXR</a:t>
            </a:r>
            <a:r>
              <a:rPr lang="en-US" sz="24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 which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translocates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 in nucleus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dimerize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 with  </a:t>
            </a:r>
            <a:r>
              <a:rPr lang="en-US" sz="28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RXR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 the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heterodiamer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 </a:t>
            </a:r>
            <a:r>
              <a:rPr lang="en-US" sz="28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PXR / RXR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will</a:t>
            </a:r>
            <a:r>
              <a:rPr lang="en-US" sz="28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induce </a:t>
            </a:r>
            <a:r>
              <a:rPr lang="en-US" sz="2400" dirty="0" smtClean="0">
                <a:solidFill>
                  <a:srgbClr val="FFFF66"/>
                </a:solidFill>
                <a:latin typeface="Bernard MT Condensed" pitchFamily="18" charset="0"/>
                <a:cs typeface="Times New Roman" pitchFamily="18" charset="0"/>
                <a:sym typeface="Wingdings 3"/>
              </a:rPr>
              <a:t>EXPRESSION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 of CYT P450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isoenzymes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 to metabolism of </a:t>
            </a:r>
            <a:r>
              <a:rPr lang="en-US" sz="2400" b="1" dirty="0" smtClean="0">
                <a:solidFill>
                  <a:srgbClr val="CCFFFF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Drug B</a:t>
            </a:r>
          </a:p>
          <a:p>
            <a:pPr>
              <a:lnSpc>
                <a:spcPts val="27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If </a:t>
            </a:r>
            <a:r>
              <a:rPr lang="en-US" sz="2400" b="1" dirty="0" smtClean="0">
                <a:solidFill>
                  <a:srgbClr val="CCFFFF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Drug A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is an </a:t>
            </a:r>
            <a:r>
              <a:rPr lang="en-US" sz="2400" b="1" dirty="0" smtClean="0">
                <a:solidFill>
                  <a:srgbClr val="FFFF66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INHIBITOR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, its binding will prevent  activation  </a:t>
            </a:r>
            <a:r>
              <a:rPr lang="en-US" sz="2400" dirty="0" smtClean="0">
                <a:solidFill>
                  <a:srgbClr val="FFFF66"/>
                </a:solidFill>
                <a:latin typeface="Bernard MT Condensed" pitchFamily="18" charset="0"/>
                <a:cs typeface="Times New Roman" pitchFamily="18" charset="0"/>
                <a:sym typeface="Wingdings 3"/>
              </a:rPr>
              <a:t>REPRESSION</a:t>
            </a:r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of CYT P450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isoenzymes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 to metabolism of </a:t>
            </a:r>
            <a:r>
              <a:rPr lang="en-US" sz="2400" b="1" dirty="0" smtClean="0">
                <a:solidFill>
                  <a:srgbClr val="CCFFFF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Drug B</a:t>
            </a:r>
            <a:endParaRPr lang="en-US" sz="2400" dirty="0" smtClean="0">
              <a:solidFill>
                <a:srgbClr val="CCFFFF"/>
              </a:solidFill>
              <a:latin typeface="Bernard MT Condensed" pitchFamily="18" charset="0"/>
            </a:endParaRPr>
          </a:p>
          <a:p>
            <a:pPr>
              <a:lnSpc>
                <a:spcPts val="2700"/>
              </a:lnSpc>
            </a:pP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1548" y="217419"/>
            <a:ext cx="5423452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7030A0"/>
                </a:solidFill>
                <a:latin typeface="Bernard MT Condensed" pitchFamily="18" charset="0"/>
              </a:rPr>
              <a:t>Molecular Basis Of Drug–drug Interaction</a:t>
            </a:r>
            <a:endParaRPr lang="en-US" sz="22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24600" y="6150114"/>
            <a:ext cx="320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chemeClr val="bg1"/>
                </a:solidFill>
                <a:latin typeface="Arial Narrow" pitchFamily="34" charset="0"/>
              </a:rPr>
              <a:t>PXR, </a:t>
            </a:r>
            <a:r>
              <a:rPr lang="en-US" sz="2000" b="1" i="1" dirty="0" err="1" smtClean="0">
                <a:solidFill>
                  <a:schemeClr val="bg1"/>
                </a:solidFill>
                <a:latin typeface="Arial Narrow" pitchFamily="34" charset="0"/>
              </a:rPr>
              <a:t>pregnane</a:t>
            </a:r>
            <a:r>
              <a:rPr lang="en-US" sz="2000" b="1" i="1" dirty="0" smtClean="0">
                <a:solidFill>
                  <a:schemeClr val="bg1"/>
                </a:solidFill>
                <a:latin typeface="Arial Narrow" pitchFamily="34" charset="0"/>
              </a:rPr>
              <a:t> X receptor</a:t>
            </a:r>
          </a:p>
          <a:p>
            <a:r>
              <a:rPr lang="en-US" sz="2000" b="1" i="1" dirty="0" smtClean="0">
                <a:solidFill>
                  <a:schemeClr val="bg1"/>
                </a:solidFill>
                <a:latin typeface="Arial Narrow" pitchFamily="34" charset="0"/>
              </a:rPr>
              <a:t>RXR, retinoid X receptor.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62800" y="188844"/>
            <a:ext cx="17526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Bernard MT Condensed" pitchFamily="18" charset="0"/>
              </a:rPr>
              <a:t>Regulation</a:t>
            </a:r>
            <a:endParaRPr lang="en-US" sz="28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0" y="6165572"/>
            <a:ext cx="838200" cy="6858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3910</TotalTime>
  <Words>969</Words>
  <Application>Microsoft Office PowerPoint</Application>
  <PresentationFormat>On-screen Show (4:3)</PresentationFormat>
  <Paragraphs>188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Concourse</vt:lpstr>
      <vt:lpstr>Cytochrome  system  and  drug metabolism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3422</cp:lastModifiedBy>
  <cp:revision>153</cp:revision>
  <dcterms:created xsi:type="dcterms:W3CDTF">2010-12-24T04:54:57Z</dcterms:created>
  <dcterms:modified xsi:type="dcterms:W3CDTF">2014-12-16T08:29:16Z</dcterms:modified>
</cp:coreProperties>
</file>