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05" r:id="rId26"/>
    <p:sldId id="323" r:id="rId27"/>
    <p:sldId id="316" r:id="rId28"/>
    <p:sldId id="317"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CC"/>
    <a:srgbClr val="FCE224"/>
    <a:srgbClr val="000000"/>
    <a:srgbClr val="FCD324"/>
    <a:srgbClr val="FEDA02"/>
    <a:srgbClr val="0000C8"/>
    <a:srgbClr val="0000FF"/>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97957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12/21/2014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12/21/2014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12/21/2014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12/21/2014</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12/21/2014</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12/21/2014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12/21/2014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dirty="0" smtClean="0"/>
              <a:t>The anti-coagulant effect of </a:t>
            </a:r>
            <a:r>
              <a:rPr lang="en-US" dirty="0" smtClean="0">
                <a:solidFill>
                  <a:srgbClr val="7030A0"/>
                </a:solidFill>
              </a:rPr>
              <a:t>heparin</a:t>
            </a:r>
            <a:r>
              <a:rPr lang="en-US" dirty="0" smtClean="0"/>
              <a:t> is mediated via </a:t>
            </a:r>
            <a:r>
              <a:rPr lang="en-US" dirty="0" smtClean="0">
                <a:solidFill>
                  <a:srgbClr val="7030A0"/>
                </a:solidFill>
              </a:rPr>
              <a:t>anti-thrombin III</a:t>
            </a:r>
            <a:r>
              <a:rPr lang="en-US" dirty="0" smtClean="0"/>
              <a:t>.</a:t>
            </a:r>
          </a:p>
          <a:p>
            <a:pPr eaLnBrk="1" hangingPunct="1">
              <a:lnSpc>
                <a:spcPct val="90000"/>
              </a:lnSpc>
              <a:defRPr/>
            </a:pPr>
            <a:r>
              <a:rPr lang="en-US" dirty="0" smtClean="0"/>
              <a:t>Anti-thrombin III inactivate thrombin (essential for clot formation) and other serine proteases (clotting factors) </a:t>
            </a:r>
            <a:r>
              <a:rPr lang="en-US" dirty="0" err="1" smtClean="0"/>
              <a:t>e.g</a:t>
            </a:r>
            <a:r>
              <a:rPr lang="en-US" dirty="0" smtClean="0"/>
              <a:t> </a:t>
            </a:r>
            <a:r>
              <a:rPr lang="en-US" dirty="0" err="1" smtClean="0">
                <a:solidFill>
                  <a:srgbClr val="7030A0"/>
                </a:solidFill>
              </a:rPr>
              <a:t>VIIa</a:t>
            </a:r>
            <a:r>
              <a:rPr lang="en-US" dirty="0" smtClean="0">
                <a:solidFill>
                  <a:srgbClr val="7030A0"/>
                </a:solidFill>
              </a:rPr>
              <a:t>, </a:t>
            </a:r>
            <a:r>
              <a:rPr lang="en-US" dirty="0" err="1" smtClean="0">
                <a:solidFill>
                  <a:srgbClr val="7030A0"/>
                </a:solidFill>
              </a:rPr>
              <a:t>IXa</a:t>
            </a:r>
            <a:r>
              <a:rPr lang="en-US" dirty="0" smtClean="0">
                <a:solidFill>
                  <a:srgbClr val="7030A0"/>
                </a:solidFill>
              </a:rPr>
              <a:t> and particularly </a:t>
            </a:r>
            <a:r>
              <a:rPr lang="en-US" dirty="0" err="1" smtClean="0">
                <a:solidFill>
                  <a:srgbClr val="7030A0"/>
                </a:solidFill>
              </a:rPr>
              <a:t>Xa</a:t>
            </a:r>
            <a:r>
              <a:rPr lang="en-US" dirty="0" smtClean="0"/>
              <a:t>.</a:t>
            </a:r>
          </a:p>
          <a:p>
            <a:pPr eaLnBrk="1" hangingPunct="1">
              <a:lnSpc>
                <a:spcPct val="90000"/>
              </a:lnSpc>
              <a:defRPr/>
            </a:pPr>
            <a:r>
              <a:rPr lang="en-US" dirty="0" smtClean="0"/>
              <a:t>In the absence of heparin this </a:t>
            </a:r>
            <a:r>
              <a:rPr lang="en-US" dirty="0" err="1" smtClean="0"/>
              <a:t>incativation</a:t>
            </a:r>
            <a:r>
              <a:rPr lang="en-US" dirty="0" smtClean="0"/>
              <a:t> is slow, </a:t>
            </a:r>
            <a:r>
              <a:rPr lang="en-US" dirty="0" smtClean="0">
                <a:solidFill>
                  <a:srgbClr val="7030A0"/>
                </a:solidFill>
              </a:rPr>
              <a:t>heparin</a:t>
            </a:r>
            <a:r>
              <a:rPr lang="en-US" dirty="0" smtClean="0"/>
              <a:t> </a:t>
            </a:r>
            <a:r>
              <a:rPr lang="en-US" dirty="0" smtClean="0"/>
              <a:t>acting is a co-factor accelerate the reaction by </a:t>
            </a:r>
            <a:r>
              <a:rPr lang="en-US" dirty="0" smtClean="0">
                <a:solidFill>
                  <a:srgbClr val="7030A0"/>
                </a:solidFill>
              </a:rPr>
              <a:t>1000-fold</a:t>
            </a:r>
            <a:r>
              <a:rPr lang="en-US" dirty="0" smtClean="0"/>
              <a:t>.</a:t>
            </a:r>
            <a:endParaRPr lang="en-GB" dirty="0"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warfarin </a:t>
            </a:r>
            <a:r>
              <a:rPr lang="en-US" sz="2200" b="1" spc="-50" dirty="0" smtClean="0">
                <a:solidFill>
                  <a:schemeClr val="bg1"/>
                </a:solidFill>
                <a:latin typeface="Arial Narrow" pitchFamily="34" charset="0"/>
                <a:sym typeface="Wingdings 3"/>
              </a:rPr>
              <a:t> </a:t>
            </a:r>
            <a:endParaRPr lang="en-US" sz="2200" b="1" spc="-50" dirty="0" smtClean="0">
              <a:solidFill>
                <a:schemeClr val="bg1"/>
              </a:solidFill>
              <a:latin typeface="Arial Narrow" pitchFamily="34" charset="0"/>
              <a:sym typeface="Wingdings 3"/>
            </a:endParaRPr>
          </a:p>
          <a:p>
            <a:pPr indent="-609600">
              <a:defRPr/>
            </a:pPr>
            <a:r>
              <a:rPr lang="en-US" sz="2200" b="1" spc="-50" dirty="0">
                <a:solidFill>
                  <a:schemeClr val="bg1"/>
                </a:solidFill>
                <a:latin typeface="Arial Narrow" pitchFamily="34" charset="0"/>
                <a:cs typeface="Times New Roman" pitchFamily="18" charset="0"/>
                <a:sym typeface="Wingdings 3"/>
              </a:rPr>
              <a:t> </a:t>
            </a:r>
            <a:r>
              <a:rPr lang="en-US" sz="2200" b="1" spc="-50" dirty="0" smtClean="0">
                <a:solidFill>
                  <a:schemeClr val="bg1"/>
                </a:solidFill>
                <a:latin typeface="Arial Narrow" pitchFamily="34" charset="0"/>
                <a:cs typeface="Times New Roman" pitchFamily="18" charset="0"/>
                <a:sym typeface="Wingdings 3"/>
              </a:rPr>
              <a:t>           </a:t>
            </a:r>
            <a:r>
              <a:rPr lang="en-US" sz="2200" b="1" spc="-50" dirty="0" smtClean="0">
                <a:solidFill>
                  <a:schemeClr val="bg1"/>
                </a:solidFill>
                <a:latin typeface="Arial Narrow" pitchFamily="34" charset="0"/>
                <a:cs typeface="Times New Roman" pitchFamily="18" charset="0"/>
                <a:sym typeface="Wingdings 3"/>
              </a:rPr>
              <a:t>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
        <p:nvSpPr>
          <p:cNvPr id="6" name="5-Point Star 5"/>
          <p:cNvSpPr/>
          <p:nvPr/>
        </p:nvSpPr>
        <p:spPr>
          <a:xfrm>
            <a:off x="8305800" y="62484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spd="med">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They inhibit the chemical process of formation of the fibrin polymer.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dirty="0" err="1" smtClean="0"/>
              <a:t>fibrinolytic</a:t>
            </a:r>
            <a:r>
              <a:rPr lang="en-US" sz="2800" dirty="0" smtClean="0"/>
              <a:t> agents. A typical example in this category is the enzyme, streptokinase.</a:t>
            </a:r>
          </a:p>
          <a:p>
            <a:pPr eaLnBrk="1" hangingPunct="1">
              <a:defRPr/>
            </a:pPr>
            <a:endParaRPr lang="en-US" sz="2800"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825086" cy="369332"/>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t>
            </a:r>
            <a:r>
              <a:rPr lang="en-US" sz="2000" b="1" i="1" dirty="0" smtClean="0">
                <a:solidFill>
                  <a:srgbClr val="FFFFCC"/>
                </a:solidFill>
                <a:latin typeface="Arial Narrow" pitchFamily="34" charset="0"/>
              </a:rPr>
              <a:t>assessed </a:t>
            </a:r>
            <a:r>
              <a:rPr lang="en-US" sz="2000" b="1" i="1" dirty="0" smtClean="0">
                <a:solidFill>
                  <a:srgbClr val="FFFFCC"/>
                </a:solidFill>
                <a:latin typeface="Arial Narrow" pitchFamily="34" charset="0"/>
              </a:rPr>
              <a:t>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370107" cy="369332"/>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t>
            </a:r>
            <a:r>
              <a:rPr lang="en-US" sz="2000" b="1" i="1" dirty="0" smtClean="0">
                <a:solidFill>
                  <a:srgbClr val="FFFFCC"/>
                </a:solidFill>
                <a:latin typeface="Arial Narrow" pitchFamily="34" charset="0"/>
              </a:rPr>
              <a:t>assessed </a:t>
            </a:r>
            <a:r>
              <a:rPr lang="en-US" sz="2000" b="1" i="1" dirty="0" smtClean="0">
                <a:solidFill>
                  <a:srgbClr val="FFFFCC"/>
                </a:solidFill>
                <a:latin typeface="Arial Narrow" pitchFamily="34" charset="0"/>
              </a:rPr>
              <a:t>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Warfarin</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Dicumarol</a:t>
            </a:r>
            <a:endParaRPr lang="en-US" sz="2200" b="1" dirty="0" smtClean="0">
              <a:solidFill>
                <a:srgbClr val="FF99FF"/>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4329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solidFill>
                  <a:srgbClr val="7030A0"/>
                </a:solidFill>
              </a:rPr>
              <a:t>Anti-thrombin III</a:t>
            </a:r>
            <a:r>
              <a:rPr lang="en-US" dirty="0" smtClean="0"/>
              <a:t>: It inactivates thrombin and other coagulation factors (</a:t>
            </a:r>
            <a:r>
              <a:rPr lang="en-US" dirty="0" err="1" smtClean="0">
                <a:solidFill>
                  <a:srgbClr val="7030A0"/>
                </a:solidFill>
              </a:rPr>
              <a:t>IXa</a:t>
            </a:r>
            <a:r>
              <a:rPr lang="en-US" dirty="0" smtClean="0">
                <a:solidFill>
                  <a:srgbClr val="7030A0"/>
                </a:solidFill>
              </a:rPr>
              <a:t>, </a:t>
            </a:r>
            <a:r>
              <a:rPr lang="en-US" dirty="0" err="1" smtClean="0">
                <a:solidFill>
                  <a:srgbClr val="7030A0"/>
                </a:solidFill>
              </a:rPr>
              <a:t>Xa</a:t>
            </a:r>
            <a:r>
              <a:rPr lang="en-US" dirty="0" smtClean="0">
                <a:solidFill>
                  <a:srgbClr val="7030A0"/>
                </a:solidFill>
              </a:rPr>
              <a:t>, </a:t>
            </a:r>
            <a:r>
              <a:rPr lang="en-US" dirty="0" err="1" smtClean="0">
                <a:solidFill>
                  <a:srgbClr val="7030A0"/>
                </a:solidFill>
              </a:rPr>
              <a:t>XIa</a:t>
            </a:r>
            <a:r>
              <a:rPr lang="en-US" dirty="0" smtClean="0">
                <a:solidFill>
                  <a:srgbClr val="7030A0"/>
                </a:solidFill>
              </a:rPr>
              <a:t> and </a:t>
            </a:r>
            <a:r>
              <a:rPr lang="en-US" dirty="0" err="1" smtClean="0">
                <a:solidFill>
                  <a:srgbClr val="7030A0"/>
                </a:solidFill>
              </a:rPr>
              <a:t>XIIa</a:t>
            </a:r>
            <a:r>
              <a:rPr lang="en-US" dirty="0" smtClean="0"/>
              <a:t>) by forming complex with these factors. </a:t>
            </a:r>
            <a:r>
              <a:rPr lang="en-US" dirty="0" smtClean="0">
                <a:solidFill>
                  <a:srgbClr val="7030A0"/>
                </a:solidFill>
              </a:rPr>
              <a:t>Heparin </a:t>
            </a:r>
            <a:r>
              <a:rPr lang="en-US" dirty="0" smtClean="0"/>
              <a:t>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8417</TotalTime>
  <Words>1512</Words>
  <Application>Microsoft Office PowerPoint</Application>
  <PresentationFormat>On-screen Show (4:3)</PresentationFormat>
  <Paragraphs>238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PowerPoint Presentation</vt:lpstr>
      <vt:lpstr>PowerPoint Presentation</vt:lpstr>
      <vt:lpstr>Drugs and coagulation</vt:lpstr>
      <vt:lpstr>Indication of anti-coagulant</vt:lpstr>
      <vt:lpstr>PowerPoint Presentation</vt:lpstr>
      <vt:lpstr>PowerPoint Presentation</vt:lpstr>
      <vt:lpstr>PowerPoint Presentation</vt:lpstr>
      <vt:lpstr>PowerPoint Presentation</vt:lpstr>
      <vt:lpstr>Anti-thrombin III</vt:lpstr>
      <vt:lpstr>Heparin mechanism of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 of Warfarin</vt:lpstr>
      <vt:lpstr>Heparin and warfarin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439</cp:revision>
  <dcterms:created xsi:type="dcterms:W3CDTF">2010-12-24T04:54:57Z</dcterms:created>
  <dcterms:modified xsi:type="dcterms:W3CDTF">2014-12-21T03:47:50Z</dcterms:modified>
</cp:coreProperties>
</file>