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6"/>
  </p:notesMasterIdLst>
  <p:handoutMasterIdLst>
    <p:handoutMasterId r:id="rId57"/>
  </p:handoutMasterIdLst>
  <p:sldIdLst>
    <p:sldId id="311" r:id="rId2"/>
    <p:sldId id="329" r:id="rId3"/>
    <p:sldId id="359" r:id="rId4"/>
    <p:sldId id="377" r:id="rId5"/>
    <p:sldId id="390" r:id="rId6"/>
    <p:sldId id="381" r:id="rId7"/>
    <p:sldId id="382" r:id="rId8"/>
    <p:sldId id="391" r:id="rId9"/>
    <p:sldId id="394" r:id="rId10"/>
    <p:sldId id="395" r:id="rId11"/>
    <p:sldId id="397" r:id="rId12"/>
    <p:sldId id="398" r:id="rId13"/>
    <p:sldId id="399" r:id="rId14"/>
    <p:sldId id="400" r:id="rId15"/>
    <p:sldId id="401" r:id="rId16"/>
    <p:sldId id="402" r:id="rId17"/>
    <p:sldId id="403" r:id="rId18"/>
    <p:sldId id="405" r:id="rId19"/>
    <p:sldId id="409" r:id="rId20"/>
    <p:sldId id="410" r:id="rId21"/>
    <p:sldId id="413" r:id="rId22"/>
    <p:sldId id="414" r:id="rId23"/>
    <p:sldId id="415" r:id="rId24"/>
    <p:sldId id="474" r:id="rId25"/>
    <p:sldId id="478" r:id="rId26"/>
    <p:sldId id="480" r:id="rId27"/>
    <p:sldId id="481" r:id="rId28"/>
    <p:sldId id="482" r:id="rId29"/>
    <p:sldId id="483" r:id="rId30"/>
    <p:sldId id="485" r:id="rId31"/>
    <p:sldId id="487" r:id="rId32"/>
    <p:sldId id="488" r:id="rId33"/>
    <p:sldId id="490" r:id="rId34"/>
    <p:sldId id="491" r:id="rId35"/>
    <p:sldId id="492" r:id="rId36"/>
    <p:sldId id="493" r:id="rId37"/>
    <p:sldId id="494" r:id="rId38"/>
    <p:sldId id="495" r:id="rId39"/>
    <p:sldId id="496" r:id="rId40"/>
    <p:sldId id="498" r:id="rId41"/>
    <p:sldId id="460" r:id="rId42"/>
    <p:sldId id="461" r:id="rId43"/>
    <p:sldId id="462" r:id="rId44"/>
    <p:sldId id="463" r:id="rId45"/>
    <p:sldId id="465" r:id="rId46"/>
    <p:sldId id="466" r:id="rId47"/>
    <p:sldId id="467" r:id="rId48"/>
    <p:sldId id="468" r:id="rId49"/>
    <p:sldId id="469" r:id="rId50"/>
    <p:sldId id="470" r:id="rId51"/>
    <p:sldId id="471" r:id="rId52"/>
    <p:sldId id="472" r:id="rId53"/>
    <p:sldId id="473" r:id="rId54"/>
    <p:sldId id="357" r:id="rId55"/>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E00"/>
    <a:srgbClr val="FFFFCC"/>
    <a:srgbClr val="009800"/>
    <a:srgbClr val="006E00"/>
    <a:srgbClr val="336600"/>
    <a:srgbClr val="66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700" autoAdjust="0"/>
  </p:normalViewPr>
  <p:slideViewPr>
    <p:cSldViewPr>
      <p:cViewPr>
        <p:scale>
          <a:sx n="75" d="100"/>
          <a:sy n="75" d="100"/>
        </p:scale>
        <p:origin x="-3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DFC15A-5D05-4443-AF99-D1F2D73C40E4}" type="slidenum">
              <a:rPr lang="en-US"/>
              <a:pPr>
                <a:defRPr/>
              </a:pPr>
              <a:t>‹#›</a:t>
            </a:fld>
            <a:endParaRPr lang="en-US" dirty="0"/>
          </a:p>
        </p:txBody>
      </p:sp>
    </p:spTree>
    <p:extLst>
      <p:ext uri="{BB962C8B-B14F-4D97-AF65-F5344CB8AC3E}">
        <p14:creationId xmlns:p14="http://schemas.microsoft.com/office/powerpoint/2010/main" val="1333843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F92E9AF-BB70-42D5-96BF-E4B65586EC7E}" type="datetimeFigureOut">
              <a:rPr lang="en-US"/>
              <a:pPr>
                <a:defRPr/>
              </a:pPr>
              <a:t>12/28/2014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E21A43-3E89-4314-8B3D-E91F2E9DEC04}" type="slidenum">
              <a:rPr lang="en-US"/>
              <a:pPr>
                <a:defRPr/>
              </a:pPr>
              <a:t>‹#›</a:t>
            </a:fld>
            <a:endParaRPr lang="en-US" dirty="0"/>
          </a:p>
        </p:txBody>
      </p:sp>
    </p:spTree>
    <p:extLst>
      <p:ext uri="{BB962C8B-B14F-4D97-AF65-F5344CB8AC3E}">
        <p14:creationId xmlns:p14="http://schemas.microsoft.com/office/powerpoint/2010/main" val="2210413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5A52869-97E0-4224-A9B5-1C0E8A3AEE67}" type="slidenum">
              <a:rPr lang="ar-SA" smtClean="0"/>
              <a:pPr/>
              <a:t>13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6AB95-75D1-4B48-802C-7158FBF180D1}" type="slidenum">
              <a:rPr lang="ar-SA" smtClean="0"/>
              <a:pPr/>
              <a:t>27</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4"/>
          <p:cNvSpPr>
            <a:spLocks noGrp="1" noChangeArrowheads="1"/>
          </p:cNvSpPr>
          <p:nvPr>
            <p:ph type="dt" sz="half" idx="10"/>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pPr>
              <a:defRPr/>
            </a:pPr>
            <a:fld id="{25008FEF-213B-4B9C-A755-ED081880D963}" type="slidenum">
              <a:rPr lang="ar-SA"/>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76200"/>
            <a:ext cx="9144000" cy="2286000"/>
          </a:xfrm>
        </p:spPr>
        <p:txBody>
          <a:bodyPr/>
          <a:lstStyle/>
          <a:p>
            <a:pPr eaLnBrk="1" hangingPunct="1"/>
            <a:r>
              <a:rPr lang="en-US" dirty="0" smtClean="0">
                <a:latin typeface="Times New Roman" pitchFamily="18" charset="0"/>
                <a:cs typeface="Times New Roman" pitchFamily="18" charset="0"/>
              </a:rPr>
              <a:t>Gastrointestinal Physiology  </a:t>
            </a:r>
            <a:r>
              <a:rPr lang="en-US" sz="5400" dirty="0" smtClean="0"/>
              <a:t/>
            </a:r>
            <a:br>
              <a:rPr lang="en-US" sz="5400" dirty="0" smtClean="0"/>
            </a:br>
            <a:endParaRPr lang="en-US" sz="4800" dirty="0" smtClean="0"/>
          </a:p>
        </p:txBody>
      </p:sp>
      <p:sp>
        <p:nvSpPr>
          <p:cNvPr id="3075" name="Rectangle 1027"/>
          <p:cNvSpPr>
            <a:spLocks noGrp="1" noChangeArrowheads="1"/>
          </p:cNvSpPr>
          <p:nvPr>
            <p:ph type="subTitle" idx="1"/>
          </p:nvPr>
        </p:nvSpPr>
        <p:spPr>
          <a:xfrm>
            <a:off x="0" y="2438400"/>
            <a:ext cx="9144000" cy="3962400"/>
          </a:xfrm>
        </p:spPr>
        <p:txBody>
          <a:bodyPr/>
          <a:lstStyle/>
          <a:p>
            <a:pPr eaLnBrk="1" hangingPunct="1"/>
            <a:r>
              <a:rPr lang="en-US" sz="3600" b="1" dirty="0" smtClean="0"/>
              <a:t>General Principles of Gastrointestinal</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(Chapter 62-65)</a:t>
            </a:r>
          </a:p>
          <a:p>
            <a:pPr eaLnBrk="1" hangingPunct="1"/>
            <a:r>
              <a:rPr lang="en-US" b="1" dirty="0" smtClean="0">
                <a:solidFill>
                  <a:srgbClr val="FFFFFF"/>
                </a:solidFill>
                <a:latin typeface="Times New Roman" pitchFamily="18" charset="0"/>
                <a:cs typeface="Times New Roman" pitchFamily="18" charset="0"/>
              </a:rPr>
              <a:t>Dec 26</a:t>
            </a:r>
            <a:r>
              <a:rPr lang="en-US" b="1" baseline="30000" dirty="0" smtClean="0">
                <a:solidFill>
                  <a:srgbClr val="FFFFFF"/>
                </a:solidFill>
                <a:latin typeface="Times New Roman" pitchFamily="18" charset="0"/>
                <a:cs typeface="Times New Roman" pitchFamily="18" charset="0"/>
              </a:rPr>
              <a:t>th</a:t>
            </a:r>
            <a:r>
              <a:rPr lang="en-US" b="1" dirty="0" smtClean="0">
                <a:solidFill>
                  <a:srgbClr val="FFFFFF"/>
                </a:solidFill>
                <a:latin typeface="Times New Roman" pitchFamily="18" charset="0"/>
                <a:cs typeface="Times New Roman" pitchFamily="18" charset="0"/>
              </a:rPr>
              <a:t>  </a:t>
            </a:r>
            <a:r>
              <a:rPr lang="en-US" b="1" dirty="0" smtClean="0">
                <a:solidFill>
                  <a:srgbClr val="FFFFFF"/>
                </a:solidFill>
                <a:latin typeface="Times New Roman" pitchFamily="18" charset="0"/>
                <a:cs typeface="Times New Roman" pitchFamily="18" charset="0"/>
              </a:rPr>
              <a:t>2014</a:t>
            </a:r>
            <a:endParaRPr lang="en-US" b="1" dirty="0" smtClean="0">
              <a:solidFill>
                <a:srgbClr val="FFFFFF"/>
              </a:solidFill>
              <a:latin typeface="Times New Roman" pitchFamily="18" charset="0"/>
              <a:cs typeface="Times New Roman" pitchFamily="18" charset="0"/>
            </a:endParaRPr>
          </a:p>
          <a:p>
            <a:pPr eaLnBrk="1" hangingPunct="1"/>
            <a:r>
              <a:rPr lang="en-US" sz="3600" b="1" dirty="0" smtClean="0">
                <a:latin typeface="Times New Roman" pitchFamily="18" charset="0"/>
                <a:cs typeface="Times New Roman" pitchFamily="18" charset="0"/>
              </a:rPr>
              <a:t>Mohammed </a:t>
            </a:r>
            <a:r>
              <a:rPr lang="en-US" sz="3600" b="1" dirty="0" err="1" smtClean="0">
                <a:latin typeface="Times New Roman" pitchFamily="18" charset="0"/>
                <a:cs typeface="Times New Roman" pitchFamily="18" charset="0"/>
              </a:rPr>
              <a:t>Alzoghaibi</a:t>
            </a:r>
            <a:r>
              <a:rPr lang="en-US" sz="3600" b="1" dirty="0" smtClean="0">
                <a:latin typeface="Times New Roman" pitchFamily="18" charset="0"/>
                <a:cs typeface="Times New Roman" pitchFamily="18" charset="0"/>
              </a:rPr>
              <a:t>, Ph.D. </a:t>
            </a:r>
          </a:p>
          <a:p>
            <a:pPr eaLnBrk="1" hangingPunct="1"/>
            <a:r>
              <a:rPr lang="en-US" sz="3600" b="1" dirty="0" smtClean="0">
                <a:latin typeface="Times New Roman" pitchFamily="18" charset="0"/>
                <a:cs typeface="Times New Roman" pitchFamily="18" charset="0"/>
              </a:rPr>
              <a:t>zzoghaibi@gmail.com</a:t>
            </a:r>
          </a:p>
          <a:p>
            <a:pPr eaLnBrk="1" hangingPunct="1"/>
            <a:r>
              <a:rPr lang="en-US" sz="3600" b="1" dirty="0" err="1" smtClean="0">
                <a:latin typeface="Times New Roman" pitchFamily="18" charset="0"/>
                <a:cs typeface="Times New Roman" pitchFamily="18" charset="0"/>
              </a:rPr>
              <a:t>WhatsApp</a:t>
            </a:r>
            <a:r>
              <a:rPr lang="en-US" sz="3600" b="1" dirty="0" smtClean="0">
                <a:latin typeface="Times New Roman" pitchFamily="18" charset="0"/>
                <a:cs typeface="Times New Roman" pitchFamily="18" charset="0"/>
              </a:rPr>
              <a:t>, SMS: 0506338400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SALIVARY GLANDS</a:t>
            </a:r>
            <a:endParaRPr lang="en-US" smtClean="0"/>
          </a:p>
        </p:txBody>
      </p:sp>
      <p:sp>
        <p:nvSpPr>
          <p:cNvPr id="36867" name="Rectangle 3"/>
          <p:cNvSpPr>
            <a:spLocks noGrp="1" noChangeArrowheads="1"/>
          </p:cNvSpPr>
          <p:nvPr>
            <p:ph idx="1"/>
          </p:nvPr>
        </p:nvSpPr>
        <p:spPr/>
        <p:txBody>
          <a:bodyPr/>
          <a:lstStyle/>
          <a:p>
            <a:pPr eaLnBrk="1" hangingPunct="1">
              <a:defRPr/>
            </a:pPr>
            <a:r>
              <a:rPr lang="en-US" dirty="0" smtClean="0"/>
              <a:t>The principal glands of salivation are:</a:t>
            </a:r>
            <a:r>
              <a:rPr lang="en-US" dirty="0" smtClean="0">
                <a:latin typeface="Times New Roman" pitchFamily="18" charset="0"/>
              </a:rPr>
              <a:t> </a:t>
            </a:r>
          </a:p>
          <a:p>
            <a:pPr marL="514350" indent="-514350" eaLnBrk="1" hangingPunct="1">
              <a:buFont typeface="+mj-lt"/>
              <a:buAutoNum type="arabicPeriod"/>
              <a:defRPr/>
            </a:pPr>
            <a:r>
              <a:rPr lang="en-GB" dirty="0" smtClean="0">
                <a:latin typeface="Times New Roman" pitchFamily="18" charset="0"/>
              </a:rPr>
              <a:t>Parotid glands </a:t>
            </a:r>
          </a:p>
          <a:p>
            <a:pPr marL="514350" indent="-514350" eaLnBrk="1" hangingPunct="1">
              <a:buFont typeface="+mj-lt"/>
              <a:buAutoNum type="arabicPeriod"/>
              <a:defRPr/>
            </a:pPr>
            <a:r>
              <a:rPr lang="en-GB" dirty="0" err="1" smtClean="0">
                <a:latin typeface="Times New Roman" pitchFamily="18" charset="0"/>
              </a:rPr>
              <a:t>Submandibular</a:t>
            </a:r>
            <a:r>
              <a:rPr lang="en-GB" dirty="0" smtClean="0">
                <a:latin typeface="Times New Roman" pitchFamily="18" charset="0"/>
              </a:rPr>
              <a:t> (</a:t>
            </a:r>
            <a:r>
              <a:rPr lang="en-GB" dirty="0" err="1" smtClean="0">
                <a:latin typeface="Times New Roman" pitchFamily="18" charset="0"/>
              </a:rPr>
              <a:t>Submaxillary</a:t>
            </a:r>
            <a:r>
              <a:rPr lang="en-GB" dirty="0" smtClean="0">
                <a:latin typeface="Times New Roman" pitchFamily="18" charset="0"/>
              </a:rPr>
              <a:t>) glands</a:t>
            </a:r>
          </a:p>
          <a:p>
            <a:pPr marL="514350" indent="-514350" eaLnBrk="1" hangingPunct="1">
              <a:buFont typeface="+mj-lt"/>
              <a:buAutoNum type="arabicPeriod"/>
              <a:defRPr/>
            </a:pPr>
            <a:r>
              <a:rPr lang="en-GB" dirty="0" smtClean="0">
                <a:latin typeface="Times New Roman" pitchFamily="18" charset="0"/>
              </a:rPr>
              <a:t>Sublingual glands</a:t>
            </a:r>
          </a:p>
          <a:p>
            <a:pPr marL="514350" indent="-514350" eaLnBrk="1" hangingPunct="1">
              <a:buFont typeface="+mj-lt"/>
              <a:buAutoNum type="arabicPeriod"/>
              <a:defRPr/>
            </a:pPr>
            <a:r>
              <a:rPr lang="en-GB" dirty="0" smtClean="0">
                <a:latin typeface="Times New Roman" pitchFamily="18" charset="0"/>
              </a:rPr>
              <a:t>Smaller glands in mucosa of tongue, palate, etc.</a:t>
            </a:r>
          </a:p>
          <a:p>
            <a:pPr eaLnBrk="1" hangingPunct="1">
              <a:defRPr/>
            </a:pPr>
            <a:r>
              <a:rPr lang="en-US" dirty="0" smtClean="0">
                <a:latin typeface="Times New Roman" pitchFamily="18" charset="0"/>
              </a:rPr>
              <a:t>Daily secretion of saliva = 800-1500 </a:t>
            </a:r>
            <a:r>
              <a:rPr lang="en-US" dirty="0" err="1" smtClean="0">
                <a:latin typeface="Times New Roman" pitchFamily="18" charset="0"/>
              </a:rPr>
              <a:t>mL</a:t>
            </a:r>
            <a:r>
              <a:rPr lang="en-US" dirty="0" smtClean="0">
                <a:latin typeface="Times New Roman" pitchFamily="18" charset="0"/>
              </a:rPr>
              <a:t> with pH = 6-7</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7500" y="406400"/>
            <a:ext cx="8637588" cy="1077913"/>
          </a:xfrm>
        </p:spPr>
        <p:txBody>
          <a:bodyPr/>
          <a:lstStyle/>
          <a:p>
            <a:pPr eaLnBrk="1" hangingPunct="1"/>
            <a:r>
              <a:rPr lang="en-US" sz="3600" smtClean="0"/>
              <a:t>Secretion of Saliva and its Characteristics</a:t>
            </a:r>
          </a:p>
        </p:txBody>
      </p:sp>
      <p:sp>
        <p:nvSpPr>
          <p:cNvPr id="56323" name="Rectangle 3"/>
          <p:cNvSpPr>
            <a:spLocks noGrp="1" noChangeArrowheads="1"/>
          </p:cNvSpPr>
          <p:nvPr>
            <p:ph idx="1"/>
          </p:nvPr>
        </p:nvSpPr>
        <p:spPr>
          <a:xfrm>
            <a:off x="685800" y="1752600"/>
            <a:ext cx="7772400" cy="4114800"/>
          </a:xfrm>
        </p:spPr>
        <p:txBody>
          <a:bodyPr/>
          <a:lstStyle/>
          <a:p>
            <a:pPr eaLnBrk="1" hangingPunct="1">
              <a:buClr>
                <a:schemeClr val="folHlink"/>
              </a:buClr>
              <a:buSzPct val="140000"/>
              <a:buFont typeface="Wingdings" pitchFamily="2" charset="2"/>
              <a:buChar char="§"/>
              <a:defRPr/>
            </a:pPr>
            <a:r>
              <a:rPr lang="en-US" dirty="0" smtClean="0">
                <a:latin typeface="Times New Roman" pitchFamily="18" charset="0"/>
                <a:cs typeface="Times New Roman" pitchFamily="18" charset="0"/>
              </a:rPr>
              <a:t>Saliva contains two major types of secretion:</a:t>
            </a:r>
          </a:p>
          <a:p>
            <a:pPr marL="514350" indent="-514350" eaLnBrk="1" hangingPunct="1">
              <a:buClr>
                <a:schemeClr val="folHlink"/>
              </a:buClr>
              <a:buSzPct val="140000"/>
              <a:buFontTx/>
              <a:buNone/>
              <a:defRPr/>
            </a:pPr>
            <a:r>
              <a:rPr lang="en-US" dirty="0" smtClean="0">
                <a:latin typeface="Times New Roman" pitchFamily="18" charset="0"/>
                <a:cs typeface="Times New Roman" pitchFamily="18" charset="0"/>
              </a:rPr>
              <a:t>1. Aqueous fluids (a </a:t>
            </a:r>
            <a:r>
              <a:rPr lang="en-US" i="1" dirty="0" smtClean="0">
                <a:latin typeface="Times New Roman" pitchFamily="18" charset="0"/>
                <a:cs typeface="Times New Roman" pitchFamily="18" charset="0"/>
              </a:rPr>
              <a:t>serous secretion)</a:t>
            </a:r>
            <a:r>
              <a:rPr lang="en-US" dirty="0" smtClean="0">
                <a:latin typeface="Times New Roman" pitchFamily="18" charset="0"/>
                <a:cs typeface="Times New Roman" pitchFamily="18" charset="0"/>
              </a:rPr>
              <a:t> </a:t>
            </a:r>
          </a:p>
          <a:p>
            <a:pPr eaLnBrk="1" hangingPunct="1">
              <a:defRPr/>
            </a:pPr>
            <a:r>
              <a:rPr lang="en-US" sz="2800" dirty="0" smtClean="0">
                <a:latin typeface="Times New Roman" pitchFamily="18" charset="0"/>
                <a:cs typeface="Times New Roman" pitchFamily="18" charset="0"/>
              </a:rPr>
              <a:t>Water, ions and enzymes such as </a:t>
            </a:r>
            <a:r>
              <a:rPr lang="en-US" sz="2800" i="1" dirty="0" smtClean="0">
                <a:latin typeface="Times New Roman" pitchFamily="18" charset="0"/>
                <a:cs typeface="Times New Roman" pitchFamily="18" charset="0"/>
              </a:rPr>
              <a:t>ptyalin (an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-amylase)</a:t>
            </a:r>
          </a:p>
          <a:p>
            <a:pPr eaLnBrk="1" hangingPunct="1">
              <a:buClr>
                <a:schemeClr val="accent1"/>
              </a:buClr>
              <a:buFont typeface="Wingdings" pitchFamily="2" charset="2"/>
              <a:buChar char="Ø"/>
              <a:defRPr/>
            </a:pPr>
            <a:r>
              <a:rPr lang="en-US" sz="2800" dirty="0" smtClean="0">
                <a:latin typeface="Times New Roman" pitchFamily="18" charset="0"/>
                <a:cs typeface="Times New Roman" pitchFamily="18" charset="0"/>
              </a:rPr>
              <a:t>Parotid, </a:t>
            </a:r>
            <a:r>
              <a:rPr lang="en-US" sz="2800" dirty="0" err="1" smtClean="0">
                <a:latin typeface="Times New Roman" pitchFamily="18" charset="0"/>
                <a:cs typeface="Times New Roman" pitchFamily="18" charset="0"/>
              </a:rPr>
              <a:t>Submandibular</a:t>
            </a:r>
            <a:r>
              <a:rPr lang="en-US" sz="2800" dirty="0" smtClean="0">
                <a:latin typeface="Times New Roman" pitchFamily="18" charset="0"/>
                <a:cs typeface="Times New Roman" pitchFamily="18" charset="0"/>
              </a:rPr>
              <a:t> and Sublingual glands</a:t>
            </a:r>
          </a:p>
          <a:p>
            <a:pPr marL="514350" indent="-514350" eaLnBrk="1" hangingPunct="1">
              <a:buClr>
                <a:schemeClr val="folHlink"/>
              </a:buClr>
              <a:buSzPct val="140000"/>
              <a:buFontTx/>
              <a:buNone/>
              <a:defRPr/>
            </a:pPr>
            <a:r>
              <a:rPr lang="en-US" dirty="0" smtClean="0">
                <a:latin typeface="Times New Roman" pitchFamily="18" charset="0"/>
                <a:cs typeface="Times New Roman" pitchFamily="18" charset="0"/>
              </a:rPr>
              <a:t>2. Mucus secretion (</a:t>
            </a:r>
            <a:r>
              <a:rPr lang="en-US" dirty="0" err="1" smtClean="0">
                <a:latin typeface="Times New Roman" pitchFamily="18" charset="0"/>
                <a:cs typeface="Times New Roman" pitchFamily="18" charset="0"/>
              </a:rPr>
              <a:t>mucin</a:t>
            </a:r>
            <a:r>
              <a:rPr lang="en-US" dirty="0" smtClean="0">
                <a:latin typeface="Times New Roman" pitchFamily="18" charset="0"/>
                <a:cs typeface="Times New Roman" pitchFamily="18" charset="0"/>
              </a:rPr>
              <a:t>) </a:t>
            </a:r>
          </a:p>
          <a:p>
            <a:pPr eaLnBrk="1" hangingPunct="1">
              <a:buClr>
                <a:schemeClr val="accent2"/>
              </a:buClr>
              <a:buSzPct val="110000"/>
              <a:buFont typeface="Wingdings" pitchFamily="2" charset="2"/>
              <a:buChar char="Ø"/>
              <a:defRPr/>
            </a:pPr>
            <a:r>
              <a:rPr lang="en-US"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Submandibular</a:t>
            </a:r>
            <a:r>
              <a:rPr lang="en-US" sz="2800" dirty="0" smtClean="0">
                <a:latin typeface="Times New Roman" pitchFamily="18" charset="0"/>
                <a:cs typeface="Times New Roman" pitchFamily="18" charset="0"/>
              </a:rPr>
              <a:t> and Sublingual glands</a:t>
            </a:r>
            <a:endParaRPr lang="en-US" dirty="0" smtClean="0">
              <a:latin typeface="Times New Roman" pitchFamily="18" charset="0"/>
              <a:cs typeface="Times New Roman" pitchFamily="18" charset="0"/>
            </a:endParaRPr>
          </a:p>
          <a:p>
            <a:pPr eaLnBrk="1" hangingPunct="1">
              <a:buFont typeface="Wingdings" pitchFamily="2" charset="2"/>
              <a:buNone/>
              <a:defRPr/>
            </a:pPr>
            <a:endParaRPr lang="en-US" dirty="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7500" y="381000"/>
            <a:ext cx="8637588" cy="762000"/>
          </a:xfrm>
        </p:spPr>
        <p:txBody>
          <a:bodyPr/>
          <a:lstStyle/>
          <a:p>
            <a:pPr eaLnBrk="1" hangingPunct="1"/>
            <a:r>
              <a:rPr lang="en-US" dirty="0" smtClean="0"/>
              <a:t>Composition of Saliva</a:t>
            </a:r>
          </a:p>
        </p:txBody>
      </p:sp>
      <p:sp>
        <p:nvSpPr>
          <p:cNvPr id="57347" name="Rectangle 3"/>
          <p:cNvSpPr>
            <a:spLocks noGrp="1" noChangeArrowheads="1"/>
          </p:cNvSpPr>
          <p:nvPr>
            <p:ph idx="1"/>
          </p:nvPr>
        </p:nvSpPr>
        <p:spPr>
          <a:xfrm>
            <a:off x="457200" y="1447800"/>
            <a:ext cx="8229600" cy="5257800"/>
          </a:xfrm>
        </p:spPr>
        <p:txBody>
          <a:bodyPr/>
          <a:lstStyle/>
          <a:p>
            <a:pPr marL="514350" indent="-514350" eaLnBrk="1" hangingPunct="1">
              <a:buClr>
                <a:schemeClr val="folHlink"/>
              </a:buClr>
              <a:buSzPct val="140000"/>
              <a:buFont typeface="+mj-lt"/>
              <a:buAutoNum type="arabicPeriod"/>
              <a:defRPr/>
            </a:pPr>
            <a:r>
              <a:rPr lang="en-US" sz="2800" dirty="0" smtClean="0">
                <a:solidFill>
                  <a:srgbClr val="FFFF00"/>
                </a:solidFill>
                <a:latin typeface="Times New Roman" pitchFamily="18" charset="0"/>
              </a:rPr>
              <a:t>Aqueous Fluids </a:t>
            </a:r>
          </a:p>
          <a:p>
            <a:pPr eaLnBrk="1" hangingPunct="1">
              <a:buClr>
                <a:schemeClr val="folHlink"/>
              </a:buClr>
              <a:buFont typeface="Courier New" pitchFamily="49" charset="0"/>
              <a:buChar char="o"/>
              <a:defRPr/>
            </a:pPr>
            <a:r>
              <a:rPr lang="en-US" sz="2400" dirty="0" smtClean="0"/>
              <a:t>H</a:t>
            </a:r>
            <a:r>
              <a:rPr lang="en-US" sz="2400" baseline="-25000" dirty="0" smtClean="0"/>
              <a:t>2</a:t>
            </a:r>
            <a:r>
              <a:rPr lang="en-US" sz="2400" dirty="0" smtClean="0"/>
              <a:t>O, K, HCO</a:t>
            </a:r>
            <a:r>
              <a:rPr lang="en-US" sz="2400" baseline="-25000" dirty="0" smtClean="0"/>
              <a:t>3</a:t>
            </a:r>
            <a:r>
              <a:rPr lang="en-US" sz="2400" dirty="0" smtClean="0"/>
              <a:t>, Na, </a:t>
            </a:r>
            <a:r>
              <a:rPr lang="en-US" sz="2400" dirty="0" err="1" smtClean="0"/>
              <a:t>Cl</a:t>
            </a:r>
            <a:r>
              <a:rPr lang="en-US" sz="2400" dirty="0" smtClean="0"/>
              <a:t>, </a:t>
            </a:r>
            <a:r>
              <a:rPr lang="en-US" sz="2400" dirty="0" smtClean="0">
                <a:sym typeface="Symbol" pitchFamily="18" charset="2"/>
              </a:rPr>
              <a:t>-amylase, lingual lipase, </a:t>
            </a:r>
            <a:r>
              <a:rPr lang="en-US" sz="2400" dirty="0" err="1" smtClean="0">
                <a:sym typeface="Symbol" pitchFamily="18" charset="2"/>
              </a:rPr>
              <a:t>IgA</a:t>
            </a:r>
            <a:r>
              <a:rPr lang="en-US" sz="2400" dirty="0" smtClean="0">
                <a:sym typeface="Symbol" pitchFamily="18" charset="2"/>
              </a:rPr>
              <a:t>, </a:t>
            </a:r>
            <a:r>
              <a:rPr lang="en-US" sz="2400" dirty="0" err="1" smtClean="0">
                <a:sym typeface="Symbol" pitchFamily="18" charset="2"/>
              </a:rPr>
              <a:t>kallikrein</a:t>
            </a:r>
            <a:r>
              <a:rPr lang="en-US" sz="2400" dirty="0" smtClean="0">
                <a:sym typeface="Symbol" pitchFamily="18" charset="2"/>
              </a:rPr>
              <a:t>, </a:t>
            </a:r>
            <a:r>
              <a:rPr lang="en-US" sz="2400" dirty="0" err="1" smtClean="0">
                <a:sym typeface="Symbol" pitchFamily="18" charset="2"/>
              </a:rPr>
              <a:t>muramidase</a:t>
            </a:r>
            <a:r>
              <a:rPr lang="en-US" sz="2400" dirty="0" smtClean="0">
                <a:sym typeface="Symbol" pitchFamily="18" charset="2"/>
              </a:rPr>
              <a:t> (lyses </a:t>
            </a:r>
            <a:r>
              <a:rPr lang="en-US" sz="2400" dirty="0" err="1" smtClean="0">
                <a:sym typeface="Symbol" pitchFamily="18" charset="2"/>
              </a:rPr>
              <a:t>muramic</a:t>
            </a:r>
            <a:r>
              <a:rPr lang="en-US" sz="2400" dirty="0" smtClean="0">
                <a:sym typeface="Symbol" pitchFamily="18" charset="2"/>
              </a:rPr>
              <a:t> acid of Staphylococcus), </a:t>
            </a:r>
            <a:r>
              <a:rPr lang="en-US" sz="2400" dirty="0" err="1" smtClean="0">
                <a:sym typeface="Symbol" pitchFamily="18" charset="2"/>
              </a:rPr>
              <a:t>lactoferrin</a:t>
            </a:r>
            <a:r>
              <a:rPr lang="en-US" sz="2400" dirty="0" smtClean="0">
                <a:sym typeface="Symbol" pitchFamily="18" charset="2"/>
              </a:rPr>
              <a:t> and epithelial growth factor (EGF)</a:t>
            </a:r>
            <a:r>
              <a:rPr lang="en-US" sz="2800" dirty="0" smtClean="0">
                <a:sym typeface="Symbol" pitchFamily="18" charset="2"/>
              </a:rPr>
              <a:t> </a:t>
            </a:r>
            <a:endParaRPr lang="en-US" dirty="0" smtClean="0">
              <a:sym typeface="Symbol" pitchFamily="18" charset="2"/>
            </a:endParaRPr>
          </a:p>
          <a:p>
            <a:pPr eaLnBrk="1" hangingPunct="1">
              <a:buClr>
                <a:schemeClr val="folHlink"/>
              </a:buClr>
              <a:buFont typeface="Courier New" pitchFamily="49" charset="0"/>
              <a:buChar char="o"/>
              <a:defRPr/>
            </a:pPr>
            <a:r>
              <a:rPr lang="en-US" sz="2800" dirty="0" smtClean="0">
                <a:sym typeface="Symbol" pitchFamily="18" charset="2"/>
              </a:rPr>
              <a:t>Hypotonic Solution</a:t>
            </a:r>
            <a:endParaRPr lang="en-US" sz="2400" dirty="0" smtClean="0">
              <a:sym typeface="Symbol" pitchFamily="18" charset="2"/>
            </a:endParaRPr>
          </a:p>
          <a:p>
            <a:pPr eaLnBrk="1" hangingPunct="1">
              <a:buClr>
                <a:schemeClr val="folHlink"/>
              </a:buClr>
              <a:buFontTx/>
              <a:buNone/>
              <a:defRPr/>
            </a:pPr>
            <a:endParaRPr lang="en-GB" sz="2400" dirty="0" smtClean="0"/>
          </a:p>
          <a:p>
            <a:pPr eaLnBrk="1" hangingPunct="1">
              <a:buClr>
                <a:schemeClr val="folHlink"/>
              </a:buClr>
              <a:buFont typeface="Wingdings" pitchFamily="2" charset="2"/>
              <a:buChar char="Ø"/>
              <a:defRPr/>
            </a:pPr>
            <a:r>
              <a:rPr lang="en-GB" sz="2400" dirty="0" smtClean="0"/>
              <a:t>Ions Na, K, CI, HCO</a:t>
            </a:r>
            <a:r>
              <a:rPr lang="en-GB" sz="2400" baseline="-25000" dirty="0" smtClean="0"/>
              <a:t>3</a:t>
            </a:r>
            <a:r>
              <a:rPr lang="en-GB" sz="2400" dirty="0" smtClean="0"/>
              <a:t>: (the concentrations of these ions are altered with altered flow rates), e.g., at low flow rate, the salivary secretions have:  </a:t>
            </a:r>
          </a:p>
          <a:p>
            <a:pPr marL="514350" indent="-514350" eaLnBrk="1" hangingPunct="1">
              <a:buClr>
                <a:schemeClr val="folHlink"/>
              </a:buClr>
              <a:buFont typeface="+mj-lt"/>
              <a:buAutoNum type="romanLcPeriod"/>
              <a:defRPr/>
            </a:pPr>
            <a:r>
              <a:rPr lang="en-US" sz="2400" dirty="0" smtClean="0">
                <a:sym typeface="Symbol" pitchFamily="18" charset="2"/>
              </a:rPr>
              <a:t>High K and HCO</a:t>
            </a:r>
            <a:r>
              <a:rPr lang="en-GB" sz="2400" baseline="-25000" dirty="0" smtClean="0"/>
              <a:t>3  </a:t>
            </a:r>
            <a:endParaRPr lang="en-US" sz="2400" dirty="0" smtClean="0">
              <a:sym typeface="Symbol" pitchFamily="18" charset="2"/>
            </a:endParaRPr>
          </a:p>
          <a:p>
            <a:pPr marL="514350" indent="-514350" eaLnBrk="1" hangingPunct="1">
              <a:buClr>
                <a:schemeClr val="folHlink"/>
              </a:buClr>
              <a:buFont typeface="+mj-lt"/>
              <a:buAutoNum type="romanLcPeriod"/>
              <a:defRPr/>
            </a:pPr>
            <a:r>
              <a:rPr lang="en-US" sz="2400" dirty="0" smtClean="0">
                <a:sym typeface="Symbol" pitchFamily="18" charset="2"/>
              </a:rPr>
              <a:t>Low Na and CI−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762000"/>
          </a:xfrm>
        </p:spPr>
        <p:txBody>
          <a:bodyPr/>
          <a:lstStyle/>
          <a:p>
            <a:pPr eaLnBrk="1" hangingPunct="1"/>
            <a:r>
              <a:rPr lang="en-US" dirty="0" smtClean="0"/>
              <a:t>Composition of Saliva (</a:t>
            </a:r>
            <a:r>
              <a:rPr lang="en-US" dirty="0" err="1" smtClean="0"/>
              <a:t>con’t</a:t>
            </a:r>
            <a:r>
              <a:rPr lang="en-US" dirty="0" smtClean="0"/>
              <a:t>)</a:t>
            </a:r>
          </a:p>
        </p:txBody>
      </p:sp>
      <p:sp>
        <p:nvSpPr>
          <p:cNvPr id="39939" name="Rectangle 3"/>
          <p:cNvSpPr>
            <a:spLocks noGrp="1" noChangeArrowheads="1"/>
          </p:cNvSpPr>
          <p:nvPr>
            <p:ph idx="1"/>
          </p:nvPr>
        </p:nvSpPr>
        <p:spPr>
          <a:xfrm>
            <a:off x="304800" y="990600"/>
            <a:ext cx="8534400" cy="4876800"/>
          </a:xfrm>
        </p:spPr>
        <p:txBody>
          <a:bodyPr/>
          <a:lstStyle/>
          <a:p>
            <a:pPr eaLnBrk="1" hangingPunct="1">
              <a:lnSpc>
                <a:spcPct val="90000"/>
              </a:lnSpc>
              <a:buClr>
                <a:schemeClr val="folHlink"/>
              </a:buClr>
              <a:buSzPct val="100000"/>
              <a:buFont typeface="Wingdings" pitchFamily="2" charset="2"/>
              <a:buChar char="Ø"/>
              <a:defRPr/>
            </a:pPr>
            <a:r>
              <a:rPr lang="en-GB" dirty="0" smtClean="0">
                <a:solidFill>
                  <a:srgbClr val="FFFF00"/>
                </a:solidFill>
                <a:latin typeface="Times New Roman" pitchFamily="18" charset="0"/>
              </a:rPr>
              <a:t>Enzymes</a:t>
            </a:r>
          </a:p>
          <a:p>
            <a:pPr marL="571500" indent="-571500" eaLnBrk="1" hangingPunct="1">
              <a:lnSpc>
                <a:spcPct val="90000"/>
              </a:lnSpc>
              <a:buClr>
                <a:srgbClr val="FF0000"/>
              </a:buClr>
              <a:buFont typeface="+mj-lt"/>
              <a:buAutoNum type="romanLcPeriod"/>
              <a:defRPr/>
            </a:pPr>
            <a:r>
              <a:rPr lang="en-GB" sz="2400" dirty="0" smtClean="0">
                <a:solidFill>
                  <a:srgbClr val="FFFF00"/>
                </a:solidFill>
                <a:latin typeface="Times New Roman" pitchFamily="18" charset="0"/>
                <a:sym typeface="Symbol" pitchFamily="18" charset="2"/>
              </a:rPr>
              <a:t></a:t>
            </a:r>
            <a:r>
              <a:rPr lang="en-GB" sz="2400" dirty="0" smtClean="0">
                <a:solidFill>
                  <a:srgbClr val="FFFF00"/>
                </a:solidFill>
                <a:latin typeface="Times New Roman" pitchFamily="18" charset="0"/>
              </a:rPr>
              <a:t>-amylase (from parotid glands) </a:t>
            </a:r>
            <a:r>
              <a:rPr lang="en-US" sz="2400" dirty="0" smtClean="0">
                <a:solidFill>
                  <a:srgbClr val="FFFF00"/>
                </a:solidFill>
                <a:latin typeface="Times New Roman" pitchFamily="18" charset="0"/>
              </a:rPr>
              <a:t> </a:t>
            </a:r>
          </a:p>
          <a:p>
            <a:pPr eaLnBrk="1" hangingPunct="1">
              <a:lnSpc>
                <a:spcPct val="90000"/>
              </a:lnSpc>
              <a:defRPr/>
            </a:pPr>
            <a:r>
              <a:rPr lang="en-GB" sz="2400" dirty="0" smtClean="0">
                <a:latin typeface="Times New Roman" pitchFamily="18" charset="0"/>
              </a:rPr>
              <a:t>cleaves </a:t>
            </a:r>
            <a:r>
              <a:rPr lang="en-GB" sz="2400" dirty="0" smtClean="0">
                <a:latin typeface="Times New Roman" pitchFamily="18" charset="0"/>
                <a:sym typeface="Symbol" pitchFamily="18" charset="2"/>
              </a:rPr>
              <a:t></a:t>
            </a:r>
            <a:r>
              <a:rPr lang="en-GB" sz="2400" dirty="0" smtClean="0">
                <a:latin typeface="Times New Roman" pitchFamily="18" charset="0"/>
              </a:rPr>
              <a:t> -1 ,4-glycosidic bonds </a:t>
            </a:r>
          </a:p>
          <a:p>
            <a:pPr eaLnBrk="1" hangingPunct="1">
              <a:lnSpc>
                <a:spcPct val="90000"/>
              </a:lnSpc>
              <a:defRPr/>
            </a:pPr>
            <a:r>
              <a:rPr lang="en-GB" sz="2400" dirty="0" smtClean="0">
                <a:latin typeface="Times New Roman" pitchFamily="18" charset="0"/>
              </a:rPr>
              <a:t>The optimal pH for this enzyme to work properly is 7 </a:t>
            </a:r>
          </a:p>
          <a:p>
            <a:pPr eaLnBrk="1" hangingPunct="1">
              <a:lnSpc>
                <a:spcPct val="90000"/>
              </a:lnSpc>
              <a:defRPr/>
            </a:pPr>
            <a:r>
              <a:rPr lang="en-GB" sz="2400" dirty="0" smtClean="0">
                <a:latin typeface="Times New Roman" pitchFamily="18" charset="0"/>
              </a:rPr>
              <a:t>Inactivated at pH 4 but continues to work for</a:t>
            </a:r>
            <a:r>
              <a:rPr lang="en-US" sz="2400" dirty="0" smtClean="0">
                <a:latin typeface="Times New Roman" pitchFamily="18" charset="0"/>
              </a:rPr>
              <a:t> </a:t>
            </a:r>
            <a:r>
              <a:rPr lang="en-GB" sz="2400" dirty="0" smtClean="0">
                <a:latin typeface="Times New Roman" pitchFamily="18" charset="0"/>
              </a:rPr>
              <a:t>sometime in unmixed food in </a:t>
            </a:r>
            <a:r>
              <a:rPr lang="en-GB" sz="2400" dirty="0" err="1" smtClean="0">
                <a:latin typeface="Times New Roman" pitchFamily="18" charset="0"/>
              </a:rPr>
              <a:t>Orad</a:t>
            </a:r>
            <a:r>
              <a:rPr lang="en-GB" sz="2400" dirty="0" smtClean="0">
                <a:latin typeface="Times New Roman" pitchFamily="18" charset="0"/>
              </a:rPr>
              <a:t> portion of stomach </a:t>
            </a:r>
          </a:p>
          <a:p>
            <a:pPr marL="571500" indent="-571500" eaLnBrk="1" hangingPunct="1">
              <a:lnSpc>
                <a:spcPct val="90000"/>
              </a:lnSpc>
              <a:buClr>
                <a:srgbClr val="FF0000"/>
              </a:buClr>
              <a:buFont typeface="+mj-lt"/>
              <a:buAutoNum type="romanLcPeriod" startAt="2"/>
              <a:defRPr/>
            </a:pPr>
            <a:r>
              <a:rPr lang="en-GB" sz="2400" dirty="0" smtClean="0">
                <a:latin typeface="Times New Roman" pitchFamily="18" charset="0"/>
              </a:rPr>
              <a:t>Lingual lipase</a:t>
            </a:r>
            <a:r>
              <a:rPr lang="en-US" sz="2400" dirty="0" smtClean="0">
                <a:latin typeface="Times New Roman" pitchFamily="18" charset="0"/>
              </a:rPr>
              <a:t> </a:t>
            </a:r>
          </a:p>
          <a:p>
            <a:pPr eaLnBrk="1" hangingPunct="1">
              <a:lnSpc>
                <a:spcPct val="90000"/>
              </a:lnSpc>
              <a:defRPr/>
            </a:pPr>
            <a:r>
              <a:rPr lang="en-GB" sz="2400" dirty="0" smtClean="0">
                <a:latin typeface="Times New Roman" pitchFamily="18" charset="0"/>
              </a:rPr>
              <a:t>hydrolyzes lipids </a:t>
            </a:r>
          </a:p>
          <a:p>
            <a:pPr eaLnBrk="1" hangingPunct="1">
              <a:lnSpc>
                <a:spcPct val="90000"/>
              </a:lnSpc>
              <a:defRPr/>
            </a:pPr>
            <a:r>
              <a:rPr lang="en-GB" sz="2400" dirty="0" smtClean="0">
                <a:latin typeface="Times New Roman" pitchFamily="18" charset="0"/>
              </a:rPr>
              <a:t>continues working in the duodenum</a:t>
            </a:r>
          </a:p>
          <a:p>
            <a:pPr marL="571500" indent="-571500" eaLnBrk="1" hangingPunct="1">
              <a:lnSpc>
                <a:spcPct val="90000"/>
              </a:lnSpc>
              <a:buClr>
                <a:srgbClr val="FF0000"/>
              </a:buClr>
              <a:buFont typeface="+mj-lt"/>
              <a:buAutoNum type="romanLcPeriod" startAt="3"/>
              <a:defRPr/>
            </a:pPr>
            <a:r>
              <a:rPr lang="en-GB" sz="2400" dirty="0" err="1" smtClean="0">
                <a:latin typeface="Times New Roman" pitchFamily="18" charset="0"/>
              </a:rPr>
              <a:t>Kallikrein</a:t>
            </a:r>
            <a:r>
              <a:rPr lang="en-GB" sz="2400" dirty="0" smtClean="0">
                <a:latin typeface="Times New Roman" pitchFamily="18" charset="0"/>
              </a:rPr>
              <a:t> (protease, from </a:t>
            </a:r>
            <a:r>
              <a:rPr lang="en-GB" sz="2400" dirty="0" err="1" smtClean="0">
                <a:latin typeface="Times New Roman" pitchFamily="18" charset="0"/>
              </a:rPr>
              <a:t>acinar</a:t>
            </a:r>
            <a:r>
              <a:rPr lang="en-GB" sz="2400" dirty="0" smtClean="0">
                <a:latin typeface="Times New Roman" pitchFamily="18" charset="0"/>
              </a:rPr>
              <a:t> cells)</a:t>
            </a:r>
          </a:p>
          <a:p>
            <a:pPr eaLnBrk="1" hangingPunct="1">
              <a:lnSpc>
                <a:spcPct val="90000"/>
              </a:lnSpc>
              <a:defRPr/>
            </a:pPr>
            <a:r>
              <a:rPr lang="en-GB" sz="2400" dirty="0" smtClean="0">
                <a:latin typeface="Times New Roman" pitchFamily="18" charset="0"/>
              </a:rPr>
              <a:t>Catalyzes production of </a:t>
            </a:r>
            <a:r>
              <a:rPr lang="en-GB" sz="2400" dirty="0" err="1" smtClean="0">
                <a:latin typeface="Times New Roman" pitchFamily="18" charset="0"/>
              </a:rPr>
              <a:t>bradykinin</a:t>
            </a:r>
            <a:r>
              <a:rPr lang="en-GB" sz="2400" dirty="0" smtClean="0">
                <a:latin typeface="Times New Roman" pitchFamily="18" charset="0"/>
              </a:rPr>
              <a:t> (good vasodilator) from </a:t>
            </a:r>
            <a:r>
              <a:rPr lang="en-GB" sz="2400" dirty="0" smtClean="0">
                <a:latin typeface="Times New Roman" pitchFamily="18" charset="0"/>
                <a:sym typeface="Symbol" pitchFamily="18" charset="2"/>
              </a:rPr>
              <a:t>-globulin</a:t>
            </a:r>
          </a:p>
          <a:p>
            <a:pPr eaLnBrk="1" hangingPunct="1">
              <a:lnSpc>
                <a:spcPct val="90000"/>
              </a:lnSpc>
              <a:defRPr/>
            </a:pPr>
            <a:r>
              <a:rPr lang="en-GB" sz="2400" dirty="0" smtClean="0">
                <a:latin typeface="Times New Roman" pitchFamily="18" charset="0"/>
              </a:rPr>
              <a:t>Increases local blood flow</a:t>
            </a:r>
            <a:r>
              <a:rPr lang="en-US" sz="2400" dirty="0" smtClean="0">
                <a:solidFill>
                  <a:srgbClr val="FFFF00"/>
                </a:solidFill>
                <a:latin typeface="Times New Roman" pitchFamily="18" charset="0"/>
              </a:rPr>
              <a:t> </a:t>
            </a:r>
          </a:p>
          <a:p>
            <a:pPr eaLnBrk="1" hangingPunct="1">
              <a:lnSpc>
                <a:spcPct val="90000"/>
              </a:lnSpc>
              <a:buClr>
                <a:schemeClr val="folHlink"/>
              </a:buClr>
              <a:buSzPct val="100000"/>
              <a:buFont typeface="Wingdings" pitchFamily="2" charset="2"/>
              <a:buChar char="Ø"/>
              <a:defRPr/>
            </a:pPr>
            <a:r>
              <a:rPr lang="en-GB" sz="2800" dirty="0" smtClean="0">
                <a:latin typeface="Times New Roman" pitchFamily="18" charset="0"/>
              </a:rPr>
              <a:t>Water (0.5 L saliva/day)</a:t>
            </a:r>
            <a:endParaRPr lang="en-US" sz="2800" dirty="0" smtClean="0">
              <a:solidFill>
                <a:srgbClr val="FFFF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9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9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99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99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993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99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
            <a:ext cx="7772400" cy="762000"/>
          </a:xfrm>
        </p:spPr>
        <p:txBody>
          <a:bodyPr/>
          <a:lstStyle/>
          <a:p>
            <a:r>
              <a:rPr lang="en-US" sz="3200" dirty="0" smtClean="0"/>
              <a:t>Composition of Saliva (</a:t>
            </a:r>
            <a:r>
              <a:rPr lang="en-US" sz="3200" dirty="0" err="1" smtClean="0"/>
              <a:t>con’t</a:t>
            </a:r>
            <a:r>
              <a:rPr lang="en-US" sz="3200" dirty="0" smtClean="0"/>
              <a:t>)</a:t>
            </a:r>
            <a:endParaRPr lang="ar-SA" sz="3200" dirty="0" smtClean="0"/>
          </a:p>
        </p:txBody>
      </p:sp>
      <p:sp>
        <p:nvSpPr>
          <p:cNvPr id="3" name="Content Placeholder 2"/>
          <p:cNvSpPr>
            <a:spLocks noGrp="1"/>
          </p:cNvSpPr>
          <p:nvPr>
            <p:ph idx="1"/>
          </p:nvPr>
        </p:nvSpPr>
        <p:spPr>
          <a:xfrm>
            <a:off x="685800" y="457200"/>
            <a:ext cx="7772400" cy="4114800"/>
          </a:xfrm>
        </p:spPr>
        <p:txBody>
          <a:bodyPr/>
          <a:lstStyle/>
          <a:p>
            <a:pPr marL="457200" indent="-457200">
              <a:buFont typeface="+mj-lt"/>
              <a:buAutoNum type="arabicPeriod" startAt="2"/>
              <a:defRPr/>
            </a:pPr>
            <a:r>
              <a:rPr lang="en-US" b="1" dirty="0" smtClean="0"/>
              <a:t>Mucus:</a:t>
            </a:r>
          </a:p>
          <a:p>
            <a:pPr marL="457200" indent="-457200">
              <a:buNone/>
              <a:defRPr/>
            </a:pPr>
            <a:r>
              <a:rPr lang="en-US" sz="2800" b="1" dirty="0" smtClean="0"/>
              <a:t>Lubricating and Protective Properties of Mucus:</a:t>
            </a:r>
          </a:p>
          <a:p>
            <a:pPr>
              <a:defRPr/>
            </a:pPr>
            <a:r>
              <a:rPr lang="en-US" sz="2200" b="1" dirty="0" smtClean="0"/>
              <a:t>Mucus is a thick secretion composed mainly of water, electrolytes, and </a:t>
            </a:r>
            <a:r>
              <a:rPr lang="en-US" sz="2200" b="1" dirty="0" err="1" smtClean="0"/>
              <a:t>glycoproteins</a:t>
            </a:r>
            <a:endParaRPr lang="en-US" sz="2200" b="1" dirty="0" smtClean="0"/>
          </a:p>
          <a:p>
            <a:pPr>
              <a:defRPr/>
            </a:pPr>
            <a:r>
              <a:rPr lang="en-US" sz="2200" b="1" dirty="0" smtClean="0"/>
              <a:t>The  mucus is an excellent lubricant and a </a:t>
            </a:r>
            <a:r>
              <a:rPr lang="en-US" sz="2200" b="1" dirty="0" err="1" smtClean="0"/>
              <a:t>protectant</a:t>
            </a:r>
            <a:r>
              <a:rPr lang="en-US" sz="2200" b="1" dirty="0" smtClean="0"/>
              <a:t> for the wall of the gut because of the following:</a:t>
            </a:r>
          </a:p>
          <a:p>
            <a:pPr marL="457200" indent="-457200">
              <a:buFont typeface="+mj-lt"/>
              <a:buAutoNum type="arabicPeriod"/>
              <a:defRPr/>
            </a:pPr>
            <a:r>
              <a:rPr lang="en-US" sz="2200" b="1" dirty="0" smtClean="0"/>
              <a:t>It has adherent qualities that make it adhere tightly to the food.  </a:t>
            </a:r>
          </a:p>
          <a:p>
            <a:pPr marL="457200" indent="-457200">
              <a:buFont typeface="+mj-lt"/>
              <a:buAutoNum type="arabicPeriod"/>
              <a:defRPr/>
            </a:pPr>
            <a:r>
              <a:rPr lang="en-US" sz="2200" b="1" dirty="0" smtClean="0"/>
              <a:t>It has sufficient body that it coats the wall of the gut and prevents actual contact of most food particles with the mucosa. </a:t>
            </a:r>
          </a:p>
          <a:p>
            <a:pPr marL="457200" indent="-457200">
              <a:buFont typeface="+mj-lt"/>
              <a:buAutoNum type="arabicPeriod"/>
              <a:defRPr/>
            </a:pPr>
            <a:r>
              <a:rPr lang="en-US" sz="2200" b="1" dirty="0" smtClean="0"/>
              <a:t>It has a low resistance for slippage. </a:t>
            </a:r>
          </a:p>
          <a:p>
            <a:pPr marL="457200" indent="-457200">
              <a:buFont typeface="+mj-lt"/>
              <a:buAutoNum type="arabicPeriod"/>
              <a:defRPr/>
            </a:pPr>
            <a:r>
              <a:rPr lang="en-US" sz="2200" b="1" dirty="0" smtClean="0"/>
              <a:t>It causes fecal particles to adhere to one another.</a:t>
            </a:r>
          </a:p>
          <a:p>
            <a:pPr marL="457200" indent="-457200">
              <a:buFont typeface="+mj-lt"/>
              <a:buAutoNum type="arabicPeriod"/>
              <a:defRPr/>
            </a:pPr>
            <a:r>
              <a:rPr lang="en-US" sz="2200" b="1" dirty="0" smtClean="0"/>
              <a:t>It is strongly resistant to digestion by the GI enzymes. </a:t>
            </a:r>
          </a:p>
          <a:p>
            <a:pPr marL="457200" indent="-457200">
              <a:buFont typeface="+mj-lt"/>
              <a:buAutoNum type="arabicPeriod"/>
              <a:defRPr/>
            </a:pPr>
            <a:r>
              <a:rPr lang="en-US" sz="2200" b="1" dirty="0" smtClean="0"/>
              <a:t>The </a:t>
            </a:r>
            <a:r>
              <a:rPr lang="en-US" sz="2200" b="1" dirty="0" err="1" smtClean="0"/>
              <a:t>glycoproteins</a:t>
            </a:r>
            <a:r>
              <a:rPr lang="en-US" sz="2200" b="1" dirty="0" smtClean="0"/>
              <a:t> of mucus have </a:t>
            </a:r>
            <a:r>
              <a:rPr lang="en-US" sz="2200" b="1" dirty="0" err="1" smtClean="0"/>
              <a:t>amphoteric</a:t>
            </a:r>
            <a:r>
              <a:rPr lang="en-US" sz="2200" b="1" dirty="0" smtClean="0"/>
              <a:t> properties, (buffering small amounts of either acids or </a:t>
            </a:r>
            <a:r>
              <a:rPr lang="en-US" sz="2200" b="1" dirty="0" err="1" smtClean="0"/>
              <a:t>alkalies</a:t>
            </a:r>
            <a:r>
              <a:rPr lang="en-US" sz="2200" b="1" dirty="0" smtClean="0"/>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6413" y="549275"/>
            <a:ext cx="8637587" cy="1431925"/>
          </a:xfrm>
        </p:spPr>
        <p:txBody>
          <a:bodyPr/>
          <a:lstStyle/>
          <a:p>
            <a:pPr eaLnBrk="1" hangingPunct="1"/>
            <a:r>
              <a:rPr lang="en-GB" smtClean="0"/>
              <a:t>Secretory Unit (salivon) </a:t>
            </a:r>
            <a:r>
              <a:rPr lang="en-US" smtClean="0"/>
              <a:t/>
            </a:r>
            <a:br>
              <a:rPr lang="en-US" smtClean="0"/>
            </a:br>
            <a:endParaRPr lang="en-US" smtClean="0"/>
          </a:p>
        </p:txBody>
      </p:sp>
      <p:sp>
        <p:nvSpPr>
          <p:cNvPr id="37891" name="Rectangle 3"/>
          <p:cNvSpPr>
            <a:spLocks noGrp="1" noChangeArrowheads="1"/>
          </p:cNvSpPr>
          <p:nvPr>
            <p:ph idx="1"/>
          </p:nvPr>
        </p:nvSpPr>
        <p:spPr>
          <a:xfrm>
            <a:off x="457200" y="1752600"/>
            <a:ext cx="8229600" cy="4724400"/>
          </a:xfrm>
        </p:spPr>
        <p:txBody>
          <a:bodyPr/>
          <a:lstStyle/>
          <a:p>
            <a:pPr eaLnBrk="1" hangingPunct="1">
              <a:lnSpc>
                <a:spcPct val="90000"/>
              </a:lnSpc>
              <a:buClr>
                <a:srgbClr val="FF0000"/>
              </a:buClr>
              <a:buSzPct val="120000"/>
              <a:buFont typeface="Wingdings" pitchFamily="2" charset="2"/>
              <a:buChar char="v"/>
              <a:defRPr/>
            </a:pPr>
            <a:r>
              <a:rPr lang="en-GB" dirty="0" smtClean="0">
                <a:latin typeface="Times New Roman" pitchFamily="18" charset="0"/>
              </a:rPr>
              <a:t>The basic unit “</a:t>
            </a:r>
            <a:r>
              <a:rPr lang="en-GB" dirty="0" err="1" smtClean="0">
                <a:latin typeface="Times New Roman" pitchFamily="18" charset="0"/>
              </a:rPr>
              <a:t>salivon</a:t>
            </a:r>
            <a:r>
              <a:rPr lang="en-GB" dirty="0" smtClean="0">
                <a:latin typeface="Times New Roman" pitchFamily="18" charset="0"/>
              </a:rPr>
              <a:t>” consists of:</a:t>
            </a:r>
          </a:p>
          <a:p>
            <a:pPr marL="514350" indent="-514350" eaLnBrk="1" hangingPunct="1">
              <a:lnSpc>
                <a:spcPct val="90000"/>
              </a:lnSpc>
              <a:buClr>
                <a:schemeClr val="folHlink"/>
              </a:buClr>
              <a:buSzPct val="80000"/>
              <a:buFont typeface="+mj-lt"/>
              <a:buAutoNum type="arabicPeriod"/>
              <a:defRPr/>
            </a:pPr>
            <a:r>
              <a:rPr lang="en-GB" dirty="0" err="1" smtClean="0">
                <a:latin typeface="Times New Roman" pitchFamily="18" charset="0"/>
              </a:rPr>
              <a:t>Acinus</a:t>
            </a:r>
            <a:r>
              <a:rPr lang="en-GB" dirty="0" smtClean="0">
                <a:latin typeface="Times New Roman" pitchFamily="18" charset="0"/>
              </a:rPr>
              <a:t> -initial </a:t>
            </a:r>
            <a:r>
              <a:rPr lang="en-GB" dirty="0" err="1" smtClean="0">
                <a:latin typeface="Times New Roman" pitchFamily="18" charset="0"/>
              </a:rPr>
              <a:t>secretory</a:t>
            </a:r>
            <a:r>
              <a:rPr lang="en-GB" dirty="0" smtClean="0">
                <a:latin typeface="Times New Roman" pitchFamily="18" charset="0"/>
              </a:rPr>
              <a:t> process </a:t>
            </a:r>
          </a:p>
          <a:p>
            <a:pPr marL="514350" indent="-514350" eaLnBrk="1" hangingPunct="1">
              <a:lnSpc>
                <a:spcPct val="90000"/>
              </a:lnSpc>
              <a:buClr>
                <a:schemeClr val="folHlink"/>
              </a:buClr>
              <a:buSzPct val="80000"/>
              <a:buFont typeface="+mj-lt"/>
              <a:buAutoNum type="arabicPeriod"/>
              <a:defRPr/>
            </a:pPr>
            <a:r>
              <a:rPr lang="en-GB" dirty="0" smtClean="0">
                <a:latin typeface="Times New Roman" pitchFamily="18" charset="0"/>
              </a:rPr>
              <a:t>Intercalated duct -initial portion of duct </a:t>
            </a:r>
          </a:p>
          <a:p>
            <a:pPr marL="514350" indent="-514350" eaLnBrk="1" hangingPunct="1">
              <a:lnSpc>
                <a:spcPct val="90000"/>
              </a:lnSpc>
              <a:buClr>
                <a:schemeClr val="folHlink"/>
              </a:buClr>
              <a:buSzPct val="80000"/>
              <a:buFont typeface="+mj-lt"/>
              <a:buAutoNum type="arabicPeriod"/>
              <a:defRPr/>
            </a:pPr>
            <a:r>
              <a:rPr lang="en-GB" dirty="0" smtClean="0">
                <a:latin typeface="Times New Roman" pitchFamily="18" charset="0"/>
              </a:rPr>
              <a:t>Striated duct -modification of </a:t>
            </a:r>
            <a:r>
              <a:rPr lang="en-GB" dirty="0" err="1" smtClean="0">
                <a:latin typeface="Times New Roman" pitchFamily="18" charset="0"/>
              </a:rPr>
              <a:t>secretory</a:t>
            </a:r>
            <a:r>
              <a:rPr lang="en-GB" dirty="0" smtClean="0">
                <a:latin typeface="Times New Roman" pitchFamily="18" charset="0"/>
              </a:rPr>
              <a:t> product </a:t>
            </a:r>
          </a:p>
          <a:p>
            <a:pPr marL="514350" indent="-514350" eaLnBrk="1" hangingPunct="1">
              <a:lnSpc>
                <a:spcPct val="90000"/>
              </a:lnSpc>
              <a:buClr>
                <a:schemeClr val="folHlink"/>
              </a:buClr>
              <a:buSzPct val="80000"/>
              <a:buFont typeface="+mj-lt"/>
              <a:buAutoNum type="arabicPeriod"/>
              <a:defRPr/>
            </a:pPr>
            <a:r>
              <a:rPr lang="en-GB" dirty="0" err="1" smtClean="0">
                <a:latin typeface="Times New Roman" pitchFamily="18" charset="0"/>
              </a:rPr>
              <a:t>Myoepithelial</a:t>
            </a:r>
            <a:r>
              <a:rPr lang="en-GB" dirty="0" smtClean="0">
                <a:latin typeface="Times New Roman" pitchFamily="18" charset="0"/>
              </a:rPr>
              <a:t> cells </a:t>
            </a:r>
          </a:p>
          <a:p>
            <a:pPr eaLnBrk="1" hangingPunct="1">
              <a:lnSpc>
                <a:spcPct val="90000"/>
              </a:lnSpc>
              <a:buFont typeface="Wingdings" pitchFamily="2" charset="2"/>
              <a:buChar char="Ø"/>
              <a:defRPr/>
            </a:pPr>
            <a:r>
              <a:rPr lang="en-GB" sz="2400" dirty="0" smtClean="0">
                <a:latin typeface="Times New Roman" pitchFamily="18" charset="0"/>
              </a:rPr>
              <a:t>surround </a:t>
            </a:r>
            <a:r>
              <a:rPr lang="en-GB" sz="2400" dirty="0" err="1" smtClean="0">
                <a:latin typeface="Times New Roman" pitchFamily="18" charset="0"/>
              </a:rPr>
              <a:t>acinus</a:t>
            </a:r>
            <a:r>
              <a:rPr lang="en-GB" sz="2400" dirty="0" smtClean="0">
                <a:latin typeface="Times New Roman" pitchFamily="18" charset="0"/>
              </a:rPr>
              <a:t> and intercalated duct </a:t>
            </a:r>
          </a:p>
          <a:p>
            <a:pPr eaLnBrk="1" hangingPunct="1">
              <a:lnSpc>
                <a:spcPct val="90000"/>
              </a:lnSpc>
              <a:buFont typeface="Wingdings" pitchFamily="2" charset="2"/>
              <a:buChar char="Ø"/>
              <a:defRPr/>
            </a:pPr>
            <a:r>
              <a:rPr lang="en-GB" sz="2400" dirty="0" smtClean="0">
                <a:latin typeface="Times New Roman" pitchFamily="18" charset="0"/>
              </a:rPr>
              <a:t>contraction moves saliva, prevents development of back pressure </a:t>
            </a:r>
            <a:endParaRPr lang="en-US" sz="2400" dirty="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wimage.jpg"/>
          <p:cNvPicPr>
            <a:picLocks noChangeAspect="1"/>
          </p:cNvPicPr>
          <p:nvPr/>
        </p:nvPicPr>
        <p:blipFill>
          <a:blip r:embed="rId2" cstate="print"/>
          <a:stretch>
            <a:fillRect/>
          </a:stretch>
        </p:blipFill>
        <p:spPr>
          <a:xfrm>
            <a:off x="304800" y="533400"/>
            <a:ext cx="8455814" cy="613837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a:xfrm>
            <a:off x="685800" y="228600"/>
            <a:ext cx="7772400" cy="1143000"/>
          </a:xfrm>
        </p:spPr>
        <p:txBody>
          <a:bodyPr/>
          <a:lstStyle/>
          <a:p>
            <a:pPr eaLnBrk="1" hangingPunct="1"/>
            <a:r>
              <a:rPr lang="en-US" smtClean="0"/>
              <a:t>Characteristics of Saliva and Flow Rate </a:t>
            </a:r>
          </a:p>
        </p:txBody>
      </p:sp>
      <p:pic>
        <p:nvPicPr>
          <p:cNvPr id="4" name="Picture 3" descr="showimage.jpg"/>
          <p:cNvPicPr>
            <a:picLocks noChangeAspect="1"/>
          </p:cNvPicPr>
          <p:nvPr/>
        </p:nvPicPr>
        <p:blipFill>
          <a:blip r:embed="rId2" cstate="print"/>
          <a:stretch>
            <a:fillRect/>
          </a:stretch>
        </p:blipFill>
        <p:spPr>
          <a:xfrm>
            <a:off x="381000" y="1760444"/>
            <a:ext cx="8305800" cy="4030756"/>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17500" y="533400"/>
            <a:ext cx="8637588" cy="762000"/>
          </a:xfrm>
        </p:spPr>
        <p:txBody>
          <a:bodyPr/>
          <a:lstStyle/>
          <a:p>
            <a:pPr eaLnBrk="1" hangingPunct="1"/>
            <a:r>
              <a:rPr lang="en-GB" smtClean="0"/>
              <a:t>Control of Secretion </a:t>
            </a:r>
            <a:endParaRPr lang="en-US" smtClean="0"/>
          </a:p>
        </p:txBody>
      </p:sp>
      <p:sp>
        <p:nvSpPr>
          <p:cNvPr id="40963" name="Rectangle 3"/>
          <p:cNvSpPr>
            <a:spLocks noGrp="1" noChangeArrowheads="1"/>
          </p:cNvSpPr>
          <p:nvPr>
            <p:ph idx="1"/>
          </p:nvPr>
        </p:nvSpPr>
        <p:spPr>
          <a:xfrm>
            <a:off x="304800" y="1676400"/>
            <a:ext cx="8077200" cy="4876800"/>
          </a:xfrm>
        </p:spPr>
        <p:txBody>
          <a:bodyPr/>
          <a:lstStyle/>
          <a:p>
            <a:pPr eaLnBrk="1" hangingPunct="1">
              <a:defRPr/>
            </a:pPr>
            <a:r>
              <a:rPr lang="en-GB" b="1" dirty="0" smtClean="0"/>
              <a:t>Unique aspect of control of salivary secretion </a:t>
            </a:r>
          </a:p>
          <a:p>
            <a:pPr eaLnBrk="1" hangingPunct="1">
              <a:buClr>
                <a:srgbClr val="FF0000"/>
              </a:buClr>
              <a:buSzPct val="115000"/>
              <a:buFont typeface="Wingdings" pitchFamily="2" charset="2"/>
              <a:buChar char="Ø"/>
              <a:defRPr/>
            </a:pPr>
            <a:r>
              <a:rPr lang="en-GB" sz="2800" dirty="0" smtClean="0"/>
              <a:t>secretion rate depends entirely on neural control –autonomic nervous system (ANS) </a:t>
            </a:r>
          </a:p>
          <a:p>
            <a:pPr eaLnBrk="1" hangingPunct="1">
              <a:buClr>
                <a:srgbClr val="FF0000"/>
              </a:buClr>
              <a:buSzPct val="115000"/>
              <a:buFont typeface="Wingdings" pitchFamily="2" charset="2"/>
              <a:buChar char="Ø"/>
              <a:defRPr/>
            </a:pPr>
            <a:r>
              <a:rPr lang="en-GB" sz="2800" dirty="0" smtClean="0"/>
              <a:t>both Parasympathetic and Sympathetic lead to increase secretion </a:t>
            </a:r>
          </a:p>
          <a:p>
            <a:pPr eaLnBrk="1" hangingPunct="1">
              <a:buClr>
                <a:srgbClr val="FF0000"/>
              </a:buClr>
              <a:buSzPct val="115000"/>
              <a:buFont typeface="Wingdings" pitchFamily="2" charset="2"/>
              <a:buChar char="Ø"/>
              <a:defRPr/>
            </a:pPr>
            <a:r>
              <a:rPr lang="en-GB" sz="2800" dirty="0" smtClean="0"/>
              <a:t>Composition modified by </a:t>
            </a:r>
            <a:r>
              <a:rPr lang="en-GB" sz="2800" dirty="0" err="1" smtClean="0"/>
              <a:t>Aldosterone</a:t>
            </a:r>
            <a:r>
              <a:rPr lang="en-GB" sz="2800" dirty="0" smtClean="0"/>
              <a:t>:</a:t>
            </a:r>
            <a:endParaRPr lang="en-US" dirty="0" smtClean="0">
              <a:latin typeface="Times New Roman" pitchFamily="18" charset="0"/>
            </a:endParaRPr>
          </a:p>
          <a:p>
            <a:pPr marL="571500" indent="-571500" eaLnBrk="1" hangingPunct="1">
              <a:buClr>
                <a:schemeClr val="tx2"/>
              </a:buClr>
              <a:buSzPct val="80000"/>
              <a:buFont typeface="+mj-lt"/>
              <a:buAutoNum type="romanLcPeriod"/>
              <a:defRPr/>
            </a:pPr>
            <a:r>
              <a:rPr lang="en-US" dirty="0" smtClean="0">
                <a:latin typeface="Times New Roman" pitchFamily="18" charset="0"/>
              </a:rPr>
              <a:t>increases Na, </a:t>
            </a:r>
            <a:r>
              <a:rPr lang="en-US" dirty="0" err="1" smtClean="0">
                <a:latin typeface="Times New Roman" pitchFamily="18" charset="0"/>
              </a:rPr>
              <a:t>Cl</a:t>
            </a:r>
            <a:r>
              <a:rPr lang="en-US" dirty="0" smtClean="0">
                <a:latin typeface="Times New Roman" pitchFamily="18" charset="0"/>
              </a:rPr>
              <a:t> </a:t>
            </a:r>
            <a:r>
              <a:rPr lang="en-US" dirty="0" err="1" smtClean="0">
                <a:latin typeface="Times New Roman" pitchFamily="18" charset="0"/>
              </a:rPr>
              <a:t>reabsoption</a:t>
            </a:r>
            <a:endParaRPr lang="en-US" dirty="0" smtClean="0">
              <a:latin typeface="Times New Roman" pitchFamily="18" charset="0"/>
            </a:endParaRPr>
          </a:p>
          <a:p>
            <a:pPr marL="571500" indent="-571500" eaLnBrk="1" hangingPunct="1">
              <a:buClr>
                <a:schemeClr val="accent2"/>
              </a:buClr>
              <a:buSzPct val="80000"/>
              <a:buFont typeface="+mj-lt"/>
              <a:buAutoNum type="romanLcPeriod"/>
              <a:defRPr/>
            </a:pPr>
            <a:r>
              <a:rPr lang="en-US" dirty="0" smtClean="0">
                <a:latin typeface="Times New Roman" pitchFamily="18" charset="0"/>
              </a:rPr>
              <a:t>increases K secretion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wimage.jpg"/>
          <p:cNvPicPr>
            <a:picLocks noChangeAspect="1"/>
          </p:cNvPicPr>
          <p:nvPr/>
        </p:nvPicPr>
        <p:blipFill>
          <a:blip r:embed="rId2" cstate="print"/>
          <a:stretch>
            <a:fillRect/>
          </a:stretch>
        </p:blipFill>
        <p:spPr>
          <a:xfrm>
            <a:off x="1676400" y="381000"/>
            <a:ext cx="5994961" cy="6096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305800" cy="1143000"/>
          </a:xfrm>
        </p:spPr>
        <p:txBody>
          <a:bodyPr/>
          <a:lstStyle/>
          <a:p>
            <a:pPr eaLnBrk="1" hangingPunct="1"/>
            <a:r>
              <a:rPr lang="en-US" smtClean="0"/>
              <a:t/>
            </a:r>
            <a:br>
              <a:rPr lang="en-US" smtClean="0"/>
            </a:br>
            <a:r>
              <a:rPr lang="en-US" smtClean="0"/>
              <a:t>Required Textbook</a:t>
            </a:r>
            <a:br>
              <a:rPr lang="en-US" smtClean="0"/>
            </a:br>
            <a:endParaRPr lang="en-US" smtClean="0"/>
          </a:p>
        </p:txBody>
      </p:sp>
      <p:sp>
        <p:nvSpPr>
          <p:cNvPr id="4099" name="Text Box 5"/>
          <p:cNvSpPr txBox="1">
            <a:spLocks noChangeArrowheads="1"/>
          </p:cNvSpPr>
          <p:nvPr/>
        </p:nvSpPr>
        <p:spPr bwMode="auto">
          <a:xfrm>
            <a:off x="211138" y="2481263"/>
            <a:ext cx="8704262" cy="3416300"/>
          </a:xfrm>
          <a:prstGeom prst="rect">
            <a:avLst/>
          </a:prstGeom>
          <a:noFill/>
          <a:ln w="12700">
            <a:noFill/>
            <a:miter lim="800000"/>
            <a:headEnd type="none" w="sm" len="sm"/>
            <a:tailEnd type="none" w="sm" len="sm"/>
          </a:ln>
        </p:spPr>
        <p:txBody>
          <a:bodyPr>
            <a:spAutoFit/>
          </a:bodyPr>
          <a:lstStyle/>
          <a:p>
            <a:pPr marL="457200" indent="-457200" algn="ctr"/>
            <a:r>
              <a:rPr lang="en-US" sz="3600" b="1" dirty="0">
                <a:solidFill>
                  <a:srgbClr val="FFFFFF"/>
                </a:solidFill>
                <a:latin typeface="Times New Roman" pitchFamily="18" charset="0"/>
                <a:cs typeface="Times New Roman" pitchFamily="18" charset="0"/>
              </a:rPr>
              <a:t>Textbook of Medical Physiology</a:t>
            </a:r>
          </a:p>
          <a:p>
            <a:pPr marL="457200" indent="-457200" algn="ctr"/>
            <a:r>
              <a:rPr lang="en-US" sz="3600" b="1" dirty="0">
                <a:solidFill>
                  <a:srgbClr val="FFFFFF"/>
                </a:solidFill>
                <a:latin typeface="Times New Roman" pitchFamily="18" charset="0"/>
                <a:cs typeface="Times New Roman" pitchFamily="18" charset="0"/>
              </a:rPr>
              <a:t>Eleventh Edition</a:t>
            </a:r>
          </a:p>
          <a:p>
            <a:pPr marL="457200" indent="-457200" algn="ctr"/>
            <a:r>
              <a:rPr lang="en-US" sz="3600" b="1" dirty="0">
                <a:solidFill>
                  <a:srgbClr val="FFFFFF"/>
                </a:solidFill>
                <a:latin typeface="Times New Roman" pitchFamily="18" charset="0"/>
                <a:cs typeface="Times New Roman" pitchFamily="18" charset="0"/>
              </a:rPr>
              <a:t>Guyton &amp; Hall</a:t>
            </a:r>
          </a:p>
          <a:p>
            <a:pPr marL="457200" indent="-457200" algn="ctr"/>
            <a:r>
              <a:rPr lang="en-US" sz="3600" b="1" dirty="0">
                <a:solidFill>
                  <a:srgbClr val="FFFFFF"/>
                </a:solidFill>
                <a:latin typeface="Times New Roman" pitchFamily="18" charset="0"/>
                <a:cs typeface="Times New Roman" pitchFamily="18" charset="0"/>
              </a:rPr>
              <a:t>Published by Elsevier Saunders</a:t>
            </a:r>
          </a:p>
          <a:p>
            <a:pPr marL="457200" indent="-457200" algn="ctr"/>
            <a:r>
              <a:rPr lang="en-US" sz="3600" b="1" dirty="0" smtClean="0">
                <a:solidFill>
                  <a:srgbClr val="FFFFFF"/>
                </a:solidFill>
                <a:latin typeface="Times New Roman" pitchFamily="18" charset="0"/>
                <a:cs typeface="Times New Roman" pitchFamily="18" charset="0"/>
              </a:rPr>
              <a:t>2011</a:t>
            </a:r>
            <a:endParaRPr lang="en-US" sz="3600" b="1" dirty="0">
              <a:solidFill>
                <a:srgbClr val="FFFFFF"/>
              </a:solidFill>
              <a:latin typeface="Times New Roman" pitchFamily="18" charset="0"/>
              <a:cs typeface="Times New Roman" pitchFamily="18" charset="0"/>
            </a:endParaRPr>
          </a:p>
          <a:p>
            <a:pPr marL="457200" indent="-457200"/>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286000"/>
            <a:ext cx="7772400" cy="762000"/>
          </a:xfrm>
        </p:spPr>
        <p:txBody>
          <a:bodyPr/>
          <a:lstStyle/>
          <a:p>
            <a:pPr eaLnBrk="1" hangingPunct="1"/>
            <a:r>
              <a:rPr lang="en-US" dirty="0" smtClean="0"/>
              <a:t>Swallowing (Deglutition)</a:t>
            </a:r>
          </a:p>
        </p:txBody>
      </p:sp>
      <p:sp>
        <p:nvSpPr>
          <p:cNvPr id="3075" name="Rectangle 3"/>
          <p:cNvSpPr>
            <a:spLocks noGrp="1" noChangeArrowheads="1"/>
          </p:cNvSpPr>
          <p:nvPr>
            <p:ph type="subTitle" idx="1"/>
          </p:nvPr>
        </p:nvSpPr>
        <p:spPr>
          <a:xfrm>
            <a:off x="1600200" y="3505200"/>
            <a:ext cx="6102350" cy="1752600"/>
          </a:xfrm>
        </p:spPr>
        <p:txBody>
          <a:bodyPr/>
          <a:lstStyle/>
          <a:p>
            <a:pPr eaLnBrk="1" hangingPunct="1"/>
            <a:r>
              <a:rPr lang="en-US" sz="2800" b="1" dirty="0" smtClean="0"/>
              <a:t>Dr. Mohammed </a:t>
            </a:r>
            <a:r>
              <a:rPr lang="en-US" sz="2800" b="1" dirty="0" err="1" smtClean="0"/>
              <a:t>Alzoghaibi</a:t>
            </a:r>
            <a:endParaRPr lang="en-US" sz="2800" b="1" dirty="0" smtClean="0"/>
          </a:p>
          <a:p>
            <a:pPr eaLnBrk="1" hangingPunct="1"/>
            <a:r>
              <a:rPr lang="en-US" sz="2800" b="1" dirty="0" smtClean="0"/>
              <a:t>zzoghaibi@gmail.com</a:t>
            </a:r>
          </a:p>
        </p:txBody>
      </p:sp>
      <p:sp>
        <p:nvSpPr>
          <p:cNvPr id="4" name="TextBox 3"/>
          <p:cNvSpPr txBox="1"/>
          <p:nvPr/>
        </p:nvSpPr>
        <p:spPr>
          <a:xfrm>
            <a:off x="2895600" y="990600"/>
            <a:ext cx="2864117" cy="461665"/>
          </a:xfrm>
          <a:prstGeom prst="rect">
            <a:avLst/>
          </a:prstGeom>
          <a:noFill/>
        </p:spPr>
        <p:txBody>
          <a:bodyPr wrap="none" rtlCol="1">
            <a:spAutoFit/>
          </a:bodyPr>
          <a:lstStyle/>
          <a:p>
            <a:pPr algn="ctr"/>
            <a:r>
              <a:rPr lang="en-US" b="1" dirty="0" smtClean="0">
                <a:solidFill>
                  <a:srgbClr val="FFFF00"/>
                </a:solidFill>
              </a:rPr>
              <a:t>Chapter 63: 763-765</a:t>
            </a:r>
            <a:endParaRPr lang="ar-SA" b="1"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663714"/>
            <a:ext cx="8637588" cy="707886"/>
          </a:xfrm>
        </p:spPr>
        <p:txBody>
          <a:bodyPr/>
          <a:lstStyle/>
          <a:p>
            <a:pPr algn="ctr" eaLnBrk="1" hangingPunct="1"/>
            <a:r>
              <a:rPr lang="en-US" sz="4000" dirty="0" smtClean="0"/>
              <a:t>Stages of Swallowing (Deglutition)</a:t>
            </a:r>
          </a:p>
        </p:txBody>
      </p:sp>
      <p:sp>
        <p:nvSpPr>
          <p:cNvPr id="6147" name="Rectangle 3"/>
          <p:cNvSpPr>
            <a:spLocks noGrp="1" noChangeArrowheads="1"/>
          </p:cNvSpPr>
          <p:nvPr>
            <p:ph type="body" idx="1"/>
          </p:nvPr>
        </p:nvSpPr>
        <p:spPr>
          <a:xfrm>
            <a:off x="304800" y="1752600"/>
            <a:ext cx="8208963" cy="4724400"/>
          </a:xfrm>
        </p:spPr>
        <p:txBody>
          <a:bodyPr/>
          <a:lstStyle/>
          <a:p>
            <a:pPr eaLnBrk="1" hangingPunct="1">
              <a:lnSpc>
                <a:spcPct val="80000"/>
              </a:lnSpc>
            </a:pPr>
            <a:r>
              <a:rPr lang="en-US" sz="2800" dirty="0" smtClean="0">
                <a:latin typeface="Times New Roman" pitchFamily="18" charset="0"/>
              </a:rPr>
              <a:t>Swallowing is initiated voluntarily in the mouth, but thereafter is under involuntary or reflex control. The reflex portion is controlled by the </a:t>
            </a:r>
            <a:r>
              <a:rPr lang="en-US" sz="2800" u="sng" dirty="0" smtClean="0">
                <a:solidFill>
                  <a:srgbClr val="FFFF00"/>
                </a:solidFill>
                <a:latin typeface="Times New Roman" pitchFamily="18" charset="0"/>
              </a:rPr>
              <a:t>swallowing center</a:t>
            </a:r>
            <a:r>
              <a:rPr lang="en-US" sz="2800" dirty="0" smtClean="0">
                <a:latin typeface="Times New Roman" pitchFamily="18" charset="0"/>
              </a:rPr>
              <a:t> in the </a:t>
            </a:r>
            <a:r>
              <a:rPr lang="en-US" sz="2800" u="sng" dirty="0" smtClean="0">
                <a:solidFill>
                  <a:srgbClr val="FFFF00"/>
                </a:solidFill>
                <a:latin typeface="Times New Roman" pitchFamily="18" charset="0"/>
              </a:rPr>
              <a:t>medulla</a:t>
            </a:r>
            <a:r>
              <a:rPr lang="en-US" sz="2800" dirty="0" smtClean="0">
                <a:latin typeface="Times New Roman" pitchFamily="18" charset="0"/>
              </a:rPr>
              <a:t>. </a:t>
            </a:r>
          </a:p>
          <a:p>
            <a:pPr eaLnBrk="1" hangingPunct="1">
              <a:lnSpc>
                <a:spcPct val="80000"/>
              </a:lnSpc>
              <a:buNone/>
            </a:pPr>
            <a:endParaRPr lang="en-US" sz="2800" dirty="0" smtClean="0">
              <a:latin typeface="Times New Roman" pitchFamily="18" charset="0"/>
            </a:endParaRPr>
          </a:p>
          <a:p>
            <a:pPr eaLnBrk="1" hangingPunct="1">
              <a:lnSpc>
                <a:spcPct val="80000"/>
              </a:lnSpc>
            </a:pPr>
            <a:r>
              <a:rPr lang="en-US" sz="2800" b="1" dirty="0" smtClean="0">
                <a:solidFill>
                  <a:srgbClr val="FFFF00"/>
                </a:solidFill>
                <a:latin typeface="Times New Roman" pitchFamily="18" charset="0"/>
              </a:rPr>
              <a:t>Stages of Swallowing:</a:t>
            </a:r>
          </a:p>
          <a:p>
            <a:pPr marL="514350" indent="-514350" eaLnBrk="1" hangingPunct="1">
              <a:lnSpc>
                <a:spcPct val="80000"/>
              </a:lnSpc>
              <a:buFont typeface="+mj-lt"/>
              <a:buAutoNum type="arabicPeriod"/>
            </a:pPr>
            <a:r>
              <a:rPr lang="en-US" sz="2800" dirty="0" smtClean="0">
                <a:latin typeface="Times New Roman" pitchFamily="18" charset="0"/>
              </a:rPr>
              <a:t>Oral Stage (voluntary)</a:t>
            </a:r>
          </a:p>
          <a:p>
            <a:pPr marL="514350" indent="-514350" eaLnBrk="1" hangingPunct="1">
              <a:lnSpc>
                <a:spcPct val="80000"/>
              </a:lnSpc>
              <a:buFont typeface="+mj-lt"/>
              <a:buAutoNum type="arabicPeriod"/>
            </a:pPr>
            <a:r>
              <a:rPr lang="en-US" sz="2800" dirty="0" smtClean="0">
                <a:latin typeface="Times New Roman" pitchFamily="18" charset="0"/>
              </a:rPr>
              <a:t>Pharyngeal stage (involuntary)</a:t>
            </a:r>
          </a:p>
          <a:p>
            <a:pPr marL="514350" indent="-514350" eaLnBrk="1" hangingPunct="1">
              <a:lnSpc>
                <a:spcPct val="80000"/>
              </a:lnSpc>
              <a:buFont typeface="+mj-lt"/>
              <a:buAutoNum type="arabicPeriod"/>
            </a:pPr>
            <a:r>
              <a:rPr lang="en-US" sz="2800" dirty="0" smtClean="0">
                <a:latin typeface="Times New Roman" pitchFamily="18" charset="0"/>
              </a:rPr>
              <a:t>Esophageal stage (involuntary)</a:t>
            </a:r>
          </a:p>
          <a:p>
            <a:pPr eaLnBrk="1" hangingPunct="1">
              <a:lnSpc>
                <a:spcPct val="80000"/>
              </a:lnSpc>
              <a:buNone/>
            </a:pPr>
            <a:r>
              <a:rPr lang="en-US" sz="1000" dirty="0" smtClean="0"/>
              <a:t>	</a:t>
            </a:r>
          </a:p>
          <a:p>
            <a:pPr eaLnBrk="1" hangingPunct="1">
              <a:lnSpc>
                <a:spcPct val="80000"/>
              </a:lnSpc>
            </a:pPr>
            <a:endParaRPr lang="en-US" sz="1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 23-13.jpg                                                      0004E754Macintosh HD                   ABA78158:"/>
          <p:cNvPicPr>
            <a:picLocks noChangeAspect="1" noChangeArrowheads="1"/>
          </p:cNvPicPr>
          <p:nvPr/>
        </p:nvPicPr>
        <p:blipFill>
          <a:blip r:embed="rId2" cstate="print"/>
          <a:srcRect b="4404"/>
          <a:stretch>
            <a:fillRect/>
          </a:stretch>
        </p:blipFill>
        <p:spPr bwMode="auto">
          <a:xfrm>
            <a:off x="809625" y="706438"/>
            <a:ext cx="7691438" cy="5819775"/>
          </a:xfrm>
          <a:prstGeom prst="rect">
            <a:avLst/>
          </a:prstGeom>
          <a:noFill/>
        </p:spPr>
      </p:pic>
      <p:sp>
        <p:nvSpPr>
          <p:cNvPr id="227331" name="Rectangle 3"/>
          <p:cNvSpPr>
            <a:spLocks noGrp="1" noChangeArrowheads="1"/>
          </p:cNvSpPr>
          <p:nvPr>
            <p:ph type="title"/>
          </p:nvPr>
        </p:nvSpPr>
        <p:spPr>
          <a:xfrm>
            <a:off x="457200" y="0"/>
            <a:ext cx="8229600" cy="762000"/>
          </a:xfrm>
        </p:spPr>
        <p:txBody>
          <a:bodyPr/>
          <a:lstStyle/>
          <a:p>
            <a:r>
              <a:rPr lang="en-US" dirty="0">
                <a:solidFill>
                  <a:schemeClr val="tx1"/>
                </a:solidFill>
              </a:rPr>
              <a:t>Deglutition (Swallowing)</a:t>
            </a:r>
          </a:p>
        </p:txBody>
      </p:sp>
      <p:sp>
        <p:nvSpPr>
          <p:cNvPr id="227333" name="Rectangle 5"/>
          <p:cNvSpPr>
            <a:spLocks noChangeArrowheads="1"/>
          </p:cNvSpPr>
          <p:nvPr/>
        </p:nvSpPr>
        <p:spPr bwMode="auto">
          <a:xfrm>
            <a:off x="1295400" y="2981325"/>
            <a:ext cx="2039938" cy="457200"/>
          </a:xfrm>
          <a:prstGeom prst="rect">
            <a:avLst/>
          </a:prstGeom>
          <a:noFill/>
          <a:ln w="9525">
            <a:noFill/>
            <a:miter lim="800000"/>
            <a:headEnd/>
            <a:tailEnd/>
          </a:ln>
          <a:effectLst/>
        </p:spPr>
        <p:txBody>
          <a:bodyPr>
            <a:spAutoFit/>
          </a:bodyPr>
          <a:lstStyle/>
          <a:p>
            <a:pPr marL="227013" indent="-227013"/>
            <a:r>
              <a:rPr lang="en-US" sz="1200" b="1">
                <a:solidFill>
                  <a:schemeClr val="bg1"/>
                </a:solidFill>
                <a:latin typeface="Arial" pitchFamily="34" charset="0"/>
              </a:rPr>
              <a:t>(a) Upper esophageal sphincter contracted</a:t>
            </a:r>
            <a:endParaRPr lang="en-US" sz="1200" b="1" i="1">
              <a:solidFill>
                <a:schemeClr val="bg1"/>
              </a:solidFill>
              <a:latin typeface="Arial" pitchFamily="34" charset="0"/>
            </a:endParaRPr>
          </a:p>
        </p:txBody>
      </p:sp>
      <p:sp>
        <p:nvSpPr>
          <p:cNvPr id="227334" name="Rectangle 6"/>
          <p:cNvSpPr>
            <a:spLocks noChangeArrowheads="1"/>
          </p:cNvSpPr>
          <p:nvPr/>
        </p:nvSpPr>
        <p:spPr bwMode="auto">
          <a:xfrm>
            <a:off x="3940175" y="2986088"/>
            <a:ext cx="2179638" cy="457200"/>
          </a:xfrm>
          <a:prstGeom prst="rect">
            <a:avLst/>
          </a:prstGeom>
          <a:noFill/>
          <a:ln w="9525">
            <a:noFill/>
            <a:miter lim="800000"/>
            <a:headEnd/>
            <a:tailEnd/>
          </a:ln>
          <a:effectLst/>
        </p:spPr>
        <p:txBody>
          <a:bodyPr>
            <a:spAutoFit/>
          </a:bodyPr>
          <a:lstStyle/>
          <a:p>
            <a:pPr marL="228600" indent="-228600"/>
            <a:r>
              <a:rPr lang="en-US" sz="1200" b="1">
                <a:solidFill>
                  <a:schemeClr val="bg1"/>
                </a:solidFill>
                <a:latin typeface="Arial" pitchFamily="34" charset="0"/>
              </a:rPr>
              <a:t>(b) Upper esophageal sphincter relaxed</a:t>
            </a:r>
            <a:endParaRPr lang="en-US" sz="1200" b="1" i="1">
              <a:solidFill>
                <a:schemeClr val="bg1"/>
              </a:solidFill>
              <a:latin typeface="Arial" pitchFamily="34" charset="0"/>
            </a:endParaRPr>
          </a:p>
        </p:txBody>
      </p:sp>
      <p:sp>
        <p:nvSpPr>
          <p:cNvPr id="227335" name="Rectangle 7"/>
          <p:cNvSpPr>
            <a:spLocks noChangeArrowheads="1"/>
          </p:cNvSpPr>
          <p:nvPr/>
        </p:nvSpPr>
        <p:spPr bwMode="auto">
          <a:xfrm>
            <a:off x="6470650" y="2932113"/>
            <a:ext cx="2174875" cy="457200"/>
          </a:xfrm>
          <a:prstGeom prst="rect">
            <a:avLst/>
          </a:prstGeom>
          <a:noFill/>
          <a:ln w="9525">
            <a:noFill/>
            <a:miter lim="800000"/>
            <a:headEnd/>
            <a:tailEnd/>
          </a:ln>
          <a:effectLst/>
        </p:spPr>
        <p:txBody>
          <a:bodyPr>
            <a:spAutoFit/>
          </a:bodyPr>
          <a:lstStyle/>
          <a:p>
            <a:pPr marL="227013" indent="-227013"/>
            <a:r>
              <a:rPr lang="en-US" sz="1200" b="1">
                <a:solidFill>
                  <a:schemeClr val="bg1"/>
                </a:solidFill>
                <a:latin typeface="Arial" pitchFamily="34" charset="0"/>
              </a:rPr>
              <a:t>(c) Upper esophageal sphincter contracted</a:t>
            </a:r>
            <a:endParaRPr lang="en-US" sz="1200" b="1" i="1">
              <a:solidFill>
                <a:schemeClr val="bg1"/>
              </a:solidFill>
              <a:latin typeface="Arial" pitchFamily="34" charset="0"/>
            </a:endParaRPr>
          </a:p>
        </p:txBody>
      </p:sp>
      <p:sp>
        <p:nvSpPr>
          <p:cNvPr id="227336" name="Rectangle 8"/>
          <p:cNvSpPr>
            <a:spLocks noChangeArrowheads="1"/>
          </p:cNvSpPr>
          <p:nvPr/>
        </p:nvSpPr>
        <p:spPr bwMode="auto">
          <a:xfrm>
            <a:off x="5942013" y="6315075"/>
            <a:ext cx="614362" cy="274638"/>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(e)</a:t>
            </a:r>
            <a:endParaRPr lang="en-US" sz="1200" b="1" i="1">
              <a:solidFill>
                <a:schemeClr val="bg1"/>
              </a:solidFill>
              <a:latin typeface="Arial" pitchFamily="34" charset="0"/>
            </a:endParaRPr>
          </a:p>
        </p:txBody>
      </p:sp>
      <p:sp>
        <p:nvSpPr>
          <p:cNvPr id="227337" name="Rectangle 9"/>
          <p:cNvSpPr>
            <a:spLocks noChangeArrowheads="1"/>
          </p:cNvSpPr>
          <p:nvPr/>
        </p:nvSpPr>
        <p:spPr bwMode="auto">
          <a:xfrm>
            <a:off x="2355850" y="6294438"/>
            <a:ext cx="511175" cy="274637"/>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(d)</a:t>
            </a:r>
            <a:endParaRPr lang="en-US" sz="1200" b="1" i="1">
              <a:solidFill>
                <a:schemeClr val="bg1"/>
              </a:solidFill>
              <a:latin typeface="Arial" pitchFamily="34" charset="0"/>
            </a:endParaRPr>
          </a:p>
        </p:txBody>
      </p:sp>
      <p:sp>
        <p:nvSpPr>
          <p:cNvPr id="227338" name="Line 10"/>
          <p:cNvSpPr>
            <a:spLocks noChangeShapeType="1"/>
          </p:cNvSpPr>
          <p:nvPr/>
        </p:nvSpPr>
        <p:spPr bwMode="auto">
          <a:xfrm flipH="1" flipV="1">
            <a:off x="1422400" y="1557338"/>
            <a:ext cx="741363" cy="271462"/>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39" name="Line 11"/>
          <p:cNvSpPr>
            <a:spLocks noChangeShapeType="1"/>
          </p:cNvSpPr>
          <p:nvPr/>
        </p:nvSpPr>
        <p:spPr bwMode="auto">
          <a:xfrm flipH="1">
            <a:off x="5008563" y="1677988"/>
            <a:ext cx="428625" cy="63500"/>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40" name="Line 12"/>
          <p:cNvSpPr>
            <a:spLocks noChangeShapeType="1"/>
          </p:cNvSpPr>
          <p:nvPr/>
        </p:nvSpPr>
        <p:spPr bwMode="auto">
          <a:xfrm flipH="1">
            <a:off x="7675563" y="2746375"/>
            <a:ext cx="309562" cy="4763"/>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41" name="Line 13"/>
          <p:cNvSpPr>
            <a:spLocks noChangeShapeType="1"/>
          </p:cNvSpPr>
          <p:nvPr/>
        </p:nvSpPr>
        <p:spPr bwMode="auto">
          <a:xfrm flipH="1">
            <a:off x="2595563" y="3860800"/>
            <a:ext cx="576262" cy="139700"/>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42" name="Line 14"/>
          <p:cNvSpPr>
            <a:spLocks noChangeShapeType="1"/>
          </p:cNvSpPr>
          <p:nvPr/>
        </p:nvSpPr>
        <p:spPr bwMode="auto">
          <a:xfrm flipH="1" flipV="1">
            <a:off x="6973888" y="3848100"/>
            <a:ext cx="233362" cy="1588"/>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43" name="Rectangle 15"/>
          <p:cNvSpPr>
            <a:spLocks noChangeArrowheads="1"/>
          </p:cNvSpPr>
          <p:nvPr/>
        </p:nvSpPr>
        <p:spPr bwMode="auto">
          <a:xfrm>
            <a:off x="2427288" y="841375"/>
            <a:ext cx="1146175" cy="457200"/>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Bolus of food</a:t>
            </a:r>
            <a:endParaRPr lang="en-US" sz="1200" b="1" i="1">
              <a:solidFill>
                <a:schemeClr val="bg1"/>
              </a:solidFill>
              <a:latin typeface="Arial" pitchFamily="34" charset="0"/>
            </a:endParaRPr>
          </a:p>
        </p:txBody>
      </p:sp>
      <p:sp>
        <p:nvSpPr>
          <p:cNvPr id="227344" name="Rectangle 16"/>
          <p:cNvSpPr>
            <a:spLocks noChangeArrowheads="1"/>
          </p:cNvSpPr>
          <p:nvPr/>
        </p:nvSpPr>
        <p:spPr bwMode="auto">
          <a:xfrm>
            <a:off x="5422900" y="1550988"/>
            <a:ext cx="608013" cy="274637"/>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Uvula</a:t>
            </a:r>
            <a:endParaRPr lang="en-US" sz="1200" b="1" i="1">
              <a:solidFill>
                <a:schemeClr val="bg1"/>
              </a:solidFill>
              <a:latin typeface="Arial" pitchFamily="34" charset="0"/>
            </a:endParaRPr>
          </a:p>
        </p:txBody>
      </p:sp>
      <p:sp>
        <p:nvSpPr>
          <p:cNvPr id="227345" name="Rectangle 17"/>
          <p:cNvSpPr>
            <a:spLocks noChangeArrowheads="1"/>
          </p:cNvSpPr>
          <p:nvPr/>
        </p:nvSpPr>
        <p:spPr bwMode="auto">
          <a:xfrm>
            <a:off x="7956550" y="2625725"/>
            <a:ext cx="722313" cy="274638"/>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Bolus</a:t>
            </a:r>
            <a:endParaRPr lang="en-US" sz="1200" b="1" i="1">
              <a:solidFill>
                <a:schemeClr val="bg1"/>
              </a:solidFill>
              <a:latin typeface="Arial" pitchFamily="34" charset="0"/>
            </a:endParaRPr>
          </a:p>
        </p:txBody>
      </p:sp>
      <p:sp>
        <p:nvSpPr>
          <p:cNvPr id="227346" name="Rectangle 18"/>
          <p:cNvSpPr>
            <a:spLocks noChangeArrowheads="1"/>
          </p:cNvSpPr>
          <p:nvPr/>
        </p:nvSpPr>
        <p:spPr bwMode="auto">
          <a:xfrm>
            <a:off x="7194550" y="3695700"/>
            <a:ext cx="1573213" cy="274638"/>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Relaxed muscles</a:t>
            </a:r>
            <a:endParaRPr lang="en-US" sz="1200" b="1" i="1">
              <a:solidFill>
                <a:schemeClr val="bg1"/>
              </a:solidFill>
              <a:latin typeface="Arial" pitchFamily="34" charset="0"/>
            </a:endParaRPr>
          </a:p>
        </p:txBody>
      </p:sp>
      <p:sp>
        <p:nvSpPr>
          <p:cNvPr id="227347" name="Rectangle 19"/>
          <p:cNvSpPr>
            <a:spLocks noChangeArrowheads="1"/>
          </p:cNvSpPr>
          <p:nvPr/>
        </p:nvSpPr>
        <p:spPr bwMode="auto">
          <a:xfrm>
            <a:off x="1820863" y="3670300"/>
            <a:ext cx="1103312" cy="457200"/>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Relaxed muscles</a:t>
            </a:r>
            <a:endParaRPr lang="en-US" sz="1200" b="1" i="1">
              <a:solidFill>
                <a:schemeClr val="bg1"/>
              </a:solidFill>
              <a:latin typeface="Arial" pitchFamily="34" charset="0"/>
            </a:endParaRPr>
          </a:p>
        </p:txBody>
      </p:sp>
      <p:sp>
        <p:nvSpPr>
          <p:cNvPr id="227348" name="Rectangle 20"/>
          <p:cNvSpPr>
            <a:spLocks noChangeArrowheads="1"/>
          </p:cNvSpPr>
          <p:nvPr/>
        </p:nvSpPr>
        <p:spPr bwMode="auto">
          <a:xfrm>
            <a:off x="642938" y="1411288"/>
            <a:ext cx="842962" cy="274637"/>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Tongue</a:t>
            </a:r>
            <a:endParaRPr lang="en-US" sz="1200" b="1" i="1">
              <a:solidFill>
                <a:schemeClr val="bg1"/>
              </a:solidFill>
              <a:latin typeface="Arial" pitchFamily="34" charset="0"/>
            </a:endParaRPr>
          </a:p>
        </p:txBody>
      </p:sp>
      <p:sp>
        <p:nvSpPr>
          <p:cNvPr id="227349" name="Rectangle 21"/>
          <p:cNvSpPr>
            <a:spLocks noChangeArrowheads="1"/>
          </p:cNvSpPr>
          <p:nvPr/>
        </p:nvSpPr>
        <p:spPr bwMode="auto">
          <a:xfrm>
            <a:off x="496888" y="1755775"/>
            <a:ext cx="989012" cy="274638"/>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Pharynx</a:t>
            </a:r>
            <a:endParaRPr lang="en-US" sz="1200" b="1" i="1">
              <a:solidFill>
                <a:schemeClr val="bg1"/>
              </a:solidFill>
              <a:latin typeface="Arial" pitchFamily="34" charset="0"/>
            </a:endParaRPr>
          </a:p>
        </p:txBody>
      </p:sp>
      <p:sp>
        <p:nvSpPr>
          <p:cNvPr id="227350" name="Rectangle 22"/>
          <p:cNvSpPr>
            <a:spLocks noChangeArrowheads="1"/>
          </p:cNvSpPr>
          <p:nvPr/>
        </p:nvSpPr>
        <p:spPr bwMode="auto">
          <a:xfrm>
            <a:off x="465138" y="1990725"/>
            <a:ext cx="1017587" cy="274638"/>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Epiglottis</a:t>
            </a:r>
            <a:endParaRPr lang="en-US" sz="1200" b="1" i="1">
              <a:solidFill>
                <a:schemeClr val="bg1"/>
              </a:solidFill>
              <a:latin typeface="Arial" pitchFamily="34" charset="0"/>
            </a:endParaRPr>
          </a:p>
        </p:txBody>
      </p:sp>
      <p:sp>
        <p:nvSpPr>
          <p:cNvPr id="227351" name="Rectangle 23"/>
          <p:cNvSpPr>
            <a:spLocks noChangeArrowheads="1"/>
          </p:cNvSpPr>
          <p:nvPr/>
        </p:nvSpPr>
        <p:spPr bwMode="auto">
          <a:xfrm>
            <a:off x="341313" y="2235200"/>
            <a:ext cx="1144587" cy="274638"/>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Glottis</a:t>
            </a:r>
            <a:endParaRPr lang="en-US" sz="1200" b="1" i="1">
              <a:solidFill>
                <a:schemeClr val="bg1"/>
              </a:solidFill>
              <a:latin typeface="Arial" pitchFamily="34" charset="0"/>
            </a:endParaRPr>
          </a:p>
        </p:txBody>
      </p:sp>
      <p:sp>
        <p:nvSpPr>
          <p:cNvPr id="227352" name="Line 24"/>
          <p:cNvSpPr>
            <a:spLocks noChangeShapeType="1"/>
          </p:cNvSpPr>
          <p:nvPr/>
        </p:nvSpPr>
        <p:spPr bwMode="auto">
          <a:xfrm flipH="1" flipV="1">
            <a:off x="1452563" y="1901825"/>
            <a:ext cx="1285875" cy="3175"/>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53" name="Line 25"/>
          <p:cNvSpPr>
            <a:spLocks noChangeShapeType="1"/>
          </p:cNvSpPr>
          <p:nvPr/>
        </p:nvSpPr>
        <p:spPr bwMode="auto">
          <a:xfrm flipH="1" flipV="1">
            <a:off x="1446213" y="2119313"/>
            <a:ext cx="1195387" cy="1587"/>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54" name="Rectangle 26"/>
          <p:cNvSpPr>
            <a:spLocks noChangeArrowheads="1"/>
          </p:cNvSpPr>
          <p:nvPr/>
        </p:nvSpPr>
        <p:spPr bwMode="auto">
          <a:xfrm>
            <a:off x="1216025" y="2603500"/>
            <a:ext cx="949325" cy="274638"/>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Trachea</a:t>
            </a:r>
            <a:endParaRPr lang="en-US" sz="1200" b="1" i="1">
              <a:solidFill>
                <a:schemeClr val="bg1"/>
              </a:solidFill>
              <a:latin typeface="Arial" pitchFamily="34" charset="0"/>
            </a:endParaRPr>
          </a:p>
        </p:txBody>
      </p:sp>
      <p:sp>
        <p:nvSpPr>
          <p:cNvPr id="227355" name="Line 27"/>
          <p:cNvSpPr>
            <a:spLocks noChangeShapeType="1"/>
          </p:cNvSpPr>
          <p:nvPr/>
        </p:nvSpPr>
        <p:spPr bwMode="auto">
          <a:xfrm flipH="1" flipV="1">
            <a:off x="2149475" y="2740025"/>
            <a:ext cx="584200" cy="1588"/>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56" name="Rectangle 28"/>
          <p:cNvSpPr>
            <a:spLocks noChangeArrowheads="1"/>
          </p:cNvSpPr>
          <p:nvPr/>
        </p:nvSpPr>
        <p:spPr bwMode="auto">
          <a:xfrm>
            <a:off x="5422900" y="1822450"/>
            <a:ext cx="608013" cy="274638"/>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Bolus</a:t>
            </a:r>
            <a:endParaRPr lang="en-US" sz="1200" b="1" i="1">
              <a:solidFill>
                <a:schemeClr val="bg1"/>
              </a:solidFill>
              <a:latin typeface="Arial" pitchFamily="34" charset="0"/>
            </a:endParaRPr>
          </a:p>
        </p:txBody>
      </p:sp>
      <p:sp>
        <p:nvSpPr>
          <p:cNvPr id="227357" name="Rectangle 29"/>
          <p:cNvSpPr>
            <a:spLocks noChangeArrowheads="1"/>
          </p:cNvSpPr>
          <p:nvPr/>
        </p:nvSpPr>
        <p:spPr bwMode="auto">
          <a:xfrm>
            <a:off x="5422900" y="2097088"/>
            <a:ext cx="1077913" cy="274637"/>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Epiglottis</a:t>
            </a:r>
            <a:endParaRPr lang="en-US" sz="1200" b="1" i="1">
              <a:solidFill>
                <a:schemeClr val="bg1"/>
              </a:solidFill>
              <a:latin typeface="Arial" pitchFamily="34" charset="0"/>
            </a:endParaRPr>
          </a:p>
        </p:txBody>
      </p:sp>
      <p:sp>
        <p:nvSpPr>
          <p:cNvPr id="227358" name="Line 30"/>
          <p:cNvSpPr>
            <a:spLocks noChangeShapeType="1"/>
          </p:cNvSpPr>
          <p:nvPr/>
        </p:nvSpPr>
        <p:spPr bwMode="auto">
          <a:xfrm flipH="1">
            <a:off x="5002213" y="1954213"/>
            <a:ext cx="427037" cy="65087"/>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59" name="Line 31"/>
          <p:cNvSpPr>
            <a:spLocks noChangeShapeType="1"/>
          </p:cNvSpPr>
          <p:nvPr/>
        </p:nvSpPr>
        <p:spPr bwMode="auto">
          <a:xfrm flipH="1" flipV="1">
            <a:off x="5008563" y="2146300"/>
            <a:ext cx="434975" cy="84138"/>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60" name="Rectangle 32"/>
          <p:cNvSpPr>
            <a:spLocks noChangeArrowheads="1"/>
          </p:cNvSpPr>
          <p:nvPr/>
        </p:nvSpPr>
        <p:spPr bwMode="auto">
          <a:xfrm>
            <a:off x="1228725" y="4357688"/>
            <a:ext cx="1706563" cy="274637"/>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Bolus of food</a:t>
            </a:r>
            <a:endParaRPr lang="en-US" sz="1200" b="1" i="1">
              <a:solidFill>
                <a:schemeClr val="bg1"/>
              </a:solidFill>
              <a:latin typeface="Arial" pitchFamily="34" charset="0"/>
            </a:endParaRPr>
          </a:p>
        </p:txBody>
      </p:sp>
      <p:sp>
        <p:nvSpPr>
          <p:cNvPr id="227361" name="Rectangle 33"/>
          <p:cNvSpPr>
            <a:spLocks noChangeArrowheads="1"/>
          </p:cNvSpPr>
          <p:nvPr/>
        </p:nvSpPr>
        <p:spPr bwMode="auto">
          <a:xfrm>
            <a:off x="334963" y="4775200"/>
            <a:ext cx="2216150" cy="646331"/>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Longitudinal muscles contract, shortening passageway ahead of bolus</a:t>
            </a:r>
            <a:endParaRPr lang="en-US" sz="1200" b="1" i="1">
              <a:solidFill>
                <a:schemeClr val="bg1"/>
              </a:solidFill>
              <a:latin typeface="Arial" pitchFamily="34" charset="0"/>
            </a:endParaRPr>
          </a:p>
        </p:txBody>
      </p:sp>
      <p:sp>
        <p:nvSpPr>
          <p:cNvPr id="227362" name="Rectangle 34"/>
          <p:cNvSpPr>
            <a:spLocks noChangeArrowheads="1"/>
          </p:cNvSpPr>
          <p:nvPr/>
        </p:nvSpPr>
        <p:spPr bwMode="auto">
          <a:xfrm>
            <a:off x="947738" y="5637213"/>
            <a:ext cx="1568450" cy="457200"/>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Gastroesophageal sphincter closed</a:t>
            </a:r>
            <a:endParaRPr lang="en-US" sz="1200" b="1" i="1">
              <a:solidFill>
                <a:schemeClr val="bg1"/>
              </a:solidFill>
              <a:latin typeface="Arial" pitchFamily="34" charset="0"/>
            </a:endParaRPr>
          </a:p>
        </p:txBody>
      </p:sp>
      <p:sp>
        <p:nvSpPr>
          <p:cNvPr id="227363" name="Rectangle 35"/>
          <p:cNvSpPr>
            <a:spLocks noChangeArrowheads="1"/>
          </p:cNvSpPr>
          <p:nvPr/>
        </p:nvSpPr>
        <p:spPr bwMode="auto">
          <a:xfrm>
            <a:off x="3770313" y="3789363"/>
            <a:ext cx="2066925" cy="830997"/>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Circular muscles contract, constricting passageway and pushing bolus down</a:t>
            </a:r>
            <a:endParaRPr lang="en-US" sz="1200" b="1" i="1">
              <a:solidFill>
                <a:schemeClr val="bg1"/>
              </a:solidFill>
              <a:latin typeface="Arial" pitchFamily="34" charset="0"/>
            </a:endParaRPr>
          </a:p>
        </p:txBody>
      </p:sp>
      <p:sp>
        <p:nvSpPr>
          <p:cNvPr id="227364" name="Line 36"/>
          <p:cNvSpPr>
            <a:spLocks noChangeShapeType="1"/>
          </p:cNvSpPr>
          <p:nvPr/>
        </p:nvSpPr>
        <p:spPr bwMode="auto">
          <a:xfrm flipH="1">
            <a:off x="2924175" y="4452938"/>
            <a:ext cx="284163" cy="41275"/>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65" name="Line 37"/>
          <p:cNvSpPr>
            <a:spLocks noChangeShapeType="1"/>
          </p:cNvSpPr>
          <p:nvPr/>
        </p:nvSpPr>
        <p:spPr bwMode="auto">
          <a:xfrm flipH="1">
            <a:off x="2505075" y="4879975"/>
            <a:ext cx="677863" cy="68263"/>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66" name="Line 38"/>
          <p:cNvSpPr>
            <a:spLocks noChangeShapeType="1"/>
          </p:cNvSpPr>
          <p:nvPr/>
        </p:nvSpPr>
        <p:spPr bwMode="auto">
          <a:xfrm flipH="1">
            <a:off x="2525713" y="5160963"/>
            <a:ext cx="847725" cy="587375"/>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67" name="Line 39"/>
          <p:cNvSpPr>
            <a:spLocks noChangeShapeType="1"/>
          </p:cNvSpPr>
          <p:nvPr/>
        </p:nvSpPr>
        <p:spPr bwMode="auto">
          <a:xfrm flipH="1">
            <a:off x="3476625" y="3941763"/>
            <a:ext cx="352425" cy="141287"/>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68" name="Rectangle 40"/>
          <p:cNvSpPr>
            <a:spLocks noChangeArrowheads="1"/>
          </p:cNvSpPr>
          <p:nvPr/>
        </p:nvSpPr>
        <p:spPr bwMode="auto">
          <a:xfrm>
            <a:off x="2947988" y="5848350"/>
            <a:ext cx="1000125" cy="274638"/>
          </a:xfrm>
          <a:prstGeom prst="rect">
            <a:avLst/>
          </a:prstGeom>
          <a:noFill/>
          <a:ln w="9525">
            <a:noFill/>
            <a:miter lim="800000"/>
            <a:headEnd/>
            <a:tailEnd/>
          </a:ln>
          <a:effectLst/>
        </p:spPr>
        <p:txBody>
          <a:bodyPr anchor="ctr">
            <a:spAutoFit/>
          </a:bodyPr>
          <a:lstStyle/>
          <a:p>
            <a:pPr algn="ctr"/>
            <a:r>
              <a:rPr lang="en-US" sz="1200" b="1" i="1">
                <a:solidFill>
                  <a:schemeClr val="bg1"/>
                </a:solidFill>
                <a:latin typeface="Arial" pitchFamily="34" charset="0"/>
              </a:rPr>
              <a:t>Stomach</a:t>
            </a:r>
          </a:p>
        </p:txBody>
      </p:sp>
      <p:sp>
        <p:nvSpPr>
          <p:cNvPr id="227369" name="Rectangle 41"/>
          <p:cNvSpPr>
            <a:spLocks noChangeArrowheads="1"/>
          </p:cNvSpPr>
          <p:nvPr/>
        </p:nvSpPr>
        <p:spPr bwMode="auto">
          <a:xfrm>
            <a:off x="7221538" y="4181475"/>
            <a:ext cx="1663700" cy="457200"/>
          </a:xfrm>
          <a:prstGeom prst="rect">
            <a:avLst/>
          </a:prstGeom>
          <a:noFill/>
          <a:ln w="9525">
            <a:noFill/>
            <a:miter lim="800000"/>
            <a:headEnd/>
            <a:tailEnd/>
          </a:ln>
          <a:effectLst/>
        </p:spPr>
        <p:txBody>
          <a:bodyPr>
            <a:spAutoFit/>
          </a:bodyPr>
          <a:lstStyle/>
          <a:p>
            <a:r>
              <a:rPr lang="en-US" sz="1200" b="1">
                <a:solidFill>
                  <a:schemeClr val="bg1"/>
                </a:solidFill>
                <a:latin typeface="Arial" pitchFamily="34" charset="0"/>
              </a:rPr>
              <a:t>Gastroesophageal sphincter open</a:t>
            </a:r>
          </a:p>
        </p:txBody>
      </p:sp>
      <p:sp>
        <p:nvSpPr>
          <p:cNvPr id="227370" name="Line 42"/>
          <p:cNvSpPr>
            <a:spLocks noChangeShapeType="1"/>
          </p:cNvSpPr>
          <p:nvPr/>
        </p:nvSpPr>
        <p:spPr bwMode="auto">
          <a:xfrm flipH="1">
            <a:off x="7199313" y="4633913"/>
            <a:ext cx="441325" cy="419100"/>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71" name="Line 43"/>
          <p:cNvSpPr>
            <a:spLocks noChangeShapeType="1"/>
          </p:cNvSpPr>
          <p:nvPr/>
        </p:nvSpPr>
        <p:spPr bwMode="auto">
          <a:xfrm flipH="1" flipV="1">
            <a:off x="1446213" y="2365375"/>
            <a:ext cx="1195387" cy="1588"/>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
        <p:nvSpPr>
          <p:cNvPr id="227372" name="Rectangle 44"/>
          <p:cNvSpPr>
            <a:spLocks noChangeArrowheads="1"/>
          </p:cNvSpPr>
          <p:nvPr/>
        </p:nvSpPr>
        <p:spPr bwMode="auto">
          <a:xfrm>
            <a:off x="3357563" y="2600325"/>
            <a:ext cx="1077912" cy="274638"/>
          </a:xfrm>
          <a:prstGeom prst="rect">
            <a:avLst/>
          </a:prstGeom>
          <a:noFill/>
          <a:ln w="9525">
            <a:noFill/>
            <a:miter lim="800000"/>
            <a:headEnd/>
            <a:tailEnd/>
          </a:ln>
          <a:effectLst/>
        </p:spPr>
        <p:txBody>
          <a:bodyPr>
            <a:spAutoFit/>
          </a:bodyPr>
          <a:lstStyle/>
          <a:p>
            <a:pPr algn="r"/>
            <a:r>
              <a:rPr lang="en-US" sz="1200" b="1">
                <a:solidFill>
                  <a:schemeClr val="bg1"/>
                </a:solidFill>
                <a:latin typeface="Arial" pitchFamily="34" charset="0"/>
              </a:rPr>
              <a:t>Esophagus</a:t>
            </a:r>
            <a:endParaRPr lang="en-US" sz="1200" b="1" i="1">
              <a:solidFill>
                <a:schemeClr val="bg1"/>
              </a:solidFill>
              <a:latin typeface="Arial" pitchFamily="34" charset="0"/>
            </a:endParaRPr>
          </a:p>
        </p:txBody>
      </p:sp>
      <p:sp>
        <p:nvSpPr>
          <p:cNvPr id="227373" name="Line 45"/>
          <p:cNvSpPr>
            <a:spLocks noChangeShapeType="1"/>
          </p:cNvSpPr>
          <p:nvPr/>
        </p:nvSpPr>
        <p:spPr bwMode="auto">
          <a:xfrm flipH="1">
            <a:off x="4391025" y="2749550"/>
            <a:ext cx="757238" cy="1588"/>
          </a:xfrm>
          <a:prstGeom prst="line">
            <a:avLst/>
          </a:prstGeom>
          <a:noFill/>
          <a:ln w="15875">
            <a:solidFill>
              <a:schemeClr val="tx1"/>
            </a:solidFill>
            <a:round/>
            <a:headEnd/>
            <a:tailEnd/>
          </a:ln>
          <a:effectLst/>
        </p:spPr>
        <p:txBody>
          <a:bodyPr wrap="none" anchor="ctr"/>
          <a:lstStyle/>
          <a:p>
            <a:endParaRPr lang="ar-SA">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3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734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734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734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735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2735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735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2733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7352"/>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27353"/>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27355"/>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273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27334"/>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27344"/>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227356"/>
                                        </p:tgtEl>
                                        <p:attrNameLst>
                                          <p:attrName>style.visibility</p:attrName>
                                        </p:attrNameLst>
                                      </p:cBhvr>
                                      <p:to>
                                        <p:strVal val="visible"/>
                                      </p:to>
                                    </p:se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499"/>
                                          </p:stCondLst>
                                        </p:cTn>
                                        <p:tgtEl>
                                          <p:spTgt spid="227357"/>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499"/>
                                          </p:stCondLst>
                                        </p:cTn>
                                        <p:tgtEl>
                                          <p:spTgt spid="227372"/>
                                        </p:tgtEl>
                                        <p:attrNameLst>
                                          <p:attrName>style.visibility</p:attrName>
                                        </p:attrNameLst>
                                      </p:cBhvr>
                                      <p:to>
                                        <p:strVal val="visible"/>
                                      </p:to>
                                    </p:se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499"/>
                                          </p:stCondLst>
                                        </p:cTn>
                                        <p:tgtEl>
                                          <p:spTgt spid="227339"/>
                                        </p:tgtEl>
                                        <p:attrNameLst>
                                          <p:attrName>style.visibility</p:attrName>
                                        </p:attrNameLst>
                                      </p:cBhvr>
                                      <p:to>
                                        <p:strVal val="visible"/>
                                      </p:to>
                                    </p:set>
                                  </p:childTnLst>
                                </p:cTn>
                              </p:par>
                            </p:childTnLst>
                          </p:cTn>
                        </p:par>
                        <p:par>
                          <p:cTn id="59" fill="hold">
                            <p:stCondLst>
                              <p:cond delay="3000"/>
                            </p:stCondLst>
                            <p:childTnLst>
                              <p:par>
                                <p:cTn id="60" presetID="1" presetClass="entr" presetSubtype="0" fill="hold" grpId="0" nodeType="afterEffect">
                                  <p:stCondLst>
                                    <p:cond delay="0"/>
                                  </p:stCondLst>
                                  <p:childTnLst>
                                    <p:set>
                                      <p:cBhvr>
                                        <p:cTn id="61" dur="1" fill="hold">
                                          <p:stCondLst>
                                            <p:cond delay="499"/>
                                          </p:stCondLst>
                                        </p:cTn>
                                        <p:tgtEl>
                                          <p:spTgt spid="227358"/>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grpId="0" nodeType="afterEffect">
                                  <p:stCondLst>
                                    <p:cond delay="0"/>
                                  </p:stCondLst>
                                  <p:childTnLst>
                                    <p:set>
                                      <p:cBhvr>
                                        <p:cTn id="64" dur="1" fill="hold">
                                          <p:stCondLst>
                                            <p:cond delay="499"/>
                                          </p:stCondLst>
                                        </p:cTn>
                                        <p:tgtEl>
                                          <p:spTgt spid="227373"/>
                                        </p:tgtEl>
                                        <p:attrNameLst>
                                          <p:attrName>style.visibility</p:attrName>
                                        </p:attrNameLst>
                                      </p:cBhvr>
                                      <p:to>
                                        <p:strVal val="visible"/>
                                      </p:to>
                                    </p:set>
                                  </p:childTnLst>
                                </p:cTn>
                              </p:par>
                            </p:childTnLst>
                          </p:cTn>
                        </p:par>
                        <p:par>
                          <p:cTn id="65" fill="hold">
                            <p:stCondLst>
                              <p:cond delay="4000"/>
                            </p:stCondLst>
                            <p:childTnLst>
                              <p:par>
                                <p:cTn id="66" presetID="1" presetClass="entr" presetSubtype="0" fill="hold" grpId="0" nodeType="afterEffect">
                                  <p:stCondLst>
                                    <p:cond delay="0"/>
                                  </p:stCondLst>
                                  <p:childTnLst>
                                    <p:set>
                                      <p:cBhvr>
                                        <p:cTn id="67" dur="1" fill="hold">
                                          <p:stCondLst>
                                            <p:cond delay="499"/>
                                          </p:stCondLst>
                                        </p:cTn>
                                        <p:tgtEl>
                                          <p:spTgt spid="22735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227335"/>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499"/>
                                          </p:stCondLst>
                                        </p:cTn>
                                        <p:tgtEl>
                                          <p:spTgt spid="227345"/>
                                        </p:tgtEl>
                                        <p:attrNameLst>
                                          <p:attrName>style.visibility</p:attrName>
                                        </p:attrNameLst>
                                      </p:cBhvr>
                                      <p:to>
                                        <p:strVal val="visible"/>
                                      </p:to>
                                    </p:set>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499"/>
                                          </p:stCondLst>
                                        </p:cTn>
                                        <p:tgtEl>
                                          <p:spTgt spid="22734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227337"/>
                                        </p:tgtEl>
                                        <p:attrNameLst>
                                          <p:attrName>style.visibility</p:attrName>
                                        </p:attrNameLst>
                                      </p:cBhvr>
                                      <p:to>
                                        <p:strVal val="visible"/>
                                      </p:to>
                                    </p:se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499"/>
                                          </p:stCondLst>
                                        </p:cTn>
                                        <p:tgtEl>
                                          <p:spTgt spid="227347"/>
                                        </p:tgtEl>
                                        <p:attrNameLst>
                                          <p:attrName>style.visibility</p:attrName>
                                        </p:attrNameLst>
                                      </p:cBhvr>
                                      <p:to>
                                        <p:strVal val="visible"/>
                                      </p:to>
                                    </p:se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499"/>
                                          </p:stCondLst>
                                        </p:cTn>
                                        <p:tgtEl>
                                          <p:spTgt spid="227360"/>
                                        </p:tgtEl>
                                        <p:attrNameLst>
                                          <p:attrName>style.visibility</p:attrName>
                                        </p:attrNameLst>
                                      </p:cBhvr>
                                      <p:to>
                                        <p:strVal val="visible"/>
                                      </p:to>
                                    </p:set>
                                  </p:childTnLst>
                                </p:cTn>
                              </p:par>
                            </p:childTnLst>
                          </p:cTn>
                        </p:par>
                        <p:par>
                          <p:cTn id="88" fill="hold">
                            <p:stCondLst>
                              <p:cond delay="1500"/>
                            </p:stCondLst>
                            <p:childTnLst>
                              <p:par>
                                <p:cTn id="89" presetID="1" presetClass="entr" presetSubtype="0" fill="hold" grpId="0" nodeType="afterEffect">
                                  <p:stCondLst>
                                    <p:cond delay="0"/>
                                  </p:stCondLst>
                                  <p:childTnLst>
                                    <p:set>
                                      <p:cBhvr>
                                        <p:cTn id="90" dur="1" fill="hold">
                                          <p:stCondLst>
                                            <p:cond delay="499"/>
                                          </p:stCondLst>
                                        </p:cTn>
                                        <p:tgtEl>
                                          <p:spTgt spid="227361"/>
                                        </p:tgtEl>
                                        <p:attrNameLst>
                                          <p:attrName>style.visibility</p:attrName>
                                        </p:attrNameLst>
                                      </p:cBhvr>
                                      <p:to>
                                        <p:strVal val="visible"/>
                                      </p:to>
                                    </p:set>
                                  </p:childTnLst>
                                </p:cTn>
                              </p:par>
                            </p:childTnLst>
                          </p:cTn>
                        </p:par>
                        <p:par>
                          <p:cTn id="91" fill="hold">
                            <p:stCondLst>
                              <p:cond delay="2000"/>
                            </p:stCondLst>
                            <p:childTnLst>
                              <p:par>
                                <p:cTn id="92" presetID="1" presetClass="entr" presetSubtype="0" fill="hold" grpId="0" nodeType="afterEffect">
                                  <p:stCondLst>
                                    <p:cond delay="0"/>
                                  </p:stCondLst>
                                  <p:childTnLst>
                                    <p:set>
                                      <p:cBhvr>
                                        <p:cTn id="93" dur="1" fill="hold">
                                          <p:stCondLst>
                                            <p:cond delay="499"/>
                                          </p:stCondLst>
                                        </p:cTn>
                                        <p:tgtEl>
                                          <p:spTgt spid="227362"/>
                                        </p:tgtEl>
                                        <p:attrNameLst>
                                          <p:attrName>style.visibility</p:attrName>
                                        </p:attrNameLst>
                                      </p:cBhvr>
                                      <p:to>
                                        <p:strVal val="visible"/>
                                      </p:to>
                                    </p:set>
                                  </p:childTnLst>
                                </p:cTn>
                              </p:par>
                            </p:childTnLst>
                          </p:cTn>
                        </p:par>
                        <p:par>
                          <p:cTn id="94" fill="hold">
                            <p:stCondLst>
                              <p:cond delay="2500"/>
                            </p:stCondLst>
                            <p:childTnLst>
                              <p:par>
                                <p:cTn id="95" presetID="1" presetClass="entr" presetSubtype="0" fill="hold" grpId="0" nodeType="afterEffect">
                                  <p:stCondLst>
                                    <p:cond delay="0"/>
                                  </p:stCondLst>
                                  <p:childTnLst>
                                    <p:set>
                                      <p:cBhvr>
                                        <p:cTn id="96" dur="1" fill="hold">
                                          <p:stCondLst>
                                            <p:cond delay="499"/>
                                          </p:stCondLst>
                                        </p:cTn>
                                        <p:tgtEl>
                                          <p:spTgt spid="227363"/>
                                        </p:tgtEl>
                                        <p:attrNameLst>
                                          <p:attrName>style.visibility</p:attrName>
                                        </p:attrNameLst>
                                      </p:cBhvr>
                                      <p:to>
                                        <p:strVal val="visible"/>
                                      </p:to>
                                    </p:set>
                                  </p:childTnLst>
                                </p:cTn>
                              </p:par>
                            </p:childTnLst>
                          </p:cTn>
                        </p:par>
                        <p:par>
                          <p:cTn id="97" fill="hold">
                            <p:stCondLst>
                              <p:cond delay="3000"/>
                            </p:stCondLst>
                            <p:childTnLst>
                              <p:par>
                                <p:cTn id="98" presetID="1" presetClass="entr" presetSubtype="0" fill="hold" grpId="0" nodeType="afterEffect">
                                  <p:stCondLst>
                                    <p:cond delay="0"/>
                                  </p:stCondLst>
                                  <p:childTnLst>
                                    <p:set>
                                      <p:cBhvr>
                                        <p:cTn id="99" dur="1" fill="hold">
                                          <p:stCondLst>
                                            <p:cond delay="499"/>
                                          </p:stCondLst>
                                        </p:cTn>
                                        <p:tgtEl>
                                          <p:spTgt spid="227368"/>
                                        </p:tgtEl>
                                        <p:attrNameLst>
                                          <p:attrName>style.visibility</p:attrName>
                                        </p:attrNameLst>
                                      </p:cBhvr>
                                      <p:to>
                                        <p:strVal val="visible"/>
                                      </p:to>
                                    </p:set>
                                  </p:childTnLst>
                                </p:cTn>
                              </p:par>
                            </p:childTnLst>
                          </p:cTn>
                        </p:par>
                        <p:par>
                          <p:cTn id="100" fill="hold">
                            <p:stCondLst>
                              <p:cond delay="3500"/>
                            </p:stCondLst>
                            <p:childTnLst>
                              <p:par>
                                <p:cTn id="101" presetID="1" presetClass="entr" presetSubtype="0" fill="hold" grpId="0" nodeType="afterEffect">
                                  <p:stCondLst>
                                    <p:cond delay="0"/>
                                  </p:stCondLst>
                                  <p:childTnLst>
                                    <p:set>
                                      <p:cBhvr>
                                        <p:cTn id="102" dur="1" fill="hold">
                                          <p:stCondLst>
                                            <p:cond delay="499"/>
                                          </p:stCondLst>
                                        </p:cTn>
                                        <p:tgtEl>
                                          <p:spTgt spid="227341"/>
                                        </p:tgtEl>
                                        <p:attrNameLst>
                                          <p:attrName>style.visibility</p:attrName>
                                        </p:attrNameLst>
                                      </p:cBhvr>
                                      <p:to>
                                        <p:strVal val="visible"/>
                                      </p:to>
                                    </p:set>
                                  </p:childTnLst>
                                </p:cTn>
                              </p:par>
                            </p:childTnLst>
                          </p:cTn>
                        </p:par>
                        <p:par>
                          <p:cTn id="103" fill="hold">
                            <p:stCondLst>
                              <p:cond delay="4000"/>
                            </p:stCondLst>
                            <p:childTnLst>
                              <p:par>
                                <p:cTn id="104" presetID="1" presetClass="entr" presetSubtype="0" fill="hold" grpId="0" nodeType="afterEffect">
                                  <p:stCondLst>
                                    <p:cond delay="0"/>
                                  </p:stCondLst>
                                  <p:childTnLst>
                                    <p:set>
                                      <p:cBhvr>
                                        <p:cTn id="105" dur="1" fill="hold">
                                          <p:stCondLst>
                                            <p:cond delay="499"/>
                                          </p:stCondLst>
                                        </p:cTn>
                                        <p:tgtEl>
                                          <p:spTgt spid="227364"/>
                                        </p:tgtEl>
                                        <p:attrNameLst>
                                          <p:attrName>style.visibility</p:attrName>
                                        </p:attrNameLst>
                                      </p:cBhvr>
                                      <p:to>
                                        <p:strVal val="visible"/>
                                      </p:to>
                                    </p:set>
                                  </p:childTnLst>
                                </p:cTn>
                              </p:par>
                            </p:childTnLst>
                          </p:cTn>
                        </p:par>
                        <p:par>
                          <p:cTn id="106" fill="hold">
                            <p:stCondLst>
                              <p:cond delay="4500"/>
                            </p:stCondLst>
                            <p:childTnLst>
                              <p:par>
                                <p:cTn id="107" presetID="1" presetClass="entr" presetSubtype="0" fill="hold" grpId="0" nodeType="afterEffect">
                                  <p:stCondLst>
                                    <p:cond delay="0"/>
                                  </p:stCondLst>
                                  <p:childTnLst>
                                    <p:set>
                                      <p:cBhvr>
                                        <p:cTn id="108" dur="1" fill="hold">
                                          <p:stCondLst>
                                            <p:cond delay="499"/>
                                          </p:stCondLst>
                                        </p:cTn>
                                        <p:tgtEl>
                                          <p:spTgt spid="227365"/>
                                        </p:tgtEl>
                                        <p:attrNameLst>
                                          <p:attrName>style.visibility</p:attrName>
                                        </p:attrNameLst>
                                      </p:cBhvr>
                                      <p:to>
                                        <p:strVal val="visible"/>
                                      </p:to>
                                    </p:set>
                                  </p:childTnLst>
                                </p:cTn>
                              </p:par>
                            </p:childTnLst>
                          </p:cTn>
                        </p:par>
                        <p:par>
                          <p:cTn id="109" fill="hold">
                            <p:stCondLst>
                              <p:cond delay="5000"/>
                            </p:stCondLst>
                            <p:childTnLst>
                              <p:par>
                                <p:cTn id="110" presetID="1" presetClass="entr" presetSubtype="0" fill="hold" grpId="0" nodeType="afterEffect">
                                  <p:stCondLst>
                                    <p:cond delay="0"/>
                                  </p:stCondLst>
                                  <p:childTnLst>
                                    <p:set>
                                      <p:cBhvr>
                                        <p:cTn id="111" dur="1" fill="hold">
                                          <p:stCondLst>
                                            <p:cond delay="499"/>
                                          </p:stCondLst>
                                        </p:cTn>
                                        <p:tgtEl>
                                          <p:spTgt spid="227366"/>
                                        </p:tgtEl>
                                        <p:attrNameLst>
                                          <p:attrName>style.visibility</p:attrName>
                                        </p:attrNameLst>
                                      </p:cBhvr>
                                      <p:to>
                                        <p:strVal val="visible"/>
                                      </p:to>
                                    </p:set>
                                  </p:childTnLst>
                                </p:cTn>
                              </p:par>
                            </p:childTnLst>
                          </p:cTn>
                        </p:par>
                        <p:par>
                          <p:cTn id="112" fill="hold">
                            <p:stCondLst>
                              <p:cond delay="5500"/>
                            </p:stCondLst>
                            <p:childTnLst>
                              <p:par>
                                <p:cTn id="113" presetID="1" presetClass="entr" presetSubtype="0" fill="hold" grpId="0" nodeType="afterEffect">
                                  <p:stCondLst>
                                    <p:cond delay="0"/>
                                  </p:stCondLst>
                                  <p:childTnLst>
                                    <p:set>
                                      <p:cBhvr>
                                        <p:cTn id="114" dur="1" fill="hold">
                                          <p:stCondLst>
                                            <p:cond delay="499"/>
                                          </p:stCondLst>
                                        </p:cTn>
                                        <p:tgtEl>
                                          <p:spTgt spid="22736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227336"/>
                                        </p:tgtEl>
                                        <p:attrNameLst>
                                          <p:attrName>style.visibility</p:attrName>
                                        </p:attrNameLst>
                                      </p:cBhvr>
                                      <p:to>
                                        <p:strVal val="visibl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499"/>
                                          </p:stCondLst>
                                        </p:cTn>
                                        <p:tgtEl>
                                          <p:spTgt spid="227346"/>
                                        </p:tgtEl>
                                        <p:attrNameLst>
                                          <p:attrName>style.visibility</p:attrName>
                                        </p:attrNameLst>
                                      </p:cBhvr>
                                      <p:to>
                                        <p:strVal val="visible"/>
                                      </p:to>
                                    </p:set>
                                  </p:childTnLst>
                                </p:cTn>
                              </p:par>
                            </p:childTnLst>
                          </p:cTn>
                        </p:par>
                        <p:par>
                          <p:cTn id="122" fill="hold">
                            <p:stCondLst>
                              <p:cond delay="1000"/>
                            </p:stCondLst>
                            <p:childTnLst>
                              <p:par>
                                <p:cTn id="123" presetID="1" presetClass="entr" presetSubtype="0" fill="hold" grpId="0" nodeType="afterEffect">
                                  <p:stCondLst>
                                    <p:cond delay="0"/>
                                  </p:stCondLst>
                                  <p:childTnLst>
                                    <p:set>
                                      <p:cBhvr>
                                        <p:cTn id="124" dur="1" fill="hold">
                                          <p:stCondLst>
                                            <p:cond delay="499"/>
                                          </p:stCondLst>
                                        </p:cTn>
                                        <p:tgtEl>
                                          <p:spTgt spid="227369"/>
                                        </p:tgtEl>
                                        <p:attrNameLst>
                                          <p:attrName>style.visibility</p:attrName>
                                        </p:attrNameLst>
                                      </p:cBhvr>
                                      <p:to>
                                        <p:strVal val="visible"/>
                                      </p:to>
                                    </p:set>
                                  </p:childTnLst>
                                </p:cTn>
                              </p:par>
                            </p:childTnLst>
                          </p:cTn>
                        </p:par>
                        <p:par>
                          <p:cTn id="125" fill="hold">
                            <p:stCondLst>
                              <p:cond delay="1500"/>
                            </p:stCondLst>
                            <p:childTnLst>
                              <p:par>
                                <p:cTn id="126" presetID="1" presetClass="entr" presetSubtype="0" fill="hold" grpId="0" nodeType="afterEffect">
                                  <p:stCondLst>
                                    <p:cond delay="0"/>
                                  </p:stCondLst>
                                  <p:childTnLst>
                                    <p:set>
                                      <p:cBhvr>
                                        <p:cTn id="127" dur="1" fill="hold">
                                          <p:stCondLst>
                                            <p:cond delay="499"/>
                                          </p:stCondLst>
                                        </p:cTn>
                                        <p:tgtEl>
                                          <p:spTgt spid="227342"/>
                                        </p:tgtEl>
                                        <p:attrNameLst>
                                          <p:attrName>style.visibility</p:attrName>
                                        </p:attrNameLst>
                                      </p:cBhvr>
                                      <p:to>
                                        <p:strVal val="visible"/>
                                      </p:to>
                                    </p:set>
                                  </p:childTnLst>
                                </p:cTn>
                              </p:par>
                            </p:childTnLst>
                          </p:cTn>
                        </p:par>
                        <p:par>
                          <p:cTn id="128" fill="hold">
                            <p:stCondLst>
                              <p:cond delay="2000"/>
                            </p:stCondLst>
                            <p:childTnLst>
                              <p:par>
                                <p:cTn id="129" presetID="1" presetClass="entr" presetSubtype="0" fill="hold" grpId="0" nodeType="afterEffect">
                                  <p:stCondLst>
                                    <p:cond delay="0"/>
                                  </p:stCondLst>
                                  <p:childTnLst>
                                    <p:set>
                                      <p:cBhvr>
                                        <p:cTn id="130" dur="1" fill="hold">
                                          <p:stCondLst>
                                            <p:cond delay="499"/>
                                          </p:stCondLst>
                                        </p:cTn>
                                        <p:tgtEl>
                                          <p:spTgt spid="227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autoUpdateAnimBg="0"/>
      <p:bldP spid="227334" grpId="0" autoUpdateAnimBg="0"/>
      <p:bldP spid="227335" grpId="0" autoUpdateAnimBg="0"/>
      <p:bldP spid="227336" grpId="0" autoUpdateAnimBg="0"/>
      <p:bldP spid="227337" grpId="0" autoUpdateAnimBg="0"/>
      <p:bldP spid="227338" grpId="0" animBg="1"/>
      <p:bldP spid="227339" grpId="0" animBg="1"/>
      <p:bldP spid="227340" grpId="0" animBg="1"/>
      <p:bldP spid="227341" grpId="0" animBg="1"/>
      <p:bldP spid="227342" grpId="0" animBg="1"/>
      <p:bldP spid="227343" grpId="0" autoUpdateAnimBg="0"/>
      <p:bldP spid="227344" grpId="0" autoUpdateAnimBg="0"/>
      <p:bldP spid="227345" grpId="0" autoUpdateAnimBg="0"/>
      <p:bldP spid="227346" grpId="0" autoUpdateAnimBg="0"/>
      <p:bldP spid="227347" grpId="0" autoUpdateAnimBg="0"/>
      <p:bldP spid="227348" grpId="0" autoUpdateAnimBg="0"/>
      <p:bldP spid="227349" grpId="0" autoUpdateAnimBg="0"/>
      <p:bldP spid="227350" grpId="0" autoUpdateAnimBg="0"/>
      <p:bldP spid="227351" grpId="0" autoUpdateAnimBg="0"/>
      <p:bldP spid="227352" grpId="0" animBg="1"/>
      <p:bldP spid="227353" grpId="0" animBg="1"/>
      <p:bldP spid="227354" grpId="0" autoUpdateAnimBg="0"/>
      <p:bldP spid="227355" grpId="0" animBg="1"/>
      <p:bldP spid="227356" grpId="0" autoUpdateAnimBg="0"/>
      <p:bldP spid="227357" grpId="0" autoUpdateAnimBg="0"/>
      <p:bldP spid="227358" grpId="0" animBg="1"/>
      <p:bldP spid="227359" grpId="0" animBg="1"/>
      <p:bldP spid="227360" grpId="0" autoUpdateAnimBg="0"/>
      <p:bldP spid="227361" grpId="0" autoUpdateAnimBg="0"/>
      <p:bldP spid="227362" grpId="0" autoUpdateAnimBg="0"/>
      <p:bldP spid="227363" grpId="0" autoUpdateAnimBg="0"/>
      <p:bldP spid="227364" grpId="0" animBg="1"/>
      <p:bldP spid="227365" grpId="0" animBg="1"/>
      <p:bldP spid="227366" grpId="0" animBg="1"/>
      <p:bldP spid="227367" grpId="0" animBg="1"/>
      <p:bldP spid="227368" grpId="0" autoUpdateAnimBg="0"/>
      <p:bldP spid="227369" grpId="0" autoUpdateAnimBg="0"/>
      <p:bldP spid="227370" grpId="0" animBg="1"/>
      <p:bldP spid="227371" grpId="0" animBg="1"/>
      <p:bldP spid="227372" grpId="0" autoUpdateAnimBg="0"/>
      <p:bldP spid="2273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0" y="-76200"/>
            <a:ext cx="9144000" cy="519113"/>
          </a:xfrm>
          <a:prstGeom prst="rect">
            <a:avLst/>
          </a:prstGeom>
          <a:noFill/>
          <a:ln w="12700">
            <a:noFill/>
            <a:miter lim="800000"/>
            <a:headEnd type="none" w="sm" len="sm"/>
            <a:tailEnd type="none" w="sm" len="sm"/>
          </a:ln>
        </p:spPr>
        <p:txBody>
          <a:bodyPr>
            <a:spAutoFit/>
          </a:bodyPr>
          <a:lstStyle/>
          <a:p>
            <a:pPr algn="ctr" eaLnBrk="0" hangingPunct="0"/>
            <a:r>
              <a:rPr lang="en-US" sz="2800" b="1" dirty="0" smtClean="0">
                <a:solidFill>
                  <a:srgbClr val="FFFF00"/>
                </a:solidFill>
              </a:rPr>
              <a:t>Function </a:t>
            </a:r>
            <a:r>
              <a:rPr lang="en-US" sz="2800" b="1" dirty="0">
                <a:solidFill>
                  <a:srgbClr val="FFFF00"/>
                </a:solidFill>
              </a:rPr>
              <a:t>of </a:t>
            </a:r>
            <a:r>
              <a:rPr lang="en-US" sz="2800" b="1" dirty="0" err="1">
                <a:solidFill>
                  <a:srgbClr val="FFFF00"/>
                </a:solidFill>
              </a:rPr>
              <a:t>Gastroesophageal</a:t>
            </a:r>
            <a:r>
              <a:rPr lang="en-US" sz="2800" b="1" dirty="0">
                <a:solidFill>
                  <a:srgbClr val="FFFF00"/>
                </a:solidFill>
              </a:rPr>
              <a:t> Sphincter</a:t>
            </a:r>
          </a:p>
        </p:txBody>
      </p:sp>
      <p:sp>
        <p:nvSpPr>
          <p:cNvPr id="48131" name="Text Box 6"/>
          <p:cNvSpPr txBox="1">
            <a:spLocks noChangeArrowheads="1"/>
          </p:cNvSpPr>
          <p:nvPr/>
        </p:nvSpPr>
        <p:spPr bwMode="auto">
          <a:xfrm>
            <a:off x="0" y="279400"/>
            <a:ext cx="9144000" cy="6662738"/>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sz="2800" b="1" dirty="0"/>
              <a:t>	</a:t>
            </a:r>
            <a:r>
              <a:rPr lang="en-US" sz="2100" b="1" dirty="0">
                <a:solidFill>
                  <a:srgbClr val="FFFF00"/>
                </a:solidFill>
              </a:rPr>
              <a:t>● Receptive Relaxation of the Stomach. </a:t>
            </a:r>
            <a:r>
              <a:rPr lang="en-US" sz="2100" b="1" dirty="0">
                <a:solidFill>
                  <a:srgbClr val="FFFFFF"/>
                </a:solidFill>
              </a:rPr>
              <a:t>When the esophageal peristaltic waves reaches the stomach, the stomach relaxes through inhibition of </a:t>
            </a:r>
            <a:r>
              <a:rPr lang="en-US" sz="2100" b="1" dirty="0" err="1">
                <a:solidFill>
                  <a:srgbClr val="FFFFFF"/>
                </a:solidFill>
              </a:rPr>
              <a:t>myenteric</a:t>
            </a:r>
            <a:r>
              <a:rPr lang="en-US" sz="2100" b="1" dirty="0">
                <a:solidFill>
                  <a:srgbClr val="FFFFFF"/>
                </a:solidFill>
              </a:rPr>
              <a:t> neurons which prepares the stomach to receive the food that is propelled into the esophagus during swallowing. </a:t>
            </a:r>
          </a:p>
          <a:p>
            <a:pPr marL="457200" indent="-457200" eaLnBrk="0" hangingPunct="0">
              <a:spcBef>
                <a:spcPct val="50000"/>
              </a:spcBef>
            </a:pPr>
            <a:r>
              <a:rPr lang="en-US" sz="2100" b="1" dirty="0">
                <a:solidFill>
                  <a:srgbClr val="FFFFFF"/>
                </a:solidFill>
              </a:rPr>
              <a:t>	</a:t>
            </a:r>
            <a:r>
              <a:rPr lang="en-US" sz="2100" b="1" dirty="0">
                <a:solidFill>
                  <a:srgbClr val="FFFF00"/>
                </a:solidFill>
              </a:rPr>
              <a:t>● Function of the Lower Esophageal Sphincter (</a:t>
            </a:r>
            <a:r>
              <a:rPr lang="en-US" sz="2100" b="1" dirty="0" err="1">
                <a:solidFill>
                  <a:srgbClr val="FFFF00"/>
                </a:solidFill>
              </a:rPr>
              <a:t>Gastroesophageal</a:t>
            </a:r>
            <a:r>
              <a:rPr lang="en-US" sz="2100" b="1" dirty="0">
                <a:solidFill>
                  <a:srgbClr val="FFFF00"/>
                </a:solidFill>
              </a:rPr>
              <a:t> Sphincter). </a:t>
            </a:r>
            <a:r>
              <a:rPr lang="en-US" sz="2100" b="1" dirty="0">
                <a:solidFill>
                  <a:srgbClr val="FFFFFF"/>
                </a:solidFill>
              </a:rPr>
              <a:t>The esophageal sphincter is formed by the esophageal  circular muscle located in an area of ~ 3 cm upward of the junction with the stomach.  This sphincter remains </a:t>
            </a:r>
            <a:r>
              <a:rPr lang="en-US" sz="2100" b="1" dirty="0" err="1">
                <a:solidFill>
                  <a:srgbClr val="FFFFFF"/>
                </a:solidFill>
              </a:rPr>
              <a:t>tonically</a:t>
            </a:r>
            <a:r>
              <a:rPr lang="en-US" sz="2100" b="1" dirty="0">
                <a:solidFill>
                  <a:srgbClr val="FFFFFF"/>
                </a:solidFill>
              </a:rPr>
              <a:t> constricted (protects the esophagus from the stomach acidic juices) until the peristaltic swallowing wave passes down the esophagus  and causes a “receptive relaxation” of the sphincter and the emptying of the propelled food into the stomach. Failure of the sphincter to relax will result in </a:t>
            </a:r>
            <a:r>
              <a:rPr lang="en-US" sz="2100" b="1" dirty="0" err="1">
                <a:solidFill>
                  <a:srgbClr val="FFFF00"/>
                </a:solidFill>
              </a:rPr>
              <a:t>achalasia</a:t>
            </a:r>
            <a:r>
              <a:rPr lang="en-US" sz="2100" b="1" dirty="0">
                <a:solidFill>
                  <a:srgbClr val="FFFFFF"/>
                </a:solidFill>
              </a:rPr>
              <a:t>. </a:t>
            </a:r>
          </a:p>
          <a:p>
            <a:pPr marL="457200" indent="-457200" eaLnBrk="0" hangingPunct="0">
              <a:spcBef>
                <a:spcPct val="50000"/>
              </a:spcBef>
            </a:pPr>
            <a:r>
              <a:rPr lang="en-US" sz="2100" b="1" dirty="0">
                <a:solidFill>
                  <a:srgbClr val="FFFFFF"/>
                </a:solidFill>
              </a:rPr>
              <a:t>	</a:t>
            </a:r>
            <a:r>
              <a:rPr lang="en-US" sz="2100" b="1" dirty="0">
                <a:solidFill>
                  <a:srgbClr val="FFFF00"/>
                </a:solidFill>
              </a:rPr>
              <a:t>● Additional Prevention of Esophageal Reflux by </a:t>
            </a:r>
            <a:r>
              <a:rPr lang="en-US" sz="2100" b="1" dirty="0" err="1">
                <a:solidFill>
                  <a:srgbClr val="FFFF00"/>
                </a:solidFill>
              </a:rPr>
              <a:t>Valvelike</a:t>
            </a:r>
            <a:r>
              <a:rPr lang="en-US" sz="2100" b="1" dirty="0">
                <a:solidFill>
                  <a:srgbClr val="FFFF00"/>
                </a:solidFill>
              </a:rPr>
              <a:t> Closure of the Distal End of the Esophagus. </a:t>
            </a:r>
            <a:r>
              <a:rPr lang="en-US" sz="2100" b="1" dirty="0"/>
              <a:t>Receptive Relaxation of the Stomach</a:t>
            </a:r>
            <a:r>
              <a:rPr lang="en-US" sz="2100" b="1" dirty="0">
                <a:solidFill>
                  <a:srgbClr val="FFFFFF"/>
                </a:solidFill>
              </a:rPr>
              <a:t>.</a:t>
            </a:r>
            <a:r>
              <a:rPr lang="en-US" sz="2100" b="1" dirty="0"/>
              <a:t> </a:t>
            </a:r>
            <a:r>
              <a:rPr lang="en-US" sz="2100" b="1" dirty="0">
                <a:solidFill>
                  <a:srgbClr val="FFFFFF"/>
                </a:solidFill>
              </a:rPr>
              <a:t>This is another protective mechanism (safety factor) that prevents reflux of gastric secretions into the lower portion of the esophagus. This mechanism involves a short portion of the esophagus that extends slightly into the stomach and that caves the esophagus inward in response to increased intra-abdominal pressure.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rtl="0" eaLnBrk="1" hangingPunct="1"/>
            <a:r>
              <a:rPr lang="en-US" sz="4800" smtClean="0"/>
              <a:t>Pancreatic Secretion</a:t>
            </a:r>
          </a:p>
        </p:txBody>
      </p:sp>
      <p:sp>
        <p:nvSpPr>
          <p:cNvPr id="3075" name="Rectangle 3"/>
          <p:cNvSpPr>
            <a:spLocks noGrp="1" noChangeArrowheads="1"/>
          </p:cNvSpPr>
          <p:nvPr>
            <p:ph type="subTitle" idx="1"/>
          </p:nvPr>
        </p:nvSpPr>
        <p:spPr/>
        <p:txBody>
          <a:bodyPr/>
          <a:lstStyle/>
          <a:p>
            <a:pPr rtl="0" eaLnBrk="1" hangingPunct="1"/>
            <a:r>
              <a:rPr lang="en-US" b="1" smtClean="0"/>
              <a:t>Mohammed Alzoghaibi, Ph.D</a:t>
            </a:r>
          </a:p>
          <a:p>
            <a:pPr rtl="0" eaLnBrk="1" hangingPunct="1"/>
            <a:r>
              <a:rPr lang="en-US" b="1" smtClean="0"/>
              <a:t>zzoghaibi@gmail.com</a:t>
            </a:r>
          </a:p>
        </p:txBody>
      </p:sp>
      <p:sp>
        <p:nvSpPr>
          <p:cNvPr id="3076" name="TextBox 3"/>
          <p:cNvSpPr txBox="1">
            <a:spLocks noChangeArrowheads="1"/>
          </p:cNvSpPr>
          <p:nvPr/>
        </p:nvSpPr>
        <p:spPr bwMode="auto">
          <a:xfrm>
            <a:off x="2286000" y="685800"/>
            <a:ext cx="4608513" cy="954088"/>
          </a:xfrm>
          <a:prstGeom prst="rect">
            <a:avLst/>
          </a:prstGeom>
          <a:noFill/>
          <a:ln w="9525">
            <a:noFill/>
            <a:miter lim="800000"/>
            <a:headEnd/>
            <a:tailEnd/>
          </a:ln>
        </p:spPr>
        <p:txBody>
          <a:bodyPr wrap="none">
            <a:spAutoFit/>
          </a:bodyPr>
          <a:lstStyle/>
          <a:p>
            <a:pPr algn="ctr" rtl="0"/>
            <a:r>
              <a:rPr lang="en-US" sz="2800" b="1">
                <a:latin typeface="Times New Roman" pitchFamily="18" charset="0"/>
                <a:cs typeface="Times New Roman" pitchFamily="18" charset="0"/>
              </a:rPr>
              <a:t>(Chapter 64; Pages 780-783; </a:t>
            </a:r>
            <a:br>
              <a:rPr lang="en-US" sz="2800" b="1">
                <a:latin typeface="Times New Roman" pitchFamily="18" charset="0"/>
                <a:cs typeface="Times New Roman" pitchFamily="18" charset="0"/>
              </a:rPr>
            </a:br>
            <a:r>
              <a:rPr lang="en-US" sz="2800" b="1">
                <a:latin typeface="Times New Roman" pitchFamily="18" charset="0"/>
                <a:cs typeface="Times New Roman" pitchFamily="18" charset="0"/>
              </a:rPr>
              <a:t>Guyton &amp; Hall)</a:t>
            </a:r>
            <a:endParaRPr lang="ar-SA" sz="2800" b="1"/>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6113"/>
          </a:xfrm>
          <a:prstGeom prst="rect">
            <a:avLst/>
          </a:prstGeom>
          <a:noFill/>
          <a:ln w="12700">
            <a:noFill/>
            <a:miter lim="800000"/>
            <a:headEnd type="none" w="sm" len="sm"/>
            <a:tailEnd type="none" w="sm" len="sm"/>
          </a:ln>
        </p:spPr>
        <p:txBody>
          <a:bodyPr>
            <a:spAutoFit/>
          </a:bodyPr>
          <a:lstStyle/>
          <a:p>
            <a:pPr algn="ctr" rtl="0"/>
            <a:r>
              <a:rPr lang="en-US" sz="3600" b="1">
                <a:latin typeface="Times New Roman" pitchFamily="18" charset="0"/>
                <a:cs typeface="Times New Roman" pitchFamily="18" charset="0"/>
              </a:rPr>
              <a:t>Islet of Langerhans in the pancreas.</a:t>
            </a:r>
          </a:p>
        </p:txBody>
      </p:sp>
      <p:sp>
        <p:nvSpPr>
          <p:cNvPr id="7171" name="Rectangle 11"/>
          <p:cNvSpPr>
            <a:spLocks noChangeArrowheads="1"/>
          </p:cNvSpPr>
          <p:nvPr/>
        </p:nvSpPr>
        <p:spPr bwMode="auto">
          <a:xfrm>
            <a:off x="4038600" y="6324600"/>
            <a:ext cx="5105400" cy="457200"/>
          </a:xfrm>
          <a:prstGeom prst="rect">
            <a:avLst/>
          </a:prstGeom>
          <a:noFill/>
          <a:ln w="9525">
            <a:noFill/>
            <a:miter lim="800000"/>
            <a:headEnd/>
            <a:tailEnd/>
          </a:ln>
        </p:spPr>
        <p:txBody>
          <a:bodyPr/>
          <a:lstStyle/>
          <a:p>
            <a:r>
              <a:rPr lang="en-US" sz="1400" b="1">
                <a:latin typeface="Times New Roman" pitchFamily="18" charset="0"/>
                <a:cs typeface="Times New Roman" pitchFamily="18" charset="0"/>
              </a:rPr>
              <a:t>Figure 78-1.</a:t>
            </a:r>
            <a:r>
              <a:rPr lang="en-US" sz="1200" b="1">
                <a:latin typeface="Times New Roman" pitchFamily="18" charset="0"/>
                <a:cs typeface="Times New Roman" pitchFamily="18" charset="0"/>
              </a:rPr>
              <a:t>  </a:t>
            </a:r>
            <a:r>
              <a:rPr lang="en-US" sz="1200" b="1">
                <a:solidFill>
                  <a:srgbClr val="CCFFFF"/>
                </a:solidFill>
                <a:latin typeface="Times New Roman" pitchFamily="18" charset="0"/>
                <a:cs typeface="Times New Roman" pitchFamily="18" charset="0"/>
              </a:rPr>
              <a:t>Copyright 2011, WB Saunders Elsevier, All Rights Reserved</a:t>
            </a:r>
            <a:endParaRPr lang="en-US" altLang="zh-CN" sz="1200" b="1">
              <a:solidFill>
                <a:schemeClr val="bg1"/>
              </a:solidFill>
              <a:latin typeface="Times New Roman" pitchFamily="18" charset="0"/>
              <a:ea typeface="SimSun" pitchFamily="2" charset="-122"/>
              <a:cs typeface="Times New Roman" pitchFamily="18" charset="0"/>
            </a:endParaRPr>
          </a:p>
        </p:txBody>
      </p:sp>
      <p:pic>
        <p:nvPicPr>
          <p:cNvPr id="7172" name="Picture 55" descr="D:\rgb jpgs\7801.JPG"/>
          <p:cNvPicPr>
            <a:picLocks noChangeAspect="1" noChangeArrowheads="1"/>
          </p:cNvPicPr>
          <p:nvPr/>
        </p:nvPicPr>
        <p:blipFill>
          <a:blip r:embed="rId2"/>
          <a:srcRect/>
          <a:stretch>
            <a:fillRect/>
          </a:stretch>
        </p:blipFill>
        <p:spPr bwMode="auto">
          <a:xfrm>
            <a:off x="4267200" y="762000"/>
            <a:ext cx="4724400" cy="5486400"/>
          </a:xfrm>
          <a:prstGeom prst="rect">
            <a:avLst/>
          </a:prstGeom>
          <a:noFill/>
          <a:ln w="9525">
            <a:noFill/>
            <a:miter lim="800000"/>
            <a:headEnd/>
            <a:tailEnd/>
          </a:ln>
        </p:spPr>
      </p:pic>
      <p:sp>
        <p:nvSpPr>
          <p:cNvPr id="7173" name="Rectangle 5"/>
          <p:cNvSpPr>
            <a:spLocks noChangeArrowheads="1"/>
          </p:cNvSpPr>
          <p:nvPr/>
        </p:nvSpPr>
        <p:spPr bwMode="auto">
          <a:xfrm>
            <a:off x="76200" y="749300"/>
            <a:ext cx="4267200" cy="5846763"/>
          </a:xfrm>
          <a:prstGeom prst="rect">
            <a:avLst/>
          </a:prstGeom>
          <a:noFill/>
          <a:ln w="12700">
            <a:noFill/>
            <a:miter lim="800000"/>
            <a:headEnd type="none" w="sm" len="sm"/>
            <a:tailEnd type="none" w="sm" len="sm"/>
          </a:ln>
        </p:spPr>
        <p:txBody>
          <a:bodyPr anchor="ctr">
            <a:spAutoFit/>
          </a:bodyPr>
          <a:lstStyle/>
          <a:p>
            <a:pPr algn="l" rtl="0">
              <a:defRPr/>
            </a:pPr>
            <a:r>
              <a:rPr lang="en-US" sz="2600" b="1" dirty="0">
                <a:solidFill>
                  <a:srgbClr val="FFFFFF"/>
                </a:solidFill>
                <a:latin typeface="+mn-lt"/>
                <a:ea typeface="Calibri" pitchFamily="34" charset="0"/>
                <a:cs typeface="Times New Roman" pitchFamily="18" charset="0"/>
              </a:rPr>
              <a:t>The pancreas, in addition to its digestive functions, secretes two important hormones:</a:t>
            </a:r>
            <a:endParaRPr lang="en-US" sz="1200" b="1" dirty="0">
              <a:solidFill>
                <a:srgbClr val="FFFFFF"/>
              </a:solidFill>
              <a:latin typeface="+mn-lt"/>
              <a:ea typeface="Calibri" pitchFamily="34" charset="0"/>
              <a:cs typeface="Times New Roman" pitchFamily="18" charset="0"/>
            </a:endParaRPr>
          </a:p>
          <a:p>
            <a:pPr algn="l" rtl="0">
              <a:defRPr/>
            </a:pPr>
            <a:endParaRPr lang="en-US" sz="1200" b="1" dirty="0">
              <a:solidFill>
                <a:srgbClr val="FFFFFF"/>
              </a:solidFill>
              <a:latin typeface="+mn-lt"/>
              <a:ea typeface="Calibri" pitchFamily="34" charset="0"/>
              <a:cs typeface="Times New Roman" pitchFamily="18" charset="0"/>
            </a:endParaRPr>
          </a:p>
          <a:p>
            <a:pPr algn="l" rtl="0">
              <a:defRPr/>
            </a:pPr>
            <a:r>
              <a:rPr lang="en-US" sz="2600" b="1" dirty="0">
                <a:latin typeface="+mn-lt"/>
                <a:ea typeface="Calibri" pitchFamily="34" charset="0"/>
                <a:cs typeface="Times New Roman" pitchFamily="18" charset="0"/>
              </a:rPr>
              <a:t>1.   Insulin (Beta cells; 60%). </a:t>
            </a:r>
          </a:p>
          <a:p>
            <a:pPr algn="l" rtl="0">
              <a:defRPr/>
            </a:pPr>
            <a:r>
              <a:rPr lang="en-US" sz="2600" b="1" dirty="0">
                <a:latin typeface="+mn-lt"/>
                <a:ea typeface="Calibri" pitchFamily="34" charset="0"/>
                <a:cs typeface="Times New Roman" pitchFamily="18" charset="0"/>
              </a:rPr>
              <a:t>2.   Glucagon (Alpha cells; ~25%).</a:t>
            </a:r>
            <a:endParaRPr lang="en-US" sz="1200" b="1" dirty="0">
              <a:latin typeface="+mn-lt"/>
              <a:ea typeface="Calibri" pitchFamily="34" charset="0"/>
              <a:cs typeface="Times New Roman" pitchFamily="18" charset="0"/>
            </a:endParaRPr>
          </a:p>
          <a:p>
            <a:pPr algn="l" rtl="0">
              <a:defRPr/>
            </a:pPr>
            <a:endParaRPr lang="en-US" sz="1200" b="1" dirty="0">
              <a:solidFill>
                <a:srgbClr val="FFFFFF"/>
              </a:solidFill>
              <a:latin typeface="+mn-lt"/>
              <a:ea typeface="Calibri" pitchFamily="34" charset="0"/>
              <a:cs typeface="Times New Roman" pitchFamily="18" charset="0"/>
            </a:endParaRPr>
          </a:p>
          <a:p>
            <a:pPr algn="l" rtl="0">
              <a:defRPr/>
            </a:pPr>
            <a:r>
              <a:rPr lang="en-US" sz="2600" b="1" dirty="0">
                <a:solidFill>
                  <a:srgbClr val="FFFFFF"/>
                </a:solidFill>
                <a:latin typeface="+mn-lt"/>
                <a:ea typeface="Calibri" pitchFamily="34" charset="0"/>
                <a:cs typeface="Times New Roman" pitchFamily="18" charset="0"/>
              </a:rPr>
              <a:t>that are crucial for normal regulation of glucose, lipid, and protein metabolism. </a:t>
            </a:r>
            <a:endParaRPr lang="en-US" sz="1200" b="1" dirty="0">
              <a:solidFill>
                <a:srgbClr val="FFFFFF"/>
              </a:solidFill>
              <a:latin typeface="+mn-lt"/>
              <a:ea typeface="Calibri" pitchFamily="34" charset="0"/>
              <a:cs typeface="Times New Roman" pitchFamily="18" charset="0"/>
            </a:endParaRPr>
          </a:p>
          <a:p>
            <a:pPr algn="l" rtl="0">
              <a:defRPr/>
            </a:pPr>
            <a:endParaRPr lang="en-US" sz="1200" b="1" dirty="0">
              <a:solidFill>
                <a:srgbClr val="FFFFFF"/>
              </a:solidFill>
              <a:latin typeface="+mn-lt"/>
              <a:ea typeface="Calibri" pitchFamily="34" charset="0"/>
              <a:cs typeface="Times New Roman" pitchFamily="18" charset="0"/>
            </a:endParaRPr>
          </a:p>
          <a:p>
            <a:pPr algn="l" rtl="0">
              <a:defRPr/>
            </a:pPr>
            <a:r>
              <a:rPr lang="en-US" sz="2600" b="1" dirty="0">
                <a:solidFill>
                  <a:srgbClr val="FFFFFF"/>
                </a:solidFill>
                <a:latin typeface="+mn-lt"/>
                <a:ea typeface="Calibri" pitchFamily="34" charset="0"/>
                <a:cs typeface="Times New Roman" pitchFamily="18" charset="0"/>
              </a:rPr>
              <a:t>Also </a:t>
            </a:r>
            <a:r>
              <a:rPr lang="en-US" sz="2600" b="1" dirty="0" err="1">
                <a:latin typeface="+mn-lt"/>
                <a:ea typeface="Calibri" pitchFamily="34" charset="0"/>
                <a:cs typeface="Times New Roman" pitchFamily="18" charset="0"/>
              </a:rPr>
              <a:t>Somatostatin</a:t>
            </a:r>
            <a:r>
              <a:rPr lang="en-US" sz="2600" b="1" dirty="0">
                <a:latin typeface="+mn-lt"/>
                <a:ea typeface="Calibri" pitchFamily="34" charset="0"/>
                <a:cs typeface="Times New Roman" pitchFamily="18" charset="0"/>
              </a:rPr>
              <a:t> is secreted by delta cells ( form ~10% of </a:t>
            </a:r>
            <a:r>
              <a:rPr lang="en-US" sz="2600" b="1" dirty="0" err="1">
                <a:latin typeface="+mn-lt"/>
                <a:ea typeface="Calibri" pitchFamily="34" charset="0"/>
                <a:cs typeface="Times New Roman" pitchFamily="18" charset="0"/>
              </a:rPr>
              <a:t>islets’s</a:t>
            </a:r>
            <a:r>
              <a:rPr lang="en-US" sz="2600" b="1" dirty="0">
                <a:latin typeface="+mn-lt"/>
                <a:ea typeface="Calibri" pitchFamily="34" charset="0"/>
                <a:cs typeface="Times New Roman" pitchFamily="18" charset="0"/>
              </a:rPr>
              <a:t> cells).</a:t>
            </a:r>
            <a:endParaRPr lang="en-US" sz="1200" b="1" dirty="0">
              <a:solidFill>
                <a:srgbClr val="FFFFFF"/>
              </a:solidFill>
              <a:latin typeface="+mn-lt"/>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685800" y="304800"/>
            <a:ext cx="7772400" cy="1143000"/>
          </a:xfrm>
        </p:spPr>
        <p:txBody>
          <a:bodyPr/>
          <a:lstStyle/>
          <a:p>
            <a:pPr rtl="0" eaLnBrk="1" hangingPunct="1"/>
            <a:r>
              <a:rPr lang="en-US" smtClean="0"/>
              <a:t>Pancreatic Secretion</a:t>
            </a:r>
            <a:endParaRPr lang="ar-SA" smtClean="0"/>
          </a:p>
        </p:txBody>
      </p:sp>
      <p:sp>
        <p:nvSpPr>
          <p:cNvPr id="9219" name="Content Placeholder 5"/>
          <p:cNvSpPr>
            <a:spLocks noGrp="1"/>
          </p:cNvSpPr>
          <p:nvPr>
            <p:ph idx="1"/>
          </p:nvPr>
        </p:nvSpPr>
        <p:spPr>
          <a:xfrm>
            <a:off x="685800" y="1447800"/>
            <a:ext cx="7772400" cy="4114800"/>
          </a:xfrm>
        </p:spPr>
        <p:txBody>
          <a:bodyPr/>
          <a:lstStyle/>
          <a:p>
            <a:pPr algn="l" rtl="0" eaLnBrk="1" hangingPunct="1">
              <a:defRPr/>
            </a:pPr>
            <a:r>
              <a:rPr lang="en-US" b="1" dirty="0" smtClean="0"/>
              <a:t>The major functions of pancreatic secretion:</a:t>
            </a:r>
          </a:p>
          <a:p>
            <a:pPr marL="514350" indent="-514350" algn="l" rtl="0" eaLnBrk="1" hangingPunct="1">
              <a:buClr>
                <a:srgbClr val="FFFF00"/>
              </a:buClr>
              <a:buSzPct val="70000"/>
              <a:buFont typeface="+mj-lt"/>
              <a:buAutoNum type="arabicPeriod"/>
              <a:defRPr/>
            </a:pPr>
            <a:r>
              <a:rPr lang="en-US" sz="2800" b="1" dirty="0" smtClean="0"/>
              <a:t>To neutralize the acids in the duodenal </a:t>
            </a:r>
            <a:r>
              <a:rPr lang="en-US" sz="2800" b="1" dirty="0" err="1" smtClean="0"/>
              <a:t>chyme</a:t>
            </a:r>
            <a:r>
              <a:rPr lang="en-US" sz="2800" b="1" dirty="0" smtClean="0">
                <a:cs typeface="Times New Roman" pitchFamily="18" charset="0"/>
              </a:rPr>
              <a:t> to optimum range (pH= 7.0-8.0) for activity of pancreatic enzymes.</a:t>
            </a:r>
          </a:p>
          <a:p>
            <a:pPr marL="514350" indent="-514350" algn="l" rtl="0" eaLnBrk="1" hangingPunct="1">
              <a:buClr>
                <a:srgbClr val="FFFF00"/>
              </a:buClr>
              <a:buSzPct val="70000"/>
              <a:buFont typeface="+mj-lt"/>
              <a:buAutoNum type="arabicPeriod"/>
              <a:defRPr/>
            </a:pPr>
            <a:r>
              <a:rPr lang="en-US" sz="2800" b="1" dirty="0" smtClean="0">
                <a:cs typeface="Times New Roman" pitchFamily="18" charset="0"/>
              </a:rPr>
              <a:t>To prevent damage to duodenal mucosa by acid &amp; pepsin</a:t>
            </a:r>
            <a:endParaRPr lang="en-US" sz="2800" b="1" dirty="0" smtClean="0"/>
          </a:p>
          <a:p>
            <a:pPr marL="514350" indent="-514350" algn="l" rtl="0" eaLnBrk="1" hangingPunct="1">
              <a:buClr>
                <a:srgbClr val="FFFF00"/>
              </a:buClr>
              <a:buSzPct val="70000"/>
              <a:buFont typeface="+mj-lt"/>
              <a:buAutoNum type="arabicPeriod"/>
              <a:defRPr/>
            </a:pPr>
            <a:r>
              <a:rPr lang="en-US" sz="2800" b="1" dirty="0" smtClean="0"/>
              <a:t>To produce enzymes involved in the digestion of dietary carbohydrate, fat, and protein</a:t>
            </a:r>
            <a:endParaRPr lang="ar-SA" sz="2800" b="1"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
            <a:ext cx="7772400" cy="609600"/>
          </a:xfrm>
        </p:spPr>
        <p:txBody>
          <a:bodyPr/>
          <a:lstStyle/>
          <a:p>
            <a:pPr rtl="0" eaLnBrk="1" hangingPunct="1"/>
            <a:r>
              <a:rPr lang="en-US" smtClean="0"/>
              <a:t>Pancreatic secretion </a:t>
            </a:r>
            <a:r>
              <a:rPr lang="en-US" smtClean="0">
                <a:latin typeface="Times New Roman" pitchFamily="18" charset="0"/>
                <a:cs typeface="Times New Roman" pitchFamily="18" charset="0"/>
              </a:rPr>
              <a:t>(continued)</a:t>
            </a:r>
            <a:endParaRPr lang="en-US" smtClean="0"/>
          </a:p>
        </p:txBody>
      </p:sp>
      <p:sp>
        <p:nvSpPr>
          <p:cNvPr id="17411" name="Rectangle 3"/>
          <p:cNvSpPr>
            <a:spLocks noGrp="1" noChangeArrowheads="1"/>
          </p:cNvSpPr>
          <p:nvPr>
            <p:ph idx="1"/>
          </p:nvPr>
        </p:nvSpPr>
        <p:spPr>
          <a:xfrm>
            <a:off x="457200" y="838200"/>
            <a:ext cx="8229600" cy="4114800"/>
          </a:xfrm>
        </p:spPr>
        <p:txBody>
          <a:bodyPr/>
          <a:lstStyle/>
          <a:p>
            <a:pPr algn="l" rtl="0" eaLnBrk="1" hangingPunct="1">
              <a:defRPr/>
            </a:pPr>
            <a:r>
              <a:rPr lang="en-US" sz="2400" b="1" dirty="0" smtClean="0">
                <a:solidFill>
                  <a:srgbClr val="FFFFFF"/>
                </a:solidFill>
                <a:cs typeface="Times New Roman" pitchFamily="18" charset="0"/>
              </a:rPr>
              <a:t>Pancreatic secretions contain many enzymes for </a:t>
            </a:r>
            <a:r>
              <a:rPr lang="en-US" sz="2400" b="1" dirty="0" smtClean="0">
                <a:cs typeface="Times New Roman" pitchFamily="18" charset="0"/>
              </a:rPr>
              <a:t>digesting proteins, carbohydrates, and fats</a:t>
            </a:r>
            <a:r>
              <a:rPr lang="en-US" sz="2400" b="1" dirty="0" smtClean="0">
                <a:solidFill>
                  <a:srgbClr val="FFFFFF"/>
                </a:solidFill>
                <a:cs typeface="Times New Roman" pitchFamily="18" charset="0"/>
              </a:rPr>
              <a:t>, and large quantities of HCO</a:t>
            </a:r>
            <a:r>
              <a:rPr lang="en-US" sz="2400" b="1" baseline="-25000" dirty="0" smtClean="0">
                <a:solidFill>
                  <a:srgbClr val="FFFFFF"/>
                </a:solidFill>
                <a:cs typeface="Times New Roman" pitchFamily="18" charset="0"/>
              </a:rPr>
              <a:t>3</a:t>
            </a:r>
            <a:r>
              <a:rPr lang="en-US" sz="2400" b="1" dirty="0" smtClean="0">
                <a:solidFill>
                  <a:srgbClr val="FFFFFF"/>
                </a:solidFill>
                <a:cs typeface="Times New Roman" pitchFamily="18" charset="0"/>
              </a:rPr>
              <a:t> ions.</a:t>
            </a:r>
            <a:endParaRPr lang="en-US" sz="2400" b="1" dirty="0" smtClean="0"/>
          </a:p>
          <a:p>
            <a:pPr algn="l" rtl="0" eaLnBrk="1" hangingPunct="1">
              <a:defRPr/>
            </a:pPr>
            <a:r>
              <a:rPr lang="en-US" sz="2400" b="1" dirty="0" smtClean="0"/>
              <a:t>The most important pancreatic enzymes for digesting proteins are:</a:t>
            </a:r>
          </a:p>
          <a:p>
            <a:pPr marL="457200" indent="-457200" algn="l" rtl="0" eaLnBrk="1" hangingPunct="1">
              <a:buFont typeface="+mj-lt"/>
              <a:buAutoNum type="arabicPeriod"/>
              <a:defRPr/>
            </a:pPr>
            <a:r>
              <a:rPr lang="en-US" sz="2400" b="1" i="1" dirty="0" err="1" smtClean="0"/>
              <a:t>Trypsin</a:t>
            </a:r>
            <a:r>
              <a:rPr lang="en-US" sz="2400" b="1" i="1" dirty="0" smtClean="0"/>
              <a:t>.</a:t>
            </a:r>
          </a:p>
          <a:p>
            <a:pPr marL="457200" indent="-457200" algn="l" rtl="0" eaLnBrk="1" hangingPunct="1">
              <a:buFont typeface="+mj-lt"/>
              <a:buAutoNum type="arabicPeriod"/>
              <a:defRPr/>
            </a:pPr>
            <a:r>
              <a:rPr lang="en-US" sz="2400" b="1" i="1" dirty="0" err="1" smtClean="0"/>
              <a:t>Chymotrypsin</a:t>
            </a:r>
            <a:r>
              <a:rPr lang="en-US" sz="2400" b="1" i="1" dirty="0" smtClean="0"/>
              <a:t>.</a:t>
            </a:r>
          </a:p>
          <a:p>
            <a:pPr marL="457200" indent="-457200" algn="l" rtl="0" eaLnBrk="1" hangingPunct="1">
              <a:buFont typeface="+mj-lt"/>
              <a:buAutoNum type="arabicPeriod"/>
              <a:defRPr/>
            </a:pPr>
            <a:r>
              <a:rPr lang="en-US" sz="2400" b="1" i="1" dirty="0" err="1" smtClean="0"/>
              <a:t>Carboxypolypeptidase</a:t>
            </a:r>
            <a:r>
              <a:rPr lang="en-US" sz="2400" b="1" i="1" dirty="0" smtClean="0"/>
              <a:t>. </a:t>
            </a:r>
          </a:p>
          <a:p>
            <a:pPr algn="l" rtl="0">
              <a:defRPr/>
            </a:pPr>
            <a:r>
              <a:rPr lang="en-US" sz="2400" b="1" dirty="0" err="1" smtClean="0">
                <a:cs typeface="Times New Roman" pitchFamily="18" charset="0"/>
              </a:rPr>
              <a:t>Trypsin</a:t>
            </a:r>
            <a:r>
              <a:rPr lang="en-US" sz="2400" b="1" dirty="0" smtClean="0">
                <a:cs typeface="Times New Roman" pitchFamily="18" charset="0"/>
              </a:rPr>
              <a:t> and </a:t>
            </a:r>
            <a:r>
              <a:rPr lang="en-US" sz="2400" b="1" dirty="0" err="1" smtClean="0">
                <a:cs typeface="Times New Roman" pitchFamily="18" charset="0"/>
              </a:rPr>
              <a:t>chymotrypsin</a:t>
            </a:r>
            <a:r>
              <a:rPr lang="en-US" sz="2400" b="1" dirty="0" smtClean="0">
                <a:cs typeface="Times New Roman" pitchFamily="18" charset="0"/>
              </a:rPr>
              <a:t> </a:t>
            </a:r>
            <a:r>
              <a:rPr lang="en-US" sz="2400" b="1" dirty="0" smtClean="0">
                <a:solidFill>
                  <a:srgbClr val="FFFFFF"/>
                </a:solidFill>
                <a:cs typeface="Times New Roman" pitchFamily="18" charset="0"/>
              </a:rPr>
              <a:t>split whole and partially digested proteins into peptides of various sizes </a:t>
            </a:r>
            <a:r>
              <a:rPr lang="en-US" sz="2400" b="1" dirty="0" smtClean="0">
                <a:cs typeface="Times New Roman" pitchFamily="18" charset="0"/>
              </a:rPr>
              <a:t>but do not cause release of individual amino acids</a:t>
            </a:r>
            <a:r>
              <a:rPr lang="en-US" sz="2400" b="1" dirty="0" smtClean="0">
                <a:solidFill>
                  <a:srgbClr val="FFFFFF"/>
                </a:solidFill>
                <a:cs typeface="Times New Roman" pitchFamily="18" charset="0"/>
              </a:rPr>
              <a:t>. </a:t>
            </a:r>
          </a:p>
          <a:p>
            <a:pPr algn="l" rtl="0">
              <a:defRPr/>
            </a:pPr>
            <a:r>
              <a:rPr lang="en-US" sz="2400" b="1" dirty="0" err="1" smtClean="0">
                <a:cs typeface="Times New Roman" pitchFamily="18" charset="0"/>
              </a:rPr>
              <a:t>Carboxypolypeptidase</a:t>
            </a:r>
            <a:r>
              <a:rPr lang="en-US" sz="2400" b="1" dirty="0" smtClean="0">
                <a:solidFill>
                  <a:srgbClr val="FFFFFF"/>
                </a:solidFill>
                <a:cs typeface="Times New Roman" pitchFamily="18" charset="0"/>
              </a:rPr>
              <a:t> splits some peptides into individual </a:t>
            </a:r>
            <a:r>
              <a:rPr lang="en-US" sz="2400" b="1" dirty="0" smtClean="0">
                <a:cs typeface="Times New Roman" pitchFamily="18" charset="0"/>
              </a:rPr>
              <a:t>amino acids</a:t>
            </a:r>
            <a:r>
              <a:rPr lang="en-US" sz="2400" b="1" dirty="0" smtClean="0">
                <a:solidFill>
                  <a:srgbClr val="FFFFFF"/>
                </a:solidFill>
                <a:cs typeface="Times New Roman" pitchFamily="18" charset="0"/>
              </a:rPr>
              <a:t>, thus completing digestion of some proteins to amino acids.</a:t>
            </a:r>
            <a:endParaRPr lang="en-US" sz="2400" b="1"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76200" y="-76200"/>
            <a:ext cx="8915400" cy="646113"/>
          </a:xfrm>
          <a:prstGeom prst="rect">
            <a:avLst/>
          </a:prstGeom>
          <a:noFill/>
          <a:ln w="12700">
            <a:noFill/>
            <a:miter lim="800000"/>
            <a:headEnd type="none" w="sm" len="sm"/>
            <a:tailEnd type="none" w="sm" len="sm"/>
          </a:ln>
        </p:spPr>
        <p:txBody>
          <a:bodyPr>
            <a:spAutoFit/>
          </a:bodyPr>
          <a:lstStyle/>
          <a:p>
            <a:pPr algn="ctr"/>
            <a:r>
              <a:rPr lang="en-US" sz="3600" b="1">
                <a:latin typeface="Times New Roman" pitchFamily="18" charset="0"/>
                <a:cs typeface="Times New Roman" pitchFamily="18" charset="0"/>
              </a:rPr>
              <a:t>Pancreatic Enzymes (continued)</a:t>
            </a:r>
          </a:p>
        </p:txBody>
      </p:sp>
      <p:sp>
        <p:nvSpPr>
          <p:cNvPr id="9219" name="Rectangle 5"/>
          <p:cNvSpPr>
            <a:spLocks noChangeArrowheads="1"/>
          </p:cNvSpPr>
          <p:nvPr/>
        </p:nvSpPr>
        <p:spPr bwMode="auto">
          <a:xfrm>
            <a:off x="152400" y="457200"/>
            <a:ext cx="8991600" cy="6586538"/>
          </a:xfrm>
          <a:prstGeom prst="rect">
            <a:avLst/>
          </a:prstGeom>
          <a:noFill/>
          <a:ln w="9525">
            <a:noFill/>
            <a:miter lim="800000"/>
            <a:headEnd/>
            <a:tailEnd/>
          </a:ln>
        </p:spPr>
        <p:txBody>
          <a:bodyPr>
            <a:spAutoFit/>
          </a:bodyPr>
          <a:lstStyle/>
          <a:p>
            <a:pPr algn="l" rtl="0">
              <a:defRPr/>
            </a:pPr>
            <a:r>
              <a:rPr lang="en-US" sz="2600" b="1" dirty="0">
                <a:solidFill>
                  <a:srgbClr val="FFFFFF"/>
                </a:solidFill>
                <a:latin typeface="+mn-lt"/>
                <a:cs typeface="Times New Roman" pitchFamily="18" charset="0"/>
              </a:rPr>
              <a:t>When first synthesized in the pancreatic cells, the </a:t>
            </a:r>
            <a:r>
              <a:rPr lang="en-US" sz="2600" b="1" dirty="0" err="1">
                <a:solidFill>
                  <a:srgbClr val="FFFFFF"/>
                </a:solidFill>
                <a:latin typeface="+mn-lt"/>
                <a:cs typeface="Times New Roman" pitchFamily="18" charset="0"/>
              </a:rPr>
              <a:t>proteolytic</a:t>
            </a:r>
            <a:r>
              <a:rPr lang="en-US" sz="2600" b="1" dirty="0">
                <a:solidFill>
                  <a:srgbClr val="FFFFFF"/>
                </a:solidFill>
                <a:latin typeface="+mn-lt"/>
                <a:cs typeface="Times New Roman" pitchFamily="18" charset="0"/>
              </a:rPr>
              <a:t> digestive enzymes are in the </a:t>
            </a:r>
            <a:r>
              <a:rPr lang="en-US" sz="2600" b="1" u="sng" dirty="0">
                <a:latin typeface="+mn-lt"/>
                <a:cs typeface="Times New Roman" pitchFamily="18" charset="0"/>
              </a:rPr>
              <a:t>inactive forms:</a:t>
            </a:r>
          </a:p>
          <a:p>
            <a:pPr algn="l" rtl="0">
              <a:defRPr/>
            </a:pPr>
            <a:r>
              <a:rPr lang="en-US" sz="2600" b="1" dirty="0">
                <a:latin typeface="+mn-lt"/>
                <a:cs typeface="Times New Roman" pitchFamily="18" charset="0"/>
              </a:rPr>
              <a:t>1. </a:t>
            </a:r>
            <a:r>
              <a:rPr lang="en-US" sz="2600" b="1" dirty="0" err="1">
                <a:latin typeface="+mn-lt"/>
                <a:cs typeface="Times New Roman" pitchFamily="18" charset="0"/>
              </a:rPr>
              <a:t>Trypsinogen</a:t>
            </a:r>
            <a:endParaRPr lang="en-US" sz="2600" b="1" dirty="0">
              <a:latin typeface="+mn-lt"/>
              <a:cs typeface="Times New Roman" pitchFamily="18" charset="0"/>
            </a:endParaRPr>
          </a:p>
          <a:p>
            <a:pPr algn="l" rtl="0">
              <a:defRPr/>
            </a:pPr>
            <a:r>
              <a:rPr lang="en-US" sz="2600" b="1" dirty="0">
                <a:latin typeface="+mn-lt"/>
                <a:cs typeface="Times New Roman" pitchFamily="18" charset="0"/>
              </a:rPr>
              <a:t>2. </a:t>
            </a:r>
            <a:r>
              <a:rPr lang="en-US" sz="2600" b="1" dirty="0" err="1">
                <a:latin typeface="+mn-lt"/>
                <a:cs typeface="Times New Roman" pitchFamily="18" charset="0"/>
              </a:rPr>
              <a:t>Chymotrypsinogen</a:t>
            </a:r>
            <a:endParaRPr lang="en-US" sz="2600" b="1" dirty="0">
              <a:latin typeface="+mn-lt"/>
              <a:cs typeface="Times New Roman" pitchFamily="18" charset="0"/>
            </a:endParaRPr>
          </a:p>
          <a:p>
            <a:pPr algn="l" rtl="0">
              <a:defRPr/>
            </a:pPr>
            <a:r>
              <a:rPr lang="en-US" sz="2600" b="1" dirty="0">
                <a:latin typeface="+mn-lt"/>
                <a:cs typeface="Times New Roman" pitchFamily="18" charset="0"/>
              </a:rPr>
              <a:t>3. </a:t>
            </a:r>
            <a:r>
              <a:rPr lang="en-US" sz="2600" b="1" dirty="0" err="1">
                <a:latin typeface="+mn-lt"/>
                <a:cs typeface="Times New Roman" pitchFamily="18" charset="0"/>
              </a:rPr>
              <a:t>Procarboxypolypeptidase</a:t>
            </a:r>
            <a:endParaRPr lang="en-US" sz="2600" b="1" dirty="0">
              <a:latin typeface="+mn-lt"/>
              <a:cs typeface="Times New Roman" pitchFamily="18" charset="0"/>
            </a:endParaRPr>
          </a:p>
          <a:p>
            <a:pPr algn="l" rtl="0">
              <a:defRPr/>
            </a:pPr>
            <a:r>
              <a:rPr lang="en-US" sz="2600" b="1" dirty="0">
                <a:solidFill>
                  <a:srgbClr val="FFFFFF"/>
                </a:solidFill>
                <a:latin typeface="+mn-lt"/>
                <a:cs typeface="Times New Roman" pitchFamily="18" charset="0"/>
              </a:rPr>
              <a:t>These enzymes become activated only after they are secreted into the intestinal tract. </a:t>
            </a:r>
          </a:p>
          <a:p>
            <a:pPr algn="l" rtl="0">
              <a:defRPr/>
            </a:pPr>
            <a:r>
              <a:rPr lang="en-US" sz="2600" b="1" dirty="0">
                <a:latin typeface="+mn-lt"/>
                <a:cs typeface="Times New Roman" pitchFamily="18" charset="0"/>
              </a:rPr>
              <a:t>1.</a:t>
            </a:r>
            <a:r>
              <a:rPr lang="en-US" sz="2600" b="1" dirty="0">
                <a:solidFill>
                  <a:srgbClr val="FFFFFF"/>
                </a:solidFill>
                <a:latin typeface="+mn-lt"/>
                <a:cs typeface="Times New Roman" pitchFamily="18" charset="0"/>
              </a:rPr>
              <a:t> </a:t>
            </a:r>
            <a:r>
              <a:rPr lang="en-US" sz="2600" b="1" u="sng" dirty="0" err="1">
                <a:solidFill>
                  <a:srgbClr val="FFFFFF"/>
                </a:solidFill>
                <a:latin typeface="+mn-lt"/>
                <a:cs typeface="Times New Roman" pitchFamily="18" charset="0"/>
              </a:rPr>
              <a:t>Trypsinogen</a:t>
            </a:r>
            <a:r>
              <a:rPr lang="en-US" sz="2600" b="1" u="sng" dirty="0">
                <a:solidFill>
                  <a:srgbClr val="FFFFFF"/>
                </a:solidFill>
                <a:latin typeface="+mn-lt"/>
                <a:cs typeface="Times New Roman" pitchFamily="18" charset="0"/>
              </a:rPr>
              <a:t> is activated by:</a:t>
            </a:r>
          </a:p>
          <a:p>
            <a:pPr algn="l" rtl="0">
              <a:defRPr/>
            </a:pPr>
            <a:r>
              <a:rPr lang="en-US" sz="2600" b="1" dirty="0">
                <a:latin typeface="+mn-lt"/>
                <a:cs typeface="Times New Roman" pitchFamily="18" charset="0"/>
              </a:rPr>
              <a:t>● </a:t>
            </a:r>
            <a:r>
              <a:rPr lang="en-US" sz="2600" b="1" dirty="0" err="1">
                <a:latin typeface="+mn-lt"/>
                <a:cs typeface="Times New Roman" pitchFamily="18" charset="0"/>
              </a:rPr>
              <a:t>E</a:t>
            </a:r>
            <a:r>
              <a:rPr lang="en-US" sz="2400" b="1" dirty="0" err="1">
                <a:latin typeface="+mn-lt"/>
                <a:cs typeface="Times New Roman" pitchFamily="18" charset="0"/>
              </a:rPr>
              <a:t>nteropeptidase</a:t>
            </a:r>
            <a:r>
              <a:rPr lang="en-US" sz="2600" b="1" dirty="0">
                <a:latin typeface="+mn-lt"/>
                <a:cs typeface="Times New Roman" pitchFamily="18" charset="0"/>
              </a:rPr>
              <a:t> (</a:t>
            </a:r>
            <a:r>
              <a:rPr lang="en-US" sz="2600" b="1" dirty="0" err="1">
                <a:latin typeface="+mn-lt"/>
                <a:cs typeface="Times New Roman" pitchFamily="18" charset="0"/>
              </a:rPr>
              <a:t>e</a:t>
            </a:r>
            <a:r>
              <a:rPr lang="en-US" sz="2400" b="1" dirty="0" err="1">
                <a:latin typeface="+mn-lt"/>
                <a:cs typeface="Times New Roman" pitchFamily="18" charset="0"/>
              </a:rPr>
              <a:t>nterokinase</a:t>
            </a:r>
            <a:r>
              <a:rPr lang="en-US" sz="2400" b="1" dirty="0">
                <a:latin typeface="+mn-lt"/>
                <a:cs typeface="Times New Roman" pitchFamily="18" charset="0"/>
              </a:rPr>
              <a:t>)</a:t>
            </a:r>
            <a:r>
              <a:rPr lang="en-US" sz="2600" b="1" dirty="0">
                <a:solidFill>
                  <a:srgbClr val="FFFFFF"/>
                </a:solidFill>
                <a:latin typeface="+mn-lt"/>
                <a:cs typeface="Times New Roman" pitchFamily="18" charset="0"/>
              </a:rPr>
              <a:t>, an enzyme secreted by the intestinal mucosa when </a:t>
            </a:r>
            <a:r>
              <a:rPr lang="en-US" sz="2600" b="1" dirty="0" err="1">
                <a:solidFill>
                  <a:srgbClr val="FFFFFF"/>
                </a:solidFill>
                <a:latin typeface="+mn-lt"/>
                <a:cs typeface="Times New Roman" pitchFamily="18" charset="0"/>
              </a:rPr>
              <a:t>chyme</a:t>
            </a:r>
            <a:r>
              <a:rPr lang="en-US" sz="2600" b="1" dirty="0">
                <a:solidFill>
                  <a:srgbClr val="FFFFFF"/>
                </a:solidFill>
                <a:latin typeface="+mn-lt"/>
                <a:cs typeface="Times New Roman" pitchFamily="18" charset="0"/>
              </a:rPr>
              <a:t> comes in contact with the mucosa. </a:t>
            </a:r>
          </a:p>
          <a:p>
            <a:pPr algn="l" rtl="0">
              <a:defRPr/>
            </a:pPr>
            <a:r>
              <a:rPr lang="en-US" sz="2600" b="1" dirty="0">
                <a:latin typeface="+mn-lt"/>
                <a:cs typeface="Times New Roman" pitchFamily="18" charset="0"/>
              </a:rPr>
              <a:t>● </a:t>
            </a:r>
            <a:r>
              <a:rPr lang="en-US" sz="2600" b="1" dirty="0" err="1">
                <a:latin typeface="+mn-lt"/>
                <a:cs typeface="Times New Roman" pitchFamily="18" charset="0"/>
              </a:rPr>
              <a:t>Trypsinogen</a:t>
            </a:r>
            <a:r>
              <a:rPr lang="en-US" sz="2600" b="1" dirty="0">
                <a:solidFill>
                  <a:srgbClr val="FFFFFF"/>
                </a:solidFill>
                <a:latin typeface="+mn-lt"/>
                <a:cs typeface="Times New Roman" pitchFamily="18" charset="0"/>
              </a:rPr>
              <a:t> can be </a:t>
            </a:r>
            <a:r>
              <a:rPr lang="en-US" sz="2600" b="1" dirty="0" err="1">
                <a:solidFill>
                  <a:srgbClr val="FFFFFF"/>
                </a:solidFill>
                <a:latin typeface="+mn-lt"/>
                <a:cs typeface="Times New Roman" pitchFamily="18" charset="0"/>
              </a:rPr>
              <a:t>autocatalytically</a:t>
            </a:r>
            <a:r>
              <a:rPr lang="en-US" sz="2600" b="1" dirty="0">
                <a:solidFill>
                  <a:srgbClr val="FFFFFF"/>
                </a:solidFill>
                <a:latin typeface="+mn-lt"/>
                <a:cs typeface="Times New Roman" pitchFamily="18" charset="0"/>
              </a:rPr>
              <a:t> activated by </a:t>
            </a:r>
            <a:r>
              <a:rPr lang="en-US" sz="2600" b="1" dirty="0" err="1">
                <a:solidFill>
                  <a:srgbClr val="FFFFFF"/>
                </a:solidFill>
                <a:latin typeface="+mn-lt"/>
                <a:cs typeface="Times New Roman" pitchFamily="18" charset="0"/>
              </a:rPr>
              <a:t>trypsin</a:t>
            </a:r>
            <a:r>
              <a:rPr lang="en-US" sz="2600" b="1" dirty="0">
                <a:solidFill>
                  <a:srgbClr val="FFFFFF"/>
                </a:solidFill>
                <a:latin typeface="+mn-lt"/>
                <a:cs typeface="Times New Roman" pitchFamily="18" charset="0"/>
              </a:rPr>
              <a:t> formed from previously secreted </a:t>
            </a:r>
            <a:r>
              <a:rPr lang="en-US" sz="2600" b="1" dirty="0" err="1">
                <a:solidFill>
                  <a:srgbClr val="FFFFFF"/>
                </a:solidFill>
                <a:latin typeface="+mn-lt"/>
                <a:cs typeface="Times New Roman" pitchFamily="18" charset="0"/>
              </a:rPr>
              <a:t>trypsinogen</a:t>
            </a:r>
            <a:r>
              <a:rPr lang="en-US" sz="2600" b="1" dirty="0">
                <a:solidFill>
                  <a:srgbClr val="FFFFFF"/>
                </a:solidFill>
                <a:latin typeface="+mn-lt"/>
                <a:cs typeface="Times New Roman" pitchFamily="18" charset="0"/>
              </a:rPr>
              <a:t>. </a:t>
            </a:r>
          </a:p>
          <a:p>
            <a:pPr algn="l" rtl="0">
              <a:defRPr/>
            </a:pPr>
            <a:r>
              <a:rPr lang="en-US" sz="2600" b="1" dirty="0">
                <a:latin typeface="+mn-lt"/>
                <a:cs typeface="Times New Roman" pitchFamily="18" charset="0"/>
              </a:rPr>
              <a:t>2 &amp; 3. </a:t>
            </a:r>
            <a:r>
              <a:rPr lang="en-US" sz="2600" b="1" dirty="0" err="1">
                <a:solidFill>
                  <a:srgbClr val="FFFFFF"/>
                </a:solidFill>
                <a:latin typeface="+mn-lt"/>
                <a:cs typeface="Times New Roman" pitchFamily="18" charset="0"/>
              </a:rPr>
              <a:t>Chymotrypsinogen</a:t>
            </a:r>
            <a:r>
              <a:rPr lang="en-US" sz="2600" b="1" dirty="0">
                <a:solidFill>
                  <a:srgbClr val="FFFFFF"/>
                </a:solidFill>
                <a:latin typeface="+mn-lt"/>
                <a:cs typeface="Times New Roman" pitchFamily="18" charset="0"/>
              </a:rPr>
              <a:t> and </a:t>
            </a:r>
            <a:r>
              <a:rPr lang="en-US" sz="2600" b="1" dirty="0" err="1">
                <a:solidFill>
                  <a:srgbClr val="FFFFFF"/>
                </a:solidFill>
                <a:latin typeface="+mn-lt"/>
                <a:cs typeface="Times New Roman" pitchFamily="18" charset="0"/>
              </a:rPr>
              <a:t>procarboxypolypeptidase</a:t>
            </a:r>
            <a:r>
              <a:rPr lang="en-US" sz="2600" b="1" dirty="0">
                <a:solidFill>
                  <a:srgbClr val="FFFFFF"/>
                </a:solidFill>
                <a:latin typeface="+mn-lt"/>
                <a:cs typeface="Times New Roman" pitchFamily="18" charset="0"/>
              </a:rPr>
              <a:t> are activated by </a:t>
            </a:r>
            <a:r>
              <a:rPr lang="en-US" sz="2600" b="1" dirty="0" err="1">
                <a:solidFill>
                  <a:srgbClr val="FFFFFF"/>
                </a:solidFill>
                <a:latin typeface="+mn-lt"/>
                <a:cs typeface="Times New Roman" pitchFamily="18" charset="0"/>
              </a:rPr>
              <a:t>trypsin</a:t>
            </a:r>
            <a:r>
              <a:rPr lang="en-US" sz="2600" b="1" dirty="0">
                <a:solidFill>
                  <a:srgbClr val="FFFFFF"/>
                </a:solidFill>
                <a:latin typeface="+mn-lt"/>
                <a:cs typeface="Times New Roman" pitchFamily="18" charset="0"/>
              </a:rPr>
              <a:t> to form </a:t>
            </a:r>
            <a:r>
              <a:rPr lang="en-US" sz="2600" b="1" dirty="0" err="1">
                <a:solidFill>
                  <a:srgbClr val="FFFFFF"/>
                </a:solidFill>
                <a:latin typeface="+mn-lt"/>
                <a:cs typeface="Times New Roman" pitchFamily="18" charset="0"/>
              </a:rPr>
              <a:t>chymotrypsin</a:t>
            </a:r>
            <a:r>
              <a:rPr lang="en-US" sz="2600" b="1" dirty="0">
                <a:solidFill>
                  <a:srgbClr val="FFFFFF"/>
                </a:solidFill>
                <a:latin typeface="+mn-lt"/>
                <a:cs typeface="Times New Roman" pitchFamily="18" charset="0"/>
              </a:rPr>
              <a:t> and </a:t>
            </a:r>
            <a:r>
              <a:rPr lang="en-US" sz="2600" b="1" dirty="0" err="1">
                <a:solidFill>
                  <a:srgbClr val="FFFFFF"/>
                </a:solidFill>
                <a:latin typeface="+mn-lt"/>
                <a:cs typeface="Times New Roman" pitchFamily="18" charset="0"/>
              </a:rPr>
              <a:t>carboxypolypeptidase</a:t>
            </a:r>
            <a:r>
              <a:rPr lang="en-US" sz="2600" b="1" dirty="0">
                <a:solidFill>
                  <a:srgbClr val="FFFFFF"/>
                </a:solidFill>
                <a:latin typeface="+mn-lt"/>
                <a:cs typeface="Times New Roman" pitchFamily="18" charset="0"/>
              </a:rPr>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04800" y="0"/>
            <a:ext cx="8610600" cy="708025"/>
          </a:xfrm>
          <a:prstGeom prst="rect">
            <a:avLst/>
          </a:prstGeom>
          <a:noFill/>
          <a:ln w="12700">
            <a:noFill/>
            <a:miter lim="800000"/>
            <a:headEnd type="none" w="sm" len="sm"/>
            <a:tailEnd type="none" w="sm" len="sm"/>
          </a:ln>
        </p:spPr>
        <p:txBody>
          <a:bodyPr>
            <a:spAutoFit/>
          </a:bodyPr>
          <a:lstStyle/>
          <a:p>
            <a:pPr algn="ctr" rtl="0">
              <a:defRPr/>
            </a:pPr>
            <a:r>
              <a:rPr lang="en-US" sz="4000" b="1">
                <a:latin typeface="+mn-lt"/>
                <a:cs typeface="Times New Roman" pitchFamily="18" charset="0"/>
              </a:rPr>
              <a:t>Trypsin Inhibitor </a:t>
            </a:r>
          </a:p>
        </p:txBody>
      </p:sp>
      <p:sp>
        <p:nvSpPr>
          <p:cNvPr id="11267" name="Rectangle 5"/>
          <p:cNvSpPr>
            <a:spLocks noChangeArrowheads="1"/>
          </p:cNvSpPr>
          <p:nvPr/>
        </p:nvSpPr>
        <p:spPr bwMode="auto">
          <a:xfrm>
            <a:off x="304800" y="533400"/>
            <a:ext cx="8610600" cy="6324600"/>
          </a:xfrm>
          <a:prstGeom prst="rect">
            <a:avLst/>
          </a:prstGeom>
          <a:noFill/>
          <a:ln w="9525">
            <a:noFill/>
            <a:miter lim="800000"/>
            <a:headEnd/>
            <a:tailEnd/>
          </a:ln>
        </p:spPr>
        <p:txBody>
          <a:bodyPr>
            <a:spAutoFit/>
          </a:bodyPr>
          <a:lstStyle/>
          <a:p>
            <a:pPr algn="l" rtl="0">
              <a:defRPr/>
            </a:pPr>
            <a:r>
              <a:rPr lang="en-US" sz="2700" b="1" dirty="0">
                <a:latin typeface="+mn-lt"/>
                <a:cs typeface="Times New Roman" pitchFamily="18" charset="0"/>
              </a:rPr>
              <a:t>Secretion of </a:t>
            </a:r>
            <a:r>
              <a:rPr lang="en-US" sz="2700" b="1" dirty="0" err="1">
                <a:latin typeface="+mn-lt"/>
                <a:cs typeface="Times New Roman" pitchFamily="18" charset="0"/>
              </a:rPr>
              <a:t>Trypsin</a:t>
            </a:r>
            <a:r>
              <a:rPr lang="en-US" sz="2700" b="1" dirty="0">
                <a:latin typeface="+mn-lt"/>
                <a:cs typeface="Times New Roman" pitchFamily="18" charset="0"/>
              </a:rPr>
              <a:t> Inhibitor Prevents Digestion of the Pancreas Itself</a:t>
            </a:r>
            <a:r>
              <a:rPr lang="en-US" sz="2700" b="1" dirty="0">
                <a:solidFill>
                  <a:srgbClr val="FFFFFF"/>
                </a:solidFill>
                <a:latin typeface="+mn-lt"/>
                <a:cs typeface="Times New Roman" pitchFamily="18" charset="0"/>
              </a:rPr>
              <a:t>. </a:t>
            </a:r>
          </a:p>
          <a:p>
            <a:pPr algn="l" rtl="0">
              <a:defRPr/>
            </a:pPr>
            <a:r>
              <a:rPr lang="en-US" sz="2400" b="1" dirty="0">
                <a:latin typeface="+mn-lt"/>
                <a:cs typeface="Times New Roman" pitchFamily="18" charset="0"/>
              </a:rPr>
              <a:t>● </a:t>
            </a:r>
            <a:r>
              <a:rPr lang="en-US" sz="2400" b="1" dirty="0" err="1">
                <a:solidFill>
                  <a:srgbClr val="FFFFFF"/>
                </a:solidFill>
                <a:latin typeface="+mn-lt"/>
                <a:cs typeface="Times New Roman" pitchFamily="18" charset="0"/>
              </a:rPr>
              <a:t>P</a:t>
            </a:r>
            <a:r>
              <a:rPr lang="en-US" sz="2700" b="1" dirty="0" err="1">
                <a:solidFill>
                  <a:srgbClr val="FFFFFF"/>
                </a:solidFill>
                <a:latin typeface="+mn-lt"/>
                <a:cs typeface="Times New Roman" pitchFamily="18" charset="0"/>
              </a:rPr>
              <a:t>roteolytic</a:t>
            </a:r>
            <a:r>
              <a:rPr lang="en-US" sz="2700" b="1" dirty="0">
                <a:solidFill>
                  <a:srgbClr val="FFFFFF"/>
                </a:solidFill>
                <a:latin typeface="+mn-lt"/>
                <a:cs typeface="Times New Roman" pitchFamily="18" charset="0"/>
              </a:rPr>
              <a:t> enzymes of the pancreatic juice do not become activated until after they have been secreted into the intestine because the </a:t>
            </a:r>
            <a:r>
              <a:rPr lang="en-US" sz="2700" b="1" dirty="0" err="1">
                <a:solidFill>
                  <a:srgbClr val="FFFFFF"/>
                </a:solidFill>
                <a:latin typeface="+mn-lt"/>
                <a:cs typeface="Times New Roman" pitchFamily="18" charset="0"/>
              </a:rPr>
              <a:t>trypsin</a:t>
            </a:r>
            <a:r>
              <a:rPr lang="en-US" sz="2700" b="1" dirty="0">
                <a:solidFill>
                  <a:srgbClr val="FFFFFF"/>
                </a:solidFill>
                <a:latin typeface="+mn-lt"/>
                <a:cs typeface="Times New Roman" pitchFamily="18" charset="0"/>
              </a:rPr>
              <a:t> and the other enzymes would digest the pancreas itself. </a:t>
            </a:r>
          </a:p>
          <a:p>
            <a:pPr algn="l" rtl="0">
              <a:defRPr/>
            </a:pPr>
            <a:r>
              <a:rPr lang="en-US" sz="2400" b="1" dirty="0">
                <a:latin typeface="+mn-lt"/>
                <a:cs typeface="Times New Roman" pitchFamily="18" charset="0"/>
              </a:rPr>
              <a:t>● </a:t>
            </a:r>
            <a:r>
              <a:rPr lang="en-US" sz="2700" b="1" dirty="0">
                <a:solidFill>
                  <a:srgbClr val="FFFFFF"/>
                </a:solidFill>
                <a:latin typeface="+mn-lt"/>
                <a:cs typeface="Times New Roman" pitchFamily="18" charset="0"/>
              </a:rPr>
              <a:t>The </a:t>
            </a:r>
            <a:r>
              <a:rPr lang="en-US" sz="2700" b="1" u="sng" dirty="0">
                <a:solidFill>
                  <a:srgbClr val="FFFFFF"/>
                </a:solidFill>
                <a:latin typeface="+mn-lt"/>
                <a:cs typeface="Times New Roman" pitchFamily="18" charset="0"/>
              </a:rPr>
              <a:t>same cells that secrete </a:t>
            </a:r>
            <a:r>
              <a:rPr lang="en-US" sz="2700" b="1" u="sng" dirty="0" err="1">
                <a:solidFill>
                  <a:srgbClr val="FFFFFF"/>
                </a:solidFill>
                <a:latin typeface="+mn-lt"/>
                <a:cs typeface="Times New Roman" pitchFamily="18" charset="0"/>
              </a:rPr>
              <a:t>proteolytic</a:t>
            </a:r>
            <a:r>
              <a:rPr lang="en-US" sz="2700" b="1" u="sng" dirty="0">
                <a:solidFill>
                  <a:srgbClr val="FFFFFF"/>
                </a:solidFill>
                <a:latin typeface="+mn-lt"/>
                <a:cs typeface="Times New Roman" pitchFamily="18" charset="0"/>
              </a:rPr>
              <a:t> enzymes into the </a:t>
            </a:r>
            <a:r>
              <a:rPr lang="en-US" sz="2700" b="1" u="sng" dirty="0" err="1">
                <a:solidFill>
                  <a:srgbClr val="FFFFFF"/>
                </a:solidFill>
                <a:latin typeface="+mn-lt"/>
                <a:cs typeface="Times New Roman" pitchFamily="18" charset="0"/>
              </a:rPr>
              <a:t>acini</a:t>
            </a:r>
            <a:r>
              <a:rPr lang="en-US" sz="2700" b="1" u="sng" dirty="0">
                <a:solidFill>
                  <a:srgbClr val="FFFFFF"/>
                </a:solidFill>
                <a:latin typeface="+mn-lt"/>
                <a:cs typeface="Times New Roman" pitchFamily="18" charset="0"/>
              </a:rPr>
              <a:t> of the pancreas secrete</a:t>
            </a:r>
            <a:r>
              <a:rPr lang="en-US" sz="2700" b="1" dirty="0">
                <a:solidFill>
                  <a:srgbClr val="FFFFFF"/>
                </a:solidFill>
                <a:latin typeface="+mn-lt"/>
                <a:cs typeface="Times New Roman" pitchFamily="18" charset="0"/>
              </a:rPr>
              <a:t> another substance called </a:t>
            </a:r>
            <a:r>
              <a:rPr lang="en-US" sz="2700" b="1" u="sng" dirty="0" err="1">
                <a:latin typeface="+mn-lt"/>
                <a:cs typeface="Times New Roman" pitchFamily="18" charset="0"/>
              </a:rPr>
              <a:t>trypsin</a:t>
            </a:r>
            <a:r>
              <a:rPr lang="en-US" sz="2700" b="1" u="sng" dirty="0">
                <a:latin typeface="+mn-lt"/>
                <a:cs typeface="Times New Roman" pitchFamily="18" charset="0"/>
              </a:rPr>
              <a:t> inhibitor</a:t>
            </a:r>
            <a:r>
              <a:rPr lang="en-US" sz="2700" b="1" dirty="0">
                <a:solidFill>
                  <a:srgbClr val="FFFFFF"/>
                </a:solidFill>
                <a:latin typeface="+mn-lt"/>
                <a:cs typeface="Times New Roman" pitchFamily="18" charset="0"/>
              </a:rPr>
              <a:t>, which is formed in the cytoplasm of the glandular cells, and it prevents activation of </a:t>
            </a:r>
            <a:r>
              <a:rPr lang="en-US" sz="2700" b="1" dirty="0" err="1">
                <a:solidFill>
                  <a:srgbClr val="FFFFFF"/>
                </a:solidFill>
                <a:latin typeface="+mn-lt"/>
                <a:cs typeface="Times New Roman" pitchFamily="18" charset="0"/>
              </a:rPr>
              <a:t>trypsin</a:t>
            </a:r>
            <a:r>
              <a:rPr lang="en-US" sz="2700" b="1" dirty="0">
                <a:solidFill>
                  <a:srgbClr val="FFFFFF"/>
                </a:solidFill>
                <a:latin typeface="+mn-lt"/>
                <a:cs typeface="Times New Roman" pitchFamily="18" charset="0"/>
              </a:rPr>
              <a:t> both inside the </a:t>
            </a:r>
            <a:r>
              <a:rPr lang="en-US" sz="2700" b="1" dirty="0" err="1">
                <a:solidFill>
                  <a:srgbClr val="FFFFFF"/>
                </a:solidFill>
                <a:latin typeface="+mn-lt"/>
                <a:cs typeface="Times New Roman" pitchFamily="18" charset="0"/>
              </a:rPr>
              <a:t>secretory</a:t>
            </a:r>
            <a:r>
              <a:rPr lang="en-US" sz="2700" b="1" dirty="0">
                <a:solidFill>
                  <a:srgbClr val="FFFFFF"/>
                </a:solidFill>
                <a:latin typeface="+mn-lt"/>
                <a:cs typeface="Times New Roman" pitchFamily="18" charset="0"/>
              </a:rPr>
              <a:t> cells and in the </a:t>
            </a:r>
            <a:r>
              <a:rPr lang="en-US" sz="2700" b="1" dirty="0" err="1">
                <a:solidFill>
                  <a:srgbClr val="FFFFFF"/>
                </a:solidFill>
                <a:latin typeface="+mn-lt"/>
                <a:cs typeface="Times New Roman" pitchFamily="18" charset="0"/>
              </a:rPr>
              <a:t>acini</a:t>
            </a:r>
            <a:r>
              <a:rPr lang="en-US" sz="2700" b="1" dirty="0">
                <a:solidFill>
                  <a:srgbClr val="FFFFFF"/>
                </a:solidFill>
                <a:latin typeface="+mn-lt"/>
                <a:cs typeface="Times New Roman" pitchFamily="18" charset="0"/>
              </a:rPr>
              <a:t> and ducts of the pancreas. </a:t>
            </a:r>
          </a:p>
          <a:p>
            <a:pPr algn="l" rtl="0">
              <a:defRPr/>
            </a:pPr>
            <a:r>
              <a:rPr lang="en-US" sz="2400" b="1" dirty="0">
                <a:latin typeface="+mn-lt"/>
                <a:cs typeface="Times New Roman" pitchFamily="18" charset="0"/>
              </a:rPr>
              <a:t>● </a:t>
            </a:r>
            <a:r>
              <a:rPr lang="en-US" sz="2400" b="1" dirty="0">
                <a:solidFill>
                  <a:srgbClr val="FFFFFF"/>
                </a:solidFill>
                <a:latin typeface="+mn-lt"/>
                <a:cs typeface="Times New Roman" pitchFamily="18" charset="0"/>
              </a:rPr>
              <a:t>B</a:t>
            </a:r>
            <a:r>
              <a:rPr lang="en-US" sz="2700" b="1" dirty="0">
                <a:solidFill>
                  <a:srgbClr val="FFFFFF"/>
                </a:solidFill>
                <a:latin typeface="+mn-lt"/>
                <a:cs typeface="Times New Roman" pitchFamily="18" charset="0"/>
              </a:rPr>
              <a:t>ecause </a:t>
            </a:r>
            <a:r>
              <a:rPr lang="en-US" sz="2700" b="1" dirty="0" err="1">
                <a:solidFill>
                  <a:srgbClr val="FFFFFF"/>
                </a:solidFill>
                <a:latin typeface="+mn-lt"/>
                <a:cs typeface="Times New Roman" pitchFamily="18" charset="0"/>
              </a:rPr>
              <a:t>trypsin</a:t>
            </a:r>
            <a:r>
              <a:rPr lang="en-US" sz="2700" b="1" dirty="0">
                <a:solidFill>
                  <a:srgbClr val="FFFFFF"/>
                </a:solidFill>
                <a:latin typeface="+mn-lt"/>
                <a:cs typeface="Times New Roman" pitchFamily="18" charset="0"/>
              </a:rPr>
              <a:t> activates the other pancreatic </a:t>
            </a:r>
            <a:r>
              <a:rPr lang="en-US" sz="2700" b="1" dirty="0" err="1">
                <a:solidFill>
                  <a:srgbClr val="FFFFFF"/>
                </a:solidFill>
                <a:latin typeface="+mn-lt"/>
                <a:cs typeface="Times New Roman" pitchFamily="18" charset="0"/>
              </a:rPr>
              <a:t>proteolytic</a:t>
            </a:r>
            <a:r>
              <a:rPr lang="en-US" sz="2700" b="1" dirty="0">
                <a:solidFill>
                  <a:srgbClr val="FFFFFF"/>
                </a:solidFill>
                <a:latin typeface="+mn-lt"/>
                <a:cs typeface="Times New Roman" pitchFamily="18" charset="0"/>
              </a:rPr>
              <a:t> enzymes, therefore </a:t>
            </a:r>
            <a:r>
              <a:rPr lang="en-US" sz="2700" b="1" dirty="0" err="1">
                <a:solidFill>
                  <a:srgbClr val="FFFFFF"/>
                </a:solidFill>
                <a:latin typeface="+mn-lt"/>
                <a:cs typeface="Times New Roman" pitchFamily="18" charset="0"/>
              </a:rPr>
              <a:t>trypsin</a:t>
            </a:r>
            <a:r>
              <a:rPr lang="en-US" sz="2700" b="1" dirty="0">
                <a:solidFill>
                  <a:srgbClr val="FFFFFF"/>
                </a:solidFill>
                <a:latin typeface="+mn-lt"/>
                <a:cs typeface="Times New Roman" pitchFamily="18" charset="0"/>
              </a:rPr>
              <a:t> inhibitor prevents activation of the other enzymes as well.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762000"/>
          </a:xfrm>
        </p:spPr>
        <p:txBody>
          <a:bodyPr/>
          <a:lstStyle/>
          <a:p>
            <a:r>
              <a:rPr lang="en-US" sz="2800" dirty="0" smtClean="0"/>
              <a:t>General Principles of Gastrointestinal Motility</a:t>
            </a:r>
            <a:r>
              <a:rPr lang="en-US" sz="3600" dirty="0" smtClean="0"/>
              <a:t/>
            </a:r>
            <a:br>
              <a:rPr lang="en-US" sz="3600" dirty="0" smtClean="0"/>
            </a:br>
            <a:r>
              <a:rPr lang="en-US" sz="2400" dirty="0" smtClean="0"/>
              <a:t>Physiologic Anatomy of the Gastrointestinal Wall</a:t>
            </a:r>
            <a:endParaRPr lang="ar-SA" sz="3600" dirty="0" smtClean="0"/>
          </a:p>
        </p:txBody>
      </p:sp>
      <p:sp>
        <p:nvSpPr>
          <p:cNvPr id="7171" name="Content Placeholder 2"/>
          <p:cNvSpPr>
            <a:spLocks noGrp="1"/>
          </p:cNvSpPr>
          <p:nvPr>
            <p:ph idx="1"/>
          </p:nvPr>
        </p:nvSpPr>
        <p:spPr>
          <a:xfrm>
            <a:off x="76200" y="838200"/>
            <a:ext cx="9067800" cy="1676400"/>
          </a:xfrm>
        </p:spPr>
        <p:txBody>
          <a:bodyPr/>
          <a:lstStyle/>
          <a:p>
            <a:r>
              <a:rPr lang="en-US" sz="1800" b="1" dirty="0" smtClean="0"/>
              <a:t>The following layers structure the GI wall from outer surface inward: (1) the </a:t>
            </a:r>
            <a:r>
              <a:rPr lang="en-US" sz="1800" b="1" i="1" dirty="0" err="1" smtClean="0"/>
              <a:t>serosa</a:t>
            </a:r>
            <a:r>
              <a:rPr lang="en-US" sz="1800" b="1" dirty="0" smtClean="0"/>
              <a:t>, (2) a </a:t>
            </a:r>
            <a:r>
              <a:rPr lang="en-US" sz="1800" b="1" i="1" dirty="0" smtClean="0"/>
              <a:t>longitudinal muscle layer</a:t>
            </a:r>
            <a:r>
              <a:rPr lang="en-US" sz="1800" b="1" dirty="0" smtClean="0"/>
              <a:t>, (3) a </a:t>
            </a:r>
            <a:r>
              <a:rPr lang="en-US" sz="1800" b="1" i="1" dirty="0" smtClean="0"/>
              <a:t>circular muscle layer</a:t>
            </a:r>
            <a:r>
              <a:rPr lang="en-US" sz="1800" b="1" dirty="0" smtClean="0"/>
              <a:t>, (4) the </a:t>
            </a:r>
            <a:r>
              <a:rPr lang="en-US" sz="1800" b="1" i="1" dirty="0" err="1" smtClean="0"/>
              <a:t>submucosa</a:t>
            </a:r>
            <a:r>
              <a:rPr lang="en-US" sz="1800" b="1" i="1" dirty="0" smtClean="0"/>
              <a:t>,</a:t>
            </a:r>
            <a:r>
              <a:rPr lang="en-US" sz="1800" b="1" dirty="0" smtClean="0"/>
              <a:t> and (5) the </a:t>
            </a:r>
            <a:r>
              <a:rPr lang="en-US" sz="1800" b="1" i="1" dirty="0" smtClean="0"/>
              <a:t>mucosa</a:t>
            </a:r>
            <a:r>
              <a:rPr lang="en-US" sz="1800" b="1" dirty="0" smtClean="0"/>
              <a:t>. In addition, sparse bundles of smooth muscle fibers, the </a:t>
            </a:r>
            <a:r>
              <a:rPr lang="en-US" sz="1800" b="1" i="1" dirty="0" smtClean="0"/>
              <a:t>mucosal muscle</a:t>
            </a:r>
            <a:r>
              <a:rPr lang="en-US" sz="1800" b="1" dirty="0" smtClean="0"/>
              <a:t>, lie in the deeper layers of the mucosa. </a:t>
            </a:r>
            <a:endParaRPr lang="ar-SA" sz="1800" b="1" dirty="0" smtClean="0"/>
          </a:p>
        </p:txBody>
      </p:sp>
      <p:pic>
        <p:nvPicPr>
          <p:cNvPr id="5" name="Picture 4" descr="24-03_1.jpg                                                    00000941Sarah                          B9D5FA8B:"/>
          <p:cNvPicPr>
            <a:picLocks noChangeAspect="1" noChangeArrowheads="1"/>
          </p:cNvPicPr>
          <p:nvPr/>
        </p:nvPicPr>
        <p:blipFill>
          <a:blip r:embed="rId2" cstate="print"/>
          <a:srcRect/>
          <a:stretch>
            <a:fillRect/>
          </a:stretch>
        </p:blipFill>
        <p:spPr bwMode="auto">
          <a:xfrm>
            <a:off x="76200" y="2133600"/>
            <a:ext cx="8991600" cy="464185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76200"/>
            <a:ext cx="7772400" cy="1143000"/>
          </a:xfrm>
        </p:spPr>
        <p:txBody>
          <a:bodyPr/>
          <a:lstStyle/>
          <a:p>
            <a:pPr rtl="0"/>
            <a:r>
              <a:rPr lang="en-US" smtClean="0"/>
              <a:t>Pancreatic secretion </a:t>
            </a:r>
            <a:r>
              <a:rPr lang="en-US" smtClean="0">
                <a:latin typeface="Times New Roman" pitchFamily="18" charset="0"/>
                <a:cs typeface="Times New Roman" pitchFamily="18" charset="0"/>
              </a:rPr>
              <a:t>(continued)</a:t>
            </a:r>
            <a:endParaRPr lang="ar-SA" smtClean="0"/>
          </a:p>
        </p:txBody>
      </p:sp>
      <p:sp>
        <p:nvSpPr>
          <p:cNvPr id="3" name="Content Placeholder 2"/>
          <p:cNvSpPr>
            <a:spLocks noGrp="1"/>
          </p:cNvSpPr>
          <p:nvPr>
            <p:ph idx="1"/>
          </p:nvPr>
        </p:nvSpPr>
        <p:spPr>
          <a:xfrm>
            <a:off x="685800" y="990600"/>
            <a:ext cx="7772400" cy="4114800"/>
          </a:xfrm>
        </p:spPr>
        <p:txBody>
          <a:bodyPr>
            <a:normAutofit fontScale="85000" lnSpcReduction="10000"/>
          </a:bodyPr>
          <a:lstStyle/>
          <a:p>
            <a:pPr algn="l" rtl="0" eaLnBrk="1" hangingPunct="1">
              <a:defRPr/>
            </a:pPr>
            <a:r>
              <a:rPr lang="en-US" b="1" dirty="0" smtClean="0"/>
              <a:t>The pancreatic enzyme for digesting carbohydrates is </a:t>
            </a:r>
            <a:r>
              <a:rPr lang="en-US" b="1" i="1" dirty="0" smtClean="0"/>
              <a:t>pancreatic amylase, which hydrolyzes starches, glycogen, </a:t>
            </a:r>
            <a:r>
              <a:rPr lang="en-US" b="1" dirty="0" smtClean="0"/>
              <a:t>and most other carbohydrates </a:t>
            </a:r>
            <a:r>
              <a:rPr lang="en-US" b="1" dirty="0" smtClean="0">
                <a:solidFill>
                  <a:srgbClr val="FFFFFF"/>
                </a:solidFill>
                <a:latin typeface="Times New Roman" pitchFamily="18" charset="0"/>
                <a:cs typeface="Times New Roman" pitchFamily="18" charset="0"/>
              </a:rPr>
              <a:t>(except cellulose)</a:t>
            </a:r>
            <a:r>
              <a:rPr lang="en-US" b="1" dirty="0" smtClean="0">
                <a:solidFill>
                  <a:srgbClr val="FFFFFF"/>
                </a:solidFill>
                <a:cs typeface="Times New Roman" pitchFamily="18" charset="0"/>
              </a:rPr>
              <a:t> to form mostly disaccharides and a few </a:t>
            </a:r>
            <a:r>
              <a:rPr lang="en-US" b="1" dirty="0" err="1" smtClean="0">
                <a:solidFill>
                  <a:srgbClr val="FFFFFF"/>
                </a:solidFill>
                <a:cs typeface="Times New Roman" pitchFamily="18" charset="0"/>
              </a:rPr>
              <a:t>trisaccharides</a:t>
            </a:r>
            <a:r>
              <a:rPr lang="en-US" b="1" dirty="0" smtClean="0">
                <a:solidFill>
                  <a:srgbClr val="FFFFFF"/>
                </a:solidFill>
                <a:cs typeface="Times New Roman" pitchFamily="18" charset="0"/>
              </a:rPr>
              <a:t>.</a:t>
            </a:r>
            <a:r>
              <a:rPr lang="en-US" b="1" dirty="0" smtClean="0"/>
              <a:t> </a:t>
            </a:r>
          </a:p>
          <a:p>
            <a:pPr algn="l" rtl="0" eaLnBrk="1" hangingPunct="1">
              <a:defRPr/>
            </a:pPr>
            <a:r>
              <a:rPr lang="en-US" b="1" dirty="0" smtClean="0"/>
              <a:t>The main enzymes for fat digestion are:</a:t>
            </a:r>
          </a:p>
          <a:p>
            <a:pPr marL="514350" indent="-514350" algn="l" rtl="0" eaLnBrk="1" hangingPunct="1">
              <a:buFontTx/>
              <a:buAutoNum type="arabicParenBoth"/>
              <a:defRPr/>
            </a:pPr>
            <a:r>
              <a:rPr lang="en-US" b="1" i="1" dirty="0" smtClean="0"/>
              <a:t>Pancreatic lipase </a:t>
            </a:r>
          </a:p>
          <a:p>
            <a:pPr marL="514350" indent="-514350" algn="l" rtl="0" eaLnBrk="1" hangingPunct="1">
              <a:buFontTx/>
              <a:buNone/>
              <a:defRPr/>
            </a:pPr>
            <a:r>
              <a:rPr lang="en-US" b="1" dirty="0" smtClean="0"/>
              <a:t>(2) </a:t>
            </a:r>
            <a:r>
              <a:rPr lang="en-US" b="1" i="1" dirty="0" smtClean="0"/>
              <a:t>Cholesterol esterase</a:t>
            </a:r>
          </a:p>
          <a:p>
            <a:pPr algn="l" rtl="0" eaLnBrk="1" hangingPunct="1">
              <a:buFontTx/>
              <a:buNone/>
              <a:defRPr/>
            </a:pPr>
            <a:r>
              <a:rPr lang="en-US" b="1" dirty="0" smtClean="0"/>
              <a:t>(3) </a:t>
            </a:r>
            <a:r>
              <a:rPr lang="en-US" b="1" i="1" dirty="0" err="1" smtClean="0"/>
              <a:t>Phospholipase</a:t>
            </a:r>
            <a:endParaRPr lang="en-US" b="1" dirty="0" smtClean="0"/>
          </a:p>
          <a:p>
            <a:pPr algn="l" rtl="0">
              <a:defRPr/>
            </a:pPr>
            <a:endParaRPr lang="ar-SA" dirty="0"/>
          </a:p>
        </p:txBody>
      </p:sp>
      <p:pic>
        <p:nvPicPr>
          <p:cNvPr id="13316" name="Picture 3" descr="8_29"/>
          <p:cNvPicPr>
            <a:picLocks noChangeAspect="1" noChangeArrowheads="1"/>
          </p:cNvPicPr>
          <p:nvPr/>
        </p:nvPicPr>
        <p:blipFill>
          <a:blip r:embed="rId2"/>
          <a:srcRect/>
          <a:stretch>
            <a:fillRect/>
          </a:stretch>
        </p:blipFill>
        <p:spPr bwMode="auto">
          <a:xfrm>
            <a:off x="1295400" y="4800600"/>
            <a:ext cx="6400800" cy="202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Pancreatic secretions are rich in bicarbonate ions </a:t>
            </a:r>
          </a:p>
        </p:txBody>
      </p:sp>
      <p:sp>
        <p:nvSpPr>
          <p:cNvPr id="16387" name="Rectangle 3"/>
          <p:cNvSpPr>
            <a:spLocks noGrp="1" noChangeArrowheads="1"/>
          </p:cNvSpPr>
          <p:nvPr>
            <p:ph idx="1"/>
          </p:nvPr>
        </p:nvSpPr>
        <p:spPr/>
        <p:txBody>
          <a:bodyPr/>
          <a:lstStyle/>
          <a:p>
            <a:pPr algn="l" rtl="0" eaLnBrk="1" hangingPunct="1"/>
            <a:r>
              <a:rPr lang="en-US" smtClean="0"/>
              <a:t>The pancreas secrets about 1 L/day of HCO</a:t>
            </a:r>
            <a:r>
              <a:rPr lang="en-US" sz="1800" smtClean="0"/>
              <a:t>3</a:t>
            </a:r>
            <a:r>
              <a:rPr lang="en-US" smtClean="0"/>
              <a:t> –rich fluid from the epithelial cells of the ductules and ducts.</a:t>
            </a:r>
          </a:p>
          <a:p>
            <a:pPr algn="l" rtl="0" eaLnBrk="1" hangingPunct="1"/>
            <a:r>
              <a:rPr lang="en-US" smtClean="0"/>
              <a:t>The osmolarity of pancreatic fluid is equal to that of plasma</a:t>
            </a:r>
          </a:p>
          <a:p>
            <a:pPr algn="l" rtl="0" eaLnBrk="1" hangingPunct="1"/>
            <a:r>
              <a:rPr lang="en-US" smtClean="0"/>
              <a:t>HCO</a:t>
            </a:r>
            <a:r>
              <a:rPr lang="en-US" sz="1800" smtClean="0"/>
              <a:t>3 </a:t>
            </a:r>
            <a:r>
              <a:rPr lang="en-US" smtClean="0"/>
              <a:t>concentration increases with increasing secretion rate  </a:t>
            </a:r>
            <a:endParaRPr lang="en-US" sz="48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howimage.jpg"/>
          <p:cNvPicPr>
            <a:picLocks noChangeAspect="1"/>
          </p:cNvPicPr>
          <p:nvPr/>
        </p:nvPicPr>
        <p:blipFill>
          <a:blip r:embed="rId2"/>
          <a:srcRect/>
          <a:stretch>
            <a:fillRect/>
          </a:stretch>
        </p:blipFill>
        <p:spPr bwMode="auto">
          <a:xfrm>
            <a:off x="609600" y="768350"/>
            <a:ext cx="8077200" cy="5862638"/>
          </a:xfrm>
          <a:prstGeom prst="rect">
            <a:avLst/>
          </a:prstGeom>
          <a:noFill/>
          <a:ln w="9525">
            <a:noFill/>
            <a:miter lim="800000"/>
            <a:headEnd/>
            <a:tailEnd/>
          </a:ln>
        </p:spPr>
      </p:pic>
      <p:sp>
        <p:nvSpPr>
          <p:cNvPr id="15363" name="Title 3"/>
          <p:cNvSpPr>
            <a:spLocks noGrp="1"/>
          </p:cNvSpPr>
          <p:nvPr>
            <p:ph type="title"/>
          </p:nvPr>
        </p:nvSpPr>
        <p:spPr>
          <a:xfrm>
            <a:off x="381000" y="152400"/>
            <a:ext cx="8229600" cy="457200"/>
          </a:xfrm>
        </p:spPr>
        <p:txBody>
          <a:bodyPr/>
          <a:lstStyle/>
          <a:p>
            <a:pPr>
              <a:defRPr/>
            </a:pPr>
            <a:r>
              <a:rPr lang="en-US" sz="2800" dirty="0" smtClean="0">
                <a:latin typeface="+mn-lt"/>
                <a:cs typeface="Times New Roman" pitchFamily="18" charset="0"/>
              </a:rPr>
              <a:t>Secretion of </a:t>
            </a:r>
            <a:r>
              <a:rPr lang="en-US" sz="2800" dirty="0" err="1" smtClean="0">
                <a:latin typeface="+mn-lt"/>
                <a:cs typeface="Times New Roman" pitchFamily="18" charset="0"/>
              </a:rPr>
              <a:t>Isosmotic</a:t>
            </a:r>
            <a:r>
              <a:rPr lang="en-US" sz="2800" dirty="0" smtClean="0">
                <a:latin typeface="+mn-lt"/>
                <a:cs typeface="Times New Roman" pitchFamily="18" charset="0"/>
              </a:rPr>
              <a:t> Sodium Bicarbonate Solution.</a:t>
            </a:r>
            <a:endParaRPr lang="en-US" sz="2800" dirty="0">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howimage.jpg"/>
          <p:cNvPicPr>
            <a:picLocks noChangeAspect="1"/>
          </p:cNvPicPr>
          <p:nvPr/>
        </p:nvPicPr>
        <p:blipFill>
          <a:blip r:embed="rId2"/>
          <a:srcRect/>
          <a:stretch>
            <a:fillRect/>
          </a:stretch>
        </p:blipFill>
        <p:spPr bwMode="auto">
          <a:xfrm>
            <a:off x="228600" y="1514475"/>
            <a:ext cx="8655050" cy="4200525"/>
          </a:xfrm>
          <a:prstGeom prst="rect">
            <a:avLst/>
          </a:prstGeom>
          <a:noFill/>
          <a:ln w="9525">
            <a:noFill/>
            <a:miter lim="800000"/>
            <a:headEnd/>
            <a:tailEnd/>
          </a:ln>
        </p:spPr>
      </p:pic>
      <p:sp>
        <p:nvSpPr>
          <p:cNvPr id="19459" name="Title 3"/>
          <p:cNvSpPr>
            <a:spLocks noGrp="1"/>
          </p:cNvSpPr>
          <p:nvPr>
            <p:ph type="title"/>
          </p:nvPr>
        </p:nvSpPr>
        <p:spPr>
          <a:xfrm>
            <a:off x="685800" y="304800"/>
            <a:ext cx="7772400" cy="914400"/>
          </a:xfrm>
        </p:spPr>
        <p:txBody>
          <a:bodyPr/>
          <a:lstStyle/>
          <a:p>
            <a:pPr eaLnBrk="1" hangingPunct="1"/>
            <a:r>
              <a:rPr lang="en-US" smtClean="0"/>
              <a:t>Flow Rate and pancreatic secretion</a:t>
            </a:r>
            <a:endParaRPr lang="ar-SA"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143000"/>
          </a:xfrm>
        </p:spPr>
        <p:txBody>
          <a:bodyPr/>
          <a:lstStyle/>
          <a:p>
            <a:pPr eaLnBrk="1" hangingPunct="1"/>
            <a:r>
              <a:rPr lang="en-US" smtClean="0"/>
              <a:t>Pancreatic Secretion is Under Neural and Hormonal Control</a:t>
            </a:r>
          </a:p>
        </p:txBody>
      </p:sp>
      <p:sp>
        <p:nvSpPr>
          <p:cNvPr id="12291" name="Rectangle 3"/>
          <p:cNvSpPr>
            <a:spLocks noGrp="1" noChangeArrowheads="1"/>
          </p:cNvSpPr>
          <p:nvPr>
            <p:ph idx="1"/>
          </p:nvPr>
        </p:nvSpPr>
        <p:spPr>
          <a:xfrm>
            <a:off x="457200" y="1570038"/>
            <a:ext cx="8229600" cy="4525962"/>
          </a:xfrm>
        </p:spPr>
        <p:txBody>
          <a:bodyPr/>
          <a:lstStyle/>
          <a:p>
            <a:pPr algn="l" rtl="0" eaLnBrk="1" hangingPunct="1">
              <a:lnSpc>
                <a:spcPct val="90000"/>
              </a:lnSpc>
              <a:defRPr/>
            </a:pPr>
            <a:r>
              <a:rPr lang="en-US" sz="2800" b="1" dirty="0" smtClean="0">
                <a:solidFill>
                  <a:schemeClr val="accent4">
                    <a:lumMod val="20000"/>
                    <a:lumOff val="80000"/>
                  </a:schemeClr>
                </a:solidFill>
              </a:rPr>
              <a:t>Parasympathetic stimulation (through Ach on </a:t>
            </a:r>
            <a:r>
              <a:rPr lang="en-US" sz="2800" b="1" dirty="0" err="1" smtClean="0">
                <a:solidFill>
                  <a:schemeClr val="accent4">
                    <a:lumMod val="20000"/>
                    <a:lumOff val="80000"/>
                  </a:schemeClr>
                </a:solidFill>
              </a:rPr>
              <a:t>acinar</a:t>
            </a:r>
            <a:r>
              <a:rPr lang="en-US" sz="2800" b="1" dirty="0" smtClean="0">
                <a:solidFill>
                  <a:schemeClr val="accent4">
                    <a:lumMod val="20000"/>
                    <a:lumOff val="80000"/>
                  </a:schemeClr>
                </a:solidFill>
              </a:rPr>
              <a:t> cells) results in an increase in enzyme secretion-fluid and HCO</a:t>
            </a:r>
            <a:r>
              <a:rPr lang="en-US" sz="1600" b="1" dirty="0" smtClean="0">
                <a:solidFill>
                  <a:schemeClr val="accent4">
                    <a:lumMod val="20000"/>
                    <a:lumOff val="80000"/>
                  </a:schemeClr>
                </a:solidFill>
              </a:rPr>
              <a:t>3</a:t>
            </a:r>
          </a:p>
          <a:p>
            <a:pPr algn="l" rtl="0" eaLnBrk="1" hangingPunct="1">
              <a:lnSpc>
                <a:spcPct val="90000"/>
              </a:lnSpc>
              <a:defRPr/>
            </a:pPr>
            <a:r>
              <a:rPr lang="en-US" sz="2800" b="1" dirty="0" err="1" smtClean="0">
                <a:solidFill>
                  <a:schemeClr val="accent4">
                    <a:lumMod val="20000"/>
                    <a:lumOff val="80000"/>
                  </a:schemeClr>
                </a:solidFill>
              </a:rPr>
              <a:t>Secretin</a:t>
            </a:r>
            <a:r>
              <a:rPr lang="en-US" sz="2800" b="1" dirty="0" smtClean="0">
                <a:solidFill>
                  <a:schemeClr val="accent4">
                    <a:lumMod val="20000"/>
                    <a:lumOff val="80000"/>
                  </a:schemeClr>
                </a:solidFill>
              </a:rPr>
              <a:t> tends to stimulate a HCO</a:t>
            </a:r>
            <a:r>
              <a:rPr lang="en-US" sz="1600" b="1" dirty="0" smtClean="0">
                <a:solidFill>
                  <a:schemeClr val="accent4">
                    <a:lumMod val="20000"/>
                    <a:lumOff val="80000"/>
                  </a:schemeClr>
                </a:solidFill>
              </a:rPr>
              <a:t>3 </a:t>
            </a:r>
            <a:r>
              <a:rPr lang="en-US" sz="2800" b="1" dirty="0" smtClean="0">
                <a:solidFill>
                  <a:schemeClr val="accent4">
                    <a:lumMod val="20000"/>
                    <a:lumOff val="80000"/>
                  </a:schemeClr>
                </a:solidFill>
              </a:rPr>
              <a:t>rich secretion by activating </a:t>
            </a:r>
            <a:r>
              <a:rPr lang="en-US" sz="2800" b="1" dirty="0" err="1" smtClean="0">
                <a:solidFill>
                  <a:schemeClr val="accent4">
                    <a:lumMod val="20000"/>
                    <a:lumOff val="80000"/>
                  </a:schemeClr>
                </a:solidFill>
              </a:rPr>
              <a:t>ductal</a:t>
            </a:r>
            <a:r>
              <a:rPr lang="en-US" sz="2800" b="1" dirty="0" smtClean="0">
                <a:solidFill>
                  <a:schemeClr val="accent4">
                    <a:lumMod val="20000"/>
                    <a:lumOff val="80000"/>
                  </a:schemeClr>
                </a:solidFill>
              </a:rPr>
              <a:t> cells. </a:t>
            </a:r>
          </a:p>
          <a:p>
            <a:pPr algn="l" rtl="0" eaLnBrk="1" hangingPunct="1">
              <a:lnSpc>
                <a:spcPct val="90000"/>
              </a:lnSpc>
              <a:defRPr/>
            </a:pPr>
            <a:r>
              <a:rPr lang="en-US" sz="2800" b="1" dirty="0" smtClean="0">
                <a:solidFill>
                  <a:schemeClr val="accent4">
                    <a:lumMod val="20000"/>
                    <a:lumOff val="80000"/>
                  </a:schemeClr>
                </a:solidFill>
              </a:rPr>
              <a:t>CCK stimulates a marked increase in enzyme secretion by stimulating the </a:t>
            </a:r>
            <a:r>
              <a:rPr lang="en-US" sz="2800" b="1" dirty="0" err="1" smtClean="0">
                <a:solidFill>
                  <a:schemeClr val="accent4">
                    <a:lumMod val="20000"/>
                    <a:lumOff val="80000"/>
                  </a:schemeClr>
                </a:solidFill>
              </a:rPr>
              <a:t>acinar</a:t>
            </a:r>
            <a:r>
              <a:rPr lang="en-US" sz="2800" b="1" dirty="0" smtClean="0">
                <a:solidFill>
                  <a:schemeClr val="accent4">
                    <a:lumMod val="20000"/>
                    <a:lumOff val="80000"/>
                  </a:schemeClr>
                </a:solidFill>
              </a:rPr>
              <a:t> cells.</a:t>
            </a:r>
          </a:p>
          <a:p>
            <a:pPr algn="l" rtl="0" eaLnBrk="1" hangingPunct="1">
              <a:defRPr/>
            </a:pPr>
            <a:r>
              <a:rPr lang="en-US" sz="2800" b="1" dirty="0" smtClean="0">
                <a:solidFill>
                  <a:schemeClr val="accent4">
                    <a:lumMod val="20000"/>
                    <a:lumOff val="80000"/>
                  </a:schemeClr>
                </a:solidFill>
              </a:rPr>
              <a:t>Pancreatic secretion normally results from the combined effects of the multiple basic stimuli, not from one alone (potentiate each other).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0"/>
            <a:ext cx="9144000" cy="646113"/>
          </a:xfrm>
          <a:prstGeom prst="rect">
            <a:avLst/>
          </a:prstGeom>
          <a:noFill/>
          <a:ln w="12700">
            <a:noFill/>
            <a:miter lim="800000"/>
            <a:headEnd type="none" w="sm" len="sm"/>
            <a:tailEnd type="none" w="sm" len="sm"/>
          </a:ln>
        </p:spPr>
        <p:txBody>
          <a:bodyPr>
            <a:spAutoFit/>
          </a:bodyPr>
          <a:lstStyle/>
          <a:p>
            <a:pPr algn="ctr" rtl="0">
              <a:defRPr/>
            </a:pPr>
            <a:r>
              <a:rPr lang="en-US" sz="3600" b="1">
                <a:latin typeface="+mn-lt"/>
              </a:rPr>
              <a:t>Stimuli for Pancreatic Secretion</a:t>
            </a:r>
          </a:p>
        </p:txBody>
      </p:sp>
      <p:sp>
        <p:nvSpPr>
          <p:cNvPr id="15363" name="Text Box 6"/>
          <p:cNvSpPr txBox="1">
            <a:spLocks noChangeArrowheads="1"/>
          </p:cNvSpPr>
          <p:nvPr/>
        </p:nvSpPr>
        <p:spPr bwMode="auto">
          <a:xfrm>
            <a:off x="152400" y="685800"/>
            <a:ext cx="8839200" cy="6140450"/>
          </a:xfrm>
          <a:prstGeom prst="rect">
            <a:avLst/>
          </a:prstGeom>
          <a:noFill/>
          <a:ln w="12700">
            <a:noFill/>
            <a:miter lim="800000"/>
            <a:headEnd type="none" w="sm" len="sm"/>
            <a:tailEnd type="none" w="sm" len="sm"/>
          </a:ln>
        </p:spPr>
        <p:txBody>
          <a:bodyPr>
            <a:spAutoFit/>
          </a:bodyPr>
          <a:lstStyle/>
          <a:p>
            <a:pPr algn="l" rtl="0">
              <a:defRPr/>
            </a:pPr>
            <a:r>
              <a:rPr lang="en-US" sz="2600" b="1">
                <a:latin typeface="+mn-lt"/>
                <a:cs typeface="Times New Roman" pitchFamily="18" charset="0"/>
              </a:rPr>
              <a:t>1. Acetylcholine: </a:t>
            </a:r>
            <a:r>
              <a:rPr lang="en-US" sz="2600" b="1">
                <a:solidFill>
                  <a:srgbClr val="FFFFFF"/>
                </a:solidFill>
                <a:latin typeface="+mn-lt"/>
                <a:cs typeface="Times New Roman" pitchFamily="18" charset="0"/>
              </a:rPr>
              <a:t>released from the parasympathetic vagus nerve endings and from other cholinergic nerves in the enteric nervous system.</a:t>
            </a:r>
          </a:p>
          <a:p>
            <a:pPr algn="l" rtl="0">
              <a:defRPr/>
            </a:pPr>
            <a:endParaRPr lang="en-US" sz="1200" b="1">
              <a:solidFill>
                <a:srgbClr val="FFFFFF"/>
              </a:solidFill>
              <a:latin typeface="+mn-lt"/>
              <a:cs typeface="Times New Roman" pitchFamily="18" charset="0"/>
            </a:endParaRPr>
          </a:p>
          <a:p>
            <a:pPr algn="l" rtl="0">
              <a:defRPr/>
            </a:pPr>
            <a:r>
              <a:rPr lang="en-US" sz="2600" b="1">
                <a:latin typeface="+mn-lt"/>
                <a:cs typeface="Times New Roman" pitchFamily="18" charset="0"/>
              </a:rPr>
              <a:t>2. Cholecystokinin: </a:t>
            </a:r>
            <a:r>
              <a:rPr lang="en-US" sz="2600" b="1">
                <a:solidFill>
                  <a:srgbClr val="FFFFFF"/>
                </a:solidFill>
                <a:latin typeface="+mn-lt"/>
                <a:cs typeface="Times New Roman" pitchFamily="18" charset="0"/>
              </a:rPr>
              <a:t>secreted by the duodenal and upper jejunal mucosa (I cells) when food enters the small intestine.</a:t>
            </a:r>
          </a:p>
          <a:p>
            <a:pPr algn="l" rtl="0">
              <a:defRPr/>
            </a:pPr>
            <a:endParaRPr lang="en-US" sz="1200" b="1">
              <a:solidFill>
                <a:srgbClr val="FFFFFF"/>
              </a:solidFill>
              <a:latin typeface="+mn-lt"/>
              <a:cs typeface="Times New Roman" pitchFamily="18" charset="0"/>
            </a:endParaRPr>
          </a:p>
          <a:p>
            <a:pPr algn="l" rtl="0">
              <a:defRPr/>
            </a:pPr>
            <a:r>
              <a:rPr lang="en-US" sz="2600" b="1">
                <a:latin typeface="+mn-lt"/>
                <a:cs typeface="Times New Roman" pitchFamily="18" charset="0"/>
              </a:rPr>
              <a:t>3. Secretin: </a:t>
            </a:r>
            <a:r>
              <a:rPr lang="en-US" sz="2600" b="1">
                <a:solidFill>
                  <a:srgbClr val="FFFFFF"/>
                </a:solidFill>
                <a:latin typeface="+mn-lt"/>
                <a:cs typeface="Times New Roman" pitchFamily="18" charset="0"/>
              </a:rPr>
              <a:t>also secreted by the duodenal and jejunal mucosa (S cells) when highly acidic chyme enters the small intestine.</a:t>
            </a:r>
          </a:p>
          <a:p>
            <a:pPr algn="l" rtl="0">
              <a:defRPr/>
            </a:pPr>
            <a:endParaRPr lang="en-US" sz="1200" b="1">
              <a:solidFill>
                <a:srgbClr val="FFFFFF"/>
              </a:solidFill>
              <a:latin typeface="+mn-lt"/>
              <a:cs typeface="Times New Roman" pitchFamily="18" charset="0"/>
            </a:endParaRPr>
          </a:p>
          <a:p>
            <a:pPr algn="l" rtl="0">
              <a:defRPr/>
            </a:pPr>
            <a:r>
              <a:rPr lang="en-US" sz="2500" b="1">
                <a:latin typeface="+mn-lt"/>
                <a:cs typeface="Times New Roman" pitchFamily="18" charset="0"/>
              </a:rPr>
              <a:t>Acetylcholine and cholecystokinin</a:t>
            </a:r>
            <a:r>
              <a:rPr lang="en-US" sz="2500" b="1">
                <a:solidFill>
                  <a:srgbClr val="FFFFFF"/>
                </a:solidFill>
                <a:latin typeface="+mn-lt"/>
                <a:cs typeface="Times New Roman" pitchFamily="18" charset="0"/>
              </a:rPr>
              <a:t> stimulate the acinar cells of the pancreas, causing production of large quantities of </a:t>
            </a:r>
            <a:r>
              <a:rPr lang="en-US" sz="2500" b="1">
                <a:latin typeface="+mn-lt"/>
                <a:cs typeface="Times New Roman" pitchFamily="18" charset="0"/>
              </a:rPr>
              <a:t>pancreatic digestive enzymes</a:t>
            </a:r>
            <a:r>
              <a:rPr lang="en-US" sz="2500" b="1">
                <a:solidFill>
                  <a:srgbClr val="FFFFFF"/>
                </a:solidFill>
                <a:latin typeface="+mn-lt"/>
                <a:cs typeface="Times New Roman" pitchFamily="18" charset="0"/>
              </a:rPr>
              <a:t> but relatively small quantities of water and electrolytes to go with the enzymes. </a:t>
            </a:r>
          </a:p>
          <a:p>
            <a:pPr algn="l" rtl="0">
              <a:defRPr/>
            </a:pPr>
            <a:r>
              <a:rPr lang="en-US" sz="2500" b="1">
                <a:latin typeface="+mn-lt"/>
                <a:cs typeface="Times New Roman" pitchFamily="18" charset="0"/>
              </a:rPr>
              <a:t>Secretin</a:t>
            </a:r>
            <a:r>
              <a:rPr lang="en-US" sz="2500" b="1">
                <a:solidFill>
                  <a:srgbClr val="FFFFFF"/>
                </a:solidFill>
                <a:latin typeface="+mn-lt"/>
                <a:cs typeface="Times New Roman" pitchFamily="18" charset="0"/>
              </a:rPr>
              <a:t>, in contrast to the first two basic stimuli, stimulates secretion of </a:t>
            </a:r>
            <a:r>
              <a:rPr lang="en-US" sz="2500" b="1">
                <a:latin typeface="+mn-lt"/>
                <a:cs typeface="Times New Roman" pitchFamily="18" charset="0"/>
              </a:rPr>
              <a:t>large quantities of H</a:t>
            </a:r>
            <a:r>
              <a:rPr lang="en-US" sz="2500" b="1" baseline="-25000">
                <a:latin typeface="+mn-lt"/>
                <a:cs typeface="Times New Roman" pitchFamily="18" charset="0"/>
              </a:rPr>
              <a:t>2</a:t>
            </a:r>
            <a:r>
              <a:rPr lang="en-US" sz="2500" b="1">
                <a:latin typeface="+mn-lt"/>
                <a:cs typeface="Times New Roman" pitchFamily="18" charset="0"/>
              </a:rPr>
              <a:t>O and NaHCO</a:t>
            </a:r>
            <a:r>
              <a:rPr lang="en-US" sz="2500" b="1" baseline="-25000">
                <a:latin typeface="+mn-lt"/>
                <a:cs typeface="Times New Roman" pitchFamily="18" charset="0"/>
              </a:rPr>
              <a:t>3</a:t>
            </a:r>
            <a:r>
              <a:rPr lang="en-US" sz="2500" b="1">
                <a:latin typeface="+mn-lt"/>
                <a:cs typeface="Times New Roman" pitchFamily="18" charset="0"/>
              </a:rPr>
              <a:t> solution</a:t>
            </a:r>
            <a:r>
              <a:rPr lang="en-US" sz="2500" b="1">
                <a:solidFill>
                  <a:srgbClr val="FFFFFF"/>
                </a:solidFill>
                <a:latin typeface="+mn-lt"/>
                <a:cs typeface="Times New Roman" pitchFamily="18" charset="0"/>
              </a:rPr>
              <a:t> by the pancreatic ductal epithelium.</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0"/>
            <a:ext cx="9144000" cy="584200"/>
          </a:xfrm>
          <a:prstGeom prst="rect">
            <a:avLst/>
          </a:prstGeom>
          <a:noFill/>
          <a:ln w="12700">
            <a:noFill/>
            <a:miter lim="800000"/>
            <a:headEnd type="none" w="sm" len="sm"/>
            <a:tailEnd type="none" w="sm" len="sm"/>
          </a:ln>
        </p:spPr>
        <p:txBody>
          <a:bodyPr>
            <a:spAutoFit/>
          </a:bodyPr>
          <a:lstStyle/>
          <a:p>
            <a:pPr algn="ctr" rtl="0">
              <a:defRPr/>
            </a:pPr>
            <a:r>
              <a:rPr lang="en-US" sz="3200" b="1">
                <a:latin typeface="+mn-lt"/>
              </a:rPr>
              <a:t>Stimuli for Pancreatic Secretion (continued)</a:t>
            </a:r>
          </a:p>
        </p:txBody>
      </p:sp>
      <p:sp>
        <p:nvSpPr>
          <p:cNvPr id="16387" name="Text Box 6"/>
          <p:cNvSpPr txBox="1">
            <a:spLocks noChangeArrowheads="1"/>
          </p:cNvSpPr>
          <p:nvPr/>
        </p:nvSpPr>
        <p:spPr bwMode="auto">
          <a:xfrm>
            <a:off x="304800" y="533400"/>
            <a:ext cx="8534400" cy="6124575"/>
          </a:xfrm>
          <a:prstGeom prst="rect">
            <a:avLst/>
          </a:prstGeom>
          <a:noFill/>
          <a:ln w="12700">
            <a:noFill/>
            <a:miter lim="800000"/>
            <a:headEnd type="none" w="sm" len="sm"/>
            <a:tailEnd type="none" w="sm" len="sm"/>
          </a:ln>
        </p:spPr>
        <p:txBody>
          <a:bodyPr>
            <a:spAutoFit/>
          </a:bodyPr>
          <a:lstStyle/>
          <a:p>
            <a:pPr algn="l" rtl="0">
              <a:defRPr/>
            </a:pPr>
            <a:r>
              <a:rPr lang="en-US" sz="2400" b="1" u="sng">
                <a:latin typeface="+mn-lt"/>
                <a:cs typeface="Times New Roman" pitchFamily="18" charset="0"/>
              </a:rPr>
              <a:t>Secretin</a:t>
            </a:r>
            <a:r>
              <a:rPr lang="en-US" sz="2400" b="1">
                <a:latin typeface="+mn-lt"/>
                <a:cs typeface="Times New Roman" pitchFamily="18" charset="0"/>
              </a:rPr>
              <a:t> Stimulates Secretion of Copious Quantities of Bicarbonate Ions—Neutralization of Acidic Stomach Chyme. </a:t>
            </a:r>
          </a:p>
          <a:p>
            <a:pPr algn="l" rtl="0">
              <a:defRPr/>
            </a:pPr>
            <a:r>
              <a:rPr lang="en-US" sz="3200" b="1">
                <a:latin typeface="+mn-lt"/>
                <a:cs typeface="Times New Roman" pitchFamily="18" charset="0"/>
              </a:rPr>
              <a:t>●</a:t>
            </a:r>
            <a:r>
              <a:rPr lang="en-US" sz="2400" b="1">
                <a:latin typeface="+mn-lt"/>
                <a:cs typeface="Times New Roman" pitchFamily="18" charset="0"/>
              </a:rPr>
              <a:t> </a:t>
            </a:r>
            <a:r>
              <a:rPr lang="en-US" sz="2400" b="1" u="sng">
                <a:solidFill>
                  <a:srgbClr val="FFFFFF"/>
                </a:solidFill>
                <a:latin typeface="+mn-lt"/>
                <a:cs typeface="Times New Roman" pitchFamily="18" charset="0"/>
              </a:rPr>
              <a:t>Secretin is present in an inactive form, prosecretin</a:t>
            </a:r>
            <a:r>
              <a:rPr lang="en-US" sz="2400" b="1">
                <a:solidFill>
                  <a:srgbClr val="FFFFFF"/>
                </a:solidFill>
                <a:latin typeface="+mn-lt"/>
                <a:cs typeface="Times New Roman" pitchFamily="18" charset="0"/>
              </a:rPr>
              <a:t> (in </a:t>
            </a:r>
            <a:r>
              <a:rPr lang="en-US" sz="2400" b="1" u="sng">
                <a:latin typeface="+mn-lt"/>
                <a:cs typeface="Times New Roman" pitchFamily="18" charset="0"/>
              </a:rPr>
              <a:t>S cells</a:t>
            </a:r>
            <a:r>
              <a:rPr lang="en-US" sz="2400" b="1">
                <a:latin typeface="+mn-lt"/>
                <a:cs typeface="Times New Roman" pitchFamily="18" charset="0"/>
              </a:rPr>
              <a:t> </a:t>
            </a:r>
            <a:r>
              <a:rPr lang="en-US" sz="2400" b="1">
                <a:solidFill>
                  <a:srgbClr val="FFFFFF"/>
                </a:solidFill>
                <a:latin typeface="+mn-lt"/>
                <a:cs typeface="Times New Roman" pitchFamily="18" charset="0"/>
              </a:rPr>
              <a:t>in the mucosa of the duodenum and jejunum). </a:t>
            </a:r>
          </a:p>
          <a:p>
            <a:pPr algn="l" rtl="0">
              <a:defRPr/>
            </a:pPr>
            <a:r>
              <a:rPr lang="en-US" sz="3200" b="1">
                <a:latin typeface="+mn-lt"/>
                <a:cs typeface="Times New Roman" pitchFamily="18" charset="0"/>
              </a:rPr>
              <a:t>●</a:t>
            </a:r>
            <a:r>
              <a:rPr lang="en-US" sz="2400" b="1">
                <a:latin typeface="+mn-lt"/>
                <a:cs typeface="Times New Roman" pitchFamily="18" charset="0"/>
              </a:rPr>
              <a:t> </a:t>
            </a:r>
            <a:r>
              <a:rPr lang="en-US" sz="2400" b="1">
                <a:solidFill>
                  <a:srgbClr val="FFFFFF"/>
                </a:solidFill>
                <a:latin typeface="+mn-lt"/>
                <a:cs typeface="Times New Roman" pitchFamily="18" charset="0"/>
              </a:rPr>
              <a:t>When acid chyme with pH less than 4.5-5.0 enters the duodenum from the stomach, it causes duodenal mucosal release and activation of secretin, which is then absorbed into the blood. </a:t>
            </a:r>
          </a:p>
          <a:p>
            <a:pPr algn="l" rtl="0">
              <a:defRPr/>
            </a:pPr>
            <a:r>
              <a:rPr lang="en-US" sz="3200" b="1">
                <a:latin typeface="+mn-lt"/>
                <a:cs typeface="Times New Roman" pitchFamily="18" charset="0"/>
              </a:rPr>
              <a:t>●</a:t>
            </a:r>
            <a:r>
              <a:rPr lang="en-US" sz="2400" b="1">
                <a:latin typeface="+mn-lt"/>
                <a:cs typeface="Times New Roman" pitchFamily="18" charset="0"/>
              </a:rPr>
              <a:t> Secretin</a:t>
            </a:r>
            <a:r>
              <a:rPr lang="en-US" sz="2400" b="1">
                <a:solidFill>
                  <a:srgbClr val="FFFFFF"/>
                </a:solidFill>
                <a:latin typeface="+mn-lt"/>
                <a:cs typeface="Times New Roman" pitchFamily="18" charset="0"/>
              </a:rPr>
              <a:t> causes the pancreas to secrete large quantities of fluid containing a high concentration of HCO</a:t>
            </a:r>
            <a:r>
              <a:rPr lang="en-US" sz="2400" b="1" baseline="-25000">
                <a:solidFill>
                  <a:srgbClr val="FFFFFF"/>
                </a:solidFill>
                <a:latin typeface="+mn-lt"/>
                <a:cs typeface="Times New Roman" pitchFamily="18" charset="0"/>
              </a:rPr>
              <a:t>3</a:t>
            </a:r>
            <a:r>
              <a:rPr lang="en-US" sz="2400" b="1">
                <a:solidFill>
                  <a:srgbClr val="FFFFFF"/>
                </a:solidFill>
                <a:latin typeface="+mn-lt"/>
                <a:cs typeface="Times New Roman" pitchFamily="18" charset="0"/>
              </a:rPr>
              <a:t> (up to 145 mEq/L = ~5X normal) but a low concentration of Cl</a:t>
            </a:r>
            <a:r>
              <a:rPr lang="en-US" sz="2400" b="1" baseline="30000">
                <a:solidFill>
                  <a:srgbClr val="FFFFFF"/>
                </a:solidFill>
                <a:latin typeface="+mn-lt"/>
                <a:cs typeface="Times New Roman" pitchFamily="18" charset="0"/>
              </a:rPr>
              <a:t>-</a:t>
            </a:r>
            <a:r>
              <a:rPr lang="en-US" sz="2400" b="1">
                <a:solidFill>
                  <a:srgbClr val="FFFFFF"/>
                </a:solidFill>
                <a:latin typeface="+mn-lt"/>
                <a:cs typeface="Times New Roman" pitchFamily="18" charset="0"/>
              </a:rPr>
              <a:t>. </a:t>
            </a:r>
            <a:endParaRPr lang="en-US" sz="1400" b="1">
              <a:solidFill>
                <a:srgbClr val="FFFFFF"/>
              </a:solidFill>
              <a:latin typeface="+mn-lt"/>
              <a:cs typeface="Times New Roman" pitchFamily="18" charset="0"/>
            </a:endParaRPr>
          </a:p>
          <a:p>
            <a:pPr algn="ctr" rtl="0">
              <a:defRPr/>
            </a:pPr>
            <a:endParaRPr lang="en-US" sz="1400" b="1">
              <a:latin typeface="+mn-lt"/>
              <a:cs typeface="Times New Roman" pitchFamily="18" charset="0"/>
            </a:endParaRPr>
          </a:p>
          <a:p>
            <a:pPr algn="ctr" rtl="0">
              <a:defRPr/>
            </a:pPr>
            <a:r>
              <a:rPr lang="en-US" sz="3600" b="1">
                <a:latin typeface="+mn-lt"/>
                <a:cs typeface="Times New Roman" pitchFamily="18" charset="0"/>
              </a:rPr>
              <a:t>HCl  + NaHCO</a:t>
            </a:r>
            <a:r>
              <a:rPr lang="en-US" sz="3600" b="1" baseline="-25000">
                <a:latin typeface="+mn-lt"/>
                <a:cs typeface="Times New Roman" pitchFamily="18" charset="0"/>
              </a:rPr>
              <a:t>3</a:t>
            </a:r>
            <a:r>
              <a:rPr lang="en-US" sz="3600" b="1">
                <a:latin typeface="+mn-lt"/>
                <a:cs typeface="Times New Roman" pitchFamily="18" charset="0"/>
              </a:rPr>
              <a:t>   →  NaCl  + H</a:t>
            </a:r>
            <a:r>
              <a:rPr lang="en-US" sz="3600" b="1" baseline="-25000">
                <a:latin typeface="+mn-lt"/>
                <a:cs typeface="Times New Roman" pitchFamily="18" charset="0"/>
              </a:rPr>
              <a:t>2</a:t>
            </a:r>
            <a:r>
              <a:rPr lang="en-US" sz="3600" b="1">
                <a:latin typeface="+mn-lt"/>
                <a:cs typeface="Times New Roman" pitchFamily="18" charset="0"/>
              </a:rPr>
              <a:t>CO</a:t>
            </a:r>
            <a:r>
              <a:rPr lang="en-US" sz="3600" b="1" baseline="-25000">
                <a:latin typeface="+mn-lt"/>
                <a:cs typeface="Times New Roman" pitchFamily="18" charset="0"/>
              </a:rPr>
              <a:t>3</a:t>
            </a:r>
          </a:p>
          <a:p>
            <a:pPr algn="l" rtl="0">
              <a:defRPr/>
            </a:pPr>
            <a:endParaRPr lang="en-US" sz="2600" b="1">
              <a:solidFill>
                <a:srgbClr val="FFFFFF"/>
              </a:solidFill>
              <a:latin typeface="+mn-lt"/>
              <a:cs typeface="Times New Roman" pitchFamily="18" charset="0"/>
            </a:endParaRPr>
          </a:p>
          <a:p>
            <a:pPr algn="l" rtl="0">
              <a:defRPr/>
            </a:pPr>
            <a:r>
              <a:rPr lang="en-US" b="1">
                <a:solidFill>
                  <a:srgbClr val="FFFFFF"/>
                </a:solidFill>
                <a:latin typeface="+mn-lt"/>
                <a:cs typeface="Times New Roman" pitchFamily="18" charset="0"/>
              </a:rPr>
              <a:t>H</a:t>
            </a:r>
            <a:r>
              <a:rPr lang="en-US" b="1" baseline="-25000">
                <a:solidFill>
                  <a:srgbClr val="FFFFFF"/>
                </a:solidFill>
                <a:latin typeface="+mn-lt"/>
                <a:cs typeface="Times New Roman" pitchFamily="18" charset="0"/>
              </a:rPr>
              <a:t>2</a:t>
            </a:r>
            <a:r>
              <a:rPr lang="en-US" b="1">
                <a:solidFill>
                  <a:srgbClr val="FFFFFF"/>
                </a:solidFill>
                <a:latin typeface="+mn-lt"/>
                <a:cs typeface="Times New Roman" pitchFamily="18" charset="0"/>
              </a:rPr>
              <a:t>CO</a:t>
            </a:r>
            <a:r>
              <a:rPr lang="en-US" b="1" baseline="-25000">
                <a:solidFill>
                  <a:srgbClr val="FFFFFF"/>
                </a:solidFill>
                <a:latin typeface="+mn-lt"/>
                <a:cs typeface="Times New Roman" pitchFamily="18" charset="0"/>
              </a:rPr>
              <a:t>3</a:t>
            </a:r>
            <a:r>
              <a:rPr lang="en-US" b="1">
                <a:solidFill>
                  <a:srgbClr val="FFFFFF"/>
                </a:solidFill>
                <a:latin typeface="+mn-lt"/>
                <a:cs typeface="Times New Roman" pitchFamily="18" charset="0"/>
              </a:rPr>
              <a:t> dissociates into CO</a:t>
            </a:r>
            <a:r>
              <a:rPr lang="en-US" b="1" baseline="-25000">
                <a:solidFill>
                  <a:srgbClr val="FFFFFF"/>
                </a:solidFill>
                <a:latin typeface="+mn-lt"/>
                <a:cs typeface="Times New Roman" pitchFamily="18" charset="0"/>
              </a:rPr>
              <a:t>2</a:t>
            </a:r>
            <a:r>
              <a:rPr lang="en-US" b="1">
                <a:solidFill>
                  <a:srgbClr val="FFFFFF"/>
                </a:solidFill>
                <a:latin typeface="+mn-lt"/>
                <a:cs typeface="Times New Roman" pitchFamily="18" charset="0"/>
              </a:rPr>
              <a:t> and H</a:t>
            </a:r>
            <a:r>
              <a:rPr lang="en-US" b="1" baseline="-25000">
                <a:solidFill>
                  <a:srgbClr val="FFFFFF"/>
                </a:solidFill>
                <a:latin typeface="+mn-lt"/>
                <a:cs typeface="Times New Roman" pitchFamily="18" charset="0"/>
              </a:rPr>
              <a:t>2</a:t>
            </a:r>
            <a:r>
              <a:rPr lang="en-US" b="1">
                <a:solidFill>
                  <a:srgbClr val="FFFFFF"/>
                </a:solidFill>
                <a:latin typeface="+mn-lt"/>
                <a:cs typeface="Times New Roman" pitchFamily="18" charset="0"/>
              </a:rPr>
              <a:t>O.</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52400" y="719138"/>
            <a:ext cx="8915400" cy="6062662"/>
          </a:xfrm>
          <a:prstGeom prst="rect">
            <a:avLst/>
          </a:prstGeom>
          <a:noFill/>
          <a:ln w="12700">
            <a:noFill/>
            <a:miter lim="800000"/>
            <a:headEnd type="none" w="sm" len="sm"/>
            <a:tailEnd type="none" w="sm" len="sm"/>
          </a:ln>
        </p:spPr>
        <p:txBody>
          <a:bodyPr>
            <a:spAutoFit/>
          </a:bodyPr>
          <a:lstStyle/>
          <a:p>
            <a:pPr algn="l" rtl="0">
              <a:defRPr/>
            </a:pPr>
            <a:r>
              <a:rPr lang="en-US" sz="2600" b="1" u="sng">
                <a:latin typeface="+mn-lt"/>
                <a:cs typeface="Times New Roman" pitchFamily="18" charset="0"/>
              </a:rPr>
              <a:t>Cholecystokinin</a:t>
            </a:r>
            <a:r>
              <a:rPr lang="en-US" sz="2600" b="1">
                <a:latin typeface="+mn-lt"/>
                <a:cs typeface="Times New Roman" pitchFamily="18" charset="0"/>
              </a:rPr>
              <a:t>—Its Contribution to Control of Digestive Enzyme Secretion by the Pancreas. </a:t>
            </a:r>
          </a:p>
          <a:p>
            <a:pPr algn="l" rtl="0">
              <a:defRPr/>
            </a:pPr>
            <a:r>
              <a:rPr lang="en-US" sz="3200" b="1">
                <a:latin typeface="+mn-lt"/>
                <a:cs typeface="Times New Roman" pitchFamily="18" charset="0"/>
              </a:rPr>
              <a:t>● </a:t>
            </a:r>
            <a:r>
              <a:rPr lang="en-US" sz="2600" b="1">
                <a:solidFill>
                  <a:srgbClr val="FFFFFF"/>
                </a:solidFill>
                <a:latin typeface="+mn-lt"/>
                <a:cs typeface="Times New Roman" pitchFamily="18" charset="0"/>
              </a:rPr>
              <a:t>The presence of food in the upper small intestine causes </a:t>
            </a:r>
            <a:r>
              <a:rPr lang="en-US" sz="2600" b="1" u="sng">
                <a:latin typeface="+mn-lt"/>
                <a:cs typeface="Times New Roman" pitchFamily="18" charset="0"/>
              </a:rPr>
              <a:t>cholecystokinin</a:t>
            </a:r>
            <a:r>
              <a:rPr lang="en-US" sz="2600" b="1">
                <a:latin typeface="+mn-lt"/>
                <a:cs typeface="Times New Roman" pitchFamily="18" charset="0"/>
              </a:rPr>
              <a:t> </a:t>
            </a:r>
            <a:r>
              <a:rPr lang="en-US" sz="2600" b="1">
                <a:solidFill>
                  <a:srgbClr val="FFFFFF"/>
                </a:solidFill>
                <a:latin typeface="+mn-lt"/>
                <a:cs typeface="Times New Roman" pitchFamily="18" charset="0"/>
              </a:rPr>
              <a:t>to be released from the </a:t>
            </a:r>
            <a:r>
              <a:rPr lang="en-US" sz="2600" b="1" u="sng">
                <a:latin typeface="+mn-lt"/>
                <a:cs typeface="Times New Roman" pitchFamily="18" charset="0"/>
              </a:rPr>
              <a:t>I cells</a:t>
            </a:r>
            <a:r>
              <a:rPr lang="en-US" sz="2600" b="1">
                <a:solidFill>
                  <a:srgbClr val="FFFFFF"/>
                </a:solidFill>
                <a:latin typeface="+mn-lt"/>
                <a:cs typeface="Times New Roman" pitchFamily="18" charset="0"/>
              </a:rPr>
              <a:t> in the mucosa of the duodenum and upper jejunum. </a:t>
            </a:r>
          </a:p>
          <a:p>
            <a:pPr algn="l" rtl="0">
              <a:defRPr/>
            </a:pPr>
            <a:r>
              <a:rPr lang="en-US" sz="3200" b="1">
                <a:latin typeface="+mn-lt"/>
                <a:cs typeface="Times New Roman" pitchFamily="18" charset="0"/>
              </a:rPr>
              <a:t>●</a:t>
            </a:r>
            <a:r>
              <a:rPr lang="en-US" sz="2400" b="1">
                <a:latin typeface="+mn-lt"/>
                <a:cs typeface="Times New Roman" pitchFamily="18" charset="0"/>
              </a:rPr>
              <a:t> </a:t>
            </a:r>
            <a:r>
              <a:rPr lang="en-US" sz="2600" b="1">
                <a:solidFill>
                  <a:srgbClr val="FFFFFF"/>
                </a:solidFill>
                <a:latin typeface="+mn-lt"/>
                <a:cs typeface="Times New Roman" pitchFamily="18" charset="0"/>
              </a:rPr>
              <a:t>Release of cholecystokinin results especially from the presence of </a:t>
            </a:r>
            <a:r>
              <a:rPr lang="en-US" sz="2600" b="1" u="sng">
                <a:latin typeface="+mn-lt"/>
                <a:cs typeface="Times New Roman" pitchFamily="18" charset="0"/>
              </a:rPr>
              <a:t>proteoses</a:t>
            </a:r>
            <a:r>
              <a:rPr lang="en-US" sz="2600" b="1">
                <a:latin typeface="+mn-lt"/>
                <a:cs typeface="Times New Roman" pitchFamily="18" charset="0"/>
              </a:rPr>
              <a:t> </a:t>
            </a:r>
            <a:r>
              <a:rPr lang="en-US" sz="2600" b="1">
                <a:solidFill>
                  <a:srgbClr val="FFFFFF"/>
                </a:solidFill>
                <a:latin typeface="+mn-lt"/>
                <a:cs typeface="Times New Roman" pitchFamily="18" charset="0"/>
              </a:rPr>
              <a:t>and</a:t>
            </a:r>
            <a:r>
              <a:rPr lang="en-US" sz="2600" b="1">
                <a:latin typeface="+mn-lt"/>
                <a:cs typeface="Times New Roman" pitchFamily="18" charset="0"/>
              </a:rPr>
              <a:t> </a:t>
            </a:r>
            <a:r>
              <a:rPr lang="en-US" sz="2600" b="1" u="sng">
                <a:latin typeface="+mn-lt"/>
                <a:cs typeface="Times New Roman" pitchFamily="18" charset="0"/>
              </a:rPr>
              <a:t>peptones</a:t>
            </a:r>
            <a:r>
              <a:rPr lang="en-US" sz="2600" b="1">
                <a:latin typeface="+mn-lt"/>
                <a:cs typeface="Times New Roman" pitchFamily="18" charset="0"/>
              </a:rPr>
              <a:t> </a:t>
            </a:r>
            <a:r>
              <a:rPr lang="en-US" sz="2600" b="1">
                <a:solidFill>
                  <a:srgbClr val="FFFFFF"/>
                </a:solidFill>
                <a:latin typeface="+mn-lt"/>
                <a:cs typeface="Times New Roman" pitchFamily="18" charset="0"/>
              </a:rPr>
              <a:t>(products of partial protein digestion) and </a:t>
            </a:r>
            <a:r>
              <a:rPr lang="en-US" sz="2600" b="1" u="sng">
                <a:latin typeface="+mn-lt"/>
                <a:cs typeface="Times New Roman" pitchFamily="18" charset="0"/>
              </a:rPr>
              <a:t>long-chain fatty acids</a:t>
            </a:r>
            <a:r>
              <a:rPr lang="en-US" sz="2600" b="1" i="1">
                <a:solidFill>
                  <a:srgbClr val="FFFFFF"/>
                </a:solidFill>
                <a:latin typeface="+mn-lt"/>
                <a:cs typeface="Times New Roman" pitchFamily="18" charset="0"/>
              </a:rPr>
              <a:t> </a:t>
            </a:r>
            <a:r>
              <a:rPr lang="en-US" sz="2600" b="1">
                <a:solidFill>
                  <a:srgbClr val="FFFFFF"/>
                </a:solidFill>
                <a:latin typeface="+mn-lt"/>
                <a:cs typeface="Times New Roman" pitchFamily="18" charset="0"/>
              </a:rPr>
              <a:t>in the chyme.</a:t>
            </a:r>
          </a:p>
          <a:p>
            <a:pPr algn="l" rtl="0">
              <a:defRPr/>
            </a:pPr>
            <a:r>
              <a:rPr lang="en-US" sz="3200" b="1">
                <a:latin typeface="+mn-lt"/>
                <a:cs typeface="Times New Roman" pitchFamily="18" charset="0"/>
              </a:rPr>
              <a:t>●</a:t>
            </a:r>
            <a:r>
              <a:rPr lang="en-US" sz="2600" b="1">
                <a:solidFill>
                  <a:srgbClr val="FFFFFF"/>
                </a:solidFill>
                <a:latin typeface="+mn-lt"/>
                <a:cs typeface="Times New Roman" pitchFamily="18" charset="0"/>
              </a:rPr>
              <a:t> Cholecystokinin, like secretin, passes by way of the blood to the pancreas and causes secretion of </a:t>
            </a:r>
            <a:r>
              <a:rPr lang="en-US" sz="2600" b="1">
                <a:latin typeface="+mn-lt"/>
                <a:cs typeface="Times New Roman" pitchFamily="18" charset="0"/>
              </a:rPr>
              <a:t>pancreatic digestive enzymes</a:t>
            </a:r>
            <a:r>
              <a:rPr lang="en-US" sz="2600" b="1">
                <a:solidFill>
                  <a:srgbClr val="FFFFFF"/>
                </a:solidFill>
                <a:latin typeface="+mn-lt"/>
                <a:cs typeface="Times New Roman" pitchFamily="18" charset="0"/>
              </a:rPr>
              <a:t> by the acinar cells. </a:t>
            </a:r>
          </a:p>
          <a:p>
            <a:pPr algn="l" rtl="0">
              <a:defRPr/>
            </a:pPr>
            <a:r>
              <a:rPr lang="en-US" sz="3200" b="1">
                <a:latin typeface="+mn-lt"/>
                <a:cs typeface="Times New Roman" pitchFamily="18" charset="0"/>
              </a:rPr>
              <a:t>●</a:t>
            </a:r>
            <a:r>
              <a:rPr lang="en-US" sz="2400" b="1">
                <a:latin typeface="+mn-lt"/>
                <a:cs typeface="Times New Roman" pitchFamily="18" charset="0"/>
              </a:rPr>
              <a:t> </a:t>
            </a:r>
            <a:r>
              <a:rPr lang="en-US" sz="2600" b="1">
                <a:solidFill>
                  <a:srgbClr val="FFFFFF"/>
                </a:solidFill>
                <a:latin typeface="+mn-lt"/>
                <a:cs typeface="Times New Roman" pitchFamily="18" charset="0"/>
              </a:rPr>
              <a:t>This effect is similar to that caused by vagal stimulation but even more pronounced, accounting for 70-80% of the total secretion of the pancreatic digestive enzymes after a meal.</a:t>
            </a:r>
          </a:p>
        </p:txBody>
      </p:sp>
      <p:sp>
        <p:nvSpPr>
          <p:cNvPr id="17411" name="Text Box 5"/>
          <p:cNvSpPr txBox="1">
            <a:spLocks noChangeArrowheads="1"/>
          </p:cNvSpPr>
          <p:nvPr/>
        </p:nvSpPr>
        <p:spPr bwMode="auto">
          <a:xfrm>
            <a:off x="0" y="25400"/>
            <a:ext cx="9144000" cy="584200"/>
          </a:xfrm>
          <a:prstGeom prst="rect">
            <a:avLst/>
          </a:prstGeom>
          <a:noFill/>
          <a:ln w="12700">
            <a:noFill/>
            <a:miter lim="800000"/>
            <a:headEnd type="none" w="sm" len="sm"/>
            <a:tailEnd type="none" w="sm" len="sm"/>
          </a:ln>
        </p:spPr>
        <p:txBody>
          <a:bodyPr>
            <a:spAutoFit/>
          </a:bodyPr>
          <a:lstStyle/>
          <a:p>
            <a:pPr algn="ctr" rtl="0">
              <a:defRPr/>
            </a:pPr>
            <a:r>
              <a:rPr lang="en-US" sz="3200" b="1">
                <a:latin typeface="+mn-lt"/>
              </a:rPr>
              <a:t>Stimuli for Pancreatic Secretion (continued)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howimage.jpg"/>
          <p:cNvPicPr>
            <a:picLocks noChangeAspect="1"/>
          </p:cNvPicPr>
          <p:nvPr/>
        </p:nvPicPr>
        <p:blipFill>
          <a:blip r:embed="rId2"/>
          <a:srcRect/>
          <a:stretch>
            <a:fillRect/>
          </a:stretch>
        </p:blipFill>
        <p:spPr bwMode="auto">
          <a:xfrm>
            <a:off x="1752600" y="990600"/>
            <a:ext cx="5594350" cy="5667375"/>
          </a:xfrm>
          <a:prstGeom prst="rect">
            <a:avLst/>
          </a:prstGeom>
          <a:noFill/>
          <a:ln w="9525">
            <a:noFill/>
            <a:miter lim="800000"/>
            <a:headEnd/>
            <a:tailEnd/>
          </a:ln>
        </p:spPr>
      </p:pic>
      <p:sp>
        <p:nvSpPr>
          <p:cNvPr id="24579" name="Title 3"/>
          <p:cNvSpPr>
            <a:spLocks noGrp="1"/>
          </p:cNvSpPr>
          <p:nvPr>
            <p:ph type="title"/>
          </p:nvPr>
        </p:nvSpPr>
        <p:spPr>
          <a:xfrm>
            <a:off x="685800" y="152400"/>
            <a:ext cx="7772400" cy="990600"/>
          </a:xfrm>
        </p:spPr>
        <p:txBody>
          <a:bodyPr/>
          <a:lstStyle/>
          <a:p>
            <a:pPr eaLnBrk="1" hangingPunct="1"/>
            <a:r>
              <a:rPr lang="en-US" sz="3600" smtClean="0"/>
              <a:t>Regulation of Pancreatic Secretion</a:t>
            </a:r>
            <a:endParaRPr lang="ar-SA" sz="360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381000" y="1219200"/>
            <a:ext cx="8382000" cy="4648200"/>
          </a:xfrm>
          <a:prstGeom prst="rect">
            <a:avLst/>
          </a:prstGeom>
          <a:noFill/>
          <a:ln w="12700">
            <a:noFill/>
            <a:miter lim="800000"/>
            <a:headEnd type="none" w="sm" len="sm"/>
            <a:tailEnd type="none" w="sm" len="sm"/>
          </a:ln>
        </p:spPr>
        <p:txBody>
          <a:bodyPr>
            <a:spAutoFit/>
          </a:bodyPr>
          <a:lstStyle/>
          <a:p>
            <a:pPr algn="l" rtl="0">
              <a:defRPr/>
            </a:pPr>
            <a:r>
              <a:rPr lang="en-US" sz="3600" b="1" dirty="0">
                <a:latin typeface="+mn-lt"/>
                <a:cs typeface="Times New Roman" pitchFamily="18" charset="0"/>
              </a:rPr>
              <a:t>● </a:t>
            </a:r>
            <a:r>
              <a:rPr lang="en-US" sz="3200" b="1" dirty="0">
                <a:solidFill>
                  <a:srgbClr val="FFFFFF"/>
                </a:solidFill>
                <a:latin typeface="+mn-lt"/>
                <a:cs typeface="Times New Roman" pitchFamily="18" charset="0"/>
              </a:rPr>
              <a:t>When all different stimuli of pancreatic secretion (acetylcholine, </a:t>
            </a:r>
            <a:r>
              <a:rPr lang="en-US" sz="3200" b="1" dirty="0" err="1">
                <a:solidFill>
                  <a:srgbClr val="FFFFFF"/>
                </a:solidFill>
                <a:latin typeface="+mn-lt"/>
                <a:cs typeface="Times New Roman" pitchFamily="18" charset="0"/>
              </a:rPr>
              <a:t>cholecystokinin</a:t>
            </a:r>
            <a:r>
              <a:rPr lang="en-US" sz="3200" b="1" dirty="0">
                <a:solidFill>
                  <a:srgbClr val="FFFFFF"/>
                </a:solidFill>
                <a:latin typeface="+mn-lt"/>
                <a:cs typeface="Times New Roman" pitchFamily="18" charset="0"/>
              </a:rPr>
              <a:t>, and </a:t>
            </a:r>
            <a:r>
              <a:rPr lang="en-US" sz="3200" b="1" dirty="0" err="1">
                <a:solidFill>
                  <a:srgbClr val="FFFFFF"/>
                </a:solidFill>
                <a:latin typeface="+mn-lt"/>
                <a:cs typeface="Times New Roman" pitchFamily="18" charset="0"/>
              </a:rPr>
              <a:t>secretin</a:t>
            </a:r>
            <a:r>
              <a:rPr lang="en-US" sz="3200" b="1" dirty="0">
                <a:solidFill>
                  <a:srgbClr val="FFFFFF"/>
                </a:solidFill>
                <a:latin typeface="+mn-lt"/>
                <a:cs typeface="Times New Roman" pitchFamily="18" charset="0"/>
              </a:rPr>
              <a:t>) occur at once, then the total secretion is far greater than the sum of the secretions caused by each stimulus separately. The stimuli are said to “multiply” or “potentiate” one another. </a:t>
            </a:r>
          </a:p>
          <a:p>
            <a:pPr algn="l" rtl="0">
              <a:defRPr/>
            </a:pPr>
            <a:r>
              <a:rPr lang="en-US" sz="3600" b="1" dirty="0">
                <a:latin typeface="+mn-lt"/>
                <a:cs typeface="Times New Roman" pitchFamily="18" charset="0"/>
              </a:rPr>
              <a:t>● </a:t>
            </a:r>
            <a:r>
              <a:rPr lang="en-US" sz="3200" b="1" dirty="0">
                <a:solidFill>
                  <a:srgbClr val="FFFFFF"/>
                </a:solidFill>
                <a:latin typeface="+mn-lt"/>
                <a:cs typeface="Times New Roman" pitchFamily="18" charset="0"/>
              </a:rPr>
              <a:t>Usually, pancreatic secretions are the result of multiple stimuli rather than one stimulus. </a:t>
            </a:r>
          </a:p>
        </p:txBody>
      </p:sp>
      <p:sp>
        <p:nvSpPr>
          <p:cNvPr id="19459" name="Text Box 5"/>
          <p:cNvSpPr txBox="1">
            <a:spLocks noChangeArrowheads="1"/>
          </p:cNvSpPr>
          <p:nvPr/>
        </p:nvSpPr>
        <p:spPr bwMode="auto">
          <a:xfrm>
            <a:off x="0" y="-11113"/>
            <a:ext cx="9144000" cy="1077913"/>
          </a:xfrm>
          <a:prstGeom prst="rect">
            <a:avLst/>
          </a:prstGeom>
          <a:noFill/>
          <a:ln w="12700">
            <a:noFill/>
            <a:miter lim="800000"/>
            <a:headEnd type="none" w="sm" len="sm"/>
            <a:tailEnd type="none" w="sm" len="sm"/>
          </a:ln>
        </p:spPr>
        <p:txBody>
          <a:bodyPr>
            <a:spAutoFit/>
          </a:bodyPr>
          <a:lstStyle/>
          <a:p>
            <a:pPr algn="ctr" rtl="0">
              <a:defRPr/>
            </a:pPr>
            <a:r>
              <a:rPr lang="en-US" sz="3200" b="1" dirty="0">
                <a:latin typeface="+mj-lt"/>
              </a:rPr>
              <a:t>Multiplicative or </a:t>
            </a:r>
            <a:r>
              <a:rPr lang="en-US" sz="3200" b="1" dirty="0" err="1">
                <a:latin typeface="+mj-lt"/>
              </a:rPr>
              <a:t>Potentiation</a:t>
            </a:r>
            <a:r>
              <a:rPr lang="en-US" sz="3200" b="1" dirty="0">
                <a:latin typeface="+mj-lt"/>
              </a:rPr>
              <a:t> Effects of Different Pancreatic Secretion Stimuli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wimage.jpg"/>
          <p:cNvPicPr>
            <a:picLocks noChangeAspect="1"/>
          </p:cNvPicPr>
          <p:nvPr/>
        </p:nvPicPr>
        <p:blipFill>
          <a:blip r:embed="rId2" cstate="print"/>
          <a:stretch>
            <a:fillRect/>
          </a:stretch>
        </p:blipFill>
        <p:spPr>
          <a:xfrm>
            <a:off x="1143000" y="762000"/>
            <a:ext cx="7463663" cy="5415402"/>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143000"/>
          </a:xfrm>
        </p:spPr>
        <p:txBody>
          <a:bodyPr/>
          <a:lstStyle/>
          <a:p>
            <a:pPr eaLnBrk="1" hangingPunct="1"/>
            <a:r>
              <a:rPr lang="en-US" smtClean="0"/>
              <a:t>Pancreatic secretion is phasic </a:t>
            </a:r>
          </a:p>
        </p:txBody>
      </p:sp>
      <p:graphicFrame>
        <p:nvGraphicFramePr>
          <p:cNvPr id="25653" name="Group 53"/>
          <p:cNvGraphicFramePr>
            <a:graphicFrameLocks noGrp="1"/>
          </p:cNvGraphicFramePr>
          <p:nvPr>
            <p:ph sz="half" idx="2"/>
          </p:nvPr>
        </p:nvGraphicFramePr>
        <p:xfrm>
          <a:off x="533400" y="1295400"/>
          <a:ext cx="8153400" cy="5313362"/>
        </p:xfrm>
        <a:graphic>
          <a:graphicData uri="http://schemas.openxmlformats.org/drawingml/2006/table">
            <a:tbl>
              <a:tblPr rtl="1"/>
              <a:tblGrid>
                <a:gridCol w="2717800"/>
                <a:gridCol w="2717800"/>
                <a:gridCol w="2717800"/>
              </a:tblGrid>
              <a:tr h="10288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Mediators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stimulus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Phase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39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Release of Ach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Smell, taste, chewing and swallowing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Cephalic phase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8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Vago-vagal reflex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Protein, gastric distention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Gastric phase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Secretin, CCK and vago-vagal reflex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Acid in chyme, fatty acids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Intestinal phase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057400"/>
            <a:ext cx="7772400" cy="1143000"/>
          </a:xfrm>
        </p:spPr>
        <p:txBody>
          <a:bodyPr/>
          <a:lstStyle/>
          <a:p>
            <a:pPr rtl="0" eaLnBrk="1" hangingPunct="1"/>
            <a:r>
              <a:rPr lang="en-US" sz="4800" smtClean="0"/>
              <a:t/>
            </a:r>
            <a:br>
              <a:rPr lang="en-US" sz="4800" smtClean="0"/>
            </a:br>
            <a:r>
              <a:rPr lang="en-US" sz="4800" smtClean="0"/>
              <a:t>Secretion of Bile by the Liver</a:t>
            </a:r>
            <a:br>
              <a:rPr lang="en-US" sz="4800" smtClean="0"/>
            </a:br>
            <a:r>
              <a:rPr lang="en-US" sz="4800" smtClean="0"/>
              <a:t>Functions of the Biliary Tree</a:t>
            </a:r>
          </a:p>
        </p:txBody>
      </p:sp>
      <p:sp>
        <p:nvSpPr>
          <p:cNvPr id="2051" name="Rectangle 3"/>
          <p:cNvSpPr>
            <a:spLocks noGrp="1" noChangeArrowheads="1"/>
          </p:cNvSpPr>
          <p:nvPr>
            <p:ph type="subTitle" idx="1"/>
          </p:nvPr>
        </p:nvSpPr>
        <p:spPr>
          <a:xfrm>
            <a:off x="1219200" y="4419600"/>
            <a:ext cx="6400800" cy="838200"/>
          </a:xfrm>
        </p:spPr>
        <p:txBody>
          <a:bodyPr/>
          <a:lstStyle/>
          <a:p>
            <a:pPr rtl="0" eaLnBrk="1" hangingPunct="1"/>
            <a:r>
              <a:rPr lang="en-US" sz="2800" smtClean="0"/>
              <a:t>Mohammed Alzoghaibi, Ph.D</a:t>
            </a:r>
          </a:p>
          <a:p>
            <a:pPr rtl="0" eaLnBrk="1" hangingPunct="1"/>
            <a:r>
              <a:rPr lang="en-US" sz="2800" smtClean="0"/>
              <a:t>zzoghaibi@gmail.com</a:t>
            </a:r>
          </a:p>
        </p:txBody>
      </p:sp>
      <p:sp>
        <p:nvSpPr>
          <p:cNvPr id="2052" name="TextBox 3"/>
          <p:cNvSpPr txBox="1">
            <a:spLocks noChangeArrowheads="1"/>
          </p:cNvSpPr>
          <p:nvPr/>
        </p:nvSpPr>
        <p:spPr bwMode="auto">
          <a:xfrm>
            <a:off x="2667000" y="914400"/>
            <a:ext cx="3959225" cy="461963"/>
          </a:xfrm>
          <a:prstGeom prst="rect">
            <a:avLst/>
          </a:prstGeom>
          <a:noFill/>
          <a:ln w="9525">
            <a:noFill/>
            <a:miter lim="800000"/>
            <a:headEnd/>
            <a:tailEnd/>
          </a:ln>
        </p:spPr>
        <p:txBody>
          <a:bodyPr wrap="none">
            <a:spAutoFit/>
          </a:bodyPr>
          <a:lstStyle/>
          <a:p>
            <a:r>
              <a:rPr lang="en-US" b="1"/>
              <a:t>Chapter : 64; pages: 783-786</a:t>
            </a:r>
            <a:endParaRPr lang="ar-SA"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rtl="0" eaLnBrk="1" hangingPunct="1"/>
            <a:r>
              <a:rPr lang="en-US" smtClean="0"/>
              <a:t>What Are The Components of Bile? </a:t>
            </a:r>
          </a:p>
        </p:txBody>
      </p:sp>
      <p:sp>
        <p:nvSpPr>
          <p:cNvPr id="18435" name="Rectangle 3"/>
          <p:cNvSpPr>
            <a:spLocks noGrp="1" noChangeArrowheads="1"/>
          </p:cNvSpPr>
          <p:nvPr>
            <p:ph idx="1"/>
          </p:nvPr>
        </p:nvSpPr>
        <p:spPr/>
        <p:txBody>
          <a:bodyPr/>
          <a:lstStyle/>
          <a:p>
            <a:pPr marL="609600" indent="-609600" algn="l" rtl="0" eaLnBrk="1" hangingPunct="1"/>
            <a:r>
              <a:rPr lang="en-US" b="1" smtClean="0"/>
              <a:t>The components of bile are:</a:t>
            </a:r>
          </a:p>
          <a:p>
            <a:pPr marL="609600" indent="-609600" algn="l" rtl="0" eaLnBrk="1" hangingPunct="1">
              <a:buFont typeface="Wingdings" pitchFamily="2" charset="2"/>
              <a:buAutoNum type="arabicPeriod"/>
            </a:pPr>
            <a:r>
              <a:rPr lang="en-US" b="1" smtClean="0"/>
              <a:t>Bile acids (bile salts) </a:t>
            </a:r>
          </a:p>
          <a:p>
            <a:pPr marL="609600" indent="-609600" algn="l" rtl="0" eaLnBrk="1" hangingPunct="1">
              <a:buFont typeface="Wingdings" pitchFamily="2" charset="2"/>
              <a:buAutoNum type="arabicPeriod"/>
            </a:pPr>
            <a:r>
              <a:rPr lang="en-US" b="1" smtClean="0"/>
              <a:t>Cholesterol</a:t>
            </a:r>
          </a:p>
          <a:p>
            <a:pPr marL="609600" indent="-609600" algn="l" rtl="0" eaLnBrk="1" hangingPunct="1">
              <a:buFont typeface="Wingdings" pitchFamily="2" charset="2"/>
              <a:buAutoNum type="arabicPeriod"/>
            </a:pPr>
            <a:r>
              <a:rPr lang="en-US" b="1" smtClean="0"/>
              <a:t>Phospholipids (Lecithin)</a:t>
            </a:r>
          </a:p>
          <a:p>
            <a:pPr marL="609600" indent="-609600" algn="l" rtl="0" eaLnBrk="1" hangingPunct="1">
              <a:buFont typeface="Wingdings" pitchFamily="2" charset="2"/>
              <a:buAutoNum type="arabicPeriod"/>
            </a:pPr>
            <a:r>
              <a:rPr lang="en-US" b="1" smtClean="0"/>
              <a:t>Bile pigments </a:t>
            </a:r>
          </a:p>
          <a:p>
            <a:pPr marL="609600" indent="-609600" algn="l" rtl="0" eaLnBrk="1" hangingPunct="1">
              <a:buFont typeface="Wingdings" pitchFamily="2" charset="2"/>
              <a:buAutoNum type="arabicPeriod"/>
            </a:pPr>
            <a:r>
              <a:rPr lang="en-US" b="1" smtClean="0"/>
              <a:t>Ions and water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609600"/>
          </a:xfrm>
        </p:spPr>
        <p:txBody>
          <a:bodyPr/>
          <a:lstStyle/>
          <a:p>
            <a:pPr rtl="0" eaLnBrk="1" hangingPunct="1"/>
            <a:r>
              <a:rPr lang="en-US" smtClean="0"/>
              <a:t>Bile Secretion</a:t>
            </a:r>
          </a:p>
        </p:txBody>
      </p:sp>
      <p:sp>
        <p:nvSpPr>
          <p:cNvPr id="19459" name="Rectangle 3"/>
          <p:cNvSpPr>
            <a:spLocks noGrp="1" noChangeArrowheads="1"/>
          </p:cNvSpPr>
          <p:nvPr>
            <p:ph idx="1"/>
          </p:nvPr>
        </p:nvSpPr>
        <p:spPr>
          <a:xfrm>
            <a:off x="533400" y="838200"/>
            <a:ext cx="8229600" cy="4114800"/>
          </a:xfrm>
        </p:spPr>
        <p:txBody>
          <a:bodyPr/>
          <a:lstStyle/>
          <a:p>
            <a:pPr algn="l" rtl="0" eaLnBrk="1" hangingPunct="1"/>
            <a:r>
              <a:rPr lang="en-US" sz="2800" b="1" smtClean="0">
                <a:solidFill>
                  <a:schemeClr val="tx2"/>
                </a:solidFill>
              </a:rPr>
              <a:t>Bile secretion is primarily regulated by a feedback mechanism, with secondary hormonal and neural controls</a:t>
            </a:r>
          </a:p>
          <a:p>
            <a:pPr algn="l" rtl="0" eaLnBrk="1" hangingPunct="1">
              <a:buFont typeface="Wingdings" pitchFamily="2" charset="2"/>
              <a:buChar char="Ø"/>
            </a:pPr>
            <a:r>
              <a:rPr lang="en-US" sz="2400" b="1" smtClean="0"/>
              <a:t>The major determinant of bile acid synthesis is its concentration in hepatic portal blood (feedback control)</a:t>
            </a:r>
          </a:p>
          <a:p>
            <a:pPr algn="l" rtl="0" eaLnBrk="1" hangingPunct="1">
              <a:buFont typeface="Wingdings" pitchFamily="2" charset="2"/>
              <a:buChar char="Ø"/>
            </a:pPr>
            <a:r>
              <a:rPr lang="en-US" sz="2400" b="1" smtClean="0"/>
              <a:t>CCK, Secretin and estrogen (hormonal control)</a:t>
            </a:r>
          </a:p>
          <a:p>
            <a:pPr algn="l" rtl="0" eaLnBrk="1" hangingPunct="1">
              <a:buFont typeface="Wingdings" pitchFamily="2" charset="2"/>
              <a:buChar char="Ø"/>
            </a:pPr>
            <a:r>
              <a:rPr lang="en-US" sz="2400" b="1" smtClean="0"/>
              <a:t>Parasympathetic and sympathetic nerves supply the biliary system. Parasympathetic (vagal) stimulation results in contraction of the gallbladder and relaxation of the sphincter of Oddi, as well as increased bile formation. Bilateral vagotomy results in reduced bile secretion after a meal, suggesting that the parasympathetic nervous system plays a role in mediating bile secretion. By contrast, stimulation of the sympathetic nervous system results in reduced bile secretion and relaxation of the gallbladder.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85800" y="228600"/>
            <a:ext cx="7772400" cy="1143000"/>
          </a:xfrm>
        </p:spPr>
        <p:txBody>
          <a:bodyPr/>
          <a:lstStyle/>
          <a:p>
            <a:pPr rtl="0"/>
            <a:r>
              <a:rPr lang="en-US" sz="3200" smtClean="0"/>
              <a:t>Secretion and enterohepatic circulation of bile salts</a:t>
            </a:r>
            <a:endParaRPr lang="ar-SA" sz="3200" smtClean="0"/>
          </a:p>
        </p:txBody>
      </p:sp>
      <p:pic>
        <p:nvPicPr>
          <p:cNvPr id="20483" name="Picture 3" descr="showimage.jpg"/>
          <p:cNvPicPr>
            <a:picLocks noChangeAspect="1"/>
          </p:cNvPicPr>
          <p:nvPr/>
        </p:nvPicPr>
        <p:blipFill>
          <a:blip r:embed="rId2" cstate="print"/>
          <a:srcRect/>
          <a:stretch>
            <a:fillRect/>
          </a:stretch>
        </p:blipFill>
        <p:spPr bwMode="auto">
          <a:xfrm>
            <a:off x="838200" y="1327150"/>
            <a:ext cx="7467600" cy="542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990600" y="1905000"/>
            <a:ext cx="7772400" cy="2124075"/>
          </a:xfrm>
        </p:spPr>
        <p:txBody>
          <a:bodyPr/>
          <a:lstStyle/>
          <a:p>
            <a:pPr algn="l" eaLnBrk="1" hangingPunct="1"/>
            <a:r>
              <a:rPr lang="en-US" smtClean="0"/>
              <a:t>What is the bile acid ?</a:t>
            </a:r>
            <a:br>
              <a:rPr lang="en-US" smtClean="0"/>
            </a:br>
            <a:r>
              <a:rPr lang="en-US" smtClean="0"/>
              <a:t>What are the types of the bile acid?</a:t>
            </a:r>
            <a:endParaRPr lang="ar-SA"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81000"/>
            <a:ext cx="7772400" cy="990600"/>
          </a:xfrm>
        </p:spPr>
        <p:txBody>
          <a:bodyPr/>
          <a:lstStyle/>
          <a:p>
            <a:pPr rtl="0"/>
            <a:r>
              <a:rPr lang="en-US" sz="3200" smtClean="0"/>
              <a:t>Bile Acids Are Formed in the Liver From Cholesterol</a:t>
            </a:r>
            <a:endParaRPr lang="ar-SA" sz="3200" smtClean="0"/>
          </a:p>
        </p:txBody>
      </p:sp>
      <p:sp>
        <p:nvSpPr>
          <p:cNvPr id="23555" name="Content Placeholder 2"/>
          <p:cNvSpPr>
            <a:spLocks noGrp="1"/>
          </p:cNvSpPr>
          <p:nvPr>
            <p:ph idx="1"/>
          </p:nvPr>
        </p:nvSpPr>
        <p:spPr>
          <a:xfrm>
            <a:off x="76200" y="1295400"/>
            <a:ext cx="8915400" cy="4114800"/>
          </a:xfrm>
        </p:spPr>
        <p:txBody>
          <a:bodyPr/>
          <a:lstStyle/>
          <a:p>
            <a:pPr algn="l" rtl="0"/>
            <a:r>
              <a:rPr lang="en-US" sz="2800" b="1" smtClean="0"/>
              <a:t>Bile acids are formed in the liver from cholesterol. During the conversion, hydroxyl groups and a carboxyl group are added to the steroid nucleus. </a:t>
            </a:r>
          </a:p>
          <a:p>
            <a:pPr algn="l" rtl="0"/>
            <a:r>
              <a:rPr lang="en-US" sz="2800" b="1" smtClean="0"/>
              <a:t>Bile acids are classified as primary or secondary. The hepatocytes synthesize the primary bile acids, which include cholic acid and chenodeoxycholic acid. Bile acids are secreted as conjugates of taurine or glycine. When bile enters the GI tract, bacteria present in the lumen act on the primary bile acids and convert them to secondary bile acids by dehydroxylation. Cholic acid is converted to deoxycholic acid and chenodeoxycholic acid to lithocholic acid.</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152400"/>
            <a:ext cx="7772400" cy="1143000"/>
          </a:xfrm>
        </p:spPr>
        <p:txBody>
          <a:bodyPr/>
          <a:lstStyle/>
          <a:p>
            <a:pPr rtl="0"/>
            <a:r>
              <a:rPr lang="en-US" sz="3200" smtClean="0"/>
              <a:t>Bile Acids Are Formed in the Liver From Cholesterol (continued)</a:t>
            </a:r>
            <a:endParaRPr lang="ar-SA" sz="3200" smtClean="0"/>
          </a:p>
        </p:txBody>
      </p:sp>
      <p:sp>
        <p:nvSpPr>
          <p:cNvPr id="24579" name="Content Placeholder 2"/>
          <p:cNvSpPr>
            <a:spLocks noGrp="1"/>
          </p:cNvSpPr>
          <p:nvPr>
            <p:ph idx="1"/>
          </p:nvPr>
        </p:nvSpPr>
        <p:spPr>
          <a:xfrm>
            <a:off x="152400" y="1066800"/>
            <a:ext cx="8839200" cy="4114800"/>
          </a:xfrm>
        </p:spPr>
        <p:txBody>
          <a:bodyPr/>
          <a:lstStyle/>
          <a:p>
            <a:pPr algn="l" rtl="0"/>
            <a:r>
              <a:rPr lang="en-US" sz="2800" b="1" smtClean="0"/>
              <a:t>At a neutral pH, the bile acids are mostly ionized and are referred to as bile salts. Conjugated bile acids ionize more readily than the unconjugated bile acids and, thus, usually exist as salts of various cations (e.g., sodium glycocholate). </a:t>
            </a:r>
          </a:p>
          <a:p>
            <a:pPr algn="l" rtl="0"/>
            <a:r>
              <a:rPr lang="en-US" sz="2800" b="1" smtClean="0"/>
              <a:t>Bile salts are much more polar than bile acids and have greater difficulty penetrating cell membranes. Consequently, the small intestine absorbs bile salts much more poorly than bile acids. This property of bile salts is important because they play an integral role in the intestinal absorption of lipid. Therefore, it is important that the small intestine absorb bile salts only after all of the lipid has been absorbed.</a:t>
            </a:r>
          </a:p>
          <a:p>
            <a:pPr algn="l" rtl="0"/>
            <a:endParaRPr lang="ar-SA" sz="2800" b="1"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685800" y="304800"/>
            <a:ext cx="7772400" cy="1143000"/>
          </a:xfrm>
        </p:spPr>
        <p:txBody>
          <a:bodyPr/>
          <a:lstStyle/>
          <a:p>
            <a:pPr eaLnBrk="1" hangingPunct="1"/>
            <a:r>
              <a:rPr lang="en-US" sz="3200" smtClean="0"/>
              <a:t>Function of Bile Salts in Fat Digestion</a:t>
            </a:r>
            <a:br>
              <a:rPr lang="en-US" sz="3200" smtClean="0"/>
            </a:br>
            <a:r>
              <a:rPr lang="en-US" sz="3200" smtClean="0"/>
              <a:t>and Absorption</a:t>
            </a:r>
            <a:endParaRPr lang="ar-SA" sz="3200" smtClean="0"/>
          </a:p>
        </p:txBody>
      </p:sp>
      <p:pic>
        <p:nvPicPr>
          <p:cNvPr id="25603" name="Picture 3" descr="DA7C26FF13.png"/>
          <p:cNvPicPr>
            <a:picLocks noChangeAspect="1"/>
          </p:cNvPicPr>
          <p:nvPr/>
        </p:nvPicPr>
        <p:blipFill>
          <a:blip r:embed="rId2" cstate="print"/>
          <a:srcRect/>
          <a:stretch>
            <a:fillRect/>
          </a:stretch>
        </p:blipFill>
        <p:spPr bwMode="auto">
          <a:xfrm>
            <a:off x="1238250" y="1890713"/>
            <a:ext cx="6667500" cy="3076575"/>
          </a:xfrm>
          <a:prstGeom prst="rect">
            <a:avLst/>
          </a:prstGeom>
          <a:noFill/>
          <a:ln w="9525">
            <a:noFill/>
            <a:miter lim="800000"/>
            <a:headEnd/>
            <a:tailEnd/>
          </a:ln>
        </p:spPr>
      </p:pic>
      <p:sp>
        <p:nvSpPr>
          <p:cNvPr id="25604" name="TextBox 4"/>
          <p:cNvSpPr txBox="1">
            <a:spLocks noChangeArrowheads="1"/>
          </p:cNvSpPr>
          <p:nvPr/>
        </p:nvSpPr>
        <p:spPr bwMode="auto">
          <a:xfrm>
            <a:off x="719134" y="4929198"/>
            <a:ext cx="7781956" cy="1815882"/>
          </a:xfrm>
          <a:prstGeom prst="rect">
            <a:avLst/>
          </a:prstGeom>
          <a:noFill/>
          <a:ln w="9525">
            <a:noFill/>
            <a:miter lim="800000"/>
            <a:headEnd/>
            <a:tailEnd/>
          </a:ln>
        </p:spPr>
        <p:txBody>
          <a:bodyPr wrap="square">
            <a:spAutoFit/>
          </a:bodyPr>
          <a:lstStyle/>
          <a:p>
            <a:pPr algn="ctr"/>
            <a:r>
              <a:rPr lang="en-US" dirty="0"/>
              <a:t>Bile acids are formed from cholesterol in the liver. Bile acids are conjugated with the amino acids </a:t>
            </a:r>
            <a:r>
              <a:rPr lang="en-US" dirty="0" err="1"/>
              <a:t>glycine</a:t>
            </a:r>
            <a:r>
              <a:rPr lang="en-US" dirty="0"/>
              <a:t> and </a:t>
            </a:r>
            <a:r>
              <a:rPr lang="en-US" dirty="0" err="1"/>
              <a:t>taurine</a:t>
            </a:r>
            <a:r>
              <a:rPr lang="en-US" dirty="0"/>
              <a:t> in the liver. At neutral pH, the bile acids are mostly ionized and referred to as bile salts.</a:t>
            </a:r>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228600"/>
            <a:ext cx="7772400" cy="1143000"/>
          </a:xfrm>
        </p:spPr>
        <p:txBody>
          <a:bodyPr/>
          <a:lstStyle/>
          <a:p>
            <a:pPr rtl="0"/>
            <a:r>
              <a:rPr lang="en-US" smtClean="0"/>
              <a:t>Function of Bile Salts in Fat Digestion and Absorption</a:t>
            </a:r>
            <a:endParaRPr lang="ar-SA" smtClean="0"/>
          </a:p>
        </p:txBody>
      </p:sp>
      <p:pic>
        <p:nvPicPr>
          <p:cNvPr id="26627" name="Picture 2" descr="primary and secondary bile.jpg"/>
          <p:cNvPicPr>
            <a:picLocks noChangeAspect="1"/>
          </p:cNvPicPr>
          <p:nvPr/>
        </p:nvPicPr>
        <p:blipFill>
          <a:blip r:embed="rId2" cstate="print"/>
          <a:srcRect/>
          <a:stretch>
            <a:fillRect/>
          </a:stretch>
        </p:blipFill>
        <p:spPr bwMode="auto">
          <a:xfrm>
            <a:off x="1874838" y="1924050"/>
            <a:ext cx="5516562" cy="417195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71414"/>
          <a:ext cx="8786873" cy="6632321"/>
        </p:xfrm>
        <a:graphic>
          <a:graphicData uri="http://schemas.openxmlformats.org/drawingml/2006/table">
            <a:tbl>
              <a:tblPr/>
              <a:tblGrid>
                <a:gridCol w="2126423"/>
                <a:gridCol w="1926083"/>
                <a:gridCol w="1789008"/>
                <a:gridCol w="2945359"/>
              </a:tblGrid>
              <a:tr h="346921">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Site of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Stimuli for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Actions</a:t>
                      </a:r>
                      <a:endParaRPr lang="en-US" sz="140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l" rtl="0">
                        <a:lnSpc>
                          <a:spcPct val="115000"/>
                        </a:lnSpc>
                        <a:spcAft>
                          <a:spcPts val="0"/>
                        </a:spcAft>
                      </a:pPr>
                      <a:r>
                        <a:rPr lang="en-US" sz="1400" b="1" dirty="0" err="1">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G cells of the stomach</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err="1">
                          <a:solidFill>
                            <a:srgbClr val="000000"/>
                          </a:solidFill>
                          <a:latin typeface="Arial"/>
                          <a:ea typeface="Times New Roman"/>
                          <a:cs typeface="Arial"/>
                        </a:rPr>
                        <a:t>Vagal</a:t>
                      </a:r>
                      <a:r>
                        <a:rPr lang="en-US" sz="1400" b="1" dirty="0">
                          <a:solidFill>
                            <a:srgbClr val="000000"/>
                          </a:solidFill>
                          <a:latin typeface="Arial"/>
                          <a:ea typeface="Times New Roman"/>
                          <a:cs typeface="Arial"/>
                        </a:rPr>
                        <a:t> stimulation (GRP)</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Gastric H</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gastric mucosa</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l" rtl="0">
                        <a:lnSpc>
                          <a:spcPct val="115000"/>
                        </a:lnSpc>
                        <a:spcAft>
                          <a:spcPts val="0"/>
                        </a:spcAft>
                      </a:pPr>
                      <a:r>
                        <a:rPr lang="en-US" sz="1400" b="1">
                          <a:solidFill>
                            <a:srgbClr val="000000"/>
                          </a:solidFill>
                          <a:latin typeface="Arial"/>
                          <a:ea typeface="Times New Roman"/>
                          <a:cs typeface="Arial"/>
                        </a:rPr>
                        <a:t>Cholecystokinin (CCK)</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duodenum 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Pancreatic enzyme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 Pancreatic HCO</a:t>
                      </a:r>
                      <a:r>
                        <a:rPr lang="en-US" sz="1400" b="1" baseline="-25000">
                          <a:solidFill>
                            <a:srgbClr val="000000"/>
                          </a:solidFill>
                          <a:latin typeface="Arial"/>
                          <a:ea typeface="Times New Roman"/>
                          <a:cs typeface="Arial"/>
                        </a:rPr>
                        <a:t>3</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contraction of the gallbladder and relaxation of the sphincter of Oddi</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the exocrine pancreas and gallbladder</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Inhibits gastric emptying</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S cells of the duodenum</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in the duodenum</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 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Biliary</a:t>
                      </a:r>
                      <a:r>
                        <a:rPr lang="en-US" sz="1400" b="1" dirty="0">
                          <a:solidFill>
                            <a:srgbClr val="000000"/>
                          </a:solidFill>
                          <a:latin typeface="Arial"/>
                          <a:ea typeface="Times New Roman"/>
                          <a:cs typeface="Arial"/>
                        </a:rPr>
                        <a:t>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a:t>
                      </a:r>
                      <a:r>
                        <a:rPr lang="en-US" sz="1400" b="1" dirty="0" err="1">
                          <a:solidFill>
                            <a:srgbClr val="000000"/>
                          </a:solidFill>
                          <a:latin typeface="Arial"/>
                          <a:ea typeface="Times New Roman"/>
                          <a:cs typeface="Arial"/>
                        </a:rPr>
                        <a:t>trophic</a:t>
                      </a:r>
                      <a:r>
                        <a:rPr lang="en-US" sz="1400" b="1" dirty="0">
                          <a:solidFill>
                            <a:srgbClr val="000000"/>
                          </a:solidFill>
                          <a:latin typeface="Arial"/>
                          <a:ea typeface="Times New Roman"/>
                          <a:cs typeface="Arial"/>
                        </a:rPr>
                        <a:t> effect of </a:t>
                      </a:r>
                      <a:r>
                        <a:rPr lang="en-US" sz="1400" b="1" dirty="0" err="1">
                          <a:solidFill>
                            <a:srgbClr val="000000"/>
                          </a:solidFill>
                          <a:latin typeface="Arial"/>
                          <a:ea typeface="Times New Roman"/>
                          <a:cs typeface="Arial"/>
                        </a:rPr>
                        <a:t>gastrin</a:t>
                      </a:r>
                      <a:r>
                        <a:rPr lang="en-US" sz="1400" b="1" dirty="0">
                          <a:solidFill>
                            <a:srgbClr val="000000"/>
                          </a:solidFill>
                          <a:latin typeface="Arial"/>
                          <a:ea typeface="Times New Roman"/>
                          <a:cs typeface="Arial"/>
                        </a:rPr>
                        <a:t> on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Fatty acids</a:t>
                      </a:r>
                      <a:br>
                        <a:rPr lang="en-US" sz="1400" b="1" dirty="0">
                          <a:solidFill>
                            <a:srgbClr val="000000"/>
                          </a:solidFill>
                          <a:latin typeface="Arial"/>
                          <a:ea typeface="Times New Roman"/>
                          <a:cs typeface="Arial"/>
                        </a:rPr>
                      </a:b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Insulin secretion from pancreatic β cells</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Stimulates:</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685800" y="152400"/>
            <a:ext cx="7772400" cy="1143000"/>
          </a:xfrm>
        </p:spPr>
        <p:txBody>
          <a:bodyPr/>
          <a:lstStyle/>
          <a:p>
            <a:pPr eaLnBrk="1" hangingPunct="1"/>
            <a:r>
              <a:rPr lang="en-US" sz="3600" smtClean="0"/>
              <a:t>Function of Bile Salts in Fat Digestion</a:t>
            </a:r>
            <a:br>
              <a:rPr lang="en-US" sz="3600" smtClean="0"/>
            </a:br>
            <a:r>
              <a:rPr lang="en-US" sz="3600" smtClean="0"/>
              <a:t>and Absorption</a:t>
            </a:r>
            <a:endParaRPr lang="ar-SA" sz="3600" smtClean="0"/>
          </a:p>
        </p:txBody>
      </p:sp>
      <p:sp>
        <p:nvSpPr>
          <p:cNvPr id="27651" name="Content Placeholder 3"/>
          <p:cNvSpPr>
            <a:spLocks noGrp="1"/>
          </p:cNvSpPr>
          <p:nvPr>
            <p:ph idx="1"/>
          </p:nvPr>
        </p:nvSpPr>
        <p:spPr/>
        <p:txBody>
          <a:bodyPr/>
          <a:lstStyle/>
          <a:p>
            <a:pPr algn="l" rtl="0" eaLnBrk="1" hangingPunct="1"/>
            <a:r>
              <a:rPr lang="en-US" b="1" smtClean="0"/>
              <a:t>They have a detergent action (emulsifying) on the fat particles in the food which decreases the surface tension of the particles.</a:t>
            </a:r>
          </a:p>
          <a:p>
            <a:pPr algn="l" rtl="0" eaLnBrk="1" hangingPunct="1"/>
            <a:r>
              <a:rPr lang="en-US" b="1" smtClean="0"/>
              <a:t>They help in the absorption of fatty acids, monoglycerides, cholesterol, and other lipids from the intestinal tract.</a:t>
            </a:r>
            <a:endParaRPr lang="ar-SA" b="1"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381000" y="457200"/>
            <a:ext cx="8610600" cy="838200"/>
          </a:xfrm>
        </p:spPr>
        <p:txBody>
          <a:bodyPr/>
          <a:lstStyle/>
          <a:p>
            <a:pPr algn="l" rtl="0" eaLnBrk="1" hangingPunct="1"/>
            <a:r>
              <a:rPr lang="en-US" sz="2800" smtClean="0"/>
              <a:t>Enterohepatic Circulation of Bile Salts. Bile Salts Are Recycled Between the Small Intestine and the Liver</a:t>
            </a:r>
            <a:br>
              <a:rPr lang="en-US" sz="2800" smtClean="0"/>
            </a:br>
            <a:endParaRPr lang="ar-SA" sz="2800" smtClean="0"/>
          </a:p>
        </p:txBody>
      </p:sp>
      <p:sp>
        <p:nvSpPr>
          <p:cNvPr id="28675" name="Content Placeholder 3"/>
          <p:cNvSpPr>
            <a:spLocks noGrp="1"/>
          </p:cNvSpPr>
          <p:nvPr>
            <p:ph idx="1"/>
          </p:nvPr>
        </p:nvSpPr>
        <p:spPr>
          <a:xfrm>
            <a:off x="0" y="1524000"/>
            <a:ext cx="9144000" cy="4114800"/>
          </a:xfrm>
        </p:spPr>
        <p:txBody>
          <a:bodyPr/>
          <a:lstStyle/>
          <a:p>
            <a:pPr algn="l" rtl="0"/>
            <a:r>
              <a:rPr lang="en-US" sz="2200" b="1" smtClean="0"/>
              <a:t>The enterohepatic circulation of bile salts is the recycling of bile salts between the small intestine and the liver. The total amount of bile acids in the body, primary or secondary, conjugated or free, at any time is defined as the total bile acid pool. In healthy people, the bile acid pool ranges from 2 to 4 g. The enterohepatic circulation of bile acids in this pool is physiologically extremely important. By cycling several times during a meal, a relatively small bile acid pool can provide the body with sufficient amounts of bile salts to promote lipid absorption. In a light eater, the bile acid pool may circulate three to five times a day; in a heavy eater, it may circulate 14 to 16 times a day. The intestine is normally extremely efficient in absorbing the bile salts by carriers located in the distal ileum. Inflammation of the ileum can lead to their malabsorption and result in the loss of large quantities of bile salts in the feces. Depending on the severity of illness, malabsorption of fat may result.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lstStyle/>
          <a:p>
            <a:pPr rtl="0" eaLnBrk="1" hangingPunct="1"/>
            <a:r>
              <a:rPr lang="en-US" sz="3200" smtClean="0"/>
              <a:t>The Enterohepatic circulation recycles bile salts between the small intestine and the liver</a:t>
            </a:r>
          </a:p>
        </p:txBody>
      </p:sp>
      <p:sp>
        <p:nvSpPr>
          <p:cNvPr id="29699" name="Rectangle 3"/>
          <p:cNvSpPr>
            <a:spLocks noGrp="1" noChangeArrowheads="1"/>
          </p:cNvSpPr>
          <p:nvPr>
            <p:ph sz="half" idx="1"/>
          </p:nvPr>
        </p:nvSpPr>
        <p:spPr>
          <a:xfrm>
            <a:off x="0" y="1357298"/>
            <a:ext cx="5000628" cy="4724400"/>
          </a:xfrm>
        </p:spPr>
        <p:txBody>
          <a:bodyPr/>
          <a:lstStyle/>
          <a:p>
            <a:pPr marL="609600" indent="-609600" algn="l" rtl="0" eaLnBrk="1" hangingPunct="1"/>
            <a:r>
              <a:rPr lang="en-US" b="1" dirty="0" smtClean="0"/>
              <a:t>Bile salts in the intestine lumen are absorbed via four pathways:</a:t>
            </a:r>
          </a:p>
          <a:p>
            <a:pPr marL="609600" indent="-609600" eaLnBrk="1" hangingPunct="1">
              <a:buFont typeface="Wingdings" pitchFamily="2" charset="2"/>
              <a:buAutoNum type="arabicPeriod"/>
            </a:pPr>
            <a:r>
              <a:rPr lang="en-US" b="1" dirty="0" smtClean="0"/>
              <a:t>Passive diffusion </a:t>
            </a:r>
          </a:p>
          <a:p>
            <a:pPr marL="609600" indent="-609600" eaLnBrk="1" hangingPunct="1">
              <a:buFont typeface="Wingdings" pitchFamily="2" charset="2"/>
              <a:buAutoNum type="arabicPeriod"/>
            </a:pPr>
            <a:r>
              <a:rPr lang="en-US" b="1" dirty="0" smtClean="0"/>
              <a:t>An active carrier-mediated process </a:t>
            </a:r>
          </a:p>
          <a:p>
            <a:pPr marL="609600" indent="-609600" eaLnBrk="1" hangingPunct="1">
              <a:buFont typeface="Wingdings" pitchFamily="2" charset="2"/>
              <a:buAutoNum type="arabicPeriod"/>
            </a:pPr>
            <a:r>
              <a:rPr lang="en-US" b="1" dirty="0" smtClean="0"/>
              <a:t>De-conjugation or transforming of bile salts to bile acids (by bacteria)</a:t>
            </a:r>
          </a:p>
          <a:p>
            <a:pPr marL="609600" indent="-609600" eaLnBrk="1" hangingPunct="1">
              <a:buFont typeface="Wingdings" pitchFamily="2" charset="2"/>
              <a:buAutoNum type="arabicPeriod"/>
            </a:pPr>
            <a:r>
              <a:rPr lang="en-US" b="1" dirty="0" smtClean="0"/>
              <a:t>Transforming the primary bile acids to secondary bile acids (by bacteria)  </a:t>
            </a:r>
          </a:p>
        </p:txBody>
      </p:sp>
      <p:pic>
        <p:nvPicPr>
          <p:cNvPr id="29700" name="Content Placeholder 10" descr="bile salt.png"/>
          <p:cNvPicPr>
            <a:picLocks noGrp="1" noChangeAspect="1"/>
          </p:cNvPicPr>
          <p:nvPr>
            <p:ph sz="half" idx="2"/>
          </p:nvPr>
        </p:nvPicPr>
        <p:blipFill>
          <a:blip r:embed="rId2" cstate="print"/>
          <a:srcRect/>
          <a:stretch>
            <a:fillRect/>
          </a:stretch>
        </p:blipFill>
        <p:spPr>
          <a:xfrm>
            <a:off x="4876832" y="1676400"/>
            <a:ext cx="4267200" cy="476091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Fig 38-28"/>
          <p:cNvPicPr>
            <a:picLocks noChangeAspect="1" noChangeArrowheads="1"/>
          </p:cNvPicPr>
          <p:nvPr/>
        </p:nvPicPr>
        <p:blipFill>
          <a:blip r:embed="rId2" cstate="print"/>
          <a:srcRect/>
          <a:stretch>
            <a:fillRect/>
          </a:stretch>
        </p:blipFill>
        <p:spPr bwMode="auto">
          <a:xfrm>
            <a:off x="4759357" y="1811338"/>
            <a:ext cx="4384675" cy="4818062"/>
          </a:xfrm>
          <a:prstGeom prst="rect">
            <a:avLst/>
          </a:prstGeom>
          <a:noFill/>
          <a:ln w="9525">
            <a:noFill/>
            <a:miter lim="800000"/>
            <a:headEnd/>
            <a:tailEnd/>
          </a:ln>
        </p:spPr>
      </p:pic>
      <p:sp>
        <p:nvSpPr>
          <p:cNvPr id="30723" name="Title 2"/>
          <p:cNvSpPr>
            <a:spLocks noGrp="1"/>
          </p:cNvSpPr>
          <p:nvPr>
            <p:ph type="title"/>
          </p:nvPr>
        </p:nvSpPr>
        <p:spPr>
          <a:xfrm>
            <a:off x="685800" y="-24"/>
            <a:ext cx="7772400" cy="1143000"/>
          </a:xfrm>
        </p:spPr>
        <p:txBody>
          <a:bodyPr/>
          <a:lstStyle/>
          <a:p>
            <a:pPr rtl="0" eaLnBrk="1" hangingPunct="1"/>
            <a:r>
              <a:rPr lang="en-US" dirty="0" smtClean="0"/>
              <a:t>Absorption of bile acids or bile salt back into </a:t>
            </a:r>
            <a:r>
              <a:rPr lang="en-US" dirty="0" err="1" smtClean="0"/>
              <a:t>hepatocytes</a:t>
            </a:r>
            <a:r>
              <a:rPr lang="en-US" dirty="0" smtClean="0"/>
              <a:t> </a:t>
            </a:r>
            <a:endParaRPr lang="ar-SA" dirty="0" smtClean="0"/>
          </a:p>
        </p:txBody>
      </p:sp>
      <p:sp>
        <p:nvSpPr>
          <p:cNvPr id="4" name="Content Placeholder 3"/>
          <p:cNvSpPr>
            <a:spLocks noGrp="1"/>
          </p:cNvSpPr>
          <p:nvPr>
            <p:ph sz="half" idx="1"/>
          </p:nvPr>
        </p:nvSpPr>
        <p:spPr>
          <a:xfrm>
            <a:off x="0" y="928670"/>
            <a:ext cx="5000628" cy="4114800"/>
          </a:xfrm>
        </p:spPr>
        <p:txBody>
          <a:bodyPr/>
          <a:lstStyle/>
          <a:p>
            <a:pPr marL="609600" indent="-609600" eaLnBrk="1" hangingPunct="1">
              <a:buFont typeface="Arial" pitchFamily="34" charset="0"/>
              <a:buChar char="•"/>
              <a:defRPr/>
            </a:pPr>
            <a:r>
              <a:rPr lang="en-US" b="1" dirty="0" smtClean="0"/>
              <a:t>Bile salts or bile acids in the portal circulation are absorbed via four pathways into </a:t>
            </a:r>
            <a:r>
              <a:rPr lang="en-US" b="1" dirty="0" err="1" smtClean="0"/>
              <a:t>hepatocytes</a:t>
            </a:r>
            <a:r>
              <a:rPr lang="en-US" b="1" dirty="0" smtClean="0"/>
              <a:t>: </a:t>
            </a:r>
          </a:p>
          <a:p>
            <a:pPr marL="609600" indent="-609600" eaLnBrk="1" hangingPunct="1">
              <a:buFont typeface="Wingdings" pitchFamily="2" charset="2"/>
              <a:buAutoNum type="arabicPeriod"/>
              <a:defRPr/>
            </a:pPr>
            <a:r>
              <a:rPr lang="en-US" b="1" dirty="0" smtClean="0"/>
              <a:t>An active carrier-mediated process: conjugated bile acids-Na co-transport. </a:t>
            </a:r>
          </a:p>
          <a:p>
            <a:pPr marL="609600" indent="-609600" eaLnBrk="1" hangingPunct="1">
              <a:buFont typeface="Wingdings" pitchFamily="2" charset="2"/>
              <a:buAutoNum type="arabicPeriod"/>
              <a:defRPr/>
            </a:pPr>
            <a:r>
              <a:rPr lang="en-US" b="1" dirty="0" smtClean="0"/>
              <a:t>Facilitated diffusion: Na-independent pathway. </a:t>
            </a:r>
          </a:p>
          <a:p>
            <a:pPr marL="609600" indent="-609600" eaLnBrk="1" hangingPunct="1">
              <a:buFont typeface="Wingdings" pitchFamily="2" charset="2"/>
              <a:buAutoNum type="arabicPeriod"/>
              <a:defRPr/>
            </a:pPr>
            <a:r>
              <a:rPr lang="en-US" b="1" dirty="0" smtClean="0"/>
              <a:t>Bile acid-HCO</a:t>
            </a:r>
            <a:r>
              <a:rPr lang="en-US" sz="2000" b="1" dirty="0" smtClean="0"/>
              <a:t>3 </a:t>
            </a:r>
            <a:r>
              <a:rPr lang="en-US" b="1" dirty="0" smtClean="0"/>
              <a:t>or Bile acid-OH exchange.</a:t>
            </a:r>
          </a:p>
          <a:p>
            <a:pPr marL="609600" indent="-609600" eaLnBrk="1" hangingPunct="1">
              <a:buFont typeface="Wingdings" pitchFamily="2" charset="2"/>
              <a:buAutoNum type="arabicPeriod"/>
              <a:defRPr/>
            </a:pPr>
            <a:r>
              <a:rPr lang="en-US" b="1" dirty="0" smtClean="0"/>
              <a:t>Passive diffusion (very little).</a:t>
            </a:r>
          </a:p>
          <a:p>
            <a:pPr algn="l" rtl="0" eaLnBrk="1" hangingPunct="1">
              <a:buFont typeface="Wingdings" pitchFamily="2" charset="2"/>
              <a:buNone/>
              <a:defRPr/>
            </a:pPr>
            <a:endParaRPr lang="ar-SA"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8305800" cy="1143000"/>
          </a:xfrm>
        </p:spPr>
        <p:txBody>
          <a:bodyPr/>
          <a:lstStyle/>
          <a:p>
            <a:pPr eaLnBrk="1" hangingPunct="1"/>
            <a:r>
              <a:rPr lang="en-US" smtClean="0"/>
              <a:t/>
            </a:r>
            <a:br>
              <a:rPr lang="en-US" smtClean="0"/>
            </a:br>
            <a:endParaRPr lang="en-US" smtClean="0"/>
          </a:p>
        </p:txBody>
      </p:sp>
      <p:sp>
        <p:nvSpPr>
          <p:cNvPr id="33795" name="Text Box 5"/>
          <p:cNvSpPr txBox="1">
            <a:spLocks noChangeArrowheads="1"/>
          </p:cNvSpPr>
          <p:nvPr/>
        </p:nvSpPr>
        <p:spPr bwMode="auto">
          <a:xfrm>
            <a:off x="211138" y="2481263"/>
            <a:ext cx="8704262" cy="2000250"/>
          </a:xfrm>
          <a:prstGeom prst="rect">
            <a:avLst/>
          </a:prstGeom>
          <a:noFill/>
          <a:ln w="12700">
            <a:noFill/>
            <a:miter lim="800000"/>
            <a:headEnd type="none" w="sm" len="sm"/>
            <a:tailEnd type="none" w="sm" len="sm"/>
          </a:ln>
        </p:spPr>
        <p:txBody>
          <a:bodyPr>
            <a:spAutoFit/>
          </a:bodyPr>
          <a:lstStyle/>
          <a:p>
            <a:pPr marL="457200" indent="-457200" algn="ctr"/>
            <a:r>
              <a:rPr lang="en-US" sz="9600" b="1">
                <a:latin typeface="Times New Roman" pitchFamily="18" charset="0"/>
                <a:cs typeface="Times New Roman" pitchFamily="18" charset="0"/>
              </a:rPr>
              <a:t>The End</a:t>
            </a:r>
          </a:p>
          <a:p>
            <a:pPr marL="457200" indent="-457200"/>
            <a:endParaRPr lang="en-US" b="1">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smtClean="0"/>
              <a:t>Functional Types of Movements in the Gastrointestinal Tract </a:t>
            </a:r>
            <a:endParaRPr lang="ar-SA" smtClean="0"/>
          </a:p>
        </p:txBody>
      </p:sp>
      <p:sp>
        <p:nvSpPr>
          <p:cNvPr id="3" name="Content Placeholder 2"/>
          <p:cNvSpPr>
            <a:spLocks noGrp="1"/>
          </p:cNvSpPr>
          <p:nvPr>
            <p:ph sz="half" idx="1"/>
          </p:nvPr>
        </p:nvSpPr>
        <p:spPr>
          <a:xfrm>
            <a:off x="0" y="1295400"/>
            <a:ext cx="5181600" cy="4114800"/>
          </a:xfrm>
        </p:spPr>
        <p:txBody>
          <a:bodyPr/>
          <a:lstStyle/>
          <a:p>
            <a:pPr>
              <a:defRPr/>
            </a:pPr>
            <a:r>
              <a:rPr lang="en-US" sz="1800" dirty="0" smtClean="0"/>
              <a:t>Two types of movements occur in the gastrointestinal tract: </a:t>
            </a:r>
          </a:p>
          <a:p>
            <a:pPr marL="514350" indent="-514350">
              <a:buFontTx/>
              <a:buAutoNum type="arabicParenBoth"/>
              <a:defRPr/>
            </a:pPr>
            <a:r>
              <a:rPr lang="en-US" sz="1800" i="1" dirty="0" smtClean="0"/>
              <a:t>propulsive movements</a:t>
            </a:r>
            <a:r>
              <a:rPr lang="en-US" sz="1800" dirty="0" smtClean="0"/>
              <a:t> </a:t>
            </a:r>
          </a:p>
          <a:p>
            <a:pPr eaLnBrk="1" hangingPunct="1">
              <a:lnSpc>
                <a:spcPct val="80000"/>
              </a:lnSpc>
              <a:buClr>
                <a:schemeClr val="accent2"/>
              </a:buClr>
              <a:buSzPct val="120000"/>
              <a:defRPr/>
            </a:pPr>
            <a:r>
              <a:rPr lang="en-US" sz="1800" dirty="0" smtClean="0"/>
              <a:t>Organizes propulsion of material over variable distances within the GI lumen</a:t>
            </a:r>
          </a:p>
          <a:p>
            <a:pPr eaLnBrk="1" hangingPunct="1">
              <a:lnSpc>
                <a:spcPct val="80000"/>
              </a:lnSpc>
              <a:buClr>
                <a:schemeClr val="accent2"/>
              </a:buClr>
              <a:buSzPct val="120000"/>
              <a:defRPr/>
            </a:pPr>
            <a:r>
              <a:rPr lang="en-US" sz="1800" dirty="0" smtClean="0"/>
              <a:t>Usual stimulus is distention. Other stimuli that can initiate peristalsis include chemical or physical irritation of the epithelial lining in the gut.</a:t>
            </a:r>
          </a:p>
          <a:p>
            <a:pPr eaLnBrk="1" hangingPunct="1">
              <a:lnSpc>
                <a:spcPct val="80000"/>
              </a:lnSpc>
              <a:buClr>
                <a:schemeClr val="accent2"/>
              </a:buClr>
              <a:buSzPct val="120000"/>
              <a:defRPr/>
            </a:pPr>
            <a:r>
              <a:rPr lang="en-US" sz="1800" dirty="0" err="1" smtClean="0"/>
              <a:t>Myenteric</a:t>
            </a:r>
            <a:r>
              <a:rPr lang="en-US" sz="1800" dirty="0" smtClean="0"/>
              <a:t> plexus is important </a:t>
            </a:r>
          </a:p>
          <a:p>
            <a:pPr eaLnBrk="1" hangingPunct="1">
              <a:lnSpc>
                <a:spcPct val="80000"/>
              </a:lnSpc>
              <a:buClr>
                <a:schemeClr val="accent2"/>
              </a:buClr>
              <a:buSzPct val="120000"/>
              <a:defRPr/>
            </a:pPr>
            <a:r>
              <a:rPr lang="en-US" sz="1800" dirty="0" smtClean="0"/>
              <a:t>Atropine (cholinergic blocker) depresses </a:t>
            </a:r>
            <a:r>
              <a:rPr lang="en-US" sz="1800" dirty="0" err="1" smtClean="0"/>
              <a:t>propulsis</a:t>
            </a:r>
            <a:r>
              <a:rPr lang="en-US" sz="1800" dirty="0" smtClean="0"/>
              <a:t> </a:t>
            </a:r>
          </a:p>
          <a:p>
            <a:pPr eaLnBrk="1" hangingPunct="1">
              <a:lnSpc>
                <a:spcPct val="80000"/>
              </a:lnSpc>
              <a:buClr>
                <a:schemeClr val="accent2"/>
              </a:buClr>
              <a:buSzPct val="120000"/>
              <a:buFontTx/>
              <a:buNone/>
              <a:defRPr/>
            </a:pPr>
            <a:endParaRPr lang="en-US" sz="1800" dirty="0" smtClean="0"/>
          </a:p>
          <a:p>
            <a:pPr eaLnBrk="1" hangingPunct="1">
              <a:lnSpc>
                <a:spcPct val="80000"/>
              </a:lnSpc>
              <a:buFont typeface="Wingdings" pitchFamily="2" charset="2"/>
              <a:buChar char="v"/>
              <a:defRPr/>
            </a:pPr>
            <a:r>
              <a:rPr lang="en-US" sz="1800" dirty="0" smtClean="0"/>
              <a:t>Receiving segment---contraction (longitudinal M.)</a:t>
            </a:r>
          </a:p>
          <a:p>
            <a:pPr eaLnBrk="1" hangingPunct="1">
              <a:lnSpc>
                <a:spcPct val="80000"/>
              </a:lnSpc>
              <a:buFontTx/>
              <a:buNone/>
              <a:defRPr/>
            </a:pPr>
            <a:r>
              <a:rPr lang="en-US" sz="1800" dirty="0" smtClean="0"/>
              <a:t>		                    ---relaxation (circular M.)</a:t>
            </a:r>
          </a:p>
          <a:p>
            <a:pPr eaLnBrk="1" hangingPunct="1">
              <a:lnSpc>
                <a:spcPct val="80000"/>
              </a:lnSpc>
              <a:buFont typeface="Wingdings" pitchFamily="2" charset="2"/>
              <a:buChar char="v"/>
              <a:defRPr/>
            </a:pPr>
            <a:r>
              <a:rPr lang="en-US" sz="1800" dirty="0" smtClean="0"/>
              <a:t>Propulsive segment ---contraction (circular M.)</a:t>
            </a:r>
          </a:p>
          <a:p>
            <a:pPr eaLnBrk="1" hangingPunct="1">
              <a:lnSpc>
                <a:spcPct val="80000"/>
              </a:lnSpc>
              <a:buFontTx/>
              <a:buNone/>
              <a:defRPr/>
            </a:pPr>
            <a:r>
              <a:rPr lang="en-US" sz="1800" dirty="0" smtClean="0"/>
              <a:t>			      ----relaxation (longitudinal M.)</a:t>
            </a:r>
          </a:p>
          <a:p>
            <a:pPr eaLnBrk="1" hangingPunct="1">
              <a:lnSpc>
                <a:spcPct val="80000"/>
              </a:lnSpc>
              <a:buFontTx/>
              <a:buNone/>
              <a:defRPr/>
            </a:pPr>
            <a:endParaRPr lang="en-US" sz="1800" dirty="0" smtClean="0"/>
          </a:p>
        </p:txBody>
      </p:sp>
      <p:pic>
        <p:nvPicPr>
          <p:cNvPr id="28676" name="Picture 2" descr="26-20"/>
          <p:cNvPicPr>
            <a:picLocks noGrp="1" noChangeAspect="1" noChangeArrowheads="1"/>
          </p:cNvPicPr>
          <p:nvPr>
            <p:ph sz="half" idx="2"/>
          </p:nvPr>
        </p:nvPicPr>
        <p:blipFill>
          <a:blip r:embed="rId2" cstate="print"/>
          <a:srcRect/>
          <a:stretch>
            <a:fillRect/>
          </a:stretch>
        </p:blipFill>
        <p:spPr>
          <a:xfrm>
            <a:off x="5230813" y="2667000"/>
            <a:ext cx="3684587" cy="2319338"/>
          </a:xfrm>
          <a:noFill/>
        </p:spPr>
      </p:pic>
      <p:sp>
        <p:nvSpPr>
          <p:cNvPr id="28677" name="TextBox 5"/>
          <p:cNvSpPr txBox="1">
            <a:spLocks noChangeArrowheads="1"/>
          </p:cNvSpPr>
          <p:nvPr/>
        </p:nvSpPr>
        <p:spPr bwMode="auto">
          <a:xfrm>
            <a:off x="0" y="5410200"/>
            <a:ext cx="9144000" cy="1200150"/>
          </a:xfrm>
          <a:prstGeom prst="rect">
            <a:avLst/>
          </a:prstGeom>
          <a:noFill/>
          <a:ln w="9525">
            <a:noFill/>
            <a:miter lim="800000"/>
            <a:headEnd/>
            <a:tailEnd/>
          </a:ln>
        </p:spPr>
        <p:txBody>
          <a:bodyPr>
            <a:spAutoFit/>
          </a:bodyPr>
          <a:lstStyle/>
          <a:p>
            <a:r>
              <a:rPr lang="en-US" sz="1800" b="1"/>
              <a:t>Peristaltic Reflex and the "Law of the Gut."</a:t>
            </a:r>
            <a:r>
              <a:rPr lang="en-US" sz="1800"/>
              <a:t> When a segment of the intestinal tract is excited by distention and thereby initiates peristalsis, the contractile ring causing the peristalsis normally begins on the orad side of the distended segment and moves toward the distended segment, pushing the intestinal contents in the anal direction for 5 to 10 centimeters before dying out. </a:t>
            </a:r>
            <a:endParaRPr lang="ar-SA" sz="18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Functional Types of Movements in the Gastrointestinal Tract </a:t>
            </a:r>
            <a:endParaRPr lang="ar-SA" smtClean="0"/>
          </a:p>
        </p:txBody>
      </p:sp>
      <p:sp>
        <p:nvSpPr>
          <p:cNvPr id="29699" name="Content Placeholder 2"/>
          <p:cNvSpPr>
            <a:spLocks noGrp="1"/>
          </p:cNvSpPr>
          <p:nvPr>
            <p:ph sz="half" idx="1"/>
          </p:nvPr>
        </p:nvSpPr>
        <p:spPr/>
        <p:txBody>
          <a:bodyPr/>
          <a:lstStyle/>
          <a:p>
            <a:pPr eaLnBrk="1" hangingPunct="1">
              <a:lnSpc>
                <a:spcPct val="80000"/>
              </a:lnSpc>
              <a:buFontTx/>
              <a:buNone/>
            </a:pPr>
            <a:r>
              <a:rPr lang="en-US" smtClean="0"/>
              <a:t>2) Mixing movements (segmentation)</a:t>
            </a:r>
          </a:p>
          <a:p>
            <a:pPr eaLnBrk="1" hangingPunct="1">
              <a:lnSpc>
                <a:spcPct val="80000"/>
              </a:lnSpc>
              <a:buFontTx/>
              <a:buNone/>
            </a:pPr>
            <a:endParaRPr lang="en-US" smtClean="0"/>
          </a:p>
          <a:p>
            <a:pPr eaLnBrk="1" hangingPunct="1">
              <a:lnSpc>
                <a:spcPct val="80000"/>
              </a:lnSpc>
              <a:buFontTx/>
              <a:buChar char="-"/>
            </a:pPr>
            <a:r>
              <a:rPr lang="en-US" smtClean="0"/>
              <a:t>Blend different juices with the chyme</a:t>
            </a:r>
          </a:p>
          <a:p>
            <a:pPr eaLnBrk="1" hangingPunct="1">
              <a:lnSpc>
                <a:spcPct val="80000"/>
              </a:lnSpc>
              <a:buFontTx/>
              <a:buChar char="-"/>
            </a:pPr>
            <a:r>
              <a:rPr lang="en-US" smtClean="0"/>
              <a:t>Bring products of digestion in contact with absorptive surfaces</a:t>
            </a:r>
          </a:p>
          <a:p>
            <a:endParaRPr lang="ar-SA" smtClean="0"/>
          </a:p>
        </p:txBody>
      </p:sp>
      <p:pic>
        <p:nvPicPr>
          <p:cNvPr id="29700" name="Picture 2" descr="fig18-14"/>
          <p:cNvPicPr>
            <a:picLocks noGrp="1" noChangeAspect="1" noChangeArrowheads="1"/>
          </p:cNvPicPr>
          <p:nvPr>
            <p:ph sz="half" idx="2"/>
          </p:nvPr>
        </p:nvPicPr>
        <p:blipFill>
          <a:blip r:embed="rId2" cstate="print"/>
          <a:srcRect/>
          <a:stretch>
            <a:fillRect/>
          </a:stretch>
        </p:blipFill>
        <p:spPr>
          <a:xfrm>
            <a:off x="4129088" y="2133600"/>
            <a:ext cx="4710112" cy="3700463"/>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Secretory Functions of the</a:t>
            </a:r>
            <a:br>
              <a:rPr lang="en-US" smtClean="0"/>
            </a:br>
            <a:r>
              <a:rPr lang="en-US" smtClean="0"/>
              <a:t>Alimentary Tract</a:t>
            </a:r>
            <a:br>
              <a:rPr lang="en-US" smtClean="0"/>
            </a:br>
            <a:r>
              <a:rPr lang="en-US" smtClean="0"/>
              <a:t>(Secretion of Saliva)</a:t>
            </a:r>
          </a:p>
        </p:txBody>
      </p:sp>
      <p:sp>
        <p:nvSpPr>
          <p:cNvPr id="2051" name="Rectangle 3"/>
          <p:cNvSpPr>
            <a:spLocks noGrp="1" noChangeArrowheads="1"/>
          </p:cNvSpPr>
          <p:nvPr>
            <p:ph type="subTitle" idx="1"/>
          </p:nvPr>
        </p:nvSpPr>
        <p:spPr/>
        <p:txBody>
          <a:bodyPr/>
          <a:lstStyle/>
          <a:p>
            <a:pPr eaLnBrk="1" hangingPunct="1"/>
            <a:r>
              <a:rPr lang="en-US" dirty="0" smtClean="0"/>
              <a:t>Mohammed </a:t>
            </a:r>
            <a:r>
              <a:rPr lang="en-US" dirty="0" err="1" smtClean="0"/>
              <a:t>Alzoghaibi</a:t>
            </a:r>
            <a:r>
              <a:rPr lang="en-US" dirty="0" smtClean="0"/>
              <a:t>, PhD</a:t>
            </a:r>
          </a:p>
          <a:p>
            <a:pPr eaLnBrk="1" hangingPunct="1"/>
            <a:r>
              <a:rPr lang="en-US" dirty="0" smtClean="0"/>
              <a:t>zzoghaibi@gmail.com</a:t>
            </a:r>
          </a:p>
        </p:txBody>
      </p:sp>
      <p:sp>
        <p:nvSpPr>
          <p:cNvPr id="2052" name="TextBox 3"/>
          <p:cNvSpPr txBox="1">
            <a:spLocks noChangeArrowheads="1"/>
          </p:cNvSpPr>
          <p:nvPr/>
        </p:nvSpPr>
        <p:spPr bwMode="auto">
          <a:xfrm>
            <a:off x="2743200" y="685800"/>
            <a:ext cx="3464410" cy="461665"/>
          </a:xfrm>
          <a:prstGeom prst="rect">
            <a:avLst/>
          </a:prstGeom>
          <a:noFill/>
          <a:ln w="9525">
            <a:noFill/>
            <a:miter lim="800000"/>
            <a:headEnd/>
            <a:tailEnd/>
          </a:ln>
        </p:spPr>
        <p:txBody>
          <a:bodyPr wrap="none">
            <a:spAutoFit/>
          </a:bodyPr>
          <a:lstStyle/>
          <a:p>
            <a:pPr algn="ctr"/>
            <a:r>
              <a:rPr lang="en-US" dirty="0"/>
              <a:t>Chapter  64; page </a:t>
            </a:r>
            <a:r>
              <a:rPr lang="en-US" dirty="0" smtClean="0"/>
              <a:t>773-777</a:t>
            </a:r>
            <a:endParaRPr lang="ar-SA"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Anatomical Types of Glands</a:t>
            </a:r>
            <a:endParaRPr lang="ar-SA" smtClean="0"/>
          </a:p>
        </p:txBody>
      </p:sp>
      <p:sp>
        <p:nvSpPr>
          <p:cNvPr id="5123" name="Content Placeholder 2"/>
          <p:cNvSpPr>
            <a:spLocks noGrp="1"/>
          </p:cNvSpPr>
          <p:nvPr>
            <p:ph idx="1"/>
          </p:nvPr>
        </p:nvSpPr>
        <p:spPr/>
        <p:txBody>
          <a:bodyPr/>
          <a:lstStyle/>
          <a:p>
            <a:pPr marL="514350" indent="-514350">
              <a:buFont typeface="Garamond" pitchFamily="18" charset="0"/>
              <a:buAutoNum type="arabicPeriod"/>
            </a:pPr>
            <a:r>
              <a:rPr lang="en-US" smtClean="0"/>
              <a:t>Single-cell mucous glands (goblet cells), they produce mucus. </a:t>
            </a:r>
          </a:p>
          <a:p>
            <a:pPr marL="514350" indent="-514350">
              <a:buFont typeface="Garamond" pitchFamily="18" charset="0"/>
              <a:buAutoNum type="arabicPeriod"/>
            </a:pPr>
            <a:r>
              <a:rPr lang="en-US" smtClean="0"/>
              <a:t>Crypts of Lieberkühn at the mucosal pits.</a:t>
            </a:r>
          </a:p>
          <a:p>
            <a:pPr marL="514350" indent="-514350">
              <a:buFont typeface="Garamond" pitchFamily="18" charset="0"/>
              <a:buAutoNum type="arabicPeriod"/>
            </a:pPr>
            <a:r>
              <a:rPr lang="en-US" smtClean="0"/>
              <a:t>Tubular glands (in the stomach and duodenum)</a:t>
            </a:r>
          </a:p>
          <a:p>
            <a:pPr marL="514350" indent="-514350">
              <a:buFont typeface="Garamond" pitchFamily="18" charset="0"/>
              <a:buAutoNum type="arabicPeriod"/>
            </a:pPr>
            <a:r>
              <a:rPr lang="en-US" smtClean="0"/>
              <a:t>Salivary glands, pancreas, and liver</a:t>
            </a:r>
            <a:endParaRPr lang="ar-SA" smtClean="0"/>
          </a:p>
        </p:txBody>
      </p:sp>
    </p:spTree>
  </p:cSld>
  <p:clrMapOvr>
    <a:masterClrMapping/>
  </p:clrMapOvr>
  <p:transition/>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C:\Lectures\Physiology\introduction\Introduction.ppt</Template>
  <TotalTime>4355</TotalTime>
  <Words>3111</Words>
  <Application>Microsoft Office PowerPoint</Application>
  <PresentationFormat>On-screen Show (4:3)</PresentationFormat>
  <Paragraphs>320</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Introduction</vt:lpstr>
      <vt:lpstr>Gastrointestinal Physiology   </vt:lpstr>
      <vt:lpstr> Required Textbook </vt:lpstr>
      <vt:lpstr>General Principles of Gastrointestinal Motility Physiologic Anatomy of the Gastrointestinal Wall</vt:lpstr>
      <vt:lpstr>PowerPoint Presentation</vt:lpstr>
      <vt:lpstr>PowerPoint Presentation</vt:lpstr>
      <vt:lpstr>Functional Types of Movements in the Gastrointestinal Tract </vt:lpstr>
      <vt:lpstr>Functional Types of Movements in the Gastrointestinal Tract </vt:lpstr>
      <vt:lpstr>Secretory Functions of the Alimentary Tract (Secretion of Saliva)</vt:lpstr>
      <vt:lpstr>Anatomical Types of Glands</vt:lpstr>
      <vt:lpstr>SALIVARY GLANDS</vt:lpstr>
      <vt:lpstr>Secretion of Saliva and its Characteristics</vt:lpstr>
      <vt:lpstr>Composition of Saliva</vt:lpstr>
      <vt:lpstr>Composition of Saliva (con’t)</vt:lpstr>
      <vt:lpstr>Composition of Saliva (con’t)</vt:lpstr>
      <vt:lpstr>Secretory Unit (salivon)  </vt:lpstr>
      <vt:lpstr>PowerPoint Presentation</vt:lpstr>
      <vt:lpstr>Characteristics of Saliva and Flow Rate </vt:lpstr>
      <vt:lpstr>Control of Secretion </vt:lpstr>
      <vt:lpstr>PowerPoint Presentation</vt:lpstr>
      <vt:lpstr>Swallowing (Deglutition)</vt:lpstr>
      <vt:lpstr>Stages of Swallowing (Deglutition)</vt:lpstr>
      <vt:lpstr>Deglutition (Swallowing)</vt:lpstr>
      <vt:lpstr>PowerPoint Presentation</vt:lpstr>
      <vt:lpstr>Pancreatic Secretion</vt:lpstr>
      <vt:lpstr>PowerPoint Presentation</vt:lpstr>
      <vt:lpstr>Pancreatic Secretion</vt:lpstr>
      <vt:lpstr>Pancreatic secretion (continued)</vt:lpstr>
      <vt:lpstr>PowerPoint Presentation</vt:lpstr>
      <vt:lpstr>PowerPoint Presentation</vt:lpstr>
      <vt:lpstr>Pancreatic secretion (continued)</vt:lpstr>
      <vt:lpstr>Pancreatic secretions are rich in bicarbonate ions </vt:lpstr>
      <vt:lpstr>Secretion of Isosmotic Sodium Bicarbonate Solution.</vt:lpstr>
      <vt:lpstr>Flow Rate and pancreatic secretion</vt:lpstr>
      <vt:lpstr>Pancreatic Secretion is Under Neural and Hormonal Control</vt:lpstr>
      <vt:lpstr>PowerPoint Presentation</vt:lpstr>
      <vt:lpstr>PowerPoint Presentation</vt:lpstr>
      <vt:lpstr>PowerPoint Presentation</vt:lpstr>
      <vt:lpstr>Regulation of Pancreatic Secretion</vt:lpstr>
      <vt:lpstr>PowerPoint Presentation</vt:lpstr>
      <vt:lpstr>Pancreatic secretion is phasic </vt:lpstr>
      <vt:lpstr> Secretion of Bile by the Liver Functions of the Biliary Tree</vt:lpstr>
      <vt:lpstr>What Are The Components of Bile? </vt:lpstr>
      <vt:lpstr>Bile Secretion</vt:lpstr>
      <vt:lpstr>Secretion and enterohepatic circulation of bile salts</vt:lpstr>
      <vt:lpstr>What is the bile acid ? What are the types of the bile acid?</vt:lpstr>
      <vt:lpstr>Bile Acids Are Formed in the Liver From Cholesterol</vt:lpstr>
      <vt:lpstr>Bile Acids Are Formed in the Liver From Cholesterol (continued)</vt:lpstr>
      <vt:lpstr>Function of Bile Salts in Fat Digestion and Absorption</vt:lpstr>
      <vt:lpstr>Function of Bile Salts in Fat Digestion and Absorption</vt:lpstr>
      <vt:lpstr>Function of Bile Salts in Fat Digestion and Absorption</vt:lpstr>
      <vt:lpstr>Enterohepatic Circulation of Bile Salts. Bile Salts Are Recycled Between the Small Intestine and the Liver </vt:lpstr>
      <vt:lpstr>The Enterohepatic circulation recycles bile salts between the small intestine and the liver</vt:lpstr>
      <vt:lpstr>Absorption of bile acids or bile salt back into hepatocytes </vt:lpstr>
      <vt:lpstr> </vt:lpstr>
    </vt:vector>
  </TitlesOfParts>
  <Company>EVMS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Hemodynamics</dc:title>
  <dc:creator>Michael J. Solhaug</dc:creator>
  <cp:lastModifiedBy>3422</cp:lastModifiedBy>
  <cp:revision>352</cp:revision>
  <dcterms:created xsi:type="dcterms:W3CDTF">1998-03-19T15:06:52Z</dcterms:created>
  <dcterms:modified xsi:type="dcterms:W3CDTF">2014-12-28T06:59:32Z</dcterms:modified>
</cp:coreProperties>
</file>