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7" r:id="rId2"/>
    <p:sldId id="258" r:id="rId3"/>
    <p:sldId id="273" r:id="rId4"/>
    <p:sldId id="274" r:id="rId5"/>
    <p:sldId id="260" r:id="rId6"/>
    <p:sldId id="278" r:id="rId7"/>
    <p:sldId id="261" r:id="rId8"/>
    <p:sldId id="262" r:id="rId9"/>
    <p:sldId id="276" r:id="rId10"/>
    <p:sldId id="265" r:id="rId11"/>
    <p:sldId id="266" r:id="rId12"/>
    <p:sldId id="279" r:id="rId13"/>
    <p:sldId id="280" r:id="rId14"/>
    <p:sldId id="281" r:id="rId15"/>
    <p:sldId id="282" r:id="rId16"/>
    <p:sldId id="283" r:id="rId17"/>
    <p:sldId id="293" r:id="rId18"/>
    <p:sldId id="284" r:id="rId19"/>
    <p:sldId id="285" r:id="rId20"/>
    <p:sldId id="294" r:id="rId21"/>
    <p:sldId id="286" r:id="rId22"/>
    <p:sldId id="287" r:id="rId23"/>
    <p:sldId id="288" r:id="rId24"/>
    <p:sldId id="295" r:id="rId25"/>
    <p:sldId id="289" r:id="rId26"/>
    <p:sldId id="290" r:id="rId27"/>
    <p:sldId id="292" r:id="rId28"/>
    <p:sldId id="271" r:id="rId29"/>
    <p:sldId id="291"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noChangeArrowheads="1"/>
          </p:cNvSpPr>
          <p:nvPr>
            <p:ph type="dt" sz="half" idx="10"/>
          </p:nvPr>
        </p:nvSpPr>
        <p:spPr>
          <a:xfrm>
            <a:off x="6553200" y="6245225"/>
            <a:ext cx="2133600" cy="47625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457200" y="6245225"/>
            <a:ext cx="2133600" cy="476250"/>
          </a:xfrm>
          <a:prstGeom prst="rect">
            <a:avLst/>
          </a:prstGeom>
        </p:spPr>
        <p:txBody>
          <a:bodyPr/>
          <a:lstStyle>
            <a:lvl1pPr>
              <a:defRPr>
                <a:latin typeface="Arial" pitchFamily="34" charset="0"/>
                <a:cs typeface="Arial" pitchFamily="34" charset="0"/>
              </a:defRPr>
            </a:lvl1pPr>
          </a:lstStyle>
          <a:p>
            <a:pPr>
              <a:defRPr/>
            </a:pPr>
            <a:fld id="{7FE171B8-47D2-433E-990F-202D25EC7A6F}" type="slidenum">
              <a:rPr lang="ar-SA"/>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7CC67793-0BFC-40F8-98C3-98EBB0355A18}" type="slidenum">
              <a:rPr lang="en-US"/>
              <a:pPr>
                <a:defRPr/>
              </a:pPr>
              <a:t>‹#›</a:t>
            </a:fld>
            <a:endParaRPr lang="en-US"/>
          </a:p>
        </p:txBody>
      </p:sp>
    </p:spTree>
    <p:extLst>
      <p:ext uri="{BB962C8B-B14F-4D97-AF65-F5344CB8AC3E}">
        <p14:creationId xmlns:p14="http://schemas.microsoft.com/office/powerpoint/2010/main" val="203043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tmplLst>
          <p:tmpl lvl="1">
            <p:tnLst>
              <p:par>
                <p:cTn presetID="1" presetClass="entr" presetSubtype="0" fill="hold" nodeType="click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Lst>
      </p:bldP>
    </p:bldLst>
  </p:timing>
  <p:txStyles>
    <p:titleStyle>
      <a:lvl1pPr algn="ctr" rtl="1" eaLnBrk="1" fontAlgn="base" hangingPunct="1">
        <a:spcBef>
          <a:spcPct val="0"/>
        </a:spcBef>
        <a:spcAft>
          <a:spcPct val="0"/>
        </a:spcAft>
        <a:defRPr sz="4000" b="1">
          <a:solidFill>
            <a:schemeClr val="tx2"/>
          </a:solidFill>
          <a:latin typeface="+mj-lt"/>
          <a:ea typeface="+mj-ea"/>
          <a:cs typeface="+mj-cs"/>
        </a:defRPr>
      </a:lvl1pPr>
      <a:lvl2pPr algn="ctr" rtl="1" eaLnBrk="1" fontAlgn="base" hangingPunct="1">
        <a:spcBef>
          <a:spcPct val="0"/>
        </a:spcBef>
        <a:spcAft>
          <a:spcPct val="0"/>
        </a:spcAft>
        <a:defRPr sz="4000" b="1">
          <a:solidFill>
            <a:schemeClr val="tx2"/>
          </a:solidFill>
          <a:latin typeface="Garamond" pitchFamily="18" charset="0"/>
        </a:defRPr>
      </a:lvl2pPr>
      <a:lvl3pPr algn="ctr" rtl="1" eaLnBrk="1" fontAlgn="base" hangingPunct="1">
        <a:spcBef>
          <a:spcPct val="0"/>
        </a:spcBef>
        <a:spcAft>
          <a:spcPct val="0"/>
        </a:spcAft>
        <a:defRPr sz="4000" b="1">
          <a:solidFill>
            <a:schemeClr val="tx2"/>
          </a:solidFill>
          <a:latin typeface="Garamond" pitchFamily="18" charset="0"/>
        </a:defRPr>
      </a:lvl3pPr>
      <a:lvl4pPr algn="ctr" rtl="1" eaLnBrk="1" fontAlgn="base" hangingPunct="1">
        <a:spcBef>
          <a:spcPct val="0"/>
        </a:spcBef>
        <a:spcAft>
          <a:spcPct val="0"/>
        </a:spcAft>
        <a:defRPr sz="4000" b="1">
          <a:solidFill>
            <a:schemeClr val="tx2"/>
          </a:solidFill>
          <a:latin typeface="Garamond" pitchFamily="18" charset="0"/>
        </a:defRPr>
      </a:lvl4pPr>
      <a:lvl5pPr algn="ctr" rtl="1" eaLnBrk="1" fontAlgn="base" hangingPunct="1">
        <a:spcBef>
          <a:spcPct val="0"/>
        </a:spcBef>
        <a:spcAft>
          <a:spcPct val="0"/>
        </a:spcAft>
        <a:defRPr sz="4000" b="1">
          <a:solidFill>
            <a:schemeClr val="tx2"/>
          </a:solidFill>
          <a:latin typeface="Garamond" pitchFamily="18" charset="0"/>
        </a:defRPr>
      </a:lvl5pPr>
      <a:lvl6pPr marL="457200" algn="ctr" rtl="1" eaLnBrk="1" fontAlgn="base" hangingPunct="1">
        <a:spcBef>
          <a:spcPct val="0"/>
        </a:spcBef>
        <a:spcAft>
          <a:spcPct val="0"/>
        </a:spcAft>
        <a:defRPr sz="4000" b="1">
          <a:solidFill>
            <a:schemeClr val="tx2"/>
          </a:solidFill>
          <a:latin typeface="Garamond" pitchFamily="18" charset="0"/>
        </a:defRPr>
      </a:lvl6pPr>
      <a:lvl7pPr marL="914400" algn="ctr" rtl="1" eaLnBrk="1" fontAlgn="base" hangingPunct="1">
        <a:spcBef>
          <a:spcPct val="0"/>
        </a:spcBef>
        <a:spcAft>
          <a:spcPct val="0"/>
        </a:spcAft>
        <a:defRPr sz="4000" b="1">
          <a:solidFill>
            <a:schemeClr val="tx2"/>
          </a:solidFill>
          <a:latin typeface="Garamond" pitchFamily="18" charset="0"/>
        </a:defRPr>
      </a:lvl7pPr>
      <a:lvl8pPr marL="1371600" algn="ctr" rtl="1" eaLnBrk="1" fontAlgn="base" hangingPunct="1">
        <a:spcBef>
          <a:spcPct val="0"/>
        </a:spcBef>
        <a:spcAft>
          <a:spcPct val="0"/>
        </a:spcAft>
        <a:defRPr sz="4000" b="1">
          <a:solidFill>
            <a:schemeClr val="tx2"/>
          </a:solidFill>
          <a:latin typeface="Garamond" pitchFamily="18" charset="0"/>
        </a:defRPr>
      </a:lvl8pPr>
      <a:lvl9pPr marL="1828800" algn="ctr" rtl="1" eaLnBrk="1" fontAlgn="base" hangingPunct="1">
        <a:spcBef>
          <a:spcPct val="0"/>
        </a:spcBef>
        <a:spcAft>
          <a:spcPct val="0"/>
        </a:spcAft>
        <a:defRPr sz="4000" b="1">
          <a:solidFill>
            <a:schemeClr val="tx2"/>
          </a:solidFill>
          <a:latin typeface="Garamond"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ctrTitle"/>
          </p:nvPr>
        </p:nvSpPr>
        <p:spPr>
          <a:xfrm>
            <a:off x="685800" y="1643050"/>
            <a:ext cx="7772400" cy="1470025"/>
          </a:xfrm>
        </p:spPr>
        <p:txBody>
          <a:bodyPr/>
          <a:lstStyle/>
          <a:p>
            <a:pPr rtl="0"/>
            <a:r>
              <a:rPr lang="en-US" dirty="0" err="1" smtClean="0"/>
              <a:t>Bilirubin</a:t>
            </a:r>
            <a:r>
              <a:rPr lang="en-US" dirty="0" smtClean="0"/>
              <a:t> Metabolism </a:t>
            </a:r>
            <a:endParaRPr lang="ar-SA" dirty="0" smtClean="0"/>
          </a:p>
        </p:txBody>
      </p:sp>
      <p:sp>
        <p:nvSpPr>
          <p:cNvPr id="39939" name="Subtitle 5"/>
          <p:cNvSpPr>
            <a:spLocks noGrp="1"/>
          </p:cNvSpPr>
          <p:nvPr>
            <p:ph type="subTitle" idx="1"/>
          </p:nvPr>
        </p:nvSpPr>
        <p:spPr/>
        <p:txBody>
          <a:bodyPr/>
          <a:lstStyle/>
          <a:p>
            <a:pPr rtl="0"/>
            <a:r>
              <a:rPr lang="en-US" b="1" dirty="0" smtClean="0"/>
              <a:t>Mohammed </a:t>
            </a:r>
            <a:r>
              <a:rPr lang="en-US" b="1" dirty="0" err="1" smtClean="0"/>
              <a:t>Alzoghaibi</a:t>
            </a:r>
            <a:r>
              <a:rPr lang="en-US" b="1" dirty="0" smtClean="0"/>
              <a:t>, </a:t>
            </a:r>
            <a:r>
              <a:rPr lang="en-US" b="1" dirty="0" err="1" smtClean="0"/>
              <a:t>Ph.D</a:t>
            </a:r>
            <a:endParaRPr lang="en-US" b="1" dirty="0" smtClean="0"/>
          </a:p>
          <a:p>
            <a:pPr rtl="0"/>
            <a:r>
              <a:rPr lang="en-US" b="1" dirty="0" smtClean="0"/>
              <a:t>zzoghaibi@gmail.com</a:t>
            </a:r>
          </a:p>
          <a:p>
            <a:pPr rtl="0"/>
            <a:r>
              <a:rPr lang="en-US" b="1" dirty="0" smtClean="0"/>
              <a:t>Phone call, </a:t>
            </a:r>
            <a:r>
              <a:rPr lang="en-US" b="1" dirty="0" err="1" smtClean="0"/>
              <a:t>WhatsApp</a:t>
            </a:r>
            <a:r>
              <a:rPr lang="en-US" b="1" dirty="0" smtClean="0"/>
              <a:t>: 0506338400</a:t>
            </a:r>
            <a:endParaRPr lang="ar-SA"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685800" y="762000"/>
            <a:ext cx="7772400" cy="1569660"/>
          </a:xfrm>
          <a:prstGeom prst="rect">
            <a:avLst/>
          </a:prstGeom>
          <a:noFill/>
          <a:ln w="9525">
            <a:noFill/>
            <a:miter lim="800000"/>
            <a:headEnd/>
            <a:tailEnd/>
          </a:ln>
          <a:effectLst/>
        </p:spPr>
        <p:txBody>
          <a:bodyPr>
            <a:spAutoFit/>
          </a:bodyPr>
          <a:lstStyle/>
          <a:p>
            <a:pPr algn="l" rtl="0">
              <a:defRPr/>
            </a:pPr>
            <a:r>
              <a:rPr lang="en-US" sz="2400" b="1" dirty="0" err="1">
                <a:solidFill>
                  <a:schemeClr val="tx2"/>
                </a:solidFill>
                <a:effectLst>
                  <a:outerShdw blurRad="38100" dist="38100" dir="2700000" algn="tl">
                    <a:srgbClr val="000000">
                      <a:alpha val="43137"/>
                    </a:srgbClr>
                  </a:outerShdw>
                </a:effectLst>
                <a:latin typeface="+mn-lt"/>
              </a:rPr>
              <a:t>Bilirubin</a:t>
            </a:r>
            <a:r>
              <a:rPr lang="en-US" sz="2400" b="1" dirty="0">
                <a:solidFill>
                  <a:schemeClr val="tx2"/>
                </a:solidFill>
                <a:effectLst>
                  <a:outerShdw blurRad="38100" dist="38100" dir="2700000" algn="tl">
                    <a:srgbClr val="000000">
                      <a:alpha val="43137"/>
                    </a:srgbClr>
                  </a:outerShdw>
                </a:effectLst>
                <a:latin typeface="+mn-lt"/>
              </a:rPr>
              <a:t> </a:t>
            </a:r>
            <a:r>
              <a:rPr lang="en-US" sz="2400" b="1" dirty="0">
                <a:effectLst>
                  <a:outerShdw blurRad="38100" dist="38100" dir="2700000" algn="tl">
                    <a:srgbClr val="000000">
                      <a:alpha val="43137"/>
                    </a:srgbClr>
                  </a:outerShdw>
                </a:effectLst>
                <a:latin typeface="+mn-lt"/>
                <a:cs typeface="Arial" charset="0"/>
              </a:rPr>
              <a:t>is the end product of </a:t>
            </a:r>
            <a:r>
              <a:rPr lang="en-US" sz="2400" b="1" dirty="0" err="1">
                <a:effectLst>
                  <a:outerShdw blurRad="38100" dist="38100" dir="2700000" algn="tl">
                    <a:srgbClr val="000000">
                      <a:alpha val="43137"/>
                    </a:srgbClr>
                  </a:outerShdw>
                </a:effectLst>
                <a:latin typeface="+mn-lt"/>
                <a:cs typeface="Arial" charset="0"/>
              </a:rPr>
              <a:t>heme</a:t>
            </a:r>
            <a:r>
              <a:rPr lang="en-US" sz="2400" b="1" dirty="0">
                <a:effectLst>
                  <a:outerShdw blurRad="38100" dist="38100" dir="2700000" algn="tl">
                    <a:srgbClr val="000000">
                      <a:alpha val="43137"/>
                    </a:srgbClr>
                  </a:outerShdw>
                </a:effectLst>
                <a:latin typeface="+mn-lt"/>
                <a:cs typeface="Arial" charset="0"/>
              </a:rPr>
              <a:t> </a:t>
            </a:r>
            <a:r>
              <a:rPr lang="en-US" sz="2400" b="1" dirty="0" err="1">
                <a:effectLst>
                  <a:outerShdw blurRad="38100" dist="38100" dir="2700000" algn="tl">
                    <a:srgbClr val="000000">
                      <a:alpha val="43137"/>
                    </a:srgbClr>
                  </a:outerShdw>
                </a:effectLst>
                <a:latin typeface="+mn-lt"/>
                <a:cs typeface="Arial" charset="0"/>
              </a:rPr>
              <a:t>degredation</a:t>
            </a:r>
            <a:r>
              <a:rPr lang="en-US" sz="2400" b="1" dirty="0">
                <a:effectLst>
                  <a:outerShdw blurRad="38100" dist="38100" dir="2700000" algn="tl">
                    <a:srgbClr val="000000">
                      <a:alpha val="43137"/>
                    </a:srgbClr>
                  </a:outerShdw>
                </a:effectLst>
                <a:latin typeface="+mn-lt"/>
                <a:cs typeface="Arial" charset="0"/>
              </a:rPr>
              <a:t> derived from breakdown senescent erythrocytes by mononuclear phagocytes system specially in the spleen, liver and bone marrow</a:t>
            </a:r>
          </a:p>
        </p:txBody>
      </p:sp>
      <p:grpSp>
        <p:nvGrpSpPr>
          <p:cNvPr id="2" name="Group 8"/>
          <p:cNvGrpSpPr>
            <a:grpSpLocks/>
          </p:cNvGrpSpPr>
          <p:nvPr/>
        </p:nvGrpSpPr>
        <p:grpSpPr bwMode="auto">
          <a:xfrm>
            <a:off x="4724400" y="2362200"/>
            <a:ext cx="4267200" cy="3579813"/>
            <a:chOff x="576" y="1776"/>
            <a:chExt cx="2688" cy="2255"/>
          </a:xfrm>
        </p:grpSpPr>
        <p:sp>
          <p:nvSpPr>
            <p:cNvPr id="40968" name="Text Box 4"/>
            <p:cNvSpPr txBox="1">
              <a:spLocks noChangeArrowheads="1"/>
            </p:cNvSpPr>
            <p:nvPr/>
          </p:nvSpPr>
          <p:spPr bwMode="auto">
            <a:xfrm>
              <a:off x="576" y="2112"/>
              <a:ext cx="2688" cy="1919"/>
            </a:xfrm>
            <a:prstGeom prst="rect">
              <a:avLst/>
            </a:prstGeom>
            <a:noFill/>
            <a:ln w="9525">
              <a:noFill/>
              <a:miter lim="800000"/>
              <a:headEnd/>
              <a:tailEnd/>
            </a:ln>
          </p:spPr>
          <p:txBody>
            <a:bodyPr>
              <a:spAutoFit/>
            </a:bodyPr>
            <a:lstStyle/>
            <a:p>
              <a:pPr algn="l" rtl="0">
                <a:buFontTx/>
                <a:buBlip>
                  <a:blip r:embed="rId2"/>
                </a:buBlip>
                <a:defRPr/>
              </a:pPr>
              <a:r>
                <a:rPr lang="en-US" sz="2400" b="1" dirty="0">
                  <a:latin typeface="+mn-lt"/>
                  <a:cs typeface="Arial" pitchFamily="34" charset="0"/>
                </a:rPr>
                <a:t> Insoluble in water</a:t>
              </a:r>
            </a:p>
            <a:p>
              <a:pPr algn="l" rtl="0">
                <a:buFontTx/>
                <a:buBlip>
                  <a:blip r:embed="rId2"/>
                </a:buBlip>
                <a:defRPr/>
              </a:pPr>
              <a:r>
                <a:rPr lang="en-US" sz="2400" b="1" dirty="0">
                  <a:latin typeface="+mn-lt"/>
                  <a:cs typeface="Arial" pitchFamily="34" charset="0"/>
                </a:rPr>
                <a:t> Tightly complex to albumin</a:t>
              </a:r>
            </a:p>
            <a:p>
              <a:pPr algn="l" rtl="0">
                <a:buFontTx/>
                <a:buBlip>
                  <a:blip r:embed="rId2"/>
                </a:buBlip>
                <a:defRPr/>
              </a:pPr>
              <a:r>
                <a:rPr lang="en-US" sz="2400" b="1" dirty="0">
                  <a:latin typeface="+mn-lt"/>
                  <a:cs typeface="Arial" pitchFamily="34" charset="0"/>
                </a:rPr>
                <a:t> </a:t>
              </a:r>
              <a:r>
                <a:rPr lang="en-US" sz="2400" b="1" dirty="0">
                  <a:latin typeface="+mn-lt"/>
                </a:rPr>
                <a:t>Not filtered through renal </a:t>
              </a:r>
              <a:r>
                <a:rPr lang="en-US" sz="2400" b="1" dirty="0" err="1">
                  <a:latin typeface="+mn-lt"/>
                </a:rPr>
                <a:t>glomeruli</a:t>
              </a:r>
              <a:r>
                <a:rPr lang="en-US" sz="2400" b="1" dirty="0">
                  <a:latin typeface="+mn-lt"/>
                </a:rPr>
                <a:t>,</a:t>
              </a:r>
              <a:r>
                <a:rPr lang="en-US" sz="2400" b="1" dirty="0">
                  <a:latin typeface="+mn-lt"/>
                  <a:cs typeface="Arial" pitchFamily="34" charset="0"/>
                </a:rPr>
                <a:t> is not excreted in urine</a:t>
              </a:r>
            </a:p>
            <a:p>
              <a:pPr algn="l" rtl="0">
                <a:buFontTx/>
                <a:buBlip>
                  <a:blip r:embed="rId2"/>
                </a:buBlip>
                <a:defRPr/>
              </a:pPr>
              <a:r>
                <a:rPr lang="en-US" sz="2400" b="1" dirty="0">
                  <a:latin typeface="+mn-lt"/>
                  <a:cs typeface="Arial" pitchFamily="34" charset="0"/>
                </a:rPr>
                <a:t> Toxic substance</a:t>
              </a:r>
            </a:p>
            <a:p>
              <a:pPr algn="l" rtl="0">
                <a:buFontTx/>
                <a:buBlip>
                  <a:blip r:embed="rId2"/>
                </a:buBlip>
                <a:defRPr/>
              </a:pPr>
              <a:r>
                <a:rPr lang="en-US" sz="2400" b="1" dirty="0">
                  <a:latin typeface="+mn-lt"/>
                </a:rPr>
                <a:t>The chief form of </a:t>
              </a:r>
              <a:r>
                <a:rPr lang="en-US" sz="2400" b="1" dirty="0" err="1">
                  <a:latin typeface="+mn-lt"/>
                </a:rPr>
                <a:t>bilirubin</a:t>
              </a:r>
              <a:r>
                <a:rPr lang="en-US" sz="2400" b="1" dirty="0">
                  <a:latin typeface="+mn-lt"/>
                </a:rPr>
                <a:t> in the blood</a:t>
              </a:r>
            </a:p>
          </p:txBody>
        </p:sp>
        <p:sp>
          <p:nvSpPr>
            <p:cNvPr id="48137" name="Text Box 6"/>
            <p:cNvSpPr txBox="1">
              <a:spLocks noChangeArrowheads="1"/>
            </p:cNvSpPr>
            <p:nvPr/>
          </p:nvSpPr>
          <p:spPr bwMode="auto">
            <a:xfrm>
              <a:off x="576" y="1776"/>
              <a:ext cx="2352" cy="291"/>
            </a:xfrm>
            <a:prstGeom prst="rect">
              <a:avLst/>
            </a:prstGeom>
            <a:noFill/>
            <a:ln w="9525">
              <a:noFill/>
              <a:miter lim="800000"/>
              <a:headEnd/>
              <a:tailEnd/>
            </a:ln>
          </p:spPr>
          <p:txBody>
            <a:bodyPr>
              <a:spAutoFit/>
            </a:bodyPr>
            <a:lstStyle/>
            <a:p>
              <a:pPr algn="l" rtl="0"/>
              <a:r>
                <a:rPr lang="en-US" sz="2400" b="1">
                  <a:solidFill>
                    <a:srgbClr val="FF0000"/>
                  </a:solidFill>
                  <a:latin typeface="Verdana" pitchFamily="34" charset="0"/>
                  <a:cs typeface="Arial" pitchFamily="34" charset="0"/>
                </a:rPr>
                <a:t>Unconjugated</a:t>
              </a:r>
            </a:p>
          </p:txBody>
        </p:sp>
      </p:grpSp>
      <p:grpSp>
        <p:nvGrpSpPr>
          <p:cNvPr id="3" name="Group 9"/>
          <p:cNvGrpSpPr>
            <a:grpSpLocks/>
          </p:cNvGrpSpPr>
          <p:nvPr/>
        </p:nvGrpSpPr>
        <p:grpSpPr bwMode="auto">
          <a:xfrm>
            <a:off x="304800" y="2286000"/>
            <a:ext cx="4419600" cy="4027488"/>
            <a:chOff x="2736" y="1776"/>
            <a:chExt cx="2784" cy="2537"/>
          </a:xfrm>
        </p:grpSpPr>
        <p:sp>
          <p:nvSpPr>
            <p:cNvPr id="40966" name="Text Box 5"/>
            <p:cNvSpPr txBox="1">
              <a:spLocks noChangeArrowheads="1"/>
            </p:cNvSpPr>
            <p:nvPr/>
          </p:nvSpPr>
          <p:spPr bwMode="auto">
            <a:xfrm>
              <a:off x="2736" y="2161"/>
              <a:ext cx="2784" cy="2152"/>
            </a:xfrm>
            <a:prstGeom prst="rect">
              <a:avLst/>
            </a:prstGeom>
            <a:noFill/>
            <a:ln w="9525">
              <a:noFill/>
              <a:miter lim="800000"/>
              <a:headEnd/>
              <a:tailEnd/>
            </a:ln>
          </p:spPr>
          <p:txBody>
            <a:bodyPr>
              <a:spAutoFit/>
            </a:bodyPr>
            <a:lstStyle/>
            <a:p>
              <a:pPr algn="l" rtl="0">
                <a:buFontTx/>
                <a:buBlip>
                  <a:blip r:embed="rId2"/>
                </a:buBlip>
                <a:defRPr/>
              </a:pPr>
              <a:r>
                <a:rPr lang="en-US" sz="2400" b="1" dirty="0">
                  <a:latin typeface="+mn-lt"/>
                  <a:cs typeface="Arial" pitchFamily="34" charset="0"/>
                </a:rPr>
                <a:t> Water soluble</a:t>
              </a:r>
            </a:p>
            <a:p>
              <a:pPr algn="l" rtl="0">
                <a:buFontTx/>
                <a:buBlip>
                  <a:blip r:embed="rId2"/>
                </a:buBlip>
                <a:defRPr/>
              </a:pPr>
              <a:r>
                <a:rPr lang="en-US" sz="2400" b="1" dirty="0">
                  <a:latin typeface="+mn-lt"/>
                  <a:cs typeface="Arial" pitchFamily="34" charset="0"/>
                </a:rPr>
                <a:t> Loosely bound to albumin</a:t>
              </a:r>
            </a:p>
            <a:p>
              <a:pPr algn="l" rtl="0">
                <a:buFontTx/>
                <a:buBlip>
                  <a:blip r:embed="rId2"/>
                </a:buBlip>
                <a:defRPr/>
              </a:pPr>
              <a:r>
                <a:rPr lang="en-US" sz="2400" b="1" dirty="0">
                  <a:latin typeface="+mn-lt"/>
                  <a:cs typeface="Arial" pitchFamily="34" charset="0"/>
                </a:rPr>
                <a:t> </a:t>
              </a:r>
              <a:r>
                <a:rPr lang="en-US" sz="2400" b="1" dirty="0">
                  <a:latin typeface="+mn-lt"/>
                </a:rPr>
                <a:t>Filtered through renal </a:t>
              </a:r>
              <a:r>
                <a:rPr lang="en-US" sz="2400" b="1" dirty="0" err="1">
                  <a:latin typeface="+mn-lt"/>
                </a:rPr>
                <a:t>glomeruli</a:t>
              </a:r>
              <a:r>
                <a:rPr lang="en-US" sz="2400" b="1" dirty="0">
                  <a:latin typeface="+mn-lt"/>
                </a:rPr>
                <a:t> and excreted in urine</a:t>
              </a:r>
            </a:p>
            <a:p>
              <a:pPr algn="l" rtl="0">
                <a:defRPr/>
              </a:pPr>
              <a:endParaRPr lang="en-US" sz="2400" b="1" dirty="0">
                <a:latin typeface="+mn-lt"/>
                <a:cs typeface="Arial" pitchFamily="34" charset="0"/>
              </a:endParaRPr>
            </a:p>
            <a:p>
              <a:pPr algn="l" rtl="0">
                <a:buFontTx/>
                <a:buBlip>
                  <a:blip r:embed="rId2"/>
                </a:buBlip>
                <a:defRPr/>
              </a:pPr>
              <a:r>
                <a:rPr lang="en-US" sz="2400" b="1" dirty="0">
                  <a:latin typeface="+mn-lt"/>
                  <a:cs typeface="Arial" pitchFamily="34" charset="0"/>
                </a:rPr>
                <a:t> Non-toxic </a:t>
              </a:r>
            </a:p>
            <a:p>
              <a:pPr algn="l" rtl="0">
                <a:buFontTx/>
                <a:buBlip>
                  <a:blip r:embed="rId2"/>
                </a:buBlip>
                <a:defRPr/>
              </a:pPr>
              <a:r>
                <a:rPr lang="en-US" sz="2400" b="1" dirty="0">
                  <a:latin typeface="+mn-lt"/>
                </a:rPr>
                <a:t>Present in low concentration in the blood</a:t>
              </a:r>
              <a:endParaRPr lang="ar-SA" sz="2400" b="1" dirty="0">
                <a:latin typeface="+mn-lt"/>
              </a:endParaRPr>
            </a:p>
            <a:p>
              <a:pPr algn="l" rtl="0">
                <a:buFontTx/>
                <a:buBlip>
                  <a:blip r:embed="rId2"/>
                </a:buBlip>
                <a:defRPr/>
              </a:pPr>
              <a:endParaRPr lang="en-US" sz="2400" b="1" dirty="0">
                <a:latin typeface="+mn-lt"/>
                <a:cs typeface="Arial" pitchFamily="34" charset="0"/>
              </a:endParaRPr>
            </a:p>
          </p:txBody>
        </p:sp>
        <p:sp>
          <p:nvSpPr>
            <p:cNvPr id="48135" name="Text Box 7"/>
            <p:cNvSpPr txBox="1">
              <a:spLocks noChangeArrowheads="1"/>
            </p:cNvSpPr>
            <p:nvPr/>
          </p:nvSpPr>
          <p:spPr bwMode="auto">
            <a:xfrm>
              <a:off x="2976" y="1776"/>
              <a:ext cx="2352" cy="291"/>
            </a:xfrm>
            <a:prstGeom prst="rect">
              <a:avLst/>
            </a:prstGeom>
            <a:noFill/>
            <a:ln w="9525">
              <a:noFill/>
              <a:miter lim="800000"/>
              <a:headEnd/>
              <a:tailEnd/>
            </a:ln>
          </p:spPr>
          <p:txBody>
            <a:bodyPr>
              <a:spAutoFit/>
            </a:bodyPr>
            <a:lstStyle/>
            <a:p>
              <a:pPr algn="l" rtl="0"/>
              <a:r>
                <a:rPr lang="en-US" sz="2400" b="1">
                  <a:solidFill>
                    <a:srgbClr val="FF0000"/>
                  </a:solidFill>
                  <a:latin typeface="Verdana" pitchFamily="34" charset="0"/>
                  <a:cs typeface="Arial" pitchFamily="34" charset="0"/>
                </a:rPr>
                <a:t>Conjugated</a:t>
              </a:r>
            </a:p>
          </p:txBody>
        </p:sp>
      </p:grpSp>
      <p:sp>
        <p:nvSpPr>
          <p:cNvPr id="48133" name="Text Box 10"/>
          <p:cNvSpPr txBox="1">
            <a:spLocks noChangeArrowheads="1"/>
          </p:cNvSpPr>
          <p:nvPr/>
        </p:nvSpPr>
        <p:spPr bwMode="auto">
          <a:xfrm>
            <a:off x="3276600" y="30163"/>
            <a:ext cx="1358642" cy="461665"/>
          </a:xfrm>
          <a:prstGeom prst="rect">
            <a:avLst/>
          </a:prstGeom>
          <a:noFill/>
          <a:ln w="9525">
            <a:noFill/>
            <a:miter lim="800000"/>
            <a:headEnd/>
            <a:tailEnd/>
          </a:ln>
        </p:spPr>
        <p:txBody>
          <a:bodyPr wrap="none">
            <a:spAutoFit/>
          </a:bodyPr>
          <a:lstStyle/>
          <a:p>
            <a:pPr algn="l" rtl="0"/>
            <a:r>
              <a:rPr lang="en-US" sz="2400" b="1">
                <a:solidFill>
                  <a:schemeClr val="tx2"/>
                </a:solidFill>
              </a:rPr>
              <a:t>Bilirubin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914400" y="981050"/>
            <a:ext cx="6734175" cy="954088"/>
          </a:xfrm>
          <a:prstGeom prst="rect">
            <a:avLst/>
          </a:prstGeom>
          <a:noFill/>
          <a:ln w="9525">
            <a:noFill/>
            <a:miter lim="800000"/>
            <a:headEnd/>
            <a:tailEnd/>
          </a:ln>
        </p:spPr>
        <p:txBody>
          <a:bodyPr>
            <a:spAutoFit/>
          </a:bodyPr>
          <a:lstStyle/>
          <a:p>
            <a:pPr algn="l" rtl="0">
              <a:buFontTx/>
              <a:buBlip>
                <a:blip r:embed="rId2"/>
              </a:buBlip>
            </a:pPr>
            <a:r>
              <a:rPr lang="en-US" sz="2800" b="1">
                <a:latin typeface="Garamond" pitchFamily="18" charset="0"/>
                <a:cs typeface="Arial" pitchFamily="34" charset="0"/>
              </a:rPr>
              <a:t> Normal serum bilirubin is 0.3-1.2 mg/dl </a:t>
            </a:r>
          </a:p>
          <a:p>
            <a:pPr algn="l" rtl="0">
              <a:buFontTx/>
              <a:buBlip>
                <a:blip r:embed="rId2"/>
              </a:buBlip>
            </a:pPr>
            <a:r>
              <a:rPr lang="en-US" sz="2800" b="1">
                <a:latin typeface="Garamond" pitchFamily="18" charset="0"/>
                <a:cs typeface="Arial" pitchFamily="34" charset="0"/>
              </a:rPr>
              <a:t> 2.0-2.5 mg/dl causes Jaundice</a:t>
            </a:r>
          </a:p>
        </p:txBody>
      </p:sp>
      <p:sp>
        <p:nvSpPr>
          <p:cNvPr id="26627" name="Text Box 3"/>
          <p:cNvSpPr txBox="1">
            <a:spLocks noChangeArrowheads="1"/>
          </p:cNvSpPr>
          <p:nvPr/>
        </p:nvSpPr>
        <p:spPr bwMode="auto">
          <a:xfrm>
            <a:off x="914400" y="2285992"/>
            <a:ext cx="4027488" cy="523875"/>
          </a:xfrm>
          <a:prstGeom prst="rect">
            <a:avLst/>
          </a:prstGeom>
          <a:noFill/>
          <a:ln w="9525">
            <a:noFill/>
            <a:miter lim="800000"/>
            <a:headEnd/>
            <a:tailEnd/>
          </a:ln>
        </p:spPr>
        <p:txBody>
          <a:bodyPr wrap="none">
            <a:spAutoFit/>
          </a:bodyPr>
          <a:lstStyle/>
          <a:p>
            <a:pPr algn="l" rtl="0"/>
            <a:r>
              <a:rPr lang="en-US" sz="2800" b="1" dirty="0">
                <a:latin typeface="Garamond" pitchFamily="18" charset="0"/>
                <a:cs typeface="Arial" pitchFamily="34" charset="0"/>
              </a:rPr>
              <a:t>Main causes of Jaundice:</a:t>
            </a:r>
          </a:p>
        </p:txBody>
      </p:sp>
      <p:sp>
        <p:nvSpPr>
          <p:cNvPr id="26628" name="Text Box 4"/>
          <p:cNvSpPr txBox="1">
            <a:spLocks noChangeArrowheads="1"/>
          </p:cNvSpPr>
          <p:nvPr/>
        </p:nvSpPr>
        <p:spPr bwMode="auto">
          <a:xfrm>
            <a:off x="1219200" y="2857496"/>
            <a:ext cx="6781800" cy="3539430"/>
          </a:xfrm>
          <a:prstGeom prst="rect">
            <a:avLst/>
          </a:prstGeom>
          <a:noFill/>
          <a:ln w="9525">
            <a:noFill/>
            <a:miter lim="800000"/>
            <a:headEnd/>
            <a:tailEnd/>
          </a:ln>
        </p:spPr>
        <p:txBody>
          <a:bodyPr>
            <a:spAutoFit/>
          </a:bodyPr>
          <a:lstStyle/>
          <a:p>
            <a:pPr marL="454025" indent="-454025" algn="l" rtl="0">
              <a:buFontTx/>
              <a:buAutoNum type="arabicPeriod"/>
            </a:pPr>
            <a:r>
              <a:rPr lang="en-US" sz="2800" b="1" dirty="0">
                <a:latin typeface="Garamond" pitchFamily="18" charset="0"/>
                <a:cs typeface="Arial" pitchFamily="34" charset="0"/>
              </a:rPr>
              <a:t>Excessive production of </a:t>
            </a:r>
            <a:r>
              <a:rPr lang="en-US" sz="2800" b="1" dirty="0" err="1">
                <a:latin typeface="Garamond" pitchFamily="18" charset="0"/>
                <a:cs typeface="Arial" pitchFamily="34" charset="0"/>
              </a:rPr>
              <a:t>bilirubin</a:t>
            </a:r>
            <a:endParaRPr lang="en-US" sz="2800" b="1" dirty="0">
              <a:latin typeface="Garamond" pitchFamily="18" charset="0"/>
              <a:cs typeface="Arial" pitchFamily="34" charset="0"/>
            </a:endParaRPr>
          </a:p>
          <a:p>
            <a:pPr marL="454025" indent="-454025" algn="l" rtl="0">
              <a:buFontTx/>
              <a:buAutoNum type="arabicPeriod"/>
            </a:pPr>
            <a:r>
              <a:rPr lang="en-US" sz="2800" b="1" dirty="0">
                <a:latin typeface="Garamond" pitchFamily="18" charset="0"/>
                <a:cs typeface="Arial" pitchFamily="34" charset="0"/>
                <a:sym typeface="Symbol" pitchFamily="18" charset="2"/>
              </a:rPr>
              <a:t> </a:t>
            </a:r>
            <a:r>
              <a:rPr lang="en-US" sz="2800" b="1" dirty="0" err="1">
                <a:latin typeface="Garamond" pitchFamily="18" charset="0"/>
                <a:cs typeface="Arial" pitchFamily="34" charset="0"/>
                <a:sym typeface="Symbol" pitchFamily="18" charset="2"/>
              </a:rPr>
              <a:t>hepatocyte</a:t>
            </a:r>
            <a:r>
              <a:rPr lang="en-US" sz="2800" b="1" dirty="0">
                <a:latin typeface="Garamond" pitchFamily="18" charset="0"/>
                <a:cs typeface="Arial" pitchFamily="34" charset="0"/>
                <a:sym typeface="Symbol" pitchFamily="18" charset="2"/>
              </a:rPr>
              <a:t> uptake</a:t>
            </a:r>
          </a:p>
          <a:p>
            <a:pPr marL="454025" indent="-454025" algn="l" rtl="0">
              <a:buFontTx/>
              <a:buAutoNum type="arabicPeriod"/>
            </a:pPr>
            <a:r>
              <a:rPr lang="en-US" sz="2800" b="1" dirty="0">
                <a:latin typeface="Garamond" pitchFamily="18" charset="0"/>
                <a:cs typeface="Arial" pitchFamily="34" charset="0"/>
                <a:sym typeface="Symbol" pitchFamily="18" charset="2"/>
              </a:rPr>
              <a:t>Impaired conjugation</a:t>
            </a:r>
          </a:p>
          <a:p>
            <a:pPr marL="454025" indent="-454025" algn="l" rtl="0">
              <a:buFontTx/>
              <a:buAutoNum type="arabicPeriod"/>
            </a:pPr>
            <a:r>
              <a:rPr lang="en-US" sz="2800" b="1" dirty="0">
                <a:latin typeface="Garamond" pitchFamily="18" charset="0"/>
                <a:cs typeface="Arial" pitchFamily="34" charset="0"/>
                <a:sym typeface="Symbol" pitchFamily="18" charset="2"/>
              </a:rPr>
              <a:t> </a:t>
            </a:r>
            <a:r>
              <a:rPr lang="en-US" sz="2800" b="1" dirty="0" err="1">
                <a:latin typeface="Garamond" pitchFamily="18" charset="0"/>
                <a:cs typeface="Arial" pitchFamily="34" charset="0"/>
                <a:sym typeface="Symbol" pitchFamily="18" charset="2"/>
              </a:rPr>
              <a:t>hepatocyte</a:t>
            </a:r>
            <a:r>
              <a:rPr lang="en-US" sz="2800" b="1" dirty="0">
                <a:latin typeface="Garamond" pitchFamily="18" charset="0"/>
                <a:cs typeface="Arial" pitchFamily="34" charset="0"/>
                <a:sym typeface="Symbol" pitchFamily="18" charset="2"/>
              </a:rPr>
              <a:t> excretion of </a:t>
            </a:r>
            <a:r>
              <a:rPr lang="en-US" sz="2800" b="1" dirty="0" err="1">
                <a:latin typeface="Garamond" pitchFamily="18" charset="0"/>
                <a:cs typeface="Arial" pitchFamily="34" charset="0"/>
                <a:sym typeface="Symbol" pitchFamily="18" charset="2"/>
              </a:rPr>
              <a:t>bilirubin</a:t>
            </a:r>
            <a:r>
              <a:rPr lang="en-US" sz="2800" b="1" dirty="0">
                <a:latin typeface="Garamond" pitchFamily="18" charset="0"/>
                <a:cs typeface="Arial" pitchFamily="34" charset="0"/>
                <a:sym typeface="Symbol" pitchFamily="18" charset="2"/>
              </a:rPr>
              <a:t> </a:t>
            </a:r>
            <a:r>
              <a:rPr lang="en-US" sz="2800" b="1" dirty="0" err="1">
                <a:latin typeface="Garamond" pitchFamily="18" charset="0"/>
                <a:cs typeface="Arial" pitchFamily="34" charset="0"/>
                <a:sym typeface="Symbol" pitchFamily="18" charset="2"/>
              </a:rPr>
              <a:t>glucuronides</a:t>
            </a:r>
            <a:endParaRPr lang="en-US" sz="2800" b="1" dirty="0">
              <a:latin typeface="Garamond" pitchFamily="18" charset="0"/>
              <a:cs typeface="Arial" pitchFamily="34" charset="0"/>
              <a:sym typeface="Symbol" pitchFamily="18" charset="2"/>
            </a:endParaRPr>
          </a:p>
          <a:p>
            <a:pPr marL="454025" indent="-454025" algn="l" rtl="0">
              <a:buFontTx/>
              <a:buAutoNum type="arabicPeriod"/>
            </a:pPr>
            <a:r>
              <a:rPr lang="en-US" sz="2800" b="1" dirty="0">
                <a:latin typeface="Garamond" pitchFamily="18" charset="0"/>
                <a:cs typeface="Arial" pitchFamily="34" charset="0"/>
                <a:sym typeface="Symbol" pitchFamily="18" charset="2"/>
              </a:rPr>
              <a:t>Impaired bile flow (obstruction of bile duct)</a:t>
            </a:r>
          </a:p>
          <a:p>
            <a:pPr marL="454025" indent="-454025" algn="l" rtl="0">
              <a:buFontTx/>
              <a:buAutoNum type="arabicPeriod"/>
            </a:pPr>
            <a:endParaRPr lang="en-US" sz="2800" b="1" dirty="0">
              <a:latin typeface="Garamond" pitchFamily="18" charset="0"/>
              <a:cs typeface="Arial" pitchFamily="34" charset="0"/>
            </a:endParaRPr>
          </a:p>
        </p:txBody>
      </p:sp>
      <p:sp>
        <p:nvSpPr>
          <p:cNvPr id="49157" name="Text Box 7"/>
          <p:cNvSpPr txBox="1">
            <a:spLocks noChangeArrowheads="1"/>
          </p:cNvSpPr>
          <p:nvPr/>
        </p:nvSpPr>
        <p:spPr bwMode="auto">
          <a:xfrm>
            <a:off x="3873317" y="262574"/>
            <a:ext cx="1555939" cy="523220"/>
          </a:xfrm>
          <a:prstGeom prst="rect">
            <a:avLst/>
          </a:prstGeom>
          <a:noFill/>
          <a:ln w="9525">
            <a:noFill/>
            <a:miter lim="800000"/>
            <a:headEnd/>
            <a:tailEnd/>
          </a:ln>
        </p:spPr>
        <p:txBody>
          <a:bodyPr wrap="none">
            <a:spAutoFit/>
          </a:bodyPr>
          <a:lstStyle/>
          <a:p>
            <a:pPr algn="ctr" rtl="0"/>
            <a:r>
              <a:rPr lang="en-US" sz="2800" b="1" dirty="0" err="1">
                <a:solidFill>
                  <a:schemeClr val="tx2"/>
                </a:solidFill>
              </a:rPr>
              <a:t>Bilirubin</a:t>
            </a:r>
            <a:endParaRPr lang="en-US" sz="28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7">
                                            <p:txEl>
                                              <p:pRg st="0" end="0"/>
                                            </p:txEl>
                                          </p:spTgt>
                                        </p:tgtEl>
                                        <p:attrNameLst>
                                          <p:attrName>style.visibility</p:attrName>
                                        </p:attrNameLst>
                                      </p:cBhvr>
                                      <p:to>
                                        <p:strVal val="visible"/>
                                      </p:to>
                                    </p:set>
                                    <p:anim calcmode="lin" valueType="num">
                                      <p:cBhvr additive="base">
                                        <p:cTn id="19"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8">
                                            <p:txEl>
                                              <p:pRg st="0" end="0"/>
                                            </p:txEl>
                                          </p:spTgt>
                                        </p:tgtEl>
                                        <p:attrNameLst>
                                          <p:attrName>style.visibility</p:attrName>
                                        </p:attrNameLst>
                                      </p:cBhvr>
                                      <p:to>
                                        <p:strVal val="visible"/>
                                      </p:to>
                                    </p:set>
                                    <p:anim calcmode="lin" valueType="num">
                                      <p:cBhvr additive="base">
                                        <p:cTn id="25" dur="500" fill="hold"/>
                                        <p:tgtEl>
                                          <p:spTgt spid="2662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8">
                                            <p:txEl>
                                              <p:pRg st="1" end="1"/>
                                            </p:txEl>
                                          </p:spTgt>
                                        </p:tgtEl>
                                        <p:attrNameLst>
                                          <p:attrName>style.visibility</p:attrName>
                                        </p:attrNameLst>
                                      </p:cBhvr>
                                      <p:to>
                                        <p:strVal val="visible"/>
                                      </p:to>
                                    </p:set>
                                    <p:anim calcmode="lin" valueType="num">
                                      <p:cBhvr additive="base">
                                        <p:cTn id="31" dur="500" fill="hold"/>
                                        <p:tgtEl>
                                          <p:spTgt spid="26628">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8">
                                            <p:txEl>
                                              <p:pRg st="2" end="2"/>
                                            </p:txEl>
                                          </p:spTgt>
                                        </p:tgtEl>
                                        <p:attrNameLst>
                                          <p:attrName>style.visibility</p:attrName>
                                        </p:attrNameLst>
                                      </p:cBhvr>
                                      <p:to>
                                        <p:strVal val="visible"/>
                                      </p:to>
                                    </p:set>
                                    <p:anim calcmode="lin" valueType="num">
                                      <p:cBhvr additive="base">
                                        <p:cTn id="37" dur="500" fill="hold"/>
                                        <p:tgtEl>
                                          <p:spTgt spid="26628">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628">
                                            <p:txEl>
                                              <p:pRg st="3" end="3"/>
                                            </p:txEl>
                                          </p:spTgt>
                                        </p:tgtEl>
                                        <p:attrNameLst>
                                          <p:attrName>style.visibility</p:attrName>
                                        </p:attrNameLst>
                                      </p:cBhvr>
                                      <p:to>
                                        <p:strVal val="visible"/>
                                      </p:to>
                                    </p:set>
                                    <p:anim calcmode="lin" valueType="num">
                                      <p:cBhvr additive="base">
                                        <p:cTn id="43" dur="500" fill="hold"/>
                                        <p:tgtEl>
                                          <p:spTgt spid="26628">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662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6628">
                                            <p:txEl>
                                              <p:pRg st="4" end="4"/>
                                            </p:txEl>
                                          </p:spTgt>
                                        </p:tgtEl>
                                        <p:attrNameLst>
                                          <p:attrName>style.visibility</p:attrName>
                                        </p:attrNameLst>
                                      </p:cBhvr>
                                      <p:to>
                                        <p:strVal val="visible"/>
                                      </p:to>
                                    </p:set>
                                    <p:anim calcmode="lin" valueType="num">
                                      <p:cBhvr additive="base">
                                        <p:cTn id="49" dur="500" fill="hold"/>
                                        <p:tgtEl>
                                          <p:spTgt spid="26628">
                                            <p:txEl>
                                              <p:pRg st="4" end="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662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P spid="26627" grpId="0" build="p" autoUpdateAnimBg="0"/>
      <p:bldP spid="26628"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rtl="0"/>
            <a:r>
              <a:rPr lang="en-US" dirty="0" smtClean="0">
                <a:cs typeface="Times New Roman" pitchFamily="18" charset="0"/>
              </a:rPr>
              <a:t>Causes and Pathogenesis of Jaundice </a:t>
            </a:r>
            <a:endParaRPr lang="ar-SA"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04664"/>
            <a:ext cx="4680520" cy="720080"/>
          </a:xfrm>
        </p:spPr>
        <p:txBody>
          <a:bodyPr/>
          <a:lstStyle/>
          <a:p>
            <a:r>
              <a:rPr lang="en-US" sz="4000" b="1" dirty="0">
                <a:solidFill>
                  <a:srgbClr val="FFFF00"/>
                </a:solidFill>
                <a:latin typeface="Garamond"/>
              </a:rPr>
              <a:t>Learning Objectives </a:t>
            </a:r>
            <a:endParaRPr lang="en-US" dirty="0"/>
          </a:p>
        </p:txBody>
      </p:sp>
      <p:sp>
        <p:nvSpPr>
          <p:cNvPr id="4" name="Content Placeholder 3"/>
          <p:cNvSpPr>
            <a:spLocks noGrp="1"/>
          </p:cNvSpPr>
          <p:nvPr>
            <p:ph idx="1"/>
          </p:nvPr>
        </p:nvSpPr>
        <p:spPr>
          <a:xfrm>
            <a:off x="395536" y="1340768"/>
            <a:ext cx="8229600" cy="3886200"/>
          </a:xfrm>
        </p:spPr>
        <p:txBody>
          <a:bodyPr/>
          <a:lstStyle/>
          <a:p>
            <a:pPr algn="l" rtl="0">
              <a:buClr>
                <a:srgbClr val="FF0000"/>
              </a:buClr>
              <a:buFont typeface="Arial" pitchFamily="34" charset="0"/>
              <a:buChar char="•"/>
            </a:pPr>
            <a:r>
              <a:rPr lang="en-US" sz="3400" b="1" dirty="0">
                <a:latin typeface="Garamond" pitchFamily="18" charset="0"/>
              </a:rPr>
              <a:t>Definition of Jaundice</a:t>
            </a:r>
          </a:p>
          <a:p>
            <a:pPr algn="l" rtl="0">
              <a:buClr>
                <a:srgbClr val="FF0000"/>
              </a:buClr>
              <a:buFont typeface="Arial" pitchFamily="34" charset="0"/>
              <a:buChar char="•"/>
            </a:pPr>
            <a:r>
              <a:rPr lang="en-US" sz="3400" b="1" dirty="0">
                <a:latin typeface="Garamond" pitchFamily="18" charset="0"/>
              </a:rPr>
              <a:t> The normal plasma concentration of total bilirubin </a:t>
            </a:r>
          </a:p>
          <a:p>
            <a:pPr algn="l" rtl="0">
              <a:buClr>
                <a:srgbClr val="FF0000"/>
              </a:buClr>
              <a:buFont typeface="Arial" pitchFamily="34" charset="0"/>
              <a:buChar char="•"/>
            </a:pPr>
            <a:r>
              <a:rPr lang="en-US" sz="3400" b="1" dirty="0">
                <a:latin typeface="Garamond" pitchFamily="18" charset="0"/>
              </a:rPr>
              <a:t> Classification of jaundice</a:t>
            </a:r>
          </a:p>
          <a:p>
            <a:pPr marL="730250" indent="-457200" algn="l" rtl="0">
              <a:buClr>
                <a:srgbClr val="FF0000"/>
              </a:buClr>
              <a:buFont typeface="Arial" pitchFamily="34" charset="0"/>
              <a:buChar char="•"/>
            </a:pPr>
            <a:r>
              <a:rPr lang="en-US" sz="3400" b="1" dirty="0">
                <a:latin typeface="Garamond" pitchFamily="18" charset="0"/>
              </a:rPr>
              <a:t> </a:t>
            </a:r>
            <a:r>
              <a:rPr lang="en-US" sz="3400" b="1" dirty="0" err="1">
                <a:latin typeface="Garamond" pitchFamily="18" charset="0"/>
              </a:rPr>
              <a:t>Prehepatic</a:t>
            </a:r>
            <a:r>
              <a:rPr lang="en-US" sz="3400" b="1" dirty="0">
                <a:latin typeface="Garamond" pitchFamily="18" charset="0"/>
              </a:rPr>
              <a:t> (hemolytic) jaundice</a:t>
            </a:r>
          </a:p>
          <a:p>
            <a:pPr marL="730250" indent="-457200" algn="l" rtl="0">
              <a:buClr>
                <a:srgbClr val="FF0000"/>
              </a:buClr>
              <a:buFont typeface="Arial" pitchFamily="34" charset="0"/>
              <a:buChar char="•"/>
            </a:pPr>
            <a:r>
              <a:rPr lang="en-US" sz="3400" b="1" dirty="0">
                <a:latin typeface="Garamond" pitchFamily="18" charset="0"/>
              </a:rPr>
              <a:t> Hepatic (hepatocellular) jaundice</a:t>
            </a:r>
          </a:p>
          <a:p>
            <a:pPr marL="730250" indent="-457200" algn="l" rtl="0">
              <a:buClr>
                <a:srgbClr val="FF0000"/>
              </a:buClr>
              <a:buFont typeface="Arial" pitchFamily="34" charset="0"/>
              <a:buChar char="•"/>
            </a:pPr>
            <a:r>
              <a:rPr lang="en-US" sz="3400" b="1" dirty="0">
                <a:latin typeface="Garamond" pitchFamily="18" charset="0"/>
              </a:rPr>
              <a:t> </a:t>
            </a:r>
            <a:r>
              <a:rPr lang="en-US" sz="3400" b="1" dirty="0" err="1">
                <a:latin typeface="Garamond" pitchFamily="18" charset="0"/>
              </a:rPr>
              <a:t>Poshepatic</a:t>
            </a:r>
            <a:r>
              <a:rPr lang="en-US" sz="3400" b="1" dirty="0">
                <a:latin typeface="Garamond" pitchFamily="18" charset="0"/>
              </a:rPr>
              <a:t> </a:t>
            </a:r>
            <a:r>
              <a:rPr lang="en-US" sz="3400" b="1" dirty="0" smtClean="0">
                <a:latin typeface="Garamond" pitchFamily="18" charset="0"/>
              </a:rPr>
              <a:t>jaundice</a:t>
            </a:r>
            <a:endParaRPr lang="en-US" sz="3400" b="1" dirty="0">
              <a:latin typeface="Garamond" pitchFamily="18" charset="0"/>
            </a:endParaRPr>
          </a:p>
        </p:txBody>
      </p:sp>
    </p:spTree>
    <p:extLst>
      <p:ext uri="{BB962C8B-B14F-4D97-AF65-F5344CB8AC3E}">
        <p14:creationId xmlns:p14="http://schemas.microsoft.com/office/powerpoint/2010/main" val="34943577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323528" y="116632"/>
            <a:ext cx="8643937" cy="812038"/>
          </a:xfrm>
        </p:spPr>
        <p:txBody>
          <a:bodyPr/>
          <a:lstStyle/>
          <a:p>
            <a:pPr algn="ctr" rtl="0" eaLnBrk="1" hangingPunct="1">
              <a:defRPr/>
            </a:pPr>
            <a:r>
              <a:rPr lang="en-US" sz="3600" b="1" dirty="0" smtClean="0">
                <a:solidFill>
                  <a:schemeClr val="tx1"/>
                </a:solidFill>
                <a:latin typeface="Garamond" pitchFamily="18" charset="0"/>
              </a:rPr>
              <a:t>Jaundice</a:t>
            </a:r>
            <a:endParaRPr lang="en-US" sz="3600" b="1" dirty="0" smtClean="0">
              <a:solidFill>
                <a:schemeClr val="tx1"/>
              </a:solidFill>
              <a:latin typeface="+mn-lt"/>
            </a:endParaRPr>
          </a:p>
        </p:txBody>
      </p:sp>
      <p:sp>
        <p:nvSpPr>
          <p:cNvPr id="369667" name="Rectangle 3"/>
          <p:cNvSpPr>
            <a:spLocks noGrp="1" noChangeArrowheads="1"/>
          </p:cNvSpPr>
          <p:nvPr>
            <p:ph idx="1"/>
          </p:nvPr>
        </p:nvSpPr>
        <p:spPr>
          <a:xfrm>
            <a:off x="251520" y="912711"/>
            <a:ext cx="8540750" cy="3087793"/>
          </a:xfrm>
        </p:spPr>
        <p:txBody>
          <a:bodyPr/>
          <a:lstStyle/>
          <a:p>
            <a:pPr algn="l" rtl="0" eaLnBrk="1" hangingPunct="1">
              <a:buFont typeface="Arial" pitchFamily="34" charset="0"/>
              <a:buChar char="•"/>
            </a:pPr>
            <a:r>
              <a:rPr lang="en-US" b="1" dirty="0" smtClean="0">
                <a:latin typeface="Garamond" pitchFamily="18" charset="0"/>
              </a:rPr>
              <a:t>It is the yellow coloration of the skin, sclera, mucous membranes and deep tissues.</a:t>
            </a:r>
          </a:p>
          <a:p>
            <a:pPr algn="l" rtl="0" eaLnBrk="1" hangingPunct="1">
              <a:buFont typeface="Arial" pitchFamily="34" charset="0"/>
              <a:buChar char="•"/>
            </a:pPr>
            <a:r>
              <a:rPr lang="en-US" b="1" dirty="0" smtClean="0">
                <a:latin typeface="Garamond" pitchFamily="18" charset="0"/>
              </a:rPr>
              <a:t>The usual cause is large quantities of bilirubin in the ECF, either free or conjugated bilirubin. </a:t>
            </a:r>
          </a:p>
          <a:p>
            <a:pPr algn="l" rtl="0">
              <a:buFont typeface="Arial" pitchFamily="34" charset="0"/>
              <a:buChar char="•"/>
            </a:pPr>
            <a:r>
              <a:rPr lang="en-US" b="1" dirty="0" smtClean="0">
                <a:latin typeface="Garamond" pitchFamily="18" charset="0"/>
              </a:rPr>
              <a:t>The normal plasma concentration of total bilirubin is </a:t>
            </a:r>
            <a:r>
              <a:rPr lang="en-US" b="1" dirty="0" smtClean="0">
                <a:latin typeface="Garamond" pitchFamily="18" charset="0"/>
                <a:cs typeface="Arial" charset="0"/>
              </a:rPr>
              <a:t>0.3-1.2 </a:t>
            </a:r>
            <a:r>
              <a:rPr lang="en-US" b="1" dirty="0" smtClean="0">
                <a:latin typeface="Garamond" pitchFamily="18" charset="0"/>
              </a:rPr>
              <a:t>mg/dl of blood. </a:t>
            </a:r>
          </a:p>
        </p:txBody>
      </p:sp>
      <p:pic>
        <p:nvPicPr>
          <p:cNvPr id="4" name="Picture 3" descr="21_010.jpg"/>
          <p:cNvPicPr>
            <a:picLocks noChangeAspect="1"/>
          </p:cNvPicPr>
          <p:nvPr/>
        </p:nvPicPr>
        <p:blipFill>
          <a:blip r:embed="rId2" cstate="print"/>
          <a:stretch>
            <a:fillRect/>
          </a:stretch>
        </p:blipFill>
        <p:spPr>
          <a:xfrm>
            <a:off x="3286116" y="4572008"/>
            <a:ext cx="2571740" cy="1951405"/>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685800" y="332656"/>
            <a:ext cx="7772400" cy="1143000"/>
          </a:xfrm>
        </p:spPr>
        <p:txBody>
          <a:bodyPr/>
          <a:lstStyle/>
          <a:p>
            <a:pPr algn="ctr" rtl="0" eaLnBrk="1" hangingPunct="1"/>
            <a:r>
              <a:rPr lang="en-US" sz="4000" b="1" dirty="0" smtClean="0">
                <a:solidFill>
                  <a:schemeClr val="accent1"/>
                </a:solidFill>
                <a:latin typeface="Garamond" pitchFamily="18" charset="0"/>
              </a:rPr>
              <a:t>Jaundice (cont.)</a:t>
            </a:r>
          </a:p>
        </p:txBody>
      </p:sp>
      <p:sp>
        <p:nvSpPr>
          <p:cNvPr id="370691" name="Rectangle 3"/>
          <p:cNvSpPr>
            <a:spLocks noGrp="1" noChangeArrowheads="1"/>
          </p:cNvSpPr>
          <p:nvPr>
            <p:ph idx="1"/>
          </p:nvPr>
        </p:nvSpPr>
        <p:spPr>
          <a:xfrm>
            <a:off x="301625" y="1357313"/>
            <a:ext cx="8540750" cy="5240337"/>
          </a:xfrm>
        </p:spPr>
        <p:txBody>
          <a:bodyPr/>
          <a:lstStyle/>
          <a:p>
            <a:pPr algn="l" rtl="0" eaLnBrk="1" hangingPunct="1">
              <a:buFont typeface="Arial" pitchFamily="34" charset="0"/>
              <a:buChar char="•"/>
            </a:pPr>
            <a:r>
              <a:rPr lang="en-US" sz="3600" b="1" dirty="0" smtClean="0">
                <a:solidFill>
                  <a:schemeClr val="accent1"/>
                </a:solidFill>
                <a:latin typeface="Garamond" pitchFamily="18" charset="0"/>
              </a:rPr>
              <a:t>However, in certain abnormal conditions this can rise up to 40 mg/dl of blood. But the skin usually begins to appear jaundiced when the concentration of total bilirubin in the plasma is greater than 2 </a:t>
            </a:r>
            <a:r>
              <a:rPr lang="en-US" sz="3600" b="1" dirty="0" smtClean="0">
                <a:latin typeface="Garamond" pitchFamily="18" charset="0"/>
                <a:cs typeface="Arial" charset="0"/>
              </a:rPr>
              <a:t>- 2.5 </a:t>
            </a:r>
            <a:r>
              <a:rPr lang="en-US" sz="3600" b="1" dirty="0" smtClean="0">
                <a:solidFill>
                  <a:schemeClr val="accent1"/>
                </a:solidFill>
                <a:latin typeface="Garamond" pitchFamily="18" charset="0"/>
              </a:rPr>
              <a:t>mg/dl of blood.</a:t>
            </a:r>
          </a:p>
          <a:p>
            <a:pPr algn="l" rtl="0" eaLnBrk="1" hangingPunct="1">
              <a:buFont typeface="Arial" pitchFamily="34" charset="0"/>
              <a:buChar char="•"/>
            </a:pPr>
            <a:r>
              <a:rPr lang="en-US" sz="3600" b="1" dirty="0" smtClean="0">
                <a:solidFill>
                  <a:schemeClr val="accent1"/>
                </a:solidFill>
                <a:latin typeface="Garamond" pitchFamily="18" charset="0"/>
              </a:rPr>
              <a:t>Bilirubin level from 0.5 to 2 mg/dl is called subclinical jaundice.</a:t>
            </a:r>
          </a:p>
          <a:p>
            <a:pPr eaLnBrk="1" hangingPunct="1">
              <a:buFont typeface="Arial" pitchFamily="34" charset="0"/>
              <a:buChar char="•"/>
            </a:pPr>
            <a:endParaRPr lang="en-US" sz="3600" b="1" dirty="0" smtClean="0">
              <a:solidFill>
                <a:schemeClr val="accent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Text Box 3"/>
          <p:cNvSpPr txBox="1">
            <a:spLocks noChangeArrowheads="1"/>
          </p:cNvSpPr>
          <p:nvPr/>
        </p:nvSpPr>
        <p:spPr bwMode="auto">
          <a:xfrm>
            <a:off x="1071563" y="857250"/>
            <a:ext cx="7215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4000" b="1" dirty="0">
                <a:solidFill>
                  <a:schemeClr val="accent1"/>
                </a:solidFill>
                <a:latin typeface="Garamond" pitchFamily="18" charset="0"/>
              </a:rPr>
              <a:t>Classification of jaundice</a:t>
            </a:r>
          </a:p>
        </p:txBody>
      </p:sp>
      <p:sp>
        <p:nvSpPr>
          <p:cNvPr id="371715" name="Rectangle 10"/>
          <p:cNvSpPr>
            <a:spLocks noGrp="1" noChangeArrowheads="1"/>
          </p:cNvSpPr>
          <p:nvPr>
            <p:ph type="body" sz="half" idx="2"/>
          </p:nvPr>
        </p:nvSpPr>
        <p:spPr>
          <a:xfrm>
            <a:off x="827584" y="2000250"/>
            <a:ext cx="7459166" cy="4095750"/>
          </a:xfrm>
        </p:spPr>
        <p:txBody>
          <a:bodyPr/>
          <a:lstStyle/>
          <a:p>
            <a:pPr marL="857250" indent="-857250" algn="l" rtl="0">
              <a:lnSpc>
                <a:spcPct val="90000"/>
              </a:lnSpc>
              <a:buFont typeface="+mj-lt"/>
              <a:buAutoNum type="romanUcPeriod"/>
            </a:pPr>
            <a:r>
              <a:rPr lang="en-US" sz="3600" b="1" dirty="0" smtClean="0">
                <a:solidFill>
                  <a:schemeClr val="accent1"/>
                </a:solidFill>
                <a:latin typeface="Garamond" pitchFamily="18" charset="0"/>
              </a:rPr>
              <a:t>Pre-hepatic (hemolytic) jaundice</a:t>
            </a:r>
          </a:p>
          <a:p>
            <a:pPr marL="857250" indent="-857250" algn="l" rtl="0">
              <a:lnSpc>
                <a:spcPct val="90000"/>
              </a:lnSpc>
              <a:buFont typeface="+mj-lt"/>
              <a:buAutoNum type="romanUcPeriod"/>
            </a:pPr>
            <a:r>
              <a:rPr lang="en-US" sz="3600" b="1" dirty="0" smtClean="0">
                <a:solidFill>
                  <a:schemeClr val="accent1"/>
                </a:solidFill>
                <a:latin typeface="Garamond" pitchFamily="18" charset="0"/>
              </a:rPr>
              <a:t>Hepatic (hepatocellular) jaundice</a:t>
            </a:r>
          </a:p>
          <a:p>
            <a:pPr marL="857250" indent="-857250" algn="l" rtl="0">
              <a:lnSpc>
                <a:spcPct val="90000"/>
              </a:lnSpc>
              <a:buFont typeface="+mj-lt"/>
              <a:buAutoNum type="romanUcPeriod"/>
            </a:pPr>
            <a:r>
              <a:rPr lang="en-US" sz="3600" b="1" dirty="0" smtClean="0">
                <a:solidFill>
                  <a:schemeClr val="accent1"/>
                </a:solidFill>
                <a:latin typeface="Garamond" pitchFamily="18" charset="0"/>
              </a:rPr>
              <a:t>Post-hepatic jaundice</a:t>
            </a:r>
          </a:p>
          <a:p>
            <a:pPr lvl="2" algn="l" rtl="0">
              <a:lnSpc>
                <a:spcPct val="90000"/>
              </a:lnSpc>
              <a:buClr>
                <a:srgbClr val="FF0000"/>
              </a:buClr>
              <a:buFont typeface="Arial" pitchFamily="34" charset="0"/>
              <a:buChar char="•"/>
            </a:pPr>
            <a:endParaRPr lang="en-US" b="1" dirty="0" smtClean="0">
              <a:solidFill>
                <a:schemeClr val="accent1"/>
              </a:solidFill>
              <a:latin typeface="Comic Sans MS" pitchFamily="66" charset="0"/>
            </a:endParaRPr>
          </a:p>
        </p:txBody>
      </p:sp>
    </p:spTree>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solidFill>
                  <a:schemeClr val="accent1"/>
                </a:solidFill>
                <a:latin typeface="Garamond" pitchFamily="18" charset="0"/>
              </a:rPr>
              <a:t>I. Pre-hepatic (hemolytic) jaundice</a:t>
            </a:r>
            <a:endParaRPr lang="en-US" dirty="0">
              <a:solidFill>
                <a:schemeClr val="accent1"/>
              </a:solidFill>
              <a:latin typeface="Garamond" pitchFamily="18" charset="0"/>
            </a:endParaRPr>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63853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Text Box 3"/>
          <p:cNvSpPr txBox="1">
            <a:spLocks noChangeArrowheads="1"/>
          </p:cNvSpPr>
          <p:nvPr/>
        </p:nvSpPr>
        <p:spPr bwMode="auto">
          <a:xfrm>
            <a:off x="1152103" y="188640"/>
            <a:ext cx="62569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200" b="1" dirty="0" smtClean="0">
                <a:solidFill>
                  <a:schemeClr val="accent1"/>
                </a:solidFill>
                <a:latin typeface="Garamond" pitchFamily="18" charset="0"/>
              </a:rPr>
              <a:t>I. Pre-hepatic </a:t>
            </a:r>
            <a:r>
              <a:rPr lang="en-US" sz="3200" b="1" dirty="0">
                <a:solidFill>
                  <a:schemeClr val="accent1"/>
                </a:solidFill>
                <a:latin typeface="Garamond" pitchFamily="18" charset="0"/>
              </a:rPr>
              <a:t>(hemolytic) jaundice</a:t>
            </a:r>
          </a:p>
        </p:txBody>
      </p:sp>
      <p:sp>
        <p:nvSpPr>
          <p:cNvPr id="372739" name="Rectangle 10"/>
          <p:cNvSpPr>
            <a:spLocks noGrp="1" noChangeArrowheads="1"/>
          </p:cNvSpPr>
          <p:nvPr>
            <p:ph type="body" sz="half" idx="2"/>
          </p:nvPr>
        </p:nvSpPr>
        <p:spPr>
          <a:xfrm>
            <a:off x="335174" y="764704"/>
            <a:ext cx="8782050" cy="5167312"/>
          </a:xfrm>
        </p:spPr>
        <p:txBody>
          <a:bodyPr/>
          <a:lstStyle/>
          <a:p>
            <a:pPr algn="l" rtl="0">
              <a:lnSpc>
                <a:spcPct val="90000"/>
              </a:lnSpc>
              <a:buFont typeface="Arial" pitchFamily="34" charset="0"/>
              <a:buChar char="•"/>
            </a:pPr>
            <a:r>
              <a:rPr lang="en-US" b="1" dirty="0" smtClean="0">
                <a:solidFill>
                  <a:schemeClr val="accent1"/>
                </a:solidFill>
                <a:latin typeface="Garamond" pitchFamily="18" charset="0"/>
              </a:rPr>
              <a:t>In hemolytic jaundice, the excretory function of the liver is not impaired. </a:t>
            </a:r>
          </a:p>
          <a:p>
            <a:pPr algn="l" rtl="0">
              <a:lnSpc>
                <a:spcPct val="90000"/>
              </a:lnSpc>
              <a:buFont typeface="Arial" pitchFamily="34" charset="0"/>
              <a:buChar char="•"/>
            </a:pPr>
            <a:r>
              <a:rPr lang="en-US" b="1" dirty="0" smtClean="0">
                <a:solidFill>
                  <a:schemeClr val="accent1"/>
                </a:solidFill>
                <a:latin typeface="Garamond" pitchFamily="18" charset="0"/>
              </a:rPr>
              <a:t>It results from excess production of bilirubin (beyond the liver’s ability to conjugate it) following hemolysis of erythrocytes (RBCs).</a:t>
            </a:r>
          </a:p>
          <a:p>
            <a:pPr algn="l" rtl="0">
              <a:lnSpc>
                <a:spcPct val="90000"/>
              </a:lnSpc>
              <a:buFont typeface="Arial" pitchFamily="34" charset="0"/>
              <a:buChar char="•"/>
            </a:pPr>
            <a:r>
              <a:rPr lang="en-US" b="1" dirty="0" smtClean="0">
                <a:solidFill>
                  <a:schemeClr val="accent1"/>
                </a:solidFill>
                <a:latin typeface="Garamond" pitchFamily="18" charset="0"/>
              </a:rPr>
              <a:t>Excess RBC </a:t>
            </a:r>
            <a:r>
              <a:rPr lang="en-US" b="1" dirty="0" err="1" smtClean="0">
                <a:solidFill>
                  <a:schemeClr val="accent1"/>
                </a:solidFill>
                <a:latin typeface="Garamond" pitchFamily="18" charset="0"/>
              </a:rPr>
              <a:t>lysis</a:t>
            </a:r>
            <a:r>
              <a:rPr lang="en-US" b="1" dirty="0" smtClean="0">
                <a:solidFill>
                  <a:schemeClr val="accent1"/>
                </a:solidFill>
                <a:latin typeface="Garamond" pitchFamily="18" charset="0"/>
              </a:rPr>
              <a:t> is due to:</a:t>
            </a:r>
          </a:p>
          <a:p>
            <a:pPr lvl="2" algn="l" rtl="0">
              <a:lnSpc>
                <a:spcPct val="90000"/>
              </a:lnSpc>
              <a:buFont typeface="Arial" pitchFamily="34" charset="0"/>
              <a:buChar char="•"/>
            </a:pPr>
            <a:r>
              <a:rPr lang="en-US" b="1" dirty="0" smtClean="0">
                <a:solidFill>
                  <a:schemeClr val="accent1"/>
                </a:solidFill>
                <a:latin typeface="Garamond" pitchFamily="18" charset="0"/>
              </a:rPr>
              <a:t> </a:t>
            </a:r>
            <a:r>
              <a:rPr lang="en-US" sz="3200" b="1" dirty="0" smtClean="0">
                <a:solidFill>
                  <a:schemeClr val="accent1"/>
                </a:solidFill>
                <a:latin typeface="Garamond" pitchFamily="18" charset="0"/>
              </a:rPr>
              <a:t>Autoimmune disease</a:t>
            </a:r>
          </a:p>
          <a:p>
            <a:pPr lvl="2" algn="l" rtl="0">
              <a:lnSpc>
                <a:spcPct val="90000"/>
              </a:lnSpc>
              <a:buFont typeface="Arial" pitchFamily="34" charset="0"/>
              <a:buChar char="•"/>
            </a:pPr>
            <a:r>
              <a:rPr lang="en-US" sz="3200" b="1" dirty="0" smtClean="0">
                <a:solidFill>
                  <a:schemeClr val="accent1"/>
                </a:solidFill>
                <a:latin typeface="Garamond" pitchFamily="18" charset="0"/>
              </a:rPr>
              <a:t> Hemolytic disease of the newborn</a:t>
            </a:r>
          </a:p>
          <a:p>
            <a:pPr lvl="2" algn="l" rtl="0">
              <a:lnSpc>
                <a:spcPct val="90000"/>
              </a:lnSpc>
              <a:buFont typeface="Arial" pitchFamily="34" charset="0"/>
              <a:buChar char="•"/>
            </a:pPr>
            <a:r>
              <a:rPr lang="en-US" sz="3200" b="1" dirty="0" smtClean="0">
                <a:solidFill>
                  <a:schemeClr val="accent1"/>
                </a:solidFill>
                <a:latin typeface="Garamond" pitchFamily="18" charset="0"/>
              </a:rPr>
              <a:t> Rh- or ABO- incompatibility </a:t>
            </a:r>
          </a:p>
          <a:p>
            <a:pPr lvl="2" algn="l" rtl="0">
              <a:lnSpc>
                <a:spcPct val="90000"/>
              </a:lnSpc>
              <a:buFont typeface="Arial" pitchFamily="34" charset="0"/>
              <a:buChar char="•"/>
            </a:pPr>
            <a:r>
              <a:rPr lang="en-US" sz="3200" b="1" dirty="0" smtClean="0">
                <a:solidFill>
                  <a:schemeClr val="accent1"/>
                </a:solidFill>
                <a:latin typeface="Garamond" pitchFamily="18" charset="0"/>
              </a:rPr>
              <a:t> Structurally abnormal RBCs (Sickle cell disease)</a:t>
            </a:r>
          </a:p>
          <a:p>
            <a:pPr lvl="2" algn="l" rtl="0">
              <a:lnSpc>
                <a:spcPct val="90000"/>
              </a:lnSpc>
              <a:buFont typeface="Arial" pitchFamily="34" charset="0"/>
              <a:buChar char="•"/>
            </a:pPr>
            <a:r>
              <a:rPr lang="en-US" sz="3200" b="1" dirty="0" smtClean="0">
                <a:solidFill>
                  <a:schemeClr val="accent1"/>
                </a:solidFill>
                <a:latin typeface="Garamond" pitchFamily="18" charset="0"/>
              </a:rPr>
              <a:t> Breakdown of </a:t>
            </a:r>
            <a:r>
              <a:rPr lang="en-US" sz="3200" b="1" dirty="0" err="1" smtClean="0">
                <a:solidFill>
                  <a:schemeClr val="accent1"/>
                </a:solidFill>
                <a:latin typeface="Garamond" pitchFamily="18" charset="0"/>
              </a:rPr>
              <a:t>extravasated</a:t>
            </a:r>
            <a:r>
              <a:rPr lang="en-US" sz="3200" b="1" dirty="0" smtClean="0">
                <a:solidFill>
                  <a:schemeClr val="accent1"/>
                </a:solidFill>
                <a:latin typeface="Garamond" pitchFamily="18" charset="0"/>
              </a:rPr>
              <a:t> blood</a:t>
            </a:r>
            <a:endParaRPr lang="en-US" b="1" dirty="0" smtClean="0">
              <a:solidFill>
                <a:schemeClr val="accent1"/>
              </a:solidFill>
              <a:latin typeface="Garamond" pitchFamily="18" charset="0"/>
            </a:endParaRPr>
          </a:p>
        </p:txBody>
      </p:sp>
    </p:spTree>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Text Box 3"/>
          <p:cNvSpPr txBox="1">
            <a:spLocks noChangeArrowheads="1"/>
          </p:cNvSpPr>
          <p:nvPr/>
        </p:nvSpPr>
        <p:spPr bwMode="auto">
          <a:xfrm>
            <a:off x="1152104" y="304800"/>
            <a:ext cx="75184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200" b="1" dirty="0" smtClean="0">
                <a:solidFill>
                  <a:schemeClr val="accent1"/>
                </a:solidFill>
                <a:latin typeface="Garamond" pitchFamily="18" charset="0"/>
              </a:rPr>
              <a:t>I. Pre-hepatic </a:t>
            </a:r>
            <a:r>
              <a:rPr lang="en-US" sz="3200" b="1" dirty="0">
                <a:solidFill>
                  <a:schemeClr val="accent1"/>
                </a:solidFill>
                <a:latin typeface="Garamond" pitchFamily="18" charset="0"/>
              </a:rPr>
              <a:t>(hemolytic) jaundice (cont.)</a:t>
            </a:r>
          </a:p>
        </p:txBody>
      </p:sp>
      <p:sp>
        <p:nvSpPr>
          <p:cNvPr id="373763" name="Rectangle 10"/>
          <p:cNvSpPr>
            <a:spLocks noGrp="1" noChangeArrowheads="1"/>
          </p:cNvSpPr>
          <p:nvPr>
            <p:ph type="body" sz="half" idx="2"/>
          </p:nvPr>
        </p:nvSpPr>
        <p:spPr>
          <a:xfrm>
            <a:off x="285750" y="928688"/>
            <a:ext cx="8782050" cy="5167312"/>
          </a:xfrm>
        </p:spPr>
        <p:txBody>
          <a:bodyPr/>
          <a:lstStyle/>
          <a:p>
            <a:pPr algn="l" rtl="0">
              <a:lnSpc>
                <a:spcPct val="90000"/>
              </a:lnSpc>
              <a:buFont typeface="Arial" pitchFamily="34" charset="0"/>
              <a:buChar char="•"/>
            </a:pPr>
            <a:r>
              <a:rPr lang="en-US" sz="3600" b="1" dirty="0" smtClean="0">
                <a:solidFill>
                  <a:schemeClr val="accent1"/>
                </a:solidFill>
                <a:latin typeface="Garamond" pitchFamily="18" charset="0"/>
              </a:rPr>
              <a:t>Therefore, the plasma concentrations of free </a:t>
            </a:r>
            <a:r>
              <a:rPr lang="en-US" sz="3600" b="1" dirty="0" err="1" smtClean="0">
                <a:solidFill>
                  <a:schemeClr val="accent1"/>
                </a:solidFill>
                <a:latin typeface="Garamond" pitchFamily="18" charset="0"/>
              </a:rPr>
              <a:t>bilirubin</a:t>
            </a:r>
            <a:r>
              <a:rPr lang="en-US" sz="3600" b="1" dirty="0" smtClean="0">
                <a:solidFill>
                  <a:schemeClr val="accent1"/>
                </a:solidFill>
                <a:latin typeface="Garamond" pitchFamily="18" charset="0"/>
              </a:rPr>
              <a:t> rises to levels much above normal but it is not filtered through the kidney, because they are </a:t>
            </a:r>
            <a:r>
              <a:rPr lang="en-US" sz="3600" b="1" dirty="0" err="1" smtClean="0">
                <a:solidFill>
                  <a:schemeClr val="accent1"/>
                </a:solidFill>
                <a:latin typeface="Garamond" pitchFamily="18" charset="0"/>
              </a:rPr>
              <a:t>unconjugated</a:t>
            </a:r>
            <a:r>
              <a:rPr lang="en-US" sz="3600" b="1" dirty="0" smtClean="0">
                <a:solidFill>
                  <a:schemeClr val="accent1"/>
                </a:solidFill>
                <a:latin typeface="Garamond" pitchFamily="18" charset="0"/>
              </a:rPr>
              <a:t> </a:t>
            </a:r>
            <a:r>
              <a:rPr lang="en-US" sz="3600" b="1" dirty="0" err="1" smtClean="0">
                <a:solidFill>
                  <a:schemeClr val="accent1"/>
                </a:solidFill>
                <a:latin typeface="Garamond" pitchFamily="18" charset="0"/>
              </a:rPr>
              <a:t>bilirubin</a:t>
            </a:r>
            <a:r>
              <a:rPr lang="en-US" sz="3600" b="1" dirty="0" smtClean="0">
                <a:solidFill>
                  <a:schemeClr val="accent1"/>
                </a:solidFill>
                <a:latin typeface="Garamond" pitchFamily="18" charset="0"/>
              </a:rPr>
              <a:t>.</a:t>
            </a:r>
          </a:p>
          <a:p>
            <a:pPr algn="l" rtl="0">
              <a:lnSpc>
                <a:spcPct val="90000"/>
              </a:lnSpc>
              <a:buFont typeface="Arial" pitchFamily="34" charset="0"/>
              <a:buChar char="•"/>
            </a:pPr>
            <a:r>
              <a:rPr lang="en-US" sz="3600" b="1" dirty="0" smtClean="0">
                <a:solidFill>
                  <a:srgbClr val="FF0000"/>
                </a:solidFill>
                <a:latin typeface="Garamond" pitchFamily="18" charset="0"/>
              </a:rPr>
              <a:t>The urine is free from bilirubin.</a:t>
            </a:r>
          </a:p>
          <a:p>
            <a:pPr algn="l" rtl="0">
              <a:lnSpc>
                <a:spcPct val="90000"/>
              </a:lnSpc>
              <a:buFont typeface="Arial" pitchFamily="34" charset="0"/>
              <a:buChar char="•"/>
            </a:pPr>
            <a:r>
              <a:rPr lang="en-US" sz="3600" b="1" dirty="0" smtClean="0">
                <a:solidFill>
                  <a:schemeClr val="accent1"/>
                </a:solidFill>
                <a:latin typeface="Garamond" pitchFamily="18" charset="0"/>
              </a:rPr>
              <a:t>The stools appear darker than the normal color due to excessive </a:t>
            </a:r>
            <a:r>
              <a:rPr lang="en-US" sz="3600" b="1" dirty="0" err="1" smtClean="0">
                <a:solidFill>
                  <a:schemeClr val="accent1"/>
                </a:solidFill>
                <a:latin typeface="Garamond" pitchFamily="18" charset="0"/>
              </a:rPr>
              <a:t>stercobilin</a:t>
            </a:r>
            <a:r>
              <a:rPr lang="en-US" sz="3600" b="1" dirty="0" smtClean="0">
                <a:solidFill>
                  <a:schemeClr val="accent1"/>
                </a:solidFill>
                <a:latin typeface="Garamond" pitchFamily="18" charset="0"/>
              </a:rPr>
              <a:t> formation.</a:t>
            </a:r>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ext Box 10"/>
          <p:cNvSpPr txBox="1">
            <a:spLocks noChangeArrowheads="1"/>
          </p:cNvSpPr>
          <p:nvPr/>
        </p:nvSpPr>
        <p:spPr bwMode="auto">
          <a:xfrm>
            <a:off x="3570288" y="30163"/>
            <a:ext cx="184150" cy="584200"/>
          </a:xfrm>
          <a:prstGeom prst="rect">
            <a:avLst/>
          </a:prstGeom>
          <a:noFill/>
          <a:ln w="9525">
            <a:noFill/>
            <a:miter lim="800000"/>
            <a:headEnd/>
            <a:tailEnd/>
          </a:ln>
        </p:spPr>
        <p:txBody>
          <a:bodyPr wrap="none">
            <a:spAutoFit/>
          </a:bodyPr>
          <a:lstStyle/>
          <a:p>
            <a:pPr algn="ctr" rtl="0"/>
            <a:endParaRPr lang="ar-SA" sz="3200" b="1">
              <a:solidFill>
                <a:schemeClr val="tx2"/>
              </a:solidFill>
            </a:endParaRPr>
          </a:p>
        </p:txBody>
      </p:sp>
      <p:sp>
        <p:nvSpPr>
          <p:cNvPr id="6" name="Title 5"/>
          <p:cNvSpPr>
            <a:spLocks noGrp="1"/>
          </p:cNvSpPr>
          <p:nvPr>
            <p:ph type="title"/>
          </p:nvPr>
        </p:nvSpPr>
        <p:spPr>
          <a:xfrm>
            <a:off x="685800" y="533400"/>
            <a:ext cx="7772400" cy="685800"/>
          </a:xfrm>
        </p:spPr>
        <p:txBody>
          <a:bodyPr/>
          <a:lstStyle/>
          <a:p>
            <a:pPr marL="450850" indent="-358775" rtl="0">
              <a:defRPr/>
            </a:pPr>
            <a:r>
              <a:rPr lang="en-US" dirty="0" err="1" smtClean="0"/>
              <a:t>Bilirubin</a:t>
            </a:r>
            <a:endParaRPr lang="ar-SA" dirty="0">
              <a:solidFill>
                <a:schemeClr val="tx1"/>
              </a:solidFill>
              <a:effectLst>
                <a:outerShdw blurRad="38100" dist="38100" dir="2700000" algn="tl">
                  <a:srgbClr val="000000">
                    <a:alpha val="43137"/>
                  </a:srgbClr>
                </a:outerShdw>
              </a:effectLst>
              <a:latin typeface="+mn-lt"/>
            </a:endParaRPr>
          </a:p>
        </p:txBody>
      </p:sp>
      <p:sp>
        <p:nvSpPr>
          <p:cNvPr id="5" name="Content Placeholder 4"/>
          <p:cNvSpPr>
            <a:spLocks noGrp="1"/>
          </p:cNvSpPr>
          <p:nvPr>
            <p:ph idx="1"/>
          </p:nvPr>
        </p:nvSpPr>
        <p:spPr>
          <a:xfrm>
            <a:off x="76200" y="1447800"/>
            <a:ext cx="8915400" cy="4114800"/>
          </a:xfrm>
        </p:spPr>
        <p:txBody>
          <a:bodyPr>
            <a:normAutofit fontScale="92500" lnSpcReduction="20000"/>
          </a:bodyPr>
          <a:lstStyle/>
          <a:p>
            <a:pPr algn="l" rtl="0">
              <a:defRPr/>
            </a:pPr>
            <a:r>
              <a:rPr lang="en-US" b="1" dirty="0" smtClean="0">
                <a:effectLst>
                  <a:outerShdw blurRad="38100" dist="38100" dir="2700000" algn="tl">
                    <a:srgbClr val="000000">
                      <a:alpha val="43137"/>
                    </a:srgbClr>
                  </a:outerShdw>
                </a:effectLst>
              </a:rPr>
              <a:t>Bilirubin: </a:t>
            </a:r>
            <a:r>
              <a:rPr lang="en-US" b="1" dirty="0" smtClean="0">
                <a:effectLst>
                  <a:outerShdw blurRad="38100" dist="38100" dir="2700000" algn="tl">
                    <a:srgbClr val="000000">
                      <a:alpha val="43137"/>
                    </a:srgbClr>
                  </a:outerShdw>
                </a:effectLst>
                <a:cs typeface="Arial" charset="0"/>
              </a:rPr>
              <a:t>is the end product of </a:t>
            </a:r>
            <a:r>
              <a:rPr lang="en-US" b="1" dirty="0" err="1" smtClean="0">
                <a:effectLst>
                  <a:outerShdw blurRad="38100" dist="38100" dir="2700000" algn="tl">
                    <a:srgbClr val="000000">
                      <a:alpha val="43137"/>
                    </a:srgbClr>
                  </a:outerShdw>
                </a:effectLst>
                <a:cs typeface="Arial" charset="0"/>
              </a:rPr>
              <a:t>heme</a:t>
            </a:r>
            <a:r>
              <a:rPr lang="en-US" b="1" dirty="0" smtClean="0">
                <a:effectLst>
                  <a:outerShdw blurRad="38100" dist="38100" dir="2700000" algn="tl">
                    <a:srgbClr val="000000">
                      <a:alpha val="43137"/>
                    </a:srgbClr>
                  </a:outerShdw>
                </a:effectLst>
                <a:cs typeface="Arial" charset="0"/>
              </a:rPr>
              <a:t> degradation derived from breakdown senescent (aging) erythrocytes by mononuclear phagocytes system specially in the spleen, liver and bone marrow. </a:t>
            </a:r>
          </a:p>
          <a:p>
            <a:pPr algn="l" rtl="0">
              <a:defRPr/>
            </a:pPr>
            <a:r>
              <a:rPr lang="en-US" b="1" dirty="0" smtClean="0"/>
              <a:t>The major pigment present in bile is the orange compound </a:t>
            </a:r>
            <a:r>
              <a:rPr lang="en-US" b="1" dirty="0" err="1" smtClean="0"/>
              <a:t>bilirubin</a:t>
            </a:r>
            <a:r>
              <a:rPr lang="en-US" b="1" dirty="0" smtClean="0"/>
              <a:t>.</a:t>
            </a:r>
            <a:endParaRPr lang="en-US" b="1" dirty="0" smtClean="0">
              <a:effectLst>
                <a:outerShdw blurRad="38100" dist="38100" dir="2700000" algn="tl">
                  <a:srgbClr val="000000">
                    <a:alpha val="43137"/>
                  </a:srgbClr>
                </a:outerShdw>
              </a:effectLst>
              <a:cs typeface="Arial" charset="0"/>
            </a:endParaRPr>
          </a:p>
          <a:p>
            <a:pPr algn="l" rtl="0">
              <a:defRPr/>
            </a:pPr>
            <a:r>
              <a:rPr lang="en-US" b="1" dirty="0" smtClean="0"/>
              <a:t>It is highly soluble in all cell membranes (hydrophobic) and is also very toxic. Therefore, its excretion in the bile is one of the very important </a:t>
            </a:r>
            <a:r>
              <a:rPr lang="en-US" b="1" dirty="0" smtClean="0"/>
              <a:t>functions </a:t>
            </a:r>
            <a:r>
              <a:rPr lang="en-US" b="1" dirty="0" smtClean="0"/>
              <a:t>of the liver.</a:t>
            </a:r>
          </a:p>
          <a:p>
            <a:pPr algn="l" rtl="0">
              <a:defRPr/>
            </a:pPr>
            <a:endParaRPr lang="ar-SA"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solidFill>
                  <a:schemeClr val="accent1"/>
                </a:solidFill>
                <a:latin typeface="Garamond" pitchFamily="18" charset="0"/>
              </a:rPr>
              <a:t>II. Hepatic (hepatocellular) </a:t>
            </a:r>
            <a:r>
              <a:rPr lang="en-US" dirty="0" smtClean="0">
                <a:solidFill>
                  <a:schemeClr val="accent1"/>
                </a:solidFill>
                <a:latin typeface="Garamond" pitchFamily="18" charset="0"/>
              </a:rPr>
              <a:t>jaundice</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79399321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Text Box 2"/>
          <p:cNvSpPr txBox="1">
            <a:spLocks noChangeArrowheads="1"/>
          </p:cNvSpPr>
          <p:nvPr/>
        </p:nvSpPr>
        <p:spPr bwMode="auto">
          <a:xfrm>
            <a:off x="894553" y="0"/>
            <a:ext cx="73548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Garamond" pitchFamily="18" charset="0"/>
              </a:rPr>
              <a:t>II. Hepatic </a:t>
            </a:r>
            <a:r>
              <a:rPr lang="en-US" sz="3600" b="1" dirty="0">
                <a:solidFill>
                  <a:schemeClr val="accent1"/>
                </a:solidFill>
                <a:latin typeface="Garamond" pitchFamily="18" charset="0"/>
              </a:rPr>
              <a:t>(hepatocellular) jaundice</a:t>
            </a:r>
          </a:p>
        </p:txBody>
      </p:sp>
      <p:sp>
        <p:nvSpPr>
          <p:cNvPr id="280579" name="Rectangle 4"/>
          <p:cNvSpPr>
            <a:spLocks noGrp="1" noChangeArrowheads="1"/>
          </p:cNvSpPr>
          <p:nvPr>
            <p:ph type="body" sz="half" idx="2"/>
          </p:nvPr>
        </p:nvSpPr>
        <p:spPr>
          <a:xfrm>
            <a:off x="0" y="571500"/>
            <a:ext cx="9144000" cy="6286500"/>
          </a:xfrm>
        </p:spPr>
        <p:txBody>
          <a:bodyPr/>
          <a:lstStyle/>
          <a:p>
            <a:pPr algn="l" rtl="0">
              <a:lnSpc>
                <a:spcPct val="90000"/>
              </a:lnSpc>
              <a:buFont typeface="Arial" pitchFamily="34" charset="0"/>
              <a:buChar char="•"/>
              <a:defRPr/>
            </a:pPr>
            <a:r>
              <a:rPr lang="en-US" b="1" dirty="0" smtClean="0">
                <a:solidFill>
                  <a:schemeClr val="accent1"/>
                </a:solidFill>
                <a:latin typeface="Garamond" pitchFamily="18" charset="0"/>
              </a:rPr>
              <a:t>Hyper-</a:t>
            </a:r>
            <a:r>
              <a:rPr lang="en-US" b="1" dirty="0" err="1" smtClean="0">
                <a:solidFill>
                  <a:schemeClr val="accent1"/>
                </a:solidFill>
                <a:latin typeface="Garamond" pitchFamily="18" charset="0"/>
              </a:rPr>
              <a:t>bilirubinemia</a:t>
            </a:r>
            <a:r>
              <a:rPr lang="en-US" b="1" dirty="0" smtClean="0">
                <a:solidFill>
                  <a:schemeClr val="accent1"/>
                </a:solidFill>
                <a:latin typeface="Garamond" pitchFamily="18" charset="0"/>
              </a:rPr>
              <a:t> (increased levels of bilirubin in the blood) may be due to:</a:t>
            </a:r>
          </a:p>
          <a:p>
            <a:pPr marL="1016000" indent="-457200" algn="l" rtl="0">
              <a:lnSpc>
                <a:spcPct val="90000"/>
              </a:lnSpc>
              <a:buFont typeface="Arial" pitchFamily="34" charset="0"/>
              <a:buChar char="•"/>
              <a:defRPr/>
            </a:pPr>
            <a:r>
              <a:rPr lang="en-US" sz="3000" b="1" dirty="0" smtClean="0">
                <a:solidFill>
                  <a:schemeClr val="accent1"/>
                </a:solidFill>
                <a:latin typeface="Garamond" pitchFamily="18" charset="0"/>
              </a:rPr>
              <a:t>Impaired uptake of bilirubin into hepatic cells.</a:t>
            </a:r>
          </a:p>
          <a:p>
            <a:pPr marL="1016000" indent="-457200" algn="l" rtl="0">
              <a:lnSpc>
                <a:spcPct val="90000"/>
              </a:lnSpc>
              <a:buFont typeface="Arial" pitchFamily="34" charset="0"/>
              <a:buChar char="•"/>
              <a:defRPr/>
            </a:pPr>
            <a:r>
              <a:rPr lang="en-US" sz="3000" b="1" dirty="0" smtClean="0">
                <a:solidFill>
                  <a:schemeClr val="accent1"/>
                </a:solidFill>
                <a:latin typeface="Garamond" pitchFamily="18" charset="0"/>
              </a:rPr>
              <a:t>Disturbed intra cellular protein binding or conjugation.</a:t>
            </a:r>
          </a:p>
          <a:p>
            <a:pPr marL="1016000" indent="-457200" algn="l" rtl="0">
              <a:lnSpc>
                <a:spcPct val="90000"/>
              </a:lnSpc>
              <a:buFont typeface="Arial" pitchFamily="34" charset="0"/>
              <a:buChar char="•"/>
              <a:defRPr/>
            </a:pPr>
            <a:r>
              <a:rPr lang="en-US" sz="3000" b="1" dirty="0" smtClean="0">
                <a:solidFill>
                  <a:schemeClr val="accent1"/>
                </a:solidFill>
                <a:latin typeface="Garamond" pitchFamily="18" charset="0"/>
              </a:rPr>
              <a:t>Disturbed active secretion of bilirubin into bile </a:t>
            </a:r>
            <a:r>
              <a:rPr lang="en-US" sz="3000" b="1" dirty="0" err="1" smtClean="0">
                <a:solidFill>
                  <a:schemeClr val="accent1"/>
                </a:solidFill>
                <a:latin typeface="Garamond" pitchFamily="18" charset="0"/>
              </a:rPr>
              <a:t>canaliculi</a:t>
            </a:r>
            <a:r>
              <a:rPr lang="en-US" sz="3000" b="1" dirty="0" smtClean="0">
                <a:solidFill>
                  <a:schemeClr val="accent1"/>
                </a:solidFill>
                <a:latin typeface="Garamond" pitchFamily="18" charset="0"/>
              </a:rPr>
              <a:t>. </a:t>
            </a:r>
          </a:p>
          <a:p>
            <a:pPr algn="l" rtl="0">
              <a:lnSpc>
                <a:spcPct val="90000"/>
              </a:lnSpc>
              <a:buFont typeface="Arial" pitchFamily="34" charset="0"/>
              <a:buChar char="•"/>
              <a:defRPr/>
            </a:pPr>
            <a:r>
              <a:rPr lang="en-US" b="1" dirty="0" smtClean="0">
                <a:solidFill>
                  <a:schemeClr val="accent1"/>
                </a:solidFill>
                <a:latin typeface="Garamond" pitchFamily="18" charset="0"/>
              </a:rPr>
              <a:t>The main causes of Hepatic jaundice are:</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Damage of liver cells: e.g., viral hepatitis, drugs, chemical, alcohol, or toxins.</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Genetic errors in bilirubin metabolism.</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Genetic errors in specific proteins.</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Autoimmune hepatitis.</a:t>
            </a:r>
          </a:p>
        </p:txBody>
      </p:sp>
    </p:spTree>
  </p:cSld>
  <p:clrMapOvr>
    <a:masterClrMapping/>
  </p:clrMapOvr>
  <p:transition spd="med">
    <p:diamon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Text Box 2"/>
          <p:cNvSpPr txBox="1">
            <a:spLocks noChangeArrowheads="1"/>
          </p:cNvSpPr>
          <p:nvPr/>
        </p:nvSpPr>
        <p:spPr bwMode="auto">
          <a:xfrm>
            <a:off x="884578" y="476672"/>
            <a:ext cx="73548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Garamond" pitchFamily="18" charset="0"/>
              </a:rPr>
              <a:t>II. Hepatic </a:t>
            </a:r>
            <a:r>
              <a:rPr lang="en-US" sz="3600" b="1" dirty="0">
                <a:solidFill>
                  <a:schemeClr val="accent1"/>
                </a:solidFill>
                <a:latin typeface="Garamond" pitchFamily="18" charset="0"/>
              </a:rPr>
              <a:t>(hepatocellular) jaundice</a:t>
            </a:r>
          </a:p>
        </p:txBody>
      </p:sp>
      <p:sp>
        <p:nvSpPr>
          <p:cNvPr id="376835" name="Rectangle 4"/>
          <p:cNvSpPr>
            <a:spLocks noGrp="1" noChangeArrowheads="1"/>
          </p:cNvSpPr>
          <p:nvPr>
            <p:ph type="body" sz="half" idx="2"/>
          </p:nvPr>
        </p:nvSpPr>
        <p:spPr>
          <a:xfrm>
            <a:off x="0" y="1214438"/>
            <a:ext cx="9144000" cy="5572125"/>
          </a:xfrm>
        </p:spPr>
        <p:txBody>
          <a:bodyPr/>
          <a:lstStyle/>
          <a:p>
            <a:pPr algn="l" rtl="0">
              <a:lnSpc>
                <a:spcPct val="90000"/>
              </a:lnSpc>
              <a:buFont typeface="Arial" pitchFamily="34" charset="0"/>
              <a:buChar char="•"/>
            </a:pPr>
            <a:r>
              <a:rPr lang="en-US" b="1" dirty="0" smtClean="0">
                <a:solidFill>
                  <a:srgbClr val="FFFF00"/>
                </a:solidFill>
              </a:rPr>
              <a:t>The diseased liver cells are unable to take all the </a:t>
            </a:r>
            <a:r>
              <a:rPr lang="en-US" b="1" dirty="0" err="1" smtClean="0">
                <a:solidFill>
                  <a:srgbClr val="FFFF00"/>
                </a:solidFill>
              </a:rPr>
              <a:t>unconjugated</a:t>
            </a:r>
            <a:r>
              <a:rPr lang="en-US" b="1" dirty="0" smtClean="0">
                <a:solidFill>
                  <a:srgbClr val="FFFF00"/>
                </a:solidFill>
              </a:rPr>
              <a:t> </a:t>
            </a:r>
            <a:r>
              <a:rPr lang="en-US" b="1" dirty="0" err="1" smtClean="0">
                <a:solidFill>
                  <a:srgbClr val="FFFF00"/>
                </a:solidFill>
              </a:rPr>
              <a:t>bilirubin</a:t>
            </a:r>
            <a:r>
              <a:rPr lang="en-US" b="1" dirty="0" smtClean="0">
                <a:solidFill>
                  <a:srgbClr val="FFFF00"/>
                </a:solidFill>
              </a:rPr>
              <a:t> formed, increasing its concentration in the blood.</a:t>
            </a:r>
          </a:p>
          <a:p>
            <a:pPr algn="l" rtl="0">
              <a:lnSpc>
                <a:spcPct val="90000"/>
              </a:lnSpc>
              <a:buFont typeface="Arial" pitchFamily="34" charset="0"/>
              <a:buChar char="•"/>
            </a:pPr>
            <a:r>
              <a:rPr lang="en-US" b="1" dirty="0" smtClean="0">
                <a:solidFill>
                  <a:srgbClr val="FFFF00"/>
                </a:solidFill>
              </a:rPr>
              <a:t>Also, there is intrahepatic biliary duct obstruction that leads to regurgitation of conjugated bilirubin to blood (swelling </a:t>
            </a:r>
            <a:r>
              <a:rPr lang="en-US" b="1" dirty="0">
                <a:solidFill>
                  <a:srgbClr val="FFFF00"/>
                </a:solidFill>
              </a:rPr>
              <a:t>of cells and </a:t>
            </a:r>
            <a:r>
              <a:rPr lang="en-US" b="1" dirty="0" smtClean="0">
                <a:solidFill>
                  <a:srgbClr val="FFFF00"/>
                </a:solidFill>
              </a:rPr>
              <a:t>edema </a:t>
            </a:r>
            <a:r>
              <a:rPr lang="en-US" b="1" dirty="0">
                <a:solidFill>
                  <a:srgbClr val="FFFF00"/>
                </a:solidFill>
              </a:rPr>
              <a:t>due to inflammation cause mechanical obstruction of intrahepatic biliary </a:t>
            </a:r>
            <a:r>
              <a:rPr lang="en-US" b="1" dirty="0" smtClean="0">
                <a:solidFill>
                  <a:srgbClr val="FFFF00"/>
                </a:solidFill>
              </a:rPr>
              <a:t>tree).</a:t>
            </a:r>
          </a:p>
          <a:p>
            <a:pPr algn="l" rtl="0">
              <a:lnSpc>
                <a:spcPct val="90000"/>
              </a:lnSpc>
              <a:buFont typeface="Arial" pitchFamily="34" charset="0"/>
              <a:buChar char="•"/>
            </a:pPr>
            <a:r>
              <a:rPr lang="en-US" b="1" dirty="0" smtClean="0">
                <a:solidFill>
                  <a:srgbClr val="FFFF00"/>
                </a:solidFill>
              </a:rPr>
              <a:t>Both types of bilirubin (conjugated &amp; unconjugated) are present in blood in high concentration.</a:t>
            </a:r>
          </a:p>
        </p:txBody>
      </p:sp>
    </p:spTree>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Text Box 2"/>
          <p:cNvSpPr txBox="1">
            <a:spLocks noChangeArrowheads="1"/>
          </p:cNvSpPr>
          <p:nvPr/>
        </p:nvSpPr>
        <p:spPr bwMode="auto">
          <a:xfrm>
            <a:off x="123036" y="391318"/>
            <a:ext cx="87735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Garamond" pitchFamily="18" charset="0"/>
              </a:rPr>
              <a:t>II. Hepatic </a:t>
            </a:r>
            <a:r>
              <a:rPr lang="en-US" sz="3600" b="1" dirty="0">
                <a:solidFill>
                  <a:schemeClr val="accent1"/>
                </a:solidFill>
                <a:latin typeface="Garamond" pitchFamily="18" charset="0"/>
              </a:rPr>
              <a:t>(hepatocellular) jaundice (cont.)</a:t>
            </a:r>
          </a:p>
        </p:txBody>
      </p:sp>
      <p:sp>
        <p:nvSpPr>
          <p:cNvPr id="377859" name="Rectangle 4"/>
          <p:cNvSpPr>
            <a:spLocks noGrp="1" noChangeArrowheads="1"/>
          </p:cNvSpPr>
          <p:nvPr>
            <p:ph type="body" sz="half" idx="2"/>
          </p:nvPr>
        </p:nvSpPr>
        <p:spPr>
          <a:xfrm>
            <a:off x="0" y="1285898"/>
            <a:ext cx="9144000" cy="5429250"/>
          </a:xfrm>
        </p:spPr>
        <p:txBody>
          <a:bodyPr>
            <a:normAutofit fontScale="85000" lnSpcReduction="20000"/>
          </a:bodyPr>
          <a:lstStyle/>
          <a:p>
            <a:pPr marL="0" indent="0" algn="l" rtl="0">
              <a:lnSpc>
                <a:spcPct val="90000"/>
              </a:lnSpc>
              <a:buNone/>
            </a:pPr>
            <a:r>
              <a:rPr lang="en-US" sz="3300" b="1" u="sng" dirty="0" smtClean="0">
                <a:solidFill>
                  <a:schemeClr val="accent1"/>
                </a:solidFill>
              </a:rPr>
              <a:t>Clinical Features:</a:t>
            </a:r>
          </a:p>
          <a:p>
            <a:pPr algn="l" rtl="0">
              <a:lnSpc>
                <a:spcPct val="90000"/>
              </a:lnSpc>
              <a:buFont typeface="Arial" pitchFamily="34" charset="0"/>
              <a:buChar char="•"/>
            </a:pPr>
            <a:r>
              <a:rPr lang="en-US" sz="2800" b="1" dirty="0" smtClean="0">
                <a:solidFill>
                  <a:schemeClr val="accent1"/>
                </a:solidFill>
              </a:rPr>
              <a:t>Stools </a:t>
            </a:r>
            <a:r>
              <a:rPr lang="en-US" sz="2800" b="1" dirty="0" smtClean="0">
                <a:solidFill>
                  <a:schemeClr val="accent1"/>
                </a:solidFill>
              </a:rPr>
              <a:t>appear pale grayish in color due to deficiency of </a:t>
            </a:r>
            <a:r>
              <a:rPr lang="en-US" sz="2800" b="1" dirty="0" err="1" smtClean="0">
                <a:solidFill>
                  <a:schemeClr val="accent1"/>
                </a:solidFill>
              </a:rPr>
              <a:t>stercobilin</a:t>
            </a:r>
            <a:r>
              <a:rPr lang="en-US" sz="2800" b="1" dirty="0" smtClean="0">
                <a:solidFill>
                  <a:schemeClr val="accent1"/>
                </a:solidFill>
              </a:rPr>
              <a:t>. </a:t>
            </a:r>
          </a:p>
          <a:p>
            <a:pPr algn="l" rtl="0">
              <a:lnSpc>
                <a:spcPct val="90000"/>
              </a:lnSpc>
              <a:buFont typeface="Arial" pitchFamily="34" charset="0"/>
              <a:buChar char="•"/>
            </a:pPr>
            <a:r>
              <a:rPr lang="en-US" sz="2800" b="1" dirty="0" smtClean="0">
                <a:solidFill>
                  <a:schemeClr val="accent1"/>
                </a:solidFill>
              </a:rPr>
              <a:t>Urine appears dark brown due to filtration of excess conjugated bilirubin through the kidney ???? (</a:t>
            </a:r>
            <a:r>
              <a:rPr lang="en-US" sz="2800" b="1" dirty="0">
                <a:solidFill>
                  <a:srgbClr val="FFFF00"/>
                </a:solidFill>
              </a:rPr>
              <a:t>probably by rupture of the congested bile </a:t>
            </a:r>
            <a:r>
              <a:rPr lang="en-US" sz="2800" b="1" dirty="0" err="1">
                <a:solidFill>
                  <a:srgbClr val="FFFF00"/>
                </a:solidFill>
              </a:rPr>
              <a:t>canaliculi</a:t>
            </a:r>
            <a:r>
              <a:rPr lang="en-US" sz="2800" b="1" dirty="0">
                <a:solidFill>
                  <a:srgbClr val="FFFF00"/>
                </a:solidFill>
              </a:rPr>
              <a:t> and direct emptying of the bile into the lymph leaving the </a:t>
            </a:r>
            <a:r>
              <a:rPr lang="en-US" sz="2800" b="1" dirty="0" smtClean="0">
                <a:solidFill>
                  <a:srgbClr val="FFFF00"/>
                </a:solidFill>
              </a:rPr>
              <a:t>liver).</a:t>
            </a:r>
          </a:p>
          <a:p>
            <a:pPr algn="l" rtl="0">
              <a:lnSpc>
                <a:spcPct val="90000"/>
              </a:lnSpc>
              <a:buFont typeface="Arial" pitchFamily="34" charset="0"/>
              <a:buChar char="•"/>
            </a:pPr>
            <a:r>
              <a:rPr lang="en-US" sz="2800" b="1" dirty="0" smtClean="0">
                <a:solidFill>
                  <a:schemeClr val="accent1"/>
                </a:solidFill>
              </a:rPr>
              <a:t>In this case, hyper-</a:t>
            </a:r>
            <a:r>
              <a:rPr lang="en-US" sz="2800" b="1" dirty="0" err="1" smtClean="0">
                <a:solidFill>
                  <a:schemeClr val="accent1"/>
                </a:solidFill>
              </a:rPr>
              <a:t>bilirubinemia</a:t>
            </a:r>
            <a:r>
              <a:rPr lang="en-US" sz="2800" b="1" dirty="0" smtClean="0">
                <a:solidFill>
                  <a:schemeClr val="accent1"/>
                </a:solidFill>
              </a:rPr>
              <a:t> is usually accompanied by other abnormalities in biochemical markers of liver function such as: Alanine amine </a:t>
            </a:r>
            <a:r>
              <a:rPr lang="en-US" sz="2800" b="1" dirty="0" err="1" smtClean="0">
                <a:solidFill>
                  <a:schemeClr val="accent1"/>
                </a:solidFill>
              </a:rPr>
              <a:t>transferase</a:t>
            </a:r>
            <a:r>
              <a:rPr lang="en-US" sz="2800" b="1" dirty="0" smtClean="0">
                <a:solidFill>
                  <a:schemeClr val="accent1"/>
                </a:solidFill>
              </a:rPr>
              <a:t> (ALT), Aspartate amine </a:t>
            </a:r>
            <a:r>
              <a:rPr lang="en-US" sz="2800" b="1" dirty="0" err="1" smtClean="0">
                <a:solidFill>
                  <a:schemeClr val="accent1"/>
                </a:solidFill>
              </a:rPr>
              <a:t>transferase</a:t>
            </a:r>
            <a:r>
              <a:rPr lang="en-US" sz="2800" b="1" dirty="0" smtClean="0">
                <a:solidFill>
                  <a:schemeClr val="accent1"/>
                </a:solidFill>
              </a:rPr>
              <a:t> (AST), </a:t>
            </a:r>
            <a:r>
              <a:rPr lang="en-US" sz="2800" b="1" dirty="0" smtClean="0"/>
              <a:t>alkaline </a:t>
            </a:r>
            <a:r>
              <a:rPr lang="en-US" sz="2800" b="1" dirty="0"/>
              <a:t>phosphatase (</a:t>
            </a:r>
            <a:r>
              <a:rPr lang="en-US" sz="2800" b="1" dirty="0" smtClean="0"/>
              <a:t>ALP) and </a:t>
            </a:r>
            <a:r>
              <a:rPr lang="en-US" sz="2800" b="1" dirty="0"/>
              <a:t>Gamma-</a:t>
            </a:r>
            <a:r>
              <a:rPr lang="en-US" sz="2800" b="1" dirty="0" err="1"/>
              <a:t>glutamyltransferase</a:t>
            </a:r>
            <a:r>
              <a:rPr lang="en-US" sz="2800" b="1" dirty="0"/>
              <a:t> </a:t>
            </a:r>
            <a:r>
              <a:rPr lang="en-US" sz="2800" b="1" dirty="0" smtClean="0"/>
              <a:t>(GGT). </a:t>
            </a:r>
          </a:p>
          <a:p>
            <a:pPr algn="l" rtl="0">
              <a:lnSpc>
                <a:spcPct val="90000"/>
              </a:lnSpc>
              <a:buFont typeface="Arial" pitchFamily="34" charset="0"/>
              <a:buChar char="•"/>
            </a:pPr>
            <a:r>
              <a:rPr lang="en-US" sz="2800" b="1" dirty="0" smtClean="0"/>
              <a:t>By looking at the ratio between these different liver enzymes, we can distinguish the causes of jaundice whether it is </a:t>
            </a:r>
            <a:r>
              <a:rPr lang="en-US" sz="2800" b="1" dirty="0"/>
              <a:t>from biliary (</a:t>
            </a:r>
            <a:r>
              <a:rPr lang="en-US" sz="2800" b="1" dirty="0" err="1"/>
              <a:t>cholestatic</a:t>
            </a:r>
            <a:r>
              <a:rPr lang="en-US" sz="2800" b="1" dirty="0"/>
              <a:t>) or liver (hepatic</a:t>
            </a:r>
            <a:r>
              <a:rPr lang="en-US" sz="2800" b="1" dirty="0" smtClean="0"/>
              <a:t>). The main diagnostic tip is in the biliary </a:t>
            </a:r>
            <a:r>
              <a:rPr lang="en-US" sz="2800" b="1" dirty="0" smtClean="0"/>
              <a:t>obstruction: </a:t>
            </a:r>
            <a:r>
              <a:rPr lang="en-US" sz="2800" b="1" dirty="0" smtClean="0"/>
              <a:t>the ALT goes up and down (pulsatile increase) and the bilirubin concentration in the blood is high. But in hepatic jaundice, ALT shows persistent increase for along period of time (months).  </a:t>
            </a:r>
            <a:endParaRPr lang="en-US" sz="2800" b="1" dirty="0" smtClean="0">
              <a:solidFill>
                <a:schemeClr val="accent1"/>
              </a:solidFill>
            </a:endParaRPr>
          </a:p>
        </p:txBody>
      </p:sp>
    </p:spTree>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solidFill>
                  <a:schemeClr val="accent1"/>
                </a:solidFill>
                <a:latin typeface="Garamond" pitchFamily="18" charset="0"/>
              </a:rPr>
              <a:t>III. Post-hepatic </a:t>
            </a:r>
            <a:r>
              <a:rPr lang="en-US" dirty="0" smtClean="0">
                <a:solidFill>
                  <a:schemeClr val="accent1"/>
                </a:solidFill>
                <a:latin typeface="Garamond" pitchFamily="18" charset="0"/>
              </a:rPr>
              <a:t>(Obstructive) jaundice</a:t>
            </a:r>
            <a:endParaRPr lang="en-US" dirty="0"/>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012315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Text Box 2"/>
          <p:cNvSpPr txBox="1">
            <a:spLocks noChangeArrowheads="1"/>
          </p:cNvSpPr>
          <p:nvPr/>
        </p:nvSpPr>
        <p:spPr bwMode="auto">
          <a:xfrm>
            <a:off x="1567219" y="304800"/>
            <a:ext cx="51964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600" b="1" dirty="0" smtClean="0">
                <a:solidFill>
                  <a:schemeClr val="accent1"/>
                </a:solidFill>
                <a:latin typeface="Garamond" pitchFamily="18" charset="0"/>
              </a:rPr>
              <a:t>III. Post-hepatic jaundice</a:t>
            </a:r>
            <a:endParaRPr lang="en-US" sz="3600" b="1" dirty="0">
              <a:solidFill>
                <a:schemeClr val="accent1"/>
              </a:solidFill>
              <a:latin typeface="Garamond" pitchFamily="18" charset="0"/>
            </a:endParaRPr>
          </a:p>
        </p:txBody>
      </p:sp>
      <p:sp>
        <p:nvSpPr>
          <p:cNvPr id="379907" name="Rectangle 3"/>
          <p:cNvSpPr>
            <a:spLocks noGrp="1" noChangeArrowheads="1"/>
          </p:cNvSpPr>
          <p:nvPr>
            <p:ph type="body" sz="half" idx="2"/>
          </p:nvPr>
        </p:nvSpPr>
        <p:spPr>
          <a:xfrm>
            <a:off x="500066" y="1214440"/>
            <a:ext cx="8286776" cy="5072080"/>
          </a:xfrm>
        </p:spPr>
        <p:txBody>
          <a:bodyPr/>
          <a:lstStyle/>
          <a:p>
            <a:pPr algn="l" rtl="0">
              <a:lnSpc>
                <a:spcPct val="90000"/>
              </a:lnSpc>
              <a:buFont typeface="Wingdings" pitchFamily="2" charset="2"/>
              <a:buNone/>
            </a:pPr>
            <a:r>
              <a:rPr lang="en-US" b="1" dirty="0" smtClean="0">
                <a:solidFill>
                  <a:schemeClr val="accent1"/>
                </a:solidFill>
                <a:latin typeface="Comic Sans MS" pitchFamily="66" charset="0"/>
              </a:rPr>
              <a:t>  </a:t>
            </a:r>
            <a:r>
              <a:rPr lang="en-US" b="1" dirty="0" smtClean="0">
                <a:solidFill>
                  <a:schemeClr val="accent1"/>
                </a:solidFill>
                <a:latin typeface="Garamond" pitchFamily="18" charset="0"/>
              </a:rPr>
              <a:t>Caused by an obstruction of the </a:t>
            </a:r>
            <a:r>
              <a:rPr lang="en-US" b="1" dirty="0" err="1" smtClean="0">
                <a:solidFill>
                  <a:schemeClr val="accent1"/>
                </a:solidFill>
                <a:latin typeface="Garamond" pitchFamily="18" charset="0"/>
              </a:rPr>
              <a:t>biliary</a:t>
            </a:r>
            <a:r>
              <a:rPr lang="en-US" b="1" dirty="0" smtClean="0">
                <a:solidFill>
                  <a:schemeClr val="accent1"/>
                </a:solidFill>
                <a:latin typeface="Garamond" pitchFamily="18" charset="0"/>
              </a:rPr>
              <a:t> tree:</a:t>
            </a:r>
          </a:p>
          <a:p>
            <a:pPr marL="514350" indent="-514350" algn="l" rtl="0">
              <a:lnSpc>
                <a:spcPct val="90000"/>
              </a:lnSpc>
              <a:buFont typeface="+mj-lt"/>
              <a:buAutoNum type="arabicPeriod"/>
            </a:pPr>
            <a:r>
              <a:rPr lang="en-US" b="1" dirty="0" smtClean="0">
                <a:solidFill>
                  <a:schemeClr val="accent1"/>
                </a:solidFill>
                <a:latin typeface="Garamond" pitchFamily="18" charset="0"/>
              </a:rPr>
              <a:t>Intra-hepatic bile duct obstruction e.g.,:</a:t>
            </a:r>
          </a:p>
          <a:p>
            <a:pPr algn="l" rtl="0">
              <a:lnSpc>
                <a:spcPct val="90000"/>
              </a:lnSpc>
            </a:pPr>
            <a:r>
              <a:rPr lang="en-US" b="1" dirty="0" smtClean="0">
                <a:solidFill>
                  <a:schemeClr val="accent1"/>
                </a:solidFill>
                <a:latin typeface="Garamond" pitchFamily="18" charset="0"/>
              </a:rPr>
              <a:t>Drugs</a:t>
            </a:r>
          </a:p>
          <a:p>
            <a:pPr algn="l" rtl="0">
              <a:lnSpc>
                <a:spcPct val="90000"/>
              </a:lnSpc>
            </a:pPr>
            <a:r>
              <a:rPr lang="en-US" b="1" dirty="0" smtClean="0">
                <a:solidFill>
                  <a:schemeClr val="accent1"/>
                </a:solidFill>
                <a:latin typeface="Garamond" pitchFamily="18" charset="0"/>
              </a:rPr>
              <a:t>Primary biliary cirrhosis</a:t>
            </a:r>
          </a:p>
          <a:p>
            <a:pPr algn="l" rtl="0">
              <a:lnSpc>
                <a:spcPct val="90000"/>
              </a:lnSpc>
            </a:pPr>
            <a:r>
              <a:rPr lang="en-US" b="1" dirty="0" err="1" smtClean="0">
                <a:solidFill>
                  <a:schemeClr val="accent1"/>
                </a:solidFill>
                <a:latin typeface="Garamond" pitchFamily="18" charset="0"/>
              </a:rPr>
              <a:t>Cholangitis</a:t>
            </a:r>
            <a:r>
              <a:rPr lang="en-US" b="1" dirty="0" smtClean="0">
                <a:solidFill>
                  <a:schemeClr val="accent1"/>
                </a:solidFill>
                <a:latin typeface="Garamond" pitchFamily="18" charset="0"/>
              </a:rPr>
              <a:t>.</a:t>
            </a:r>
          </a:p>
          <a:p>
            <a:pPr algn="l" rtl="0">
              <a:lnSpc>
                <a:spcPct val="90000"/>
              </a:lnSpc>
              <a:buNone/>
            </a:pPr>
            <a:endParaRPr lang="en-US" b="1" dirty="0" smtClean="0">
              <a:solidFill>
                <a:schemeClr val="accent1"/>
              </a:solidFill>
              <a:latin typeface="Garamond" pitchFamily="18" charset="0"/>
            </a:endParaRPr>
          </a:p>
          <a:p>
            <a:pPr marL="514350" indent="-514350" algn="l" rtl="0">
              <a:lnSpc>
                <a:spcPct val="90000"/>
              </a:lnSpc>
              <a:buFont typeface="+mj-lt"/>
              <a:buAutoNum type="arabicPeriod" startAt="2"/>
            </a:pPr>
            <a:r>
              <a:rPr lang="en-US" b="1" dirty="0" smtClean="0">
                <a:solidFill>
                  <a:schemeClr val="accent1"/>
                </a:solidFill>
                <a:latin typeface="Garamond" pitchFamily="18" charset="0"/>
              </a:rPr>
              <a:t>Extra-hepatic bile duct obstruction e.g.,:</a:t>
            </a:r>
          </a:p>
          <a:p>
            <a:pPr algn="l" rtl="0">
              <a:lnSpc>
                <a:spcPct val="90000"/>
              </a:lnSpc>
            </a:pPr>
            <a:r>
              <a:rPr lang="en-US" b="1" dirty="0" smtClean="0">
                <a:solidFill>
                  <a:schemeClr val="accent1"/>
                </a:solidFill>
                <a:latin typeface="Garamond" pitchFamily="18" charset="0"/>
              </a:rPr>
              <a:t>Gallstones.</a:t>
            </a:r>
          </a:p>
          <a:p>
            <a:pPr algn="l" rtl="0">
              <a:lnSpc>
                <a:spcPct val="90000"/>
              </a:lnSpc>
            </a:pPr>
            <a:r>
              <a:rPr lang="en-US" b="1" dirty="0" smtClean="0">
                <a:solidFill>
                  <a:schemeClr val="accent1"/>
                </a:solidFill>
                <a:latin typeface="Garamond" pitchFamily="18" charset="0"/>
              </a:rPr>
              <a:t>Cancer at the head of pancreas.</a:t>
            </a:r>
          </a:p>
          <a:p>
            <a:pPr algn="l" rtl="0">
              <a:lnSpc>
                <a:spcPct val="90000"/>
              </a:lnSpc>
            </a:pPr>
            <a:r>
              <a:rPr lang="en-US" b="1" dirty="0" err="1" smtClean="0">
                <a:solidFill>
                  <a:schemeClr val="accent1"/>
                </a:solidFill>
                <a:latin typeface="Garamond" pitchFamily="18" charset="0"/>
              </a:rPr>
              <a:t>Cholangiocarcinoma</a:t>
            </a:r>
            <a:r>
              <a:rPr lang="en-US" b="1" dirty="0" smtClean="0">
                <a:solidFill>
                  <a:schemeClr val="accent1"/>
                </a:solidFill>
                <a:latin typeface="Garamond" pitchFamily="18" charset="0"/>
              </a:rPr>
              <a:t>.</a:t>
            </a:r>
          </a:p>
        </p:txBody>
      </p:sp>
    </p:spTree>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Text Box 2"/>
          <p:cNvSpPr txBox="1">
            <a:spLocks noChangeArrowheads="1"/>
          </p:cNvSpPr>
          <p:nvPr/>
        </p:nvSpPr>
        <p:spPr bwMode="auto">
          <a:xfrm>
            <a:off x="2482713" y="260648"/>
            <a:ext cx="44126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600" b="1" dirty="0" smtClean="0">
                <a:solidFill>
                  <a:schemeClr val="accent1"/>
                </a:solidFill>
                <a:latin typeface="Garamond" pitchFamily="18" charset="0"/>
              </a:rPr>
              <a:t>Post-hepatic </a:t>
            </a:r>
            <a:r>
              <a:rPr lang="en-US" sz="3600" b="1" dirty="0">
                <a:solidFill>
                  <a:schemeClr val="accent1"/>
                </a:solidFill>
                <a:latin typeface="Garamond" pitchFamily="18" charset="0"/>
              </a:rPr>
              <a:t>jaundice</a:t>
            </a:r>
          </a:p>
        </p:txBody>
      </p:sp>
      <p:sp>
        <p:nvSpPr>
          <p:cNvPr id="380931" name="Rectangle 3"/>
          <p:cNvSpPr>
            <a:spLocks noGrp="1" noChangeArrowheads="1"/>
          </p:cNvSpPr>
          <p:nvPr>
            <p:ph type="body" sz="half" idx="2"/>
          </p:nvPr>
        </p:nvSpPr>
        <p:spPr>
          <a:xfrm>
            <a:off x="39757" y="1052736"/>
            <a:ext cx="9067800" cy="5805264"/>
          </a:xfrm>
        </p:spPr>
        <p:txBody>
          <a:bodyPr>
            <a:normAutofit/>
          </a:bodyPr>
          <a:lstStyle/>
          <a:p>
            <a:pPr algn="l" rtl="0">
              <a:lnSpc>
                <a:spcPct val="90000"/>
              </a:lnSpc>
              <a:buFont typeface="Arial" pitchFamily="34" charset="0"/>
              <a:buChar char="•"/>
            </a:pPr>
            <a:r>
              <a:rPr lang="en-US" b="1" dirty="0" smtClean="0">
                <a:solidFill>
                  <a:schemeClr val="accent1"/>
                </a:solidFill>
                <a:latin typeface="Garamond" pitchFamily="18" charset="0"/>
              </a:rPr>
              <a:t>The rate of bilirubin formation is normal. bilirubin enters the liver cells and become conjugated in the usual way.</a:t>
            </a:r>
          </a:p>
          <a:p>
            <a:pPr algn="l" rtl="0">
              <a:lnSpc>
                <a:spcPct val="90000"/>
              </a:lnSpc>
              <a:buFont typeface="Arial" pitchFamily="34" charset="0"/>
              <a:buChar char="•"/>
            </a:pPr>
            <a:r>
              <a:rPr lang="en-US" b="1" dirty="0" smtClean="0">
                <a:solidFill>
                  <a:schemeClr val="accent1"/>
                </a:solidFill>
                <a:latin typeface="Garamond" pitchFamily="18" charset="0"/>
              </a:rPr>
              <a:t>The conjugated bilirubin formed simply can not pass into small intestine and it returns back into blood.</a:t>
            </a:r>
          </a:p>
          <a:p>
            <a:pPr algn="l" rtl="0">
              <a:lnSpc>
                <a:spcPct val="90000"/>
              </a:lnSpc>
              <a:buFont typeface="Arial" pitchFamily="34" charset="0"/>
              <a:buChar char="•"/>
            </a:pPr>
            <a:r>
              <a:rPr lang="en-US" b="1" dirty="0" smtClean="0">
                <a:solidFill>
                  <a:schemeClr val="accent1"/>
                </a:solidFill>
                <a:latin typeface="Garamond" pitchFamily="18" charset="0"/>
              </a:rPr>
              <a:t>In this type of jaundice, conjugated bilirubin is filtered through the kidney and appears in urine giving it dark brown color.</a:t>
            </a:r>
          </a:p>
          <a:p>
            <a:pPr algn="l" rtl="0">
              <a:lnSpc>
                <a:spcPct val="90000"/>
              </a:lnSpc>
              <a:buFont typeface="Arial" pitchFamily="34" charset="0"/>
              <a:buChar char="•"/>
            </a:pPr>
            <a:r>
              <a:rPr lang="en-US" b="1" dirty="0" smtClean="0">
                <a:solidFill>
                  <a:schemeClr val="accent1"/>
                </a:solidFill>
                <a:latin typeface="Garamond" pitchFamily="18" charset="0"/>
              </a:rPr>
              <a:t>Urine is free from </a:t>
            </a:r>
            <a:r>
              <a:rPr lang="en-US" b="1" dirty="0" err="1" smtClean="0">
                <a:solidFill>
                  <a:schemeClr val="accent1"/>
                </a:solidFill>
                <a:latin typeface="Garamond" pitchFamily="18" charset="0"/>
              </a:rPr>
              <a:t>urobilinogen</a:t>
            </a:r>
            <a:r>
              <a:rPr lang="en-US" b="1" dirty="0" smtClean="0">
                <a:solidFill>
                  <a:schemeClr val="accent1"/>
                </a:solidFill>
                <a:latin typeface="Garamond" pitchFamily="18" charset="0"/>
              </a:rPr>
              <a:t>.</a:t>
            </a:r>
          </a:p>
          <a:p>
            <a:pPr algn="l" rtl="0">
              <a:lnSpc>
                <a:spcPct val="90000"/>
              </a:lnSpc>
              <a:buFont typeface="Arial" pitchFamily="34" charset="0"/>
              <a:buChar char="•"/>
            </a:pPr>
            <a:r>
              <a:rPr lang="en-US" b="1" dirty="0" smtClean="0">
                <a:solidFill>
                  <a:schemeClr val="accent1"/>
                </a:solidFill>
                <a:latin typeface="Garamond" pitchFamily="18" charset="0"/>
              </a:rPr>
              <a:t>Stools are clay color due to absence of </a:t>
            </a:r>
            <a:r>
              <a:rPr lang="en-US" b="1" dirty="0" err="1" smtClean="0">
                <a:solidFill>
                  <a:schemeClr val="accent1"/>
                </a:solidFill>
                <a:latin typeface="Garamond" pitchFamily="18" charset="0"/>
              </a:rPr>
              <a:t>stercobilin</a:t>
            </a:r>
            <a:r>
              <a:rPr lang="en-US" b="1" dirty="0" smtClean="0">
                <a:solidFill>
                  <a:schemeClr val="accent1"/>
                </a:solidFill>
                <a:latin typeface="Garamond" pitchFamily="18" charset="0"/>
              </a:rPr>
              <a:t>.</a:t>
            </a:r>
          </a:p>
        </p:txBody>
      </p:sp>
    </p:spTree>
  </p:cSld>
  <p:clrMapOvr>
    <a:masterClrMapping/>
  </p:clrMapOvr>
  <p:transition spd="med">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16632"/>
            <a:ext cx="7772400" cy="1143000"/>
          </a:xfrm>
        </p:spPr>
        <p:txBody>
          <a:bodyPr/>
          <a:lstStyle/>
          <a:p>
            <a:pPr rtl="0"/>
            <a:r>
              <a:rPr lang="en-US" sz="3600" dirty="0"/>
              <a:t>Liver Secretion of Cholesterol and</a:t>
            </a:r>
            <a:br>
              <a:rPr lang="en-US" sz="3600" dirty="0"/>
            </a:br>
            <a:r>
              <a:rPr lang="en-US" sz="3600" dirty="0"/>
              <a:t>Gallstone Formation</a:t>
            </a:r>
          </a:p>
        </p:txBody>
      </p:sp>
      <p:sp>
        <p:nvSpPr>
          <p:cNvPr id="6" name="Content Placeholder 5"/>
          <p:cNvSpPr>
            <a:spLocks noGrp="1"/>
          </p:cNvSpPr>
          <p:nvPr>
            <p:ph idx="1"/>
          </p:nvPr>
        </p:nvSpPr>
        <p:spPr>
          <a:xfrm>
            <a:off x="179512" y="1186408"/>
            <a:ext cx="8712968" cy="4114800"/>
          </a:xfrm>
        </p:spPr>
        <p:txBody>
          <a:bodyPr/>
          <a:lstStyle/>
          <a:p>
            <a:pPr algn="l" rtl="0"/>
            <a:r>
              <a:rPr lang="en-US" sz="2400" b="1" dirty="0" smtClean="0"/>
              <a:t>Under </a:t>
            </a:r>
            <a:r>
              <a:rPr lang="en-US" sz="2400" b="1" dirty="0"/>
              <a:t>abnormal conditions, the cholesterol may </a:t>
            </a:r>
            <a:r>
              <a:rPr lang="en-US" sz="2400" b="1" dirty="0" smtClean="0"/>
              <a:t>precipitate in </a:t>
            </a:r>
            <a:r>
              <a:rPr lang="en-US" sz="2400" b="1" dirty="0"/>
              <a:t>the gallbladder, resulting in the formation </a:t>
            </a:r>
            <a:r>
              <a:rPr lang="en-US" sz="2400" b="1" dirty="0" smtClean="0"/>
              <a:t>of </a:t>
            </a:r>
            <a:r>
              <a:rPr lang="en-US" sz="2400" b="1" i="1" dirty="0" smtClean="0"/>
              <a:t>cholesterol gallstones</a:t>
            </a:r>
            <a:r>
              <a:rPr lang="en-US" sz="2400" b="1" dirty="0" smtClean="0"/>
              <a:t>. The amount </a:t>
            </a:r>
            <a:r>
              <a:rPr lang="en-US" sz="2400" b="1" dirty="0"/>
              <a:t>of cholesterol in the bile is determined </a:t>
            </a:r>
            <a:r>
              <a:rPr lang="en-US" sz="2400" b="1" dirty="0" smtClean="0"/>
              <a:t>partly by </a:t>
            </a:r>
            <a:r>
              <a:rPr lang="en-US" sz="2400" b="1" dirty="0"/>
              <a:t>the quantity of fat that the person eats, because </a:t>
            </a:r>
            <a:r>
              <a:rPr lang="en-US" sz="2400" b="1" dirty="0" smtClean="0"/>
              <a:t>liver cells </a:t>
            </a:r>
            <a:r>
              <a:rPr lang="en-US" sz="2400" b="1" dirty="0"/>
              <a:t>synthesize cholesterol as one of the products of </a:t>
            </a:r>
            <a:r>
              <a:rPr lang="en-US" sz="2400" b="1" dirty="0" smtClean="0"/>
              <a:t>fat metabolism </a:t>
            </a:r>
            <a:r>
              <a:rPr lang="en-US" sz="2400" b="1" dirty="0"/>
              <a:t>in the body. For </a:t>
            </a:r>
            <a:r>
              <a:rPr lang="en-US" sz="2400" b="1" dirty="0" smtClean="0"/>
              <a:t>this reason</a:t>
            </a:r>
            <a:r>
              <a:rPr lang="en-US" sz="2400" b="1" dirty="0"/>
              <a:t>, people on </a:t>
            </a:r>
            <a:r>
              <a:rPr lang="en-US" sz="2400" b="1" dirty="0" smtClean="0"/>
              <a:t>a high-fat </a:t>
            </a:r>
            <a:r>
              <a:rPr lang="en-US" sz="2400" b="1" dirty="0"/>
              <a:t>diet over a period of years are prone to </a:t>
            </a:r>
            <a:r>
              <a:rPr lang="en-US" sz="2400" b="1" dirty="0" smtClean="0"/>
              <a:t>the development </a:t>
            </a:r>
            <a:r>
              <a:rPr lang="en-US" sz="2400" b="1" dirty="0"/>
              <a:t>of </a:t>
            </a:r>
            <a:r>
              <a:rPr lang="en-US" sz="2400" b="1" dirty="0" smtClean="0"/>
              <a:t>gallstones. </a:t>
            </a:r>
          </a:p>
          <a:p>
            <a:pPr algn="l" rtl="0"/>
            <a:r>
              <a:rPr lang="en-US" sz="2400" b="1" dirty="0" smtClean="0"/>
              <a:t>Inflammation </a:t>
            </a:r>
            <a:r>
              <a:rPr lang="en-US" sz="2400" b="1" dirty="0"/>
              <a:t>of the gallbladder epithelium, </a:t>
            </a:r>
            <a:r>
              <a:rPr lang="en-US" sz="2400" b="1" dirty="0" smtClean="0"/>
              <a:t>often resulting </a:t>
            </a:r>
            <a:r>
              <a:rPr lang="en-US" sz="2400" b="1" dirty="0"/>
              <a:t>from low-grade chronic infection, may </a:t>
            </a:r>
            <a:r>
              <a:rPr lang="en-US" sz="2400" b="1" dirty="0" smtClean="0"/>
              <a:t>also change </a:t>
            </a:r>
            <a:r>
              <a:rPr lang="en-US" sz="2400" b="1" dirty="0"/>
              <a:t>the absorptive characteristics of the </a:t>
            </a:r>
            <a:r>
              <a:rPr lang="en-US" sz="2400" b="1" dirty="0" smtClean="0"/>
              <a:t>gallbladder mucosa</a:t>
            </a:r>
            <a:r>
              <a:rPr lang="en-US" sz="2400" b="1" dirty="0"/>
              <a:t>, sometimes allowing excessive absorption </a:t>
            </a:r>
            <a:r>
              <a:rPr lang="en-US" sz="2400" b="1" dirty="0" smtClean="0"/>
              <a:t>of water </a:t>
            </a:r>
            <a:r>
              <a:rPr lang="en-US" sz="2400" b="1" dirty="0"/>
              <a:t>and bile salts but leaving behind the </a:t>
            </a:r>
            <a:r>
              <a:rPr lang="en-US" sz="2400" b="1" dirty="0" smtClean="0"/>
              <a:t>cholesterol</a:t>
            </a:r>
            <a:r>
              <a:rPr lang="en-US" sz="2400" b="1" dirty="0"/>
              <a:t> in the </a:t>
            </a:r>
            <a:r>
              <a:rPr lang="en-US" sz="2400" b="1" dirty="0" smtClean="0"/>
              <a:t>bladder, and then </a:t>
            </a:r>
            <a:r>
              <a:rPr lang="en-US" sz="2400" b="1" dirty="0"/>
              <a:t>progressing to </a:t>
            </a:r>
            <a:r>
              <a:rPr lang="en-US" sz="2400" b="1" dirty="0" smtClean="0"/>
              <a:t>large gallstones</a:t>
            </a:r>
            <a:r>
              <a:rPr lang="en-US" sz="2400" b="1" dirty="0"/>
              <a:t>.</a:t>
            </a:r>
          </a:p>
        </p:txBody>
      </p:sp>
    </p:spTree>
    <p:extLst>
      <p:ext uri="{BB962C8B-B14F-4D97-AF65-F5344CB8AC3E}">
        <p14:creationId xmlns:p14="http://schemas.microsoft.com/office/powerpoint/2010/main" val="351738844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Guyton 64-12"/>
          <p:cNvPicPr>
            <a:picLocks noChangeAspect="1" noChangeArrowheads="1"/>
          </p:cNvPicPr>
          <p:nvPr/>
        </p:nvPicPr>
        <p:blipFill>
          <a:blip r:embed="rId2"/>
          <a:srcRect/>
          <a:stretch>
            <a:fillRect/>
          </a:stretch>
        </p:blipFill>
        <p:spPr bwMode="auto">
          <a:xfrm>
            <a:off x="2057400" y="1336675"/>
            <a:ext cx="5486400" cy="5445125"/>
          </a:xfrm>
          <a:prstGeom prst="rect">
            <a:avLst/>
          </a:prstGeom>
          <a:noFill/>
          <a:ln w="9525">
            <a:noFill/>
            <a:miter lim="800000"/>
            <a:headEnd/>
            <a:tailEnd/>
          </a:ln>
        </p:spPr>
      </p:pic>
      <p:sp>
        <p:nvSpPr>
          <p:cNvPr id="54275" name="Title 2"/>
          <p:cNvSpPr>
            <a:spLocks noGrp="1"/>
          </p:cNvSpPr>
          <p:nvPr>
            <p:ph type="title"/>
          </p:nvPr>
        </p:nvSpPr>
        <p:spPr>
          <a:xfrm>
            <a:off x="685800" y="76200"/>
            <a:ext cx="7772400" cy="1143000"/>
          </a:xfrm>
        </p:spPr>
        <p:txBody>
          <a:bodyPr/>
          <a:lstStyle/>
          <a:p>
            <a:pPr rtl="0" eaLnBrk="1" hangingPunct="1"/>
            <a:r>
              <a:rPr lang="en-US" sz="3600" dirty="0" smtClean="0"/>
              <a:t>Liver Secretion of Cholesterol and</a:t>
            </a:r>
            <a:br>
              <a:rPr lang="en-US" sz="3600" dirty="0" smtClean="0"/>
            </a:br>
            <a:r>
              <a:rPr lang="en-US" sz="3600" dirty="0" smtClean="0"/>
              <a:t>Gallstone Formation</a:t>
            </a:r>
            <a:endParaRPr lang="ar-SA" sz="3600" dirty="0" smtClean="0"/>
          </a:p>
        </p:txBody>
      </p:sp>
    </p:spTree>
  </p:cSld>
  <p:clrMapOvr>
    <a:masterClrMapping/>
  </p:clrMapOvr>
  <p:transition>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13800" dirty="0" smtClean="0"/>
              <a:t>The End </a:t>
            </a:r>
            <a:endParaRPr lang="en-US" sz="13800" dirty="0"/>
          </a:p>
        </p:txBody>
      </p:sp>
      <p:sp>
        <p:nvSpPr>
          <p:cNvPr id="6" name="Subtitle 5"/>
          <p:cNvSpPr>
            <a:spLocks noGrp="1"/>
          </p:cNvSpPr>
          <p:nvPr>
            <p:ph type="subTitle" idx="1"/>
          </p:nvPr>
        </p:nvSpPr>
        <p:spPr/>
        <p:txBody>
          <a:bodyPr/>
          <a:lstStyle/>
          <a:p>
            <a:r>
              <a:rPr lang="ar-SA" sz="6000" dirty="0" smtClean="0"/>
              <a:t>النهايه</a:t>
            </a:r>
            <a:endParaRPr lang="en-US" sz="6000" dirty="0" smtClean="0"/>
          </a:p>
          <a:p>
            <a:r>
              <a:rPr lang="ar-SA" sz="6000" dirty="0" smtClean="0"/>
              <a:t>أتمنى للجميع التوفيق </a:t>
            </a:r>
            <a:endParaRPr lang="en-US" sz="6000" dirty="0"/>
          </a:p>
        </p:txBody>
      </p:sp>
    </p:spTree>
    <p:extLst>
      <p:ext uri="{BB962C8B-B14F-4D97-AF65-F5344CB8AC3E}">
        <p14:creationId xmlns:p14="http://schemas.microsoft.com/office/powerpoint/2010/main" val="382148189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14"/>
            <a:ext cx="7772400" cy="621282"/>
          </a:xfrm>
        </p:spPr>
        <p:txBody>
          <a:bodyPr/>
          <a:lstStyle/>
          <a:p>
            <a:pPr rtl="0"/>
            <a:r>
              <a:rPr lang="en-US" dirty="0" err="1" smtClean="0"/>
              <a:t>Porphyrin</a:t>
            </a:r>
            <a:r>
              <a:rPr lang="en-US" dirty="0" smtClean="0"/>
              <a:t> Metabolism </a:t>
            </a:r>
            <a:endParaRPr lang="en-US" dirty="0"/>
          </a:p>
        </p:txBody>
      </p:sp>
      <p:sp>
        <p:nvSpPr>
          <p:cNvPr id="3" name="Content Placeholder 2"/>
          <p:cNvSpPr>
            <a:spLocks noGrp="1"/>
          </p:cNvSpPr>
          <p:nvPr>
            <p:ph sz="half" idx="1"/>
          </p:nvPr>
        </p:nvSpPr>
        <p:spPr>
          <a:xfrm>
            <a:off x="-108520" y="620688"/>
            <a:ext cx="5168236" cy="5328592"/>
          </a:xfrm>
        </p:spPr>
        <p:txBody>
          <a:bodyPr>
            <a:noAutofit/>
          </a:bodyPr>
          <a:lstStyle/>
          <a:p>
            <a:pPr algn="l" rtl="0"/>
            <a:r>
              <a:rPr lang="en-US" sz="2200" b="1" dirty="0" err="1" smtClean="0"/>
              <a:t>Porphyrins</a:t>
            </a:r>
            <a:r>
              <a:rPr lang="en-US" sz="2200" b="1" dirty="0" smtClean="0"/>
              <a:t> are cyclic compounds that readily bind metal ions- usually </a:t>
            </a:r>
            <a:r>
              <a:rPr lang="en-US" sz="2200" b="1" dirty="0"/>
              <a:t>Fe</a:t>
            </a:r>
            <a:r>
              <a:rPr lang="en-US" sz="2200" b="1" baseline="30000" dirty="0"/>
              <a:t>2</a:t>
            </a:r>
            <a:r>
              <a:rPr lang="en-US" sz="2200" b="1" baseline="30000" dirty="0" smtClean="0"/>
              <a:t>+</a:t>
            </a:r>
            <a:r>
              <a:rPr lang="en-US" sz="2200" b="1" dirty="0" smtClean="0"/>
              <a:t> or Fe</a:t>
            </a:r>
            <a:r>
              <a:rPr lang="en-US" sz="2200" b="1" baseline="30000" dirty="0" smtClean="0"/>
              <a:t>+3</a:t>
            </a:r>
            <a:r>
              <a:rPr lang="en-US" sz="2200" b="1" dirty="0" smtClean="0"/>
              <a:t> which can carry O</a:t>
            </a:r>
            <a:r>
              <a:rPr lang="en-US" sz="2200" b="1" baseline="-25000" dirty="0" smtClean="0"/>
              <a:t>2</a:t>
            </a:r>
            <a:r>
              <a:rPr lang="en-US" sz="2200" b="1" dirty="0" smtClean="0"/>
              <a:t>. </a:t>
            </a:r>
          </a:p>
          <a:p>
            <a:pPr algn="l" rtl="0"/>
            <a:r>
              <a:rPr lang="en-US" sz="2200" b="1" dirty="0" err="1" smtClean="0"/>
              <a:t>Porphyrins</a:t>
            </a:r>
            <a:r>
              <a:rPr lang="en-US" sz="2200" b="1" dirty="0" smtClean="0"/>
              <a:t> are heterocyclic </a:t>
            </a:r>
            <a:r>
              <a:rPr lang="en-US" sz="2200" b="1" dirty="0" err="1" smtClean="0"/>
              <a:t>macrocycles</a:t>
            </a:r>
            <a:r>
              <a:rPr lang="en-US" sz="2200" b="1" dirty="0" smtClean="0"/>
              <a:t> composed of four modified </a:t>
            </a:r>
            <a:r>
              <a:rPr lang="en-US" sz="2200" b="1" dirty="0" err="1" smtClean="0"/>
              <a:t>pyrrole</a:t>
            </a:r>
            <a:r>
              <a:rPr lang="en-US" sz="2200" b="1" dirty="0" smtClean="0"/>
              <a:t> (a colorless</a:t>
            </a:r>
            <a:r>
              <a:rPr lang="en-US" sz="2200" b="1" dirty="0"/>
              <a:t>, toxic, liquid, five-membered ring compound, </a:t>
            </a:r>
            <a:r>
              <a:rPr lang="en-US" sz="2200" b="1" dirty="0" smtClean="0"/>
              <a:t>C</a:t>
            </a:r>
            <a:r>
              <a:rPr lang="en-US" sz="2200" b="1" baseline="-25000" dirty="0" smtClean="0"/>
              <a:t>4</a:t>
            </a:r>
            <a:r>
              <a:rPr lang="en-US" sz="2200" b="1" dirty="0" smtClean="0"/>
              <a:t> H</a:t>
            </a:r>
            <a:r>
              <a:rPr lang="en-US" sz="2200" b="1" baseline="-25000" dirty="0" smtClean="0"/>
              <a:t>5</a:t>
            </a:r>
            <a:r>
              <a:rPr lang="en-US" sz="2200" b="1" dirty="0" smtClean="0"/>
              <a:t> N) subunits interconnected at their </a:t>
            </a:r>
            <a:r>
              <a:rPr lang="el-GR" sz="2200" b="1" dirty="0" smtClean="0"/>
              <a:t>α </a:t>
            </a:r>
            <a:r>
              <a:rPr lang="en-US" sz="2200" b="1" dirty="0" smtClean="0"/>
              <a:t>carbon atoms via </a:t>
            </a:r>
            <a:r>
              <a:rPr lang="en-US" sz="2200" b="1" dirty="0" err="1" smtClean="0"/>
              <a:t>methine</a:t>
            </a:r>
            <a:r>
              <a:rPr lang="en-US" sz="2200" b="1" dirty="0" smtClean="0"/>
              <a:t> bridges (=CH-).</a:t>
            </a:r>
          </a:p>
          <a:p>
            <a:pPr algn="l" rtl="0"/>
            <a:r>
              <a:rPr lang="en-US" sz="2200" b="1" u="sng" dirty="0" smtClean="0"/>
              <a:t>The most prevalent </a:t>
            </a:r>
            <a:r>
              <a:rPr lang="en-US" sz="2200" b="1" u="sng" dirty="0" err="1" smtClean="0"/>
              <a:t>porphyrin</a:t>
            </a:r>
            <a:r>
              <a:rPr lang="en-US" sz="2200" b="1" u="sng" dirty="0" smtClean="0"/>
              <a:t> in the human is </a:t>
            </a:r>
            <a:r>
              <a:rPr lang="en-US" sz="2200" b="1" u="sng" dirty="0" err="1" smtClean="0"/>
              <a:t>heme</a:t>
            </a:r>
            <a:r>
              <a:rPr lang="en-US" sz="2200" b="1" dirty="0" smtClean="0"/>
              <a:t>, which consists of one ferrous (</a:t>
            </a:r>
            <a:r>
              <a:rPr lang="en-US" sz="2200" b="1" dirty="0"/>
              <a:t>Fe</a:t>
            </a:r>
            <a:r>
              <a:rPr lang="en-US" sz="2200" b="1" baseline="30000" dirty="0"/>
              <a:t>2</a:t>
            </a:r>
            <a:r>
              <a:rPr lang="en-US" sz="2200" b="1" baseline="30000" dirty="0" smtClean="0"/>
              <a:t>+</a:t>
            </a:r>
            <a:r>
              <a:rPr lang="en-US" sz="2200" b="1" dirty="0" smtClean="0"/>
              <a:t> ) iron ion coordinated in the center of </a:t>
            </a:r>
            <a:r>
              <a:rPr lang="en-US" sz="2200" b="1" dirty="0" err="1" smtClean="0"/>
              <a:t>tetrapyrrole</a:t>
            </a:r>
            <a:r>
              <a:rPr lang="en-US" sz="2200" b="1" dirty="0" smtClean="0"/>
              <a:t> ring of </a:t>
            </a:r>
            <a:r>
              <a:rPr lang="en-US" sz="2200" b="1" dirty="0" err="1" smtClean="0"/>
              <a:t>protoporphyrin</a:t>
            </a:r>
            <a:r>
              <a:rPr lang="en-US" sz="2200" b="1" dirty="0" smtClean="0"/>
              <a:t> IX. </a:t>
            </a:r>
            <a:endParaRPr lang="en-US" sz="22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716" y="2348880"/>
            <a:ext cx="4084316" cy="321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553702" y="5733256"/>
            <a:ext cx="3096344" cy="646331"/>
          </a:xfrm>
          <a:prstGeom prst="rect">
            <a:avLst/>
          </a:prstGeom>
          <a:noFill/>
        </p:spPr>
        <p:txBody>
          <a:bodyPr wrap="square" rtlCol="0">
            <a:spAutoFit/>
          </a:bodyPr>
          <a:lstStyle/>
          <a:p>
            <a:pPr algn="l" rtl="0"/>
            <a:r>
              <a:rPr lang="en-US" b="1" u="sng" dirty="0"/>
              <a:t>The most prevalent </a:t>
            </a:r>
            <a:r>
              <a:rPr lang="en-US" b="1" u="sng" dirty="0" err="1"/>
              <a:t>porphyrin</a:t>
            </a:r>
            <a:r>
              <a:rPr lang="en-US" b="1" u="sng" dirty="0"/>
              <a:t> in the human is </a:t>
            </a:r>
            <a:r>
              <a:rPr lang="en-US" b="1" u="sng" dirty="0" err="1"/>
              <a:t>heme</a:t>
            </a:r>
            <a:endParaRPr lang="en-US" dirty="0"/>
          </a:p>
        </p:txBody>
      </p:sp>
    </p:spTree>
    <p:extLst>
      <p:ext uri="{BB962C8B-B14F-4D97-AF65-F5344CB8AC3E}">
        <p14:creationId xmlns:p14="http://schemas.microsoft.com/office/powerpoint/2010/main" val="30405130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85720" y="142852"/>
            <a:ext cx="8715436" cy="1143000"/>
          </a:xfrm>
        </p:spPr>
        <p:txBody>
          <a:bodyPr/>
          <a:lstStyle/>
          <a:p>
            <a:pPr algn="l" rtl="0"/>
            <a:r>
              <a:rPr lang="en-US" sz="2400" dirty="0" smtClean="0"/>
              <a:t>Structure of Hemoglobin showing the polypeptides backbone that are composed of four subunits: 2 </a:t>
            </a:r>
            <a:r>
              <a:rPr lang="el-GR" sz="2400" dirty="0" smtClean="0"/>
              <a:t>α</a:t>
            </a:r>
            <a:r>
              <a:rPr lang="en-US" sz="2400" dirty="0" smtClean="0"/>
              <a:t> and 2 </a:t>
            </a:r>
            <a:r>
              <a:rPr lang="el-GR" sz="2400" dirty="0" smtClean="0"/>
              <a:t>β</a:t>
            </a:r>
            <a:r>
              <a:rPr lang="en-US" sz="2400" dirty="0" smtClean="0"/>
              <a:t> subunits. Every subunit is consisted of one ferrous (Fe</a:t>
            </a:r>
            <a:r>
              <a:rPr lang="en-US" sz="2400" baseline="30000" dirty="0" smtClean="0"/>
              <a:t>2+</a:t>
            </a:r>
            <a:r>
              <a:rPr lang="en-US" sz="2400" dirty="0" smtClean="0"/>
              <a:t> ) iron ion coordinated in the center </a:t>
            </a:r>
            <a:r>
              <a:rPr lang="en-US" sz="2400" dirty="0" err="1" smtClean="0"/>
              <a:t>porphyrin</a:t>
            </a:r>
            <a:r>
              <a:rPr lang="en-US" sz="2400" dirty="0" smtClean="0"/>
              <a:t> compound.  </a:t>
            </a:r>
            <a:endParaRPr lang="en-US" sz="24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556792"/>
            <a:ext cx="6657975" cy="4953000"/>
          </a:xfrm>
          <a:prstGeom prst="rect">
            <a:avLst/>
          </a:prstGeom>
        </p:spPr>
      </p:pic>
    </p:spTree>
    <p:extLst>
      <p:ext uri="{BB962C8B-B14F-4D97-AF65-F5344CB8AC3E}">
        <p14:creationId xmlns:p14="http://schemas.microsoft.com/office/powerpoint/2010/main" val="3693873346"/>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a:xfrm>
            <a:off x="381000" y="152400"/>
            <a:ext cx="8458200" cy="762000"/>
          </a:xfrm>
        </p:spPr>
        <p:txBody>
          <a:bodyPr/>
          <a:lstStyle/>
          <a:p>
            <a:pPr rtl="0"/>
            <a:r>
              <a:rPr lang="en-US" sz="2800" dirty="0" err="1" smtClean="0"/>
              <a:t>Bilirubin</a:t>
            </a:r>
            <a:r>
              <a:rPr lang="en-US" sz="2800" dirty="0" smtClean="0"/>
              <a:t> Is the Major Component of Bile Pigments,</a:t>
            </a:r>
            <a:br>
              <a:rPr lang="en-US" sz="2800" dirty="0" smtClean="0"/>
            </a:br>
            <a:r>
              <a:rPr lang="en-US" sz="2800" u="sng" dirty="0" smtClean="0"/>
              <a:t>Steps of </a:t>
            </a:r>
            <a:r>
              <a:rPr lang="en-US" sz="2800" u="sng" dirty="0" err="1" smtClean="0"/>
              <a:t>Execretion</a:t>
            </a:r>
            <a:r>
              <a:rPr lang="en-US" sz="2800" dirty="0" smtClean="0"/>
              <a:t>: </a:t>
            </a:r>
            <a:endParaRPr lang="ar-SA" sz="2800" dirty="0" smtClean="0"/>
          </a:p>
        </p:txBody>
      </p:sp>
      <p:sp>
        <p:nvSpPr>
          <p:cNvPr id="38915" name="Content Placeholder 5"/>
          <p:cNvSpPr>
            <a:spLocks noGrp="1"/>
          </p:cNvSpPr>
          <p:nvPr>
            <p:ph idx="1"/>
          </p:nvPr>
        </p:nvSpPr>
        <p:spPr>
          <a:xfrm>
            <a:off x="0" y="908720"/>
            <a:ext cx="9144000" cy="2971800"/>
          </a:xfrm>
        </p:spPr>
        <p:txBody>
          <a:bodyPr>
            <a:noAutofit/>
          </a:bodyPr>
          <a:lstStyle/>
          <a:p>
            <a:pPr marL="457200" indent="-457200" algn="l" rtl="0">
              <a:buFont typeface="+mj-lt"/>
              <a:buAutoNum type="arabicPeriod"/>
              <a:defRPr/>
            </a:pPr>
            <a:r>
              <a:rPr lang="en-US" sz="2400" b="1" dirty="0" smtClean="0"/>
              <a:t>Hemoglobin is first dissociated into </a:t>
            </a:r>
            <a:r>
              <a:rPr lang="en-US" sz="2400" b="1" dirty="0" err="1" smtClean="0"/>
              <a:t>heme</a:t>
            </a:r>
            <a:r>
              <a:rPr lang="en-US" sz="2400" b="1" dirty="0" smtClean="0"/>
              <a:t> and globin. </a:t>
            </a:r>
          </a:p>
          <a:p>
            <a:pPr marL="457200" indent="-457200" algn="l" rtl="0">
              <a:buFont typeface="+mj-lt"/>
              <a:buAutoNum type="arabicPeriod"/>
              <a:defRPr/>
            </a:pPr>
            <a:r>
              <a:rPr lang="en-US" sz="2400" b="1" dirty="0" smtClean="0"/>
              <a:t>In the presence of NADPH and O</a:t>
            </a:r>
            <a:r>
              <a:rPr lang="en-US" sz="2400" b="1" baseline="-25000" dirty="0" smtClean="0"/>
              <a:t>2</a:t>
            </a:r>
            <a:r>
              <a:rPr lang="en-US" sz="2400" b="1" dirty="0" smtClean="0"/>
              <a:t>, the </a:t>
            </a:r>
            <a:r>
              <a:rPr lang="en-US" sz="2400" b="1" u="sng" dirty="0" err="1" smtClean="0"/>
              <a:t>Heme</a:t>
            </a:r>
            <a:r>
              <a:rPr lang="en-US" sz="2400" b="1" u="sng" dirty="0" smtClean="0"/>
              <a:t> </a:t>
            </a:r>
            <a:r>
              <a:rPr lang="en-US" sz="2400" b="1" u="sng" dirty="0" err="1" smtClean="0"/>
              <a:t>oxygenase</a:t>
            </a:r>
            <a:r>
              <a:rPr lang="en-US" sz="2400" b="1" u="sng" dirty="0" smtClean="0"/>
              <a:t> </a:t>
            </a:r>
            <a:r>
              <a:rPr lang="en-US" sz="2400" b="1" dirty="0" smtClean="0"/>
              <a:t>enzyme </a:t>
            </a:r>
            <a:r>
              <a:rPr lang="en-US" sz="2400" b="1" dirty="0" err="1" smtClean="0"/>
              <a:t>hydroxylates</a:t>
            </a:r>
            <a:r>
              <a:rPr lang="en-US" sz="2400" b="1" dirty="0" smtClean="0"/>
              <a:t> </a:t>
            </a:r>
            <a:r>
              <a:rPr lang="en-US" sz="2400" b="1" dirty="0" err="1" smtClean="0"/>
              <a:t>Heme</a:t>
            </a:r>
            <a:r>
              <a:rPr lang="en-US" sz="2400" b="1" dirty="0" smtClean="0"/>
              <a:t>, with a concomitant oxidation of </a:t>
            </a:r>
            <a:r>
              <a:rPr lang="en-US" sz="2400" b="1" dirty="0" err="1" smtClean="0"/>
              <a:t>ferrus</a:t>
            </a:r>
            <a:r>
              <a:rPr lang="en-US" sz="2400" b="1" dirty="0" smtClean="0"/>
              <a:t> </a:t>
            </a:r>
            <a:r>
              <a:rPr lang="en-US" sz="2400" b="1" dirty="0"/>
              <a:t>Fe</a:t>
            </a:r>
            <a:r>
              <a:rPr lang="en-US" sz="2400" b="1" baseline="30000" dirty="0"/>
              <a:t>2+</a:t>
            </a:r>
            <a:r>
              <a:rPr lang="en-US" sz="2400" b="1" dirty="0" smtClean="0"/>
              <a:t> iron to ferric Fe</a:t>
            </a:r>
            <a:r>
              <a:rPr lang="en-US" sz="2400" b="1" baseline="30000" dirty="0" smtClean="0"/>
              <a:t>+3</a:t>
            </a:r>
            <a:r>
              <a:rPr lang="en-US" sz="2400" b="1" dirty="0" smtClean="0"/>
              <a:t> , and converts it into </a:t>
            </a:r>
            <a:r>
              <a:rPr lang="en-US" sz="2400" b="1" dirty="0" err="1" smtClean="0"/>
              <a:t>Biliverdin</a:t>
            </a:r>
            <a:r>
              <a:rPr lang="en-US" sz="2400" b="1" dirty="0" smtClean="0"/>
              <a:t>.   </a:t>
            </a:r>
          </a:p>
          <a:p>
            <a:pPr marL="457200" indent="-457200" algn="l" rtl="0">
              <a:buFont typeface="+mj-lt"/>
              <a:buAutoNum type="arabicPeriod"/>
              <a:defRPr/>
            </a:pPr>
            <a:r>
              <a:rPr lang="en-US" sz="2400" b="1" dirty="0" err="1" smtClean="0"/>
              <a:t>Biliverdin</a:t>
            </a:r>
            <a:r>
              <a:rPr lang="en-US" sz="2400" b="1" dirty="0" smtClean="0"/>
              <a:t> is then reduced or converted into </a:t>
            </a:r>
            <a:r>
              <a:rPr lang="en-US" sz="2400" b="1" dirty="0"/>
              <a:t>bilirubin by </a:t>
            </a:r>
            <a:r>
              <a:rPr lang="en-US" sz="2400" b="1" u="sng" dirty="0" err="1" smtClean="0"/>
              <a:t>biliverdin</a:t>
            </a:r>
            <a:r>
              <a:rPr lang="en-US" sz="2400" b="1" u="sng" dirty="0" smtClean="0"/>
              <a:t> </a:t>
            </a:r>
            <a:r>
              <a:rPr lang="en-US" sz="2400" b="1" u="sng" dirty="0" err="1" smtClean="0"/>
              <a:t>reductase</a:t>
            </a:r>
            <a:r>
              <a:rPr lang="en-US" sz="2400" b="1" u="sng" dirty="0" smtClean="0"/>
              <a:t> </a:t>
            </a:r>
            <a:r>
              <a:rPr lang="en-US" sz="2400" b="1" dirty="0" smtClean="0"/>
              <a:t>enzyme. Bilirubin </a:t>
            </a:r>
            <a:r>
              <a:rPr lang="en-US" sz="2400" b="1" dirty="0"/>
              <a:t>is </a:t>
            </a:r>
            <a:r>
              <a:rPr lang="en-US" sz="2400" b="1" dirty="0" smtClean="0"/>
              <a:t>transported in blood bound to albumin forming a water soluble compound called </a:t>
            </a:r>
            <a:r>
              <a:rPr lang="en-US" sz="2400" b="1" dirty="0" err="1" smtClean="0"/>
              <a:t>hemobilirubin</a:t>
            </a:r>
            <a:r>
              <a:rPr lang="en-US" sz="2400" b="1" dirty="0" smtClean="0"/>
              <a:t> (</a:t>
            </a:r>
            <a:r>
              <a:rPr lang="en-US" sz="2400" b="1" u="sng" dirty="0" smtClean="0"/>
              <a:t>unconjugated bilirubin, free bilirubin</a:t>
            </a:r>
            <a:r>
              <a:rPr lang="en-US" sz="2400" b="1" dirty="0" smtClean="0"/>
              <a:t>) which is rapidly transported to hepatocytes</a:t>
            </a:r>
            <a:r>
              <a:rPr lang="en-US" sz="2400" b="1" dirty="0" smtClean="0">
                <a:sym typeface="Symbol" pitchFamily="18" charset="2"/>
              </a:rPr>
              <a:t> for further metabolism (e</a:t>
            </a:r>
            <a:r>
              <a:rPr lang="en-US" sz="2400" b="1" dirty="0" smtClean="0"/>
              <a:t>ven when bound to albumin, it’s called free bilirubin). </a:t>
            </a:r>
          </a:p>
          <a:p>
            <a:pPr marL="457200" indent="-457200" algn="l" rtl="0">
              <a:buFont typeface="+mj-lt"/>
              <a:buAutoNum type="arabicPeriod"/>
              <a:defRPr/>
            </a:pPr>
            <a:r>
              <a:rPr lang="en-US" sz="2400" b="1" dirty="0" smtClean="0"/>
              <a:t>The liver removes </a:t>
            </a:r>
            <a:r>
              <a:rPr lang="en-US" sz="2400" b="1" dirty="0" err="1" smtClean="0"/>
              <a:t>bilirubin</a:t>
            </a:r>
            <a:r>
              <a:rPr lang="en-US" sz="2400" b="1" dirty="0" smtClean="0"/>
              <a:t> from the circulation rapidly, </a:t>
            </a:r>
            <a:r>
              <a:rPr lang="en-US" sz="2400" b="1" dirty="0" smtClean="0">
                <a:sym typeface="Symbol" pitchFamily="18" charset="2"/>
              </a:rPr>
              <a:t>mediated by a carrier protein (receptor), </a:t>
            </a:r>
            <a:r>
              <a:rPr lang="en-US" sz="2400" b="1" dirty="0" smtClean="0"/>
              <a:t>and conjugates it with </a:t>
            </a:r>
            <a:r>
              <a:rPr lang="en-US" sz="2400" b="1" dirty="0" err="1" smtClean="0"/>
              <a:t>glucuronic</a:t>
            </a:r>
            <a:r>
              <a:rPr lang="en-US" sz="2400" b="1" dirty="0" smtClean="0"/>
              <a:t> acid. This reaction is catalyzed by the enzyme </a:t>
            </a:r>
            <a:r>
              <a:rPr lang="en-US" sz="2400" b="1" u="sng" dirty="0" err="1" smtClean="0"/>
              <a:t>glucuronyl</a:t>
            </a:r>
            <a:r>
              <a:rPr lang="en-US" sz="2400" b="1" u="sng" dirty="0" smtClean="0"/>
              <a:t> </a:t>
            </a:r>
            <a:r>
              <a:rPr lang="en-US" sz="2400" b="1" u="sng" dirty="0" err="1" smtClean="0"/>
              <a:t>transferase</a:t>
            </a:r>
            <a:r>
              <a:rPr lang="en-US" sz="2400" b="1" u="sng" dirty="0" smtClean="0"/>
              <a:t> </a:t>
            </a:r>
            <a:r>
              <a:rPr lang="en-US" sz="2400" b="1" dirty="0" smtClean="0"/>
              <a:t>in the smooth endoplasmic reticulum to have </a:t>
            </a:r>
            <a:r>
              <a:rPr lang="en-US" sz="2400" b="1" u="sng" dirty="0" smtClean="0"/>
              <a:t>conjugated bilirubin</a:t>
            </a:r>
            <a:r>
              <a:rPr lang="en-US" sz="2400" b="1" dirty="0" smtClean="0"/>
              <a:t>, which is more water soluble than bilirubin.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9027" y="728655"/>
            <a:ext cx="4759237" cy="615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685800" y="16436"/>
            <a:ext cx="7772400" cy="676260"/>
          </a:xfrm>
        </p:spPr>
        <p:txBody>
          <a:bodyPr/>
          <a:lstStyle/>
          <a:p>
            <a:pPr rtl="0"/>
            <a:r>
              <a:rPr lang="en-US" sz="2400" dirty="0" err="1" smtClean="0"/>
              <a:t>Bilirubin</a:t>
            </a:r>
            <a:r>
              <a:rPr lang="en-US" sz="2400" dirty="0" smtClean="0"/>
              <a:t> Is the Major Component of Bile Pigments,</a:t>
            </a:r>
            <a:br>
              <a:rPr lang="en-US" sz="2400" dirty="0" smtClean="0"/>
            </a:br>
            <a:r>
              <a:rPr lang="en-US" sz="2400" dirty="0" smtClean="0"/>
              <a:t>Steps of </a:t>
            </a:r>
            <a:r>
              <a:rPr lang="en-US" sz="2400" dirty="0" err="1" smtClean="0"/>
              <a:t>Execretion</a:t>
            </a:r>
            <a:r>
              <a:rPr lang="en-US" sz="2400" dirty="0" smtClean="0"/>
              <a:t> (cont.): </a:t>
            </a:r>
            <a:endParaRPr lang="ar-SA" sz="2400" dirty="0"/>
          </a:p>
        </p:txBody>
      </p:sp>
    </p:spTree>
    <p:extLst>
      <p:ext uri="{BB962C8B-B14F-4D97-AF65-F5344CB8AC3E}">
        <p14:creationId xmlns:p14="http://schemas.microsoft.com/office/powerpoint/2010/main" val="3728987360"/>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908720"/>
          </a:xfrm>
        </p:spPr>
        <p:txBody>
          <a:bodyPr/>
          <a:lstStyle/>
          <a:p>
            <a:pPr rtl="0"/>
            <a:r>
              <a:rPr lang="en-US" sz="2800" dirty="0" err="1" smtClean="0"/>
              <a:t>Bilirubin</a:t>
            </a:r>
            <a:r>
              <a:rPr lang="en-US" sz="2800" dirty="0" smtClean="0"/>
              <a:t> Is the Major Component of Bile Pigments,</a:t>
            </a:r>
            <a:br>
              <a:rPr lang="en-US" sz="2800" dirty="0" smtClean="0"/>
            </a:br>
            <a:r>
              <a:rPr lang="en-US" sz="2800" dirty="0" smtClean="0"/>
              <a:t>Steps of </a:t>
            </a:r>
            <a:r>
              <a:rPr lang="en-US" sz="2800" dirty="0" err="1" smtClean="0"/>
              <a:t>Execretion</a:t>
            </a:r>
            <a:r>
              <a:rPr lang="en-US" sz="2800" dirty="0" smtClean="0"/>
              <a:t> (cont.): </a:t>
            </a:r>
            <a:endParaRPr lang="ar-SA" sz="2800" dirty="0" smtClean="0"/>
          </a:p>
        </p:txBody>
      </p:sp>
      <p:sp>
        <p:nvSpPr>
          <p:cNvPr id="39939" name="Content Placeholder 2"/>
          <p:cNvSpPr>
            <a:spLocks noGrp="1"/>
          </p:cNvSpPr>
          <p:nvPr>
            <p:ph idx="1"/>
          </p:nvPr>
        </p:nvSpPr>
        <p:spPr>
          <a:xfrm>
            <a:off x="35496" y="970384"/>
            <a:ext cx="8991600" cy="4114800"/>
          </a:xfrm>
        </p:spPr>
        <p:txBody>
          <a:bodyPr>
            <a:noAutofit/>
          </a:bodyPr>
          <a:lstStyle/>
          <a:p>
            <a:pPr marL="514350" indent="-514350" algn="l" rtl="0">
              <a:buFont typeface="+mj-lt"/>
              <a:buAutoNum type="arabicPeriod" startAt="5"/>
              <a:defRPr/>
            </a:pPr>
            <a:r>
              <a:rPr lang="en-US" sz="2400" b="1" dirty="0" smtClean="0"/>
              <a:t>The bilirubin-</a:t>
            </a:r>
            <a:r>
              <a:rPr lang="en-US" sz="2400" b="1" dirty="0" err="1" smtClean="0"/>
              <a:t>glucuronide</a:t>
            </a:r>
            <a:r>
              <a:rPr lang="en-US" sz="2400" b="1" dirty="0" smtClean="0"/>
              <a:t> </a:t>
            </a:r>
            <a:r>
              <a:rPr lang="en-US" sz="2400" b="1" dirty="0"/>
              <a:t>(</a:t>
            </a:r>
            <a:r>
              <a:rPr lang="en-US" sz="2400" b="1" dirty="0" smtClean="0"/>
              <a:t>conjugated bilirubin) is secreted into the bile </a:t>
            </a:r>
            <a:r>
              <a:rPr lang="en-US" sz="2400" b="1" dirty="0" err="1" smtClean="0"/>
              <a:t>canaliculi</a:t>
            </a:r>
            <a:r>
              <a:rPr lang="en-US" sz="2400" b="1" dirty="0" smtClean="0"/>
              <a:t> through an </a:t>
            </a:r>
            <a:r>
              <a:rPr lang="en-US" sz="2400" b="1" u="sng" dirty="0" smtClean="0"/>
              <a:t>active carrier-mediated process.</a:t>
            </a:r>
          </a:p>
          <a:p>
            <a:pPr marL="0" indent="0" algn="l" rtl="0">
              <a:buNone/>
              <a:defRPr/>
            </a:pPr>
            <a:r>
              <a:rPr lang="en-US" sz="2400" b="1" dirty="0" smtClean="0"/>
              <a:t>Note: the unconjugated bilirubin is normally not secreted. </a:t>
            </a:r>
          </a:p>
          <a:p>
            <a:pPr marL="514350" indent="-514350" algn="l" rtl="0">
              <a:buFont typeface="+mj-lt"/>
              <a:buAutoNum type="arabicPeriod" startAt="6"/>
              <a:defRPr/>
            </a:pPr>
            <a:r>
              <a:rPr lang="en-US" sz="2400" b="1" dirty="0" smtClean="0"/>
              <a:t>In the small intestine, </a:t>
            </a:r>
            <a:r>
              <a:rPr lang="en-US" sz="2400" b="1" dirty="0" err="1" smtClean="0"/>
              <a:t>bilirubin</a:t>
            </a:r>
            <a:r>
              <a:rPr lang="en-US" sz="2400" b="1" dirty="0" smtClean="0"/>
              <a:t> </a:t>
            </a:r>
            <a:r>
              <a:rPr lang="en-US" sz="2400" b="1" dirty="0" err="1" smtClean="0"/>
              <a:t>glucuronide</a:t>
            </a:r>
            <a:r>
              <a:rPr lang="en-US" sz="2400" b="1" dirty="0" smtClean="0"/>
              <a:t> is poorly absorbed. In the gut, however, bacteria </a:t>
            </a:r>
            <a:r>
              <a:rPr lang="en-US" sz="2400" b="1" dirty="0" err="1" smtClean="0"/>
              <a:t>deconjugate</a:t>
            </a:r>
            <a:r>
              <a:rPr lang="en-US" sz="2400" b="1" dirty="0" smtClean="0"/>
              <a:t> </a:t>
            </a:r>
            <a:r>
              <a:rPr lang="en-US" sz="2400" b="1" dirty="0"/>
              <a:t>it </a:t>
            </a:r>
            <a:r>
              <a:rPr lang="en-US" sz="2400" b="1" dirty="0" smtClean="0"/>
              <a:t>back to bilirubin, and convert it to the highly soluble colorless compound called </a:t>
            </a:r>
            <a:r>
              <a:rPr lang="en-US" sz="2400" b="1" u="sng" dirty="0" err="1"/>
              <a:t>U</a:t>
            </a:r>
            <a:r>
              <a:rPr lang="en-US" sz="2400" b="1" u="sng" dirty="0" err="1" smtClean="0"/>
              <a:t>robilinogen</a:t>
            </a:r>
            <a:r>
              <a:rPr lang="en-US" sz="2400" b="1" dirty="0" smtClean="0"/>
              <a:t>. </a:t>
            </a:r>
          </a:p>
          <a:p>
            <a:pPr marL="514350" indent="-514350" algn="l" rtl="0">
              <a:buFont typeface="+mj-lt"/>
              <a:buAutoNum type="arabicPeriod" startAt="6"/>
              <a:defRPr/>
            </a:pPr>
            <a:r>
              <a:rPr lang="en-US" sz="2400" b="1" dirty="0" smtClean="0"/>
              <a:t>Only 20% of </a:t>
            </a:r>
            <a:r>
              <a:rPr lang="en-US" sz="2400" b="1" dirty="0" err="1" smtClean="0"/>
              <a:t>Urobilinogen</a:t>
            </a:r>
            <a:r>
              <a:rPr lang="en-US" sz="2400" b="1" dirty="0" smtClean="0"/>
              <a:t> can be absorbed by the small intestine (</a:t>
            </a:r>
            <a:r>
              <a:rPr lang="en-US" sz="2400" b="1" u="sng" dirty="0" smtClean="0"/>
              <a:t>this represents the </a:t>
            </a:r>
            <a:r>
              <a:rPr lang="en-US" sz="2400" b="1" u="sng" dirty="0" err="1" smtClean="0"/>
              <a:t>enterohepatic</a:t>
            </a:r>
            <a:r>
              <a:rPr lang="en-US" sz="2400" b="1" u="sng" dirty="0" smtClean="0"/>
              <a:t> circulation of bile pigments</a:t>
            </a:r>
            <a:r>
              <a:rPr lang="en-US" sz="2400" b="1" dirty="0" smtClean="0"/>
              <a:t>). 70% of the </a:t>
            </a:r>
            <a:r>
              <a:rPr lang="en-US" sz="2400" b="1" dirty="0" err="1" smtClean="0"/>
              <a:t>Urobilinogen</a:t>
            </a:r>
            <a:r>
              <a:rPr lang="en-US" sz="2400" b="1" dirty="0" smtClean="0"/>
              <a:t> can be oxidized in the large intestine to </a:t>
            </a:r>
            <a:r>
              <a:rPr lang="en-US" sz="2400" b="1" dirty="0" err="1" smtClean="0"/>
              <a:t>Stercobilin</a:t>
            </a:r>
            <a:r>
              <a:rPr lang="en-US" sz="2400" b="1" dirty="0" smtClean="0"/>
              <a:t> (by bacteria). </a:t>
            </a:r>
          </a:p>
          <a:p>
            <a:pPr marL="514350" indent="-514350" algn="l" rtl="0">
              <a:defRPr/>
            </a:pPr>
            <a:r>
              <a:rPr lang="en-US" sz="2400" b="1" u="sng" dirty="0" err="1" smtClean="0"/>
              <a:t>Urobilinogen</a:t>
            </a:r>
            <a:r>
              <a:rPr lang="en-US" sz="2400" b="1" u="sng" dirty="0" smtClean="0"/>
              <a:t> is excreted in either urine (where it is converted to yellow </a:t>
            </a:r>
            <a:r>
              <a:rPr lang="en-US" sz="2400" b="1" u="sng" dirty="0" err="1" smtClean="0"/>
              <a:t>urobilin</a:t>
            </a:r>
            <a:r>
              <a:rPr lang="en-US" sz="2400" b="1" u="sng" dirty="0" smtClean="0"/>
              <a:t> in the kidney) or fesses (after it is converted to </a:t>
            </a:r>
            <a:r>
              <a:rPr lang="en-US" sz="2400" b="1" dirty="0" err="1" smtClean="0"/>
              <a:t>Stercobilin</a:t>
            </a:r>
            <a:r>
              <a:rPr lang="en-US" sz="2400" b="1" dirty="0" smtClean="0"/>
              <a:t> which is responsible for the brown color of fesses).</a:t>
            </a:r>
            <a:endParaRPr lang="ar-SA" sz="2400" b="1"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685800" y="76200"/>
            <a:ext cx="7772400" cy="1143000"/>
          </a:xfrm>
        </p:spPr>
        <p:txBody>
          <a:bodyPr/>
          <a:lstStyle/>
          <a:p>
            <a:r>
              <a:rPr lang="en-US" sz="3200" smtClean="0"/>
              <a:t>Bilirubin Is the Major Component of Bile Pigments (cont.)</a:t>
            </a:r>
            <a:endParaRPr lang="ar-SA" sz="3200" smtClean="0"/>
          </a:p>
        </p:txBody>
      </p:sp>
      <p:sp>
        <p:nvSpPr>
          <p:cNvPr id="41987" name="Content Placeholder 2"/>
          <p:cNvSpPr>
            <a:spLocks noGrp="1"/>
          </p:cNvSpPr>
          <p:nvPr>
            <p:ph idx="1"/>
          </p:nvPr>
        </p:nvSpPr>
        <p:spPr>
          <a:xfrm>
            <a:off x="76200" y="1143000"/>
            <a:ext cx="8991600" cy="4114800"/>
          </a:xfrm>
        </p:spPr>
        <p:txBody>
          <a:bodyPr>
            <a:noAutofit/>
          </a:bodyPr>
          <a:lstStyle/>
          <a:p>
            <a:pPr marL="514350" indent="0" algn="l" rtl="0" eaLnBrk="1" hangingPunct="1">
              <a:buFontTx/>
              <a:buNone/>
              <a:defRPr/>
            </a:pPr>
            <a:r>
              <a:rPr lang="en-US" sz="2400" b="1" u="sng" dirty="0" smtClean="0"/>
              <a:t>Fate of the </a:t>
            </a:r>
            <a:r>
              <a:rPr lang="en-US" sz="2400" b="1" u="sng" dirty="0" err="1" smtClean="0"/>
              <a:t>bilirubin-glucuronide</a:t>
            </a:r>
            <a:r>
              <a:rPr lang="en-US" sz="2400" b="1" u="sng" dirty="0" smtClean="0"/>
              <a:t> (conjugated </a:t>
            </a:r>
            <a:r>
              <a:rPr lang="en-US" sz="2400" b="1" u="sng" dirty="0" err="1" smtClean="0"/>
              <a:t>bilirubin</a:t>
            </a:r>
            <a:r>
              <a:rPr lang="en-US" sz="2400" b="1" u="sng" dirty="0" smtClean="0"/>
              <a:t>) after they leave the </a:t>
            </a:r>
            <a:r>
              <a:rPr lang="en-US" sz="2400" b="1" u="sng" dirty="0" err="1" smtClean="0"/>
              <a:t>hepatocyes</a:t>
            </a:r>
            <a:r>
              <a:rPr lang="en-US" sz="2400" b="1" u="sng" dirty="0" smtClean="0"/>
              <a:t> (liver):</a:t>
            </a:r>
          </a:p>
          <a:p>
            <a:pPr marL="971550" indent="-457200" algn="l" rtl="0" eaLnBrk="1" hangingPunct="1">
              <a:buFont typeface="Arial" pitchFamily="34" charset="0"/>
              <a:buChar char="•"/>
              <a:defRPr/>
            </a:pPr>
            <a:r>
              <a:rPr lang="en-US" sz="2200" b="1" dirty="0" smtClean="0"/>
              <a:t>A small portion of the conjugated </a:t>
            </a:r>
            <a:r>
              <a:rPr lang="en-US" sz="2200" b="1" dirty="0" err="1" smtClean="0"/>
              <a:t>bilirubin</a:t>
            </a:r>
            <a:r>
              <a:rPr lang="en-US" sz="2200" b="1" dirty="0" smtClean="0"/>
              <a:t> returns to the plasma either directly into the liver sinusoids or indirectly by absorption into the blood from the bile ducts or </a:t>
            </a:r>
            <a:r>
              <a:rPr lang="en-US" sz="2200" b="1" dirty="0" err="1" smtClean="0"/>
              <a:t>lymphatics</a:t>
            </a:r>
            <a:r>
              <a:rPr lang="en-US" sz="2200" b="1" dirty="0" smtClean="0"/>
              <a:t>. This represents 10% only).</a:t>
            </a:r>
          </a:p>
          <a:p>
            <a:pPr marL="971550" indent="-457200" algn="l" rtl="0" eaLnBrk="1" hangingPunct="1">
              <a:buFont typeface="Arial" pitchFamily="34" charset="0"/>
              <a:buChar char="•"/>
              <a:defRPr/>
            </a:pPr>
            <a:r>
              <a:rPr lang="en-US" sz="2200" b="1" dirty="0" smtClean="0"/>
              <a:t>This causes a small portion of the </a:t>
            </a:r>
            <a:r>
              <a:rPr lang="en-US" sz="2200" b="1" dirty="0" err="1" smtClean="0"/>
              <a:t>bilirubin</a:t>
            </a:r>
            <a:r>
              <a:rPr lang="en-US" sz="2200" b="1" dirty="0" smtClean="0"/>
              <a:t> in the extracellular fluid always to be of the conjugated type rather than of the free type. These conjugated bilirubin that escaped into the blood, they bind less tightly to albumin &amp; are excreted readily in the urine.</a:t>
            </a:r>
          </a:p>
          <a:p>
            <a:pPr marL="971550" indent="-457200" algn="l" rtl="0">
              <a:buFont typeface="Arial" pitchFamily="34" charset="0"/>
              <a:buChar char="•"/>
              <a:defRPr/>
            </a:pPr>
            <a:r>
              <a:rPr lang="en-US" sz="2200" b="1" dirty="0" smtClean="0"/>
              <a:t>Small amount of bilirubin </a:t>
            </a:r>
            <a:r>
              <a:rPr lang="en-US" sz="2200" b="1" dirty="0" err="1" smtClean="0"/>
              <a:t>glucuronide</a:t>
            </a:r>
            <a:r>
              <a:rPr lang="en-US" sz="2200" b="1" dirty="0" smtClean="0"/>
              <a:t> (20%) is de-conjugated (and converted to </a:t>
            </a:r>
            <a:r>
              <a:rPr lang="en-US" sz="2000" b="1" dirty="0" err="1" smtClean="0"/>
              <a:t>Urobilinogen</a:t>
            </a:r>
            <a:r>
              <a:rPr lang="en-US" sz="2000" b="1" dirty="0" smtClean="0"/>
              <a:t>) </a:t>
            </a:r>
            <a:r>
              <a:rPr lang="en-US" sz="2200" b="1" dirty="0" smtClean="0"/>
              <a:t>and absorbed by the small intestine into the portal blood to the liver where it is extracted by the liver cells and is conjugated again and excreted in the bile (</a:t>
            </a:r>
            <a:r>
              <a:rPr lang="en-US" sz="2200" b="1" dirty="0" err="1" smtClean="0"/>
              <a:t>enterohepatic</a:t>
            </a:r>
            <a:r>
              <a:rPr lang="en-US" sz="2200" b="1" dirty="0" smtClean="0"/>
              <a:t> circulation of bile pigments).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3182"/>
            <a:ext cx="2178863" cy="1143000"/>
          </a:xfrm>
        </p:spPr>
        <p:txBody>
          <a:bodyPr/>
          <a:lstStyle/>
          <a:p>
            <a:r>
              <a:rPr lang="en-US" sz="2800" dirty="0" smtClean="0"/>
              <a:t>Summary of Bilirubin Formation and Excretion</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6008" y="238058"/>
            <a:ext cx="4946322" cy="6398750"/>
          </a:xfrm>
          <a:prstGeom prst="rect">
            <a:avLst/>
          </a:prstGeom>
        </p:spPr>
      </p:pic>
    </p:spTree>
    <p:extLst>
      <p:ext uri="{BB962C8B-B14F-4D97-AF65-F5344CB8AC3E}">
        <p14:creationId xmlns:p14="http://schemas.microsoft.com/office/powerpoint/2010/main" val="3454026504"/>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 6, Pancreas.</Template>
  <TotalTime>414</TotalTime>
  <Words>1789</Words>
  <Application>Microsoft Office PowerPoint</Application>
  <PresentationFormat>On-screen Show (4:3)</PresentationFormat>
  <Paragraphs>135</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Comic Sans MS</vt:lpstr>
      <vt:lpstr>Garamond</vt:lpstr>
      <vt:lpstr>Symbol</vt:lpstr>
      <vt:lpstr>Times New Roman</vt:lpstr>
      <vt:lpstr>Verdana</vt:lpstr>
      <vt:lpstr>Wingdings</vt:lpstr>
      <vt:lpstr>Introduction</vt:lpstr>
      <vt:lpstr>Bilirubin Metabolism </vt:lpstr>
      <vt:lpstr>Bilirubin</vt:lpstr>
      <vt:lpstr>Porphyrin Metabolism </vt:lpstr>
      <vt:lpstr>Structure of Hemoglobin showing the polypeptides backbone that are composed of four subunits: 2 α and 2 β subunits. Every subunit is consisted of one ferrous (Fe2+ ) iron ion coordinated in the center porphyrin compound.  </vt:lpstr>
      <vt:lpstr>Bilirubin Is the Major Component of Bile Pigments, Steps of Execretion: </vt:lpstr>
      <vt:lpstr>Bilirubin Is the Major Component of Bile Pigments, Steps of Execretion (cont.): </vt:lpstr>
      <vt:lpstr>Bilirubin Is the Major Component of Bile Pigments, Steps of Execretion (cont.): </vt:lpstr>
      <vt:lpstr>Bilirubin Is the Major Component of Bile Pigments (cont.)</vt:lpstr>
      <vt:lpstr>Summary of Bilirubin Formation and Excretion</vt:lpstr>
      <vt:lpstr>PowerPoint Presentation</vt:lpstr>
      <vt:lpstr>PowerPoint Presentation</vt:lpstr>
      <vt:lpstr>Causes and Pathogenesis of Jaundice </vt:lpstr>
      <vt:lpstr>Learning Objectives </vt:lpstr>
      <vt:lpstr>Jaundice</vt:lpstr>
      <vt:lpstr>Jaundice (cont.)</vt:lpstr>
      <vt:lpstr>PowerPoint Presentation</vt:lpstr>
      <vt:lpstr>I. Pre-hepatic (hemolytic) jaundice</vt:lpstr>
      <vt:lpstr>PowerPoint Presentation</vt:lpstr>
      <vt:lpstr>PowerPoint Presentation</vt:lpstr>
      <vt:lpstr>II. Hepatic (hepatocellular) jaundice</vt:lpstr>
      <vt:lpstr>PowerPoint Presentation</vt:lpstr>
      <vt:lpstr>PowerPoint Presentation</vt:lpstr>
      <vt:lpstr>PowerPoint Presentation</vt:lpstr>
      <vt:lpstr>III. Post-hepatic (Obstructive) jaundice</vt:lpstr>
      <vt:lpstr>PowerPoint Presentation</vt:lpstr>
      <vt:lpstr>PowerPoint Presentation</vt:lpstr>
      <vt:lpstr>Liver Secretion of Cholesterol and Gallstone Formation</vt:lpstr>
      <vt:lpstr>Liver Secretion of Cholesterol and Gallstone Formation</vt:lpstr>
      <vt:lpstr>The End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Bilirubin Metabolism</dc:title>
  <dc:creator>malzoghaibi</dc:creator>
  <cp:lastModifiedBy>Mohammed Zoghaibi</cp:lastModifiedBy>
  <cp:revision>41</cp:revision>
  <dcterms:created xsi:type="dcterms:W3CDTF">2012-12-21T11:00:05Z</dcterms:created>
  <dcterms:modified xsi:type="dcterms:W3CDTF">2014-04-21T05:42:34Z</dcterms:modified>
</cp:coreProperties>
</file>