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2"/>
  </p:notesMasterIdLst>
  <p:handoutMasterIdLst>
    <p:handoutMasterId r:id="rId33"/>
  </p:handoutMasterIdLst>
  <p:sldIdLst>
    <p:sldId id="286" r:id="rId2"/>
    <p:sldId id="290" r:id="rId3"/>
    <p:sldId id="294" r:id="rId4"/>
    <p:sldId id="293" r:id="rId5"/>
    <p:sldId id="296" r:id="rId6"/>
    <p:sldId id="287" r:id="rId7"/>
    <p:sldId id="288" r:id="rId8"/>
    <p:sldId id="297" r:id="rId9"/>
    <p:sldId id="298" r:id="rId10"/>
    <p:sldId id="299" r:id="rId11"/>
    <p:sldId id="300" r:id="rId12"/>
    <p:sldId id="301" r:id="rId13"/>
    <p:sldId id="302" r:id="rId14"/>
    <p:sldId id="289" r:id="rId15"/>
    <p:sldId id="303" r:id="rId16"/>
    <p:sldId id="269" r:id="rId17"/>
    <p:sldId id="265" r:id="rId18"/>
    <p:sldId id="281" r:id="rId19"/>
    <p:sldId id="282" r:id="rId20"/>
    <p:sldId id="272" r:id="rId21"/>
    <p:sldId id="270" r:id="rId22"/>
    <p:sldId id="266" r:id="rId23"/>
    <p:sldId id="267" r:id="rId24"/>
    <p:sldId id="271" r:id="rId25"/>
    <p:sldId id="273" r:id="rId26"/>
    <p:sldId id="274" r:id="rId27"/>
    <p:sldId id="275" r:id="rId28"/>
    <p:sldId id="276" r:id="rId29"/>
    <p:sldId id="268" r:id="rId30"/>
    <p:sldId id="29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3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46EDD6-531C-4ED5-B9B3-20296F1570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8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3B4FE5-4A30-4B84-B016-75E1E9832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52869-97E0-4224-A9B5-1C0E8A3AEE67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20139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Secretory</a:t>
            </a:r>
            <a:r>
              <a:rPr lang="en-US" dirty="0" smtClean="0"/>
              <a:t> Functions of the</a:t>
            </a:r>
            <a:br>
              <a:rPr lang="en-US" dirty="0" smtClean="0"/>
            </a:br>
            <a:r>
              <a:rPr lang="en-US" dirty="0" smtClean="0"/>
              <a:t>Alimentary Tract</a:t>
            </a:r>
            <a:br>
              <a:rPr lang="en-US" dirty="0" smtClean="0"/>
            </a:br>
            <a:r>
              <a:rPr lang="en-US" dirty="0" smtClean="0"/>
              <a:t>(Secretion of Saliva)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Mohammed </a:t>
            </a:r>
            <a:r>
              <a:rPr lang="en-US" b="1" dirty="0" err="1" smtClean="0"/>
              <a:t>Alzoghaibi</a:t>
            </a:r>
            <a:r>
              <a:rPr lang="en-US" b="1" dirty="0" smtClean="0"/>
              <a:t>, PhD</a:t>
            </a:r>
          </a:p>
          <a:p>
            <a:pPr eaLnBrk="1" hangingPunct="1"/>
            <a:r>
              <a:rPr lang="en-US" b="1" dirty="0" smtClean="0"/>
              <a:t>Cell Phone #: 0506338400</a:t>
            </a:r>
          </a:p>
          <a:p>
            <a:pPr eaLnBrk="1" hangingPunct="1"/>
            <a:r>
              <a:rPr lang="en-US" b="1" dirty="0" smtClean="0"/>
              <a:t>zzoghaibi@gmail.com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658626" y="685800"/>
            <a:ext cx="3633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Chapter 63; page: 763</a:t>
            </a:r>
          </a:p>
          <a:p>
            <a:pPr algn="ctr"/>
            <a:r>
              <a:rPr lang="en-US" b="1" dirty="0" smtClean="0"/>
              <a:t>Chapter  </a:t>
            </a:r>
            <a:r>
              <a:rPr lang="en-US" b="1" dirty="0"/>
              <a:t>64; page </a:t>
            </a:r>
            <a:r>
              <a:rPr lang="en-US" b="1" dirty="0" smtClean="0"/>
              <a:t>773-777</a:t>
            </a:r>
            <a:endParaRPr lang="ar-SA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/>
              <a:t>Basic Mechanisms of </a:t>
            </a:r>
            <a:br>
              <a:rPr lang="en-US" sz="2800" dirty="0"/>
            </a:br>
            <a:r>
              <a:rPr lang="en-US" sz="2800" dirty="0"/>
              <a:t>Stimulation of the Alimentary Tract </a:t>
            </a:r>
            <a:r>
              <a:rPr lang="en-US" sz="2800" dirty="0" smtClean="0"/>
              <a:t>Glands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Autonomic Stimulation of </a:t>
            </a:r>
            <a:r>
              <a:rPr lang="en-US" sz="2800" b="1" dirty="0" smtClean="0"/>
              <a:t>Secretion: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Parasympathetic </a:t>
            </a:r>
            <a:r>
              <a:rPr lang="en-US" sz="2400" b="1" dirty="0" smtClean="0"/>
              <a:t>Stimulation: </a:t>
            </a:r>
          </a:p>
          <a:p>
            <a:r>
              <a:rPr lang="en-US" sz="2400" b="1" dirty="0"/>
              <a:t>Stimulation of </a:t>
            </a:r>
            <a:r>
              <a:rPr lang="en-US" sz="2400" b="1" dirty="0" smtClean="0"/>
              <a:t>the parasympathetic </a:t>
            </a:r>
            <a:r>
              <a:rPr lang="en-US" sz="2400" b="1" dirty="0"/>
              <a:t>nerves to the alimentary tract </a:t>
            </a:r>
            <a:r>
              <a:rPr lang="en-US" sz="2400" b="1" dirty="0" smtClean="0"/>
              <a:t>almost </a:t>
            </a:r>
            <a:r>
              <a:rPr lang="en-US" sz="2400" b="1" dirty="0" smtClean="0">
                <a:solidFill>
                  <a:srgbClr val="FF0000"/>
                </a:solidFill>
              </a:rPr>
              <a:t>increases</a:t>
            </a:r>
            <a:r>
              <a:rPr lang="en-US" sz="2400" b="1" dirty="0" smtClean="0"/>
              <a:t> </a:t>
            </a:r>
            <a:r>
              <a:rPr lang="en-US" sz="2400" b="1" dirty="0"/>
              <a:t>the rates of </a:t>
            </a:r>
            <a:r>
              <a:rPr lang="en-US" sz="2400" b="1" dirty="0" smtClean="0"/>
              <a:t>GI secretion, </a:t>
            </a:r>
            <a:r>
              <a:rPr lang="en-US" sz="2400" b="1" dirty="0"/>
              <a:t>especially </a:t>
            </a:r>
            <a:r>
              <a:rPr lang="en-US" sz="2400" b="1" dirty="0" smtClean="0"/>
              <a:t>in the upper </a:t>
            </a:r>
            <a:r>
              <a:rPr lang="en-US" sz="2400" b="1" dirty="0"/>
              <a:t>portion of the </a:t>
            </a:r>
            <a:r>
              <a:rPr lang="en-US" sz="2400" b="1" dirty="0" smtClean="0"/>
              <a:t>tract: </a:t>
            </a:r>
            <a:r>
              <a:rPr lang="en-US" sz="2400" b="1" dirty="0"/>
              <a:t>salivary glands, esophageal glands, </a:t>
            </a:r>
            <a:r>
              <a:rPr lang="en-US" sz="2400" b="1" dirty="0" smtClean="0"/>
              <a:t>gastric glands</a:t>
            </a:r>
            <a:r>
              <a:rPr lang="en-US" sz="2400" b="1" dirty="0"/>
              <a:t>, pancreas, </a:t>
            </a:r>
            <a:r>
              <a:rPr lang="en-US" sz="2400" b="1" dirty="0" smtClean="0"/>
              <a:t>Brunner’s </a:t>
            </a:r>
            <a:r>
              <a:rPr lang="en-US" sz="2400" b="1" dirty="0"/>
              <a:t>glands in the </a:t>
            </a:r>
            <a:r>
              <a:rPr lang="en-US" sz="2400" b="1" dirty="0" smtClean="0"/>
              <a:t>duodenum and the </a:t>
            </a:r>
            <a:r>
              <a:rPr lang="en-US" sz="2400" b="1" dirty="0"/>
              <a:t>distal </a:t>
            </a:r>
            <a:r>
              <a:rPr lang="en-US" sz="2400" b="1" dirty="0" smtClean="0"/>
              <a:t>portion of </a:t>
            </a:r>
            <a:r>
              <a:rPr lang="en-US" sz="2400" b="1" dirty="0"/>
              <a:t>the large </a:t>
            </a:r>
            <a:r>
              <a:rPr lang="en-US" sz="2400" b="1" dirty="0" smtClean="0"/>
              <a:t>intestine. Secretion </a:t>
            </a:r>
            <a:r>
              <a:rPr lang="en-US" sz="2400" b="1" dirty="0"/>
              <a:t>in the remainder of </a:t>
            </a:r>
            <a:r>
              <a:rPr lang="en-US" sz="2400" b="1" dirty="0" smtClean="0"/>
              <a:t>the small </a:t>
            </a:r>
            <a:r>
              <a:rPr lang="en-US" sz="2400" b="1" dirty="0"/>
              <a:t>intestine and in the first two thirds of the </a:t>
            </a:r>
            <a:r>
              <a:rPr lang="en-US" sz="2400" b="1" dirty="0" smtClean="0"/>
              <a:t>large intestine </a:t>
            </a:r>
            <a:r>
              <a:rPr lang="en-US" sz="2400" b="1" dirty="0"/>
              <a:t>occurs mainly in response to local neural </a:t>
            </a:r>
            <a:r>
              <a:rPr lang="en-US" sz="2400" b="1" dirty="0" smtClean="0"/>
              <a:t>and hormonal </a:t>
            </a:r>
            <a:r>
              <a:rPr lang="en-US" sz="2400" b="1" dirty="0"/>
              <a:t>stimuli in each segment of the gut.</a:t>
            </a:r>
          </a:p>
        </p:txBody>
      </p:sp>
    </p:spTree>
    <p:extLst>
      <p:ext uri="{BB962C8B-B14F-4D97-AF65-F5344CB8AC3E}">
        <p14:creationId xmlns:p14="http://schemas.microsoft.com/office/powerpoint/2010/main" val="15521061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200" dirty="0"/>
              <a:t>Basic Mechanisms of </a:t>
            </a:r>
            <a:br>
              <a:rPr lang="en-US" sz="3200" dirty="0"/>
            </a:br>
            <a:r>
              <a:rPr lang="en-US" sz="3200" dirty="0"/>
              <a:t>Stimulation of the Alimentary Tract Glands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4582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Autonomic Stimulation of Secretion: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Sympathetic </a:t>
            </a:r>
            <a:r>
              <a:rPr lang="en-US" b="1" dirty="0"/>
              <a:t>stimulation </a:t>
            </a:r>
            <a:r>
              <a:rPr lang="en-US" b="1" dirty="0" smtClean="0"/>
              <a:t>can have </a:t>
            </a:r>
            <a:r>
              <a:rPr lang="en-US" b="1" dirty="0"/>
              <a:t>a dual effect: First, sympathetic stimulation </a:t>
            </a:r>
            <a:r>
              <a:rPr lang="en-US" b="1" dirty="0" smtClean="0"/>
              <a:t>alone usually </a:t>
            </a:r>
            <a:r>
              <a:rPr lang="en-US" b="1" dirty="0"/>
              <a:t>slightly increases secretion. But, second, </a:t>
            </a:r>
            <a:r>
              <a:rPr lang="en-US" b="1" dirty="0" smtClean="0"/>
              <a:t>if parasympathetic </a:t>
            </a:r>
            <a:r>
              <a:rPr lang="en-US" b="1" dirty="0"/>
              <a:t>or hormonal stimulation is </a:t>
            </a:r>
            <a:r>
              <a:rPr lang="en-US" b="1" dirty="0" smtClean="0"/>
              <a:t>already causing </a:t>
            </a:r>
            <a:r>
              <a:rPr lang="en-US" b="1" dirty="0"/>
              <a:t>copious secretion by the glands, </a:t>
            </a:r>
            <a:r>
              <a:rPr lang="en-US" b="1" dirty="0" smtClean="0"/>
              <a:t>superimposed sympathetic </a:t>
            </a:r>
            <a:r>
              <a:rPr lang="en-US" b="1" dirty="0"/>
              <a:t>stimulation usually reduces the </a:t>
            </a:r>
            <a:r>
              <a:rPr lang="en-US" b="1" dirty="0" smtClean="0"/>
              <a:t>secretion, sometimes </a:t>
            </a:r>
            <a:r>
              <a:rPr lang="en-US" b="1" dirty="0"/>
              <a:t>significantly </a:t>
            </a:r>
            <a:r>
              <a:rPr lang="en-US" b="1" dirty="0" smtClean="0"/>
              <a:t>because </a:t>
            </a:r>
            <a:r>
              <a:rPr lang="en-US" b="1" dirty="0"/>
              <a:t>of </a:t>
            </a:r>
            <a:r>
              <a:rPr lang="en-US" b="1" dirty="0" err="1" smtClean="0"/>
              <a:t>vasoconstrictive</a:t>
            </a:r>
            <a:r>
              <a:rPr lang="en-US" b="1" dirty="0"/>
              <a:t> </a:t>
            </a:r>
            <a:r>
              <a:rPr lang="en-US" b="1" dirty="0" smtClean="0"/>
              <a:t>reduction </a:t>
            </a:r>
            <a:r>
              <a:rPr lang="en-US" b="1" dirty="0"/>
              <a:t>of the blood </a:t>
            </a:r>
            <a:r>
              <a:rPr lang="en-US" b="1" dirty="0" smtClean="0"/>
              <a:t>supply.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6399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2800" dirty="0"/>
              <a:t>Basic Mechanisms of </a:t>
            </a:r>
            <a:br>
              <a:rPr lang="en-US" sz="2800" dirty="0"/>
            </a:br>
            <a:r>
              <a:rPr lang="en-US" sz="2800" dirty="0"/>
              <a:t>Stimulation of the Alimentary Tract Glands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Regulation of Glandular Secretion by </a:t>
            </a:r>
            <a:r>
              <a:rPr lang="en-US" sz="2800" b="1" dirty="0" smtClean="0"/>
              <a:t>Hormones:</a:t>
            </a:r>
          </a:p>
          <a:p>
            <a:r>
              <a:rPr lang="en-US" sz="2400" b="1" dirty="0" smtClean="0"/>
              <a:t>In the stomach </a:t>
            </a:r>
            <a:r>
              <a:rPr lang="en-US" sz="2400" b="1" dirty="0"/>
              <a:t>and </a:t>
            </a:r>
            <a:r>
              <a:rPr lang="en-US" sz="2400" b="1" dirty="0" smtClean="0"/>
              <a:t>intestine, several </a:t>
            </a:r>
            <a:r>
              <a:rPr lang="en-US" sz="2400" b="1" i="1" dirty="0" smtClean="0"/>
              <a:t>GI hormones </a:t>
            </a:r>
            <a:r>
              <a:rPr lang="en-US" sz="2400" b="1" dirty="0" smtClean="0"/>
              <a:t>help regulate </a:t>
            </a:r>
            <a:r>
              <a:rPr lang="en-US" sz="2400" b="1" dirty="0"/>
              <a:t>the volume and character </a:t>
            </a:r>
            <a:r>
              <a:rPr lang="en-US" sz="2400" b="1" dirty="0" smtClean="0"/>
              <a:t>of the </a:t>
            </a:r>
            <a:r>
              <a:rPr lang="en-US" sz="2400" b="1" dirty="0"/>
              <a:t>secretions</a:t>
            </a:r>
            <a:r>
              <a:rPr lang="en-US" sz="2400" b="1" dirty="0" smtClean="0"/>
              <a:t>. They are </a:t>
            </a:r>
            <a:r>
              <a:rPr lang="en-US" sz="2400" b="1" dirty="0"/>
              <a:t>liberated from </a:t>
            </a:r>
            <a:r>
              <a:rPr lang="en-US" sz="2400" b="1" dirty="0" smtClean="0"/>
              <a:t>the GI mucosa </a:t>
            </a:r>
            <a:r>
              <a:rPr lang="en-US" sz="2400" b="1" dirty="0"/>
              <a:t>in response to the presence </a:t>
            </a:r>
            <a:r>
              <a:rPr lang="en-US" sz="2400" b="1" dirty="0" smtClean="0"/>
              <a:t>of food </a:t>
            </a:r>
            <a:r>
              <a:rPr lang="en-US" sz="2400" b="1" dirty="0"/>
              <a:t>in the lumen of the gut. The hormones then </a:t>
            </a:r>
            <a:r>
              <a:rPr lang="en-US" sz="2400" b="1" dirty="0" smtClean="0"/>
              <a:t>are absorbed </a:t>
            </a:r>
            <a:r>
              <a:rPr lang="en-US" sz="2400" b="1" dirty="0"/>
              <a:t>into the blood and carried to the </a:t>
            </a:r>
            <a:r>
              <a:rPr lang="en-US" sz="2400" b="1" dirty="0" smtClean="0"/>
              <a:t>glands, where </a:t>
            </a:r>
            <a:r>
              <a:rPr lang="en-US" sz="2400" b="1" dirty="0"/>
              <a:t>they stimulate secretion. </a:t>
            </a:r>
          </a:p>
        </p:txBody>
      </p:sp>
    </p:spTree>
    <p:extLst>
      <p:ext uri="{BB962C8B-B14F-4D97-AF65-F5344CB8AC3E}">
        <p14:creationId xmlns:p14="http://schemas.microsoft.com/office/powerpoint/2010/main" val="3543208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Basic Mechanism of Secretion</a:t>
            </a:r>
            <a:br>
              <a:rPr lang="en-US" dirty="0"/>
            </a:br>
            <a:r>
              <a:rPr lang="en-US" dirty="0"/>
              <a:t>by Glandular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The nutrient material needed for formation </a:t>
            </a:r>
            <a:r>
              <a:rPr lang="en-US" sz="2400" b="1" dirty="0" smtClean="0"/>
              <a:t>of the </a:t>
            </a:r>
            <a:r>
              <a:rPr lang="en-US" sz="2400" b="1" dirty="0"/>
              <a:t>secretion must first diffuse or be </a:t>
            </a:r>
            <a:r>
              <a:rPr lang="en-US" sz="2400" b="1" dirty="0" smtClean="0"/>
              <a:t>actively transported </a:t>
            </a:r>
            <a:r>
              <a:rPr lang="en-US" sz="2400" b="1" dirty="0"/>
              <a:t>by the blood in the capillaries into </a:t>
            </a:r>
            <a:r>
              <a:rPr lang="en-US" sz="2400" b="1" dirty="0" smtClean="0"/>
              <a:t>the base </a:t>
            </a:r>
            <a:r>
              <a:rPr lang="en-US" sz="2400" b="1" dirty="0"/>
              <a:t>of the glandular cell.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Mitochondria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use </a:t>
            </a:r>
            <a:r>
              <a:rPr lang="en-US" sz="2400" b="1" dirty="0"/>
              <a:t>oxidative energy to </a:t>
            </a:r>
            <a:r>
              <a:rPr lang="en-US" sz="2400" b="1" dirty="0" smtClean="0"/>
              <a:t>form ATP.</a:t>
            </a: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Energy </a:t>
            </a:r>
            <a:r>
              <a:rPr lang="en-US" sz="2400" b="1" dirty="0"/>
              <a:t>from the ATP, along </a:t>
            </a:r>
            <a:r>
              <a:rPr lang="en-US" sz="2400" b="1" dirty="0" smtClean="0"/>
              <a:t>with appropriate</a:t>
            </a:r>
            <a:r>
              <a:rPr lang="en-US" sz="2400" b="1" dirty="0"/>
              <a:t> </a:t>
            </a:r>
            <a:r>
              <a:rPr lang="en-US" sz="2400" b="1" dirty="0" smtClean="0"/>
              <a:t>substrates </a:t>
            </a:r>
            <a:r>
              <a:rPr lang="en-US" sz="2400" b="1" dirty="0"/>
              <a:t>provided by the nutrients, is then </a:t>
            </a:r>
            <a:r>
              <a:rPr lang="en-US" sz="2400" b="1" dirty="0" smtClean="0"/>
              <a:t>used to </a:t>
            </a:r>
            <a:r>
              <a:rPr lang="en-US" sz="2400" b="1" dirty="0"/>
              <a:t>synthesize the organic secretory </a:t>
            </a:r>
            <a:r>
              <a:rPr lang="en-US" sz="2400" b="1" dirty="0" smtClean="0"/>
              <a:t>substances in the </a:t>
            </a:r>
            <a:r>
              <a:rPr lang="en-US" sz="2400" b="1" i="1" dirty="0" smtClean="0"/>
              <a:t>endoplasmic </a:t>
            </a:r>
            <a:r>
              <a:rPr lang="en-US" sz="2400" b="1" i="1" dirty="0"/>
              <a:t>reticulum </a:t>
            </a:r>
            <a:r>
              <a:rPr lang="en-US" sz="2400" b="1" dirty="0"/>
              <a:t>and </a:t>
            </a:r>
            <a:r>
              <a:rPr lang="en-US" sz="2400" b="1" i="1" dirty="0"/>
              <a:t>Golgi </a:t>
            </a:r>
            <a:r>
              <a:rPr lang="en-US" sz="2400" b="1" i="1" dirty="0" smtClean="0"/>
              <a:t>complex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In </a:t>
            </a:r>
            <a:r>
              <a:rPr lang="en-US" sz="2400" b="1" dirty="0"/>
              <a:t>the Golgi complex, the materials are </a:t>
            </a:r>
            <a:r>
              <a:rPr lang="en-US" sz="2400" b="1" dirty="0" smtClean="0"/>
              <a:t>modified, added </a:t>
            </a:r>
            <a:r>
              <a:rPr lang="en-US" sz="2400" b="1" dirty="0"/>
              <a:t>to, concentrated, and discharged into </a:t>
            </a:r>
            <a:r>
              <a:rPr lang="en-US" sz="2400" b="1" dirty="0" smtClean="0"/>
              <a:t>the cytoplasm </a:t>
            </a:r>
            <a:r>
              <a:rPr lang="en-US" sz="2400" b="1" dirty="0"/>
              <a:t>in the form of </a:t>
            </a:r>
            <a:r>
              <a:rPr lang="en-US" sz="2400" b="1" i="1" dirty="0"/>
              <a:t>secretory </a:t>
            </a:r>
            <a:r>
              <a:rPr lang="en-US" sz="2400" b="1" i="1" dirty="0" smtClean="0"/>
              <a:t>vesicles</a:t>
            </a:r>
            <a:r>
              <a:rPr lang="en-US" sz="2400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These </a:t>
            </a:r>
            <a:r>
              <a:rPr lang="en-US" sz="2400" b="1" dirty="0"/>
              <a:t>vesicles remain stored until nervous </a:t>
            </a:r>
            <a:r>
              <a:rPr lang="en-US" sz="2400" b="1" dirty="0" smtClean="0"/>
              <a:t>or hormonal </a:t>
            </a:r>
            <a:r>
              <a:rPr lang="en-US" sz="2400" b="1" dirty="0"/>
              <a:t>control signals cause the cells </a:t>
            </a:r>
            <a:r>
              <a:rPr lang="en-US" sz="2400" b="1" dirty="0" smtClean="0"/>
              <a:t>to extrude </a:t>
            </a:r>
            <a:r>
              <a:rPr lang="en-US" sz="2400" b="1" dirty="0"/>
              <a:t>the vesicular contents through the </a:t>
            </a:r>
            <a:r>
              <a:rPr lang="en-US" sz="2400" b="1" dirty="0" smtClean="0"/>
              <a:t>cell’s surface, </a:t>
            </a:r>
            <a:r>
              <a:rPr lang="en-US" sz="2400" b="1" i="1" dirty="0"/>
              <a:t>exocytosis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0996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marL="457200" indent="-457200">
              <a:defRPr/>
            </a:pPr>
            <a:r>
              <a:rPr lang="en-US" sz="3200" dirty="0"/>
              <a:t>Lubricating and Protective Properties of Mucus: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200" b="1" dirty="0" smtClean="0"/>
              <a:t>Mucus is a thick secretion composed mainly of water, electrolytes, and glycoproteins</a:t>
            </a:r>
          </a:p>
          <a:p>
            <a:pPr>
              <a:defRPr/>
            </a:pPr>
            <a:r>
              <a:rPr lang="en-US" sz="2200" b="1" dirty="0" smtClean="0"/>
              <a:t>The  mucus is an excellent lubricant and a </a:t>
            </a:r>
            <a:r>
              <a:rPr lang="en-US" sz="2200" b="1" dirty="0" err="1" smtClean="0"/>
              <a:t>protectant</a:t>
            </a:r>
            <a:r>
              <a:rPr lang="en-US" sz="2200" b="1" dirty="0" smtClean="0"/>
              <a:t> for the wall of the gut because of the following: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adherent qualities that make it adhere tightly to the food. 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sufficient body that it coats the wall of the gut and prevents actual contact of most food particles with the mucosa.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has a low resistance for slippage.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causes fecal particles to adhere to one another.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It is strongly resistant to digestion by the GI enzymes.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b="1" dirty="0" smtClean="0"/>
              <a:t>The </a:t>
            </a:r>
            <a:r>
              <a:rPr lang="en-US" sz="2200" b="1" dirty="0" err="1" smtClean="0"/>
              <a:t>glycoproteins</a:t>
            </a:r>
            <a:r>
              <a:rPr lang="en-US" sz="2200" b="1" dirty="0" smtClean="0"/>
              <a:t> of mucus have </a:t>
            </a:r>
            <a:r>
              <a:rPr lang="en-US" sz="2200" b="1" dirty="0" err="1" smtClean="0"/>
              <a:t>amphoteric</a:t>
            </a:r>
            <a:r>
              <a:rPr lang="en-US" sz="2200" b="1" dirty="0" smtClean="0"/>
              <a:t> properties, (buffering small amounts of either acids or </a:t>
            </a:r>
            <a:r>
              <a:rPr lang="en-US" sz="2200" b="1" dirty="0" err="1" smtClean="0"/>
              <a:t>alkalies</a:t>
            </a:r>
            <a:r>
              <a:rPr lang="en-US" sz="2200" b="1" dirty="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/>
              <a:t>SALIVARY GLANDS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2272239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SALIVARY GLANDS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principal glands of salivation are: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Parotid glands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Submandibular</a:t>
            </a:r>
            <a:r>
              <a:rPr lang="en-GB" dirty="0" smtClean="0">
                <a:latin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</a:rPr>
              <a:t>Submaxillary</a:t>
            </a:r>
            <a:r>
              <a:rPr lang="en-GB" dirty="0" smtClean="0">
                <a:latin typeface="Times New Roman" pitchFamily="18" charset="0"/>
              </a:rPr>
              <a:t>)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Sublingual glands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Smaller glands in mucosa of tongue, palate, etc.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Daily secretion of saliva = 800-1500 mL (average value of 1000 mL) with pH = 6-7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308100"/>
            <a:ext cx="89916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GB" smtClean="0"/>
              <a:t>SALIVARY GLANDS</a:t>
            </a:r>
            <a:endParaRPr lang="ar-S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06400"/>
            <a:ext cx="8637588" cy="1077913"/>
          </a:xfrm>
        </p:spPr>
        <p:txBody>
          <a:bodyPr/>
          <a:lstStyle/>
          <a:p>
            <a:pPr eaLnBrk="1" hangingPunct="1"/>
            <a:r>
              <a:rPr lang="en-US" sz="3600" smtClean="0"/>
              <a:t>Secretion of Saliva and its Characteristics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SzPct val="140000"/>
              <a:buFont typeface="Wingdings" pitchFamily="2" charset="2"/>
              <a:buChar char="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Saliva contains two major types of secretion: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Aqueous fluids (a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serous secretion)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Water, ions and enzymes such as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ptyalin (an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-amylase)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Parotid,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</a:p>
          <a:p>
            <a:pPr marL="514350" indent="-514350" eaLnBrk="1" hangingPunct="1">
              <a:buClr>
                <a:schemeClr val="folHlink"/>
              </a:buClr>
              <a:buSzPct val="140000"/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Mucus secretion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>
              <a:buClr>
                <a:schemeClr val="accent2"/>
              </a:buClr>
              <a:buSzPct val="110000"/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Sublingual glands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876800"/>
          </a:xfrm>
        </p:spPr>
        <p:txBody>
          <a:bodyPr/>
          <a:lstStyle/>
          <a:p>
            <a:pPr marL="0" indent="0" eaLnBrk="1" hangingPunct="1">
              <a:buClr>
                <a:schemeClr val="folHlink"/>
              </a:buClr>
              <a:buSzPct val="14000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</a:rPr>
              <a:t>Aqueous Fluids </a:t>
            </a:r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O, K, HCO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, Na, </a:t>
            </a:r>
            <a:r>
              <a:rPr lang="en-US" sz="2400" b="1" dirty="0" err="1" smtClean="0"/>
              <a:t>Cl</a:t>
            </a:r>
            <a:r>
              <a:rPr lang="en-US" sz="2400" b="1" dirty="0" smtClean="0"/>
              <a:t>, </a:t>
            </a:r>
            <a:r>
              <a:rPr lang="en-US" sz="2400" b="1" dirty="0" smtClean="0">
                <a:sym typeface="Symbol" pitchFamily="18" charset="2"/>
              </a:rPr>
              <a:t>-amylase, lingual lipase, IgA, </a:t>
            </a:r>
            <a:r>
              <a:rPr lang="en-US" sz="2400" b="1" dirty="0" err="1" smtClean="0">
                <a:sym typeface="Symbol" pitchFamily="18" charset="2"/>
              </a:rPr>
              <a:t>kallikrein</a:t>
            </a:r>
            <a:r>
              <a:rPr lang="en-US" sz="2400" b="1" dirty="0" smtClean="0">
                <a:sym typeface="Symbol" pitchFamily="18" charset="2"/>
              </a:rPr>
              <a:t>, </a:t>
            </a:r>
            <a:r>
              <a:rPr lang="en-US" sz="2400" b="1" dirty="0" err="1" smtClean="0">
                <a:sym typeface="Symbol" pitchFamily="18" charset="2"/>
              </a:rPr>
              <a:t>muramidase</a:t>
            </a:r>
            <a:r>
              <a:rPr lang="en-US" sz="2400" b="1" dirty="0" smtClean="0">
                <a:sym typeface="Symbol" pitchFamily="18" charset="2"/>
              </a:rPr>
              <a:t> (lyses </a:t>
            </a:r>
            <a:r>
              <a:rPr lang="en-US" sz="2400" b="1" dirty="0" err="1" smtClean="0">
                <a:sym typeface="Symbol" pitchFamily="18" charset="2"/>
              </a:rPr>
              <a:t>muramic</a:t>
            </a:r>
            <a:r>
              <a:rPr lang="en-US" sz="2400" b="1" dirty="0" smtClean="0">
                <a:sym typeface="Symbol" pitchFamily="18" charset="2"/>
              </a:rPr>
              <a:t> acid of Staphylococcus), </a:t>
            </a:r>
            <a:r>
              <a:rPr lang="en-US" sz="2400" b="1" dirty="0" err="1" smtClean="0">
                <a:sym typeface="Symbol" pitchFamily="18" charset="2"/>
              </a:rPr>
              <a:t>lactoferrin</a:t>
            </a:r>
            <a:r>
              <a:rPr lang="en-US" sz="2400" b="1" dirty="0" smtClean="0">
                <a:sym typeface="Symbol" pitchFamily="18" charset="2"/>
              </a:rPr>
              <a:t> and epithelial growth factor (EGF)</a:t>
            </a:r>
            <a:r>
              <a:rPr lang="en-US" sz="2800" b="1" dirty="0" smtClean="0">
                <a:sym typeface="Symbol" pitchFamily="18" charset="2"/>
              </a:rPr>
              <a:t> </a:t>
            </a:r>
            <a:endParaRPr lang="en-US" b="1" dirty="0">
              <a:sym typeface="Symbol" pitchFamily="18" charset="2"/>
            </a:endParaRPr>
          </a:p>
          <a:p>
            <a:pPr eaLnBrk="1" hangingPunct="1">
              <a:buClr>
                <a:schemeClr val="tx1"/>
              </a:buClr>
              <a:buFont typeface="Courier New" pitchFamily="49" charset="0"/>
              <a:buChar char="o"/>
              <a:defRPr/>
            </a:pPr>
            <a:r>
              <a:rPr lang="en-US" sz="2800" b="1" dirty="0" smtClean="0">
                <a:sym typeface="Symbol" pitchFamily="18" charset="2"/>
              </a:rPr>
              <a:t>Hypotonic Solution</a:t>
            </a:r>
            <a:endParaRPr lang="en-US" sz="2400" b="1" dirty="0" smtClean="0">
              <a:sym typeface="Symbol" pitchFamily="18" charset="2"/>
            </a:endParaRPr>
          </a:p>
          <a:p>
            <a:pPr eaLnBrk="1" hangingPunct="1">
              <a:buClr>
                <a:schemeClr val="folHlink"/>
              </a:buClr>
              <a:buFontTx/>
              <a:buNone/>
              <a:defRPr/>
            </a:pPr>
            <a:endParaRPr lang="en-GB" sz="2400" b="1" dirty="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n-GB" sz="2400" b="1" dirty="0" smtClean="0"/>
              <a:t>Ions Na, K, CI, HCO</a:t>
            </a:r>
            <a:r>
              <a:rPr lang="en-GB" sz="2400" b="1" baseline="-25000" dirty="0" smtClean="0"/>
              <a:t>3</a:t>
            </a:r>
            <a:r>
              <a:rPr lang="en-GB" sz="2400" b="1" dirty="0" smtClean="0"/>
              <a:t>: (the concentrations of these ions are altered with altered flow rates), e.g., at low flow rate (under resting condition): the salivary secretions have:  </a:t>
            </a:r>
          </a:p>
          <a:p>
            <a:pPr marL="514350" indent="-514350" eaLnBrk="1" hangingPunct="1"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US" sz="2400" b="1" dirty="0" smtClean="0">
                <a:sym typeface="Symbol" pitchFamily="18" charset="2"/>
              </a:rPr>
              <a:t>High K (7 times as great as in plasma) and HCO</a:t>
            </a:r>
            <a:r>
              <a:rPr lang="en-GB" sz="2400" b="1" baseline="-25000" dirty="0" smtClean="0"/>
              <a:t>3</a:t>
            </a:r>
            <a:r>
              <a:rPr lang="en-GB" sz="2400" b="1" dirty="0" smtClean="0"/>
              <a:t> (2-3 times that of plasma).</a:t>
            </a:r>
            <a:endParaRPr lang="en-US" sz="2400" b="1" dirty="0" smtClean="0">
              <a:sym typeface="Symbol" pitchFamily="18" charset="2"/>
            </a:endParaRPr>
          </a:p>
          <a:p>
            <a:pPr marL="514350" indent="-514350" eaLnBrk="1" hangingPunct="1"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US" sz="2400" b="1" dirty="0" smtClean="0">
                <a:sym typeface="Symbol" pitchFamily="18" charset="2"/>
              </a:rPr>
              <a:t>Low </a:t>
            </a:r>
            <a:r>
              <a:rPr lang="en-US" sz="2400" b="1" dirty="0" smtClean="0"/>
              <a:t>Na</a:t>
            </a:r>
            <a:r>
              <a:rPr lang="en-US" sz="2400" b="1" baseline="30000" dirty="0" smtClean="0"/>
              <a:t>+</a:t>
            </a:r>
            <a:r>
              <a:rPr lang="en-US" sz="2400" b="1" dirty="0"/>
              <a:t> </a:t>
            </a:r>
            <a:r>
              <a:rPr lang="en-US" sz="2400" b="1" dirty="0" smtClean="0">
                <a:sym typeface="Symbol" pitchFamily="18" charset="2"/>
              </a:rPr>
              <a:t>and </a:t>
            </a:r>
            <a:r>
              <a:rPr lang="en-US" sz="2400" b="1" dirty="0" err="1" smtClean="0"/>
              <a:t>Cl</a:t>
            </a:r>
            <a:r>
              <a:rPr lang="en-US" sz="2400" b="1" baseline="30000" dirty="0" smtClean="0"/>
              <a:t>- </a:t>
            </a:r>
            <a:r>
              <a:rPr lang="en-US" sz="2400" b="1" dirty="0" smtClean="0"/>
              <a:t> (1/7 or 1/10 their concentrations in plasma)</a:t>
            </a:r>
            <a:endParaRPr lang="en-US" sz="2400" b="1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Learning objectives </a:t>
            </a:r>
            <a:endParaRPr lang="ar-SA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114800"/>
          </a:xfrm>
        </p:spPr>
        <p:txBody>
          <a:bodyPr/>
          <a:lstStyle/>
          <a:p>
            <a:r>
              <a:rPr lang="en-US" sz="2400" b="1" dirty="0" smtClean="0"/>
              <a:t>Mastication and Chewing reflex </a:t>
            </a:r>
          </a:p>
          <a:p>
            <a:r>
              <a:rPr lang="en-US" sz="2400" b="1" dirty="0" smtClean="0"/>
              <a:t>The functions of </a:t>
            </a:r>
            <a:r>
              <a:rPr lang="en-US" sz="2400" b="1" dirty="0" err="1" smtClean="0"/>
              <a:t>secretory</a:t>
            </a:r>
            <a:r>
              <a:rPr lang="en-US" sz="2400" b="1" dirty="0" smtClean="0"/>
              <a:t> glands</a:t>
            </a:r>
          </a:p>
          <a:p>
            <a:r>
              <a:rPr lang="en-US" sz="2400" b="1" dirty="0" smtClean="0"/>
              <a:t>Anatomical types of glands</a:t>
            </a:r>
          </a:p>
          <a:p>
            <a:r>
              <a:rPr lang="en-US" sz="2400" b="1" dirty="0" smtClean="0"/>
              <a:t>Salivary glands </a:t>
            </a:r>
          </a:p>
          <a:p>
            <a:r>
              <a:rPr lang="en-US" sz="2400" b="1" dirty="0" smtClean="0"/>
              <a:t>Secretion of saliva and its characteristics</a:t>
            </a:r>
          </a:p>
          <a:p>
            <a:r>
              <a:rPr lang="en-US" sz="2400" b="1" dirty="0" smtClean="0"/>
              <a:t>Composition of saliva</a:t>
            </a:r>
          </a:p>
          <a:p>
            <a:r>
              <a:rPr lang="en-US" sz="2400" b="1" dirty="0" smtClean="0"/>
              <a:t>Lubricating and protective properties of mucus</a:t>
            </a:r>
          </a:p>
          <a:p>
            <a:r>
              <a:rPr lang="en-GB" sz="2400" b="1" dirty="0" err="1" smtClean="0"/>
              <a:t>Secretory</a:t>
            </a:r>
            <a:r>
              <a:rPr lang="en-GB" sz="2400" b="1" dirty="0" smtClean="0"/>
              <a:t> unit (</a:t>
            </a:r>
            <a:r>
              <a:rPr lang="en-GB" sz="2400" b="1" dirty="0" err="1" smtClean="0"/>
              <a:t>salivon</a:t>
            </a:r>
            <a:r>
              <a:rPr lang="en-GB" sz="2400" b="1" dirty="0" smtClean="0"/>
              <a:t>)</a:t>
            </a:r>
          </a:p>
          <a:p>
            <a:r>
              <a:rPr lang="en-US" sz="2400" b="1" dirty="0" smtClean="0"/>
              <a:t>Saliva and its flow rate</a:t>
            </a:r>
          </a:p>
          <a:p>
            <a:r>
              <a:rPr lang="en-GB" sz="2400" b="1" dirty="0" smtClean="0"/>
              <a:t>Functions of saliva</a:t>
            </a:r>
            <a:r>
              <a:rPr lang="en-US" sz="2400" b="1" dirty="0" smtClean="0"/>
              <a:t> </a:t>
            </a:r>
          </a:p>
          <a:p>
            <a:r>
              <a:rPr lang="en-GB" sz="2400" b="1" dirty="0" smtClean="0"/>
              <a:t>Control of secretion by sympathetic and parasympathetic nervous systems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Composition of Saliva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rgbClr val="FFFF00"/>
                </a:solidFill>
                <a:latin typeface="Times New Roman" pitchFamily="18" charset="0"/>
              </a:rPr>
              <a:t>Enzymes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/>
              <a:defRPr/>
            </a:pP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solidFill>
                  <a:srgbClr val="FFFF00"/>
                </a:solidFill>
                <a:latin typeface="Times New Roman" pitchFamily="18" charset="0"/>
              </a:rPr>
              <a:t>-amylase (from parotid glands)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cleaves </a:t>
            </a:r>
            <a:r>
              <a:rPr lang="en-GB" sz="2400" dirty="0" smtClean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GB" sz="2400" dirty="0" smtClean="0">
                <a:latin typeface="Times New Roman" pitchFamily="18" charset="0"/>
              </a:rPr>
              <a:t> -1 ,4-glycosidic bonds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The optimal pH for this enzyme to work properly is 7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Inactivated at pH 4 but continues to work for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sometime in unmixed food in </a:t>
            </a:r>
            <a:r>
              <a:rPr lang="en-GB" sz="2400" dirty="0" err="1" smtClean="0">
                <a:latin typeface="Times New Roman" pitchFamily="18" charset="0"/>
              </a:rPr>
              <a:t>Orad</a:t>
            </a:r>
            <a:r>
              <a:rPr lang="en-GB" sz="2400" dirty="0" smtClean="0">
                <a:latin typeface="Times New Roman" pitchFamily="18" charset="0"/>
              </a:rPr>
              <a:t> portion of stomach 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2"/>
              <a:defRPr/>
            </a:pPr>
            <a:r>
              <a:rPr lang="en-GB" sz="2400" dirty="0" smtClean="0">
                <a:latin typeface="Times New Roman" pitchFamily="18" charset="0"/>
              </a:rPr>
              <a:t>Lingual lipase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hydrolyzes lipids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continues working in the duodenum</a:t>
            </a:r>
          </a:p>
          <a:p>
            <a:pPr marL="571500" indent="-571500" eaLnBrk="1" hangingPunct="1">
              <a:lnSpc>
                <a:spcPct val="90000"/>
              </a:lnSpc>
              <a:buClr>
                <a:srgbClr val="FF0000"/>
              </a:buClr>
              <a:buFont typeface="+mj-lt"/>
              <a:buAutoNum type="romanLcPeriod" startAt="3"/>
              <a:defRPr/>
            </a:pPr>
            <a:r>
              <a:rPr lang="en-GB" sz="2400" dirty="0" err="1" smtClean="0">
                <a:latin typeface="Times New Roman" pitchFamily="18" charset="0"/>
              </a:rPr>
              <a:t>Kallikrein</a:t>
            </a:r>
            <a:r>
              <a:rPr lang="en-GB" sz="2400" dirty="0" smtClean="0">
                <a:latin typeface="Times New Roman" pitchFamily="18" charset="0"/>
              </a:rPr>
              <a:t> (a protease from </a:t>
            </a:r>
            <a:r>
              <a:rPr lang="en-GB" sz="2400" dirty="0" err="1" smtClean="0">
                <a:latin typeface="Times New Roman" pitchFamily="18" charset="0"/>
              </a:rPr>
              <a:t>acinar</a:t>
            </a:r>
            <a:r>
              <a:rPr lang="en-GB" sz="2400" dirty="0" smtClean="0">
                <a:latin typeface="Times New Roman" pitchFamily="18" charset="0"/>
              </a:rPr>
              <a:t> cells, which is </a:t>
            </a:r>
            <a:r>
              <a:rPr lang="en-GB" sz="2400" u="sng" dirty="0" smtClean="0">
                <a:latin typeface="Times New Roman" pitchFamily="18" charset="0"/>
              </a:rPr>
              <a:t>not secreted into the salivary secretion</a:t>
            </a:r>
            <a:r>
              <a:rPr lang="en-GB" sz="2400" dirty="0" smtClean="0">
                <a:latin typeface="Times New Roman" pitchFamily="18" charset="0"/>
              </a:rPr>
              <a:t>):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Times New Roman" pitchFamily="18" charset="0"/>
              </a:rPr>
              <a:t>Catalyzes production of </a:t>
            </a:r>
            <a:r>
              <a:rPr lang="en-GB" sz="2400" dirty="0" err="1" smtClean="0">
                <a:latin typeface="Times New Roman" pitchFamily="18" charset="0"/>
              </a:rPr>
              <a:t>bradykinin</a:t>
            </a:r>
            <a:r>
              <a:rPr lang="en-GB" sz="2400" dirty="0" smtClean="0">
                <a:latin typeface="Times New Roman" pitchFamily="18" charset="0"/>
              </a:rPr>
              <a:t> (good vasodilator) from </a:t>
            </a:r>
            <a:r>
              <a:rPr lang="en-GB" sz="2400" dirty="0" smtClean="0">
                <a:latin typeface="Times New Roman" pitchFamily="18" charset="0"/>
                <a:sym typeface="Symbol" pitchFamily="18" charset="2"/>
              </a:rPr>
              <a:t>2-globulin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 smtClean="0">
                <a:latin typeface="Times New Roman" pitchFamily="18" charset="0"/>
              </a:rPr>
              <a:t>Bradykinin</a:t>
            </a:r>
            <a:r>
              <a:rPr lang="en-GB" sz="2400" dirty="0" smtClean="0">
                <a:latin typeface="Times New Roman" pitchFamily="18" charset="0"/>
              </a:rPr>
              <a:t> increases local blood flow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SzPct val="100000"/>
              <a:buFont typeface="Wingdings" pitchFamily="2" charset="2"/>
              <a:buChar char="Ø"/>
              <a:defRPr/>
            </a:pPr>
            <a:r>
              <a:rPr lang="en-GB" sz="2800" dirty="0" smtClean="0">
                <a:latin typeface="Times New Roman" pitchFamily="18" charset="0"/>
              </a:rPr>
              <a:t>Water (0.5 L saliva/day)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549275"/>
            <a:ext cx="8637587" cy="1431925"/>
          </a:xfrm>
        </p:spPr>
        <p:txBody>
          <a:bodyPr/>
          <a:lstStyle/>
          <a:p>
            <a:pPr eaLnBrk="1" hangingPunct="1"/>
            <a:r>
              <a:rPr lang="en-GB" smtClean="0"/>
              <a:t>Secretory Unit (salivon)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v"/>
              <a:defRPr/>
            </a:pPr>
            <a:r>
              <a:rPr lang="en-GB" dirty="0" smtClean="0">
                <a:latin typeface="Times New Roman" pitchFamily="18" charset="0"/>
              </a:rPr>
              <a:t>The basic unit “</a:t>
            </a:r>
            <a:r>
              <a:rPr lang="en-GB" dirty="0" err="1" smtClean="0">
                <a:latin typeface="Times New Roman" pitchFamily="18" charset="0"/>
              </a:rPr>
              <a:t>salivon</a:t>
            </a:r>
            <a:r>
              <a:rPr lang="en-GB" dirty="0" smtClean="0">
                <a:latin typeface="Times New Roman" pitchFamily="18" charset="0"/>
              </a:rPr>
              <a:t>” consists of: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Acinus</a:t>
            </a:r>
            <a:r>
              <a:rPr lang="en-GB" dirty="0" smtClean="0">
                <a:latin typeface="Times New Roman" pitchFamily="18" charset="0"/>
              </a:rPr>
              <a:t> -initial </a:t>
            </a:r>
            <a:r>
              <a:rPr lang="en-GB" dirty="0" err="1" smtClean="0">
                <a:latin typeface="Times New Roman" pitchFamily="18" charset="0"/>
              </a:rPr>
              <a:t>secretory</a:t>
            </a:r>
            <a:r>
              <a:rPr lang="en-GB" dirty="0" smtClean="0">
                <a:latin typeface="Times New Roman" pitchFamily="18" charset="0"/>
              </a:rPr>
              <a:t> process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Intercalated duct -initial portion of 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smtClean="0">
                <a:latin typeface="Times New Roman" pitchFamily="18" charset="0"/>
              </a:rPr>
              <a:t>Striated duct -modification of </a:t>
            </a:r>
            <a:r>
              <a:rPr lang="en-GB" dirty="0" err="1" smtClean="0">
                <a:latin typeface="Times New Roman" pitchFamily="18" charset="0"/>
              </a:rPr>
              <a:t>secretory</a:t>
            </a:r>
            <a:r>
              <a:rPr lang="en-GB" dirty="0" smtClean="0">
                <a:latin typeface="Times New Roman" pitchFamily="18" charset="0"/>
              </a:rPr>
              <a:t> product 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folHlink"/>
              </a:buClr>
              <a:buSzPct val="80000"/>
              <a:buFont typeface="+mj-lt"/>
              <a:buAutoNum type="arabicPeriod"/>
              <a:defRPr/>
            </a:pPr>
            <a:r>
              <a:rPr lang="en-GB" dirty="0" err="1" smtClean="0">
                <a:latin typeface="Times New Roman" pitchFamily="18" charset="0"/>
              </a:rPr>
              <a:t>Myoepithelial</a:t>
            </a:r>
            <a:r>
              <a:rPr lang="en-GB" dirty="0" smtClean="0">
                <a:latin typeface="Times New Roman" pitchFamily="18" charset="0"/>
              </a:rPr>
              <a:t>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</a:rPr>
              <a:t>surround </a:t>
            </a:r>
            <a:r>
              <a:rPr lang="en-GB" sz="2400" dirty="0" err="1" smtClean="0">
                <a:latin typeface="Times New Roman" pitchFamily="18" charset="0"/>
              </a:rPr>
              <a:t>acinus</a:t>
            </a:r>
            <a:r>
              <a:rPr lang="en-GB" sz="2400" dirty="0" smtClean="0">
                <a:latin typeface="Times New Roman" pitchFamily="18" charset="0"/>
              </a:rPr>
              <a:t> and intercalated duct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2400" dirty="0" smtClean="0">
                <a:latin typeface="Times New Roman" pitchFamily="18" charset="0"/>
              </a:rPr>
              <a:t>contraction moves saliva, prevents development of back pressure 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292469" cy="601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Characteristics of Saliva and Flow Rate </a:t>
            </a:r>
          </a:p>
        </p:txBody>
      </p:sp>
      <p:pic>
        <p:nvPicPr>
          <p:cNvPr id="4" name="Picture 3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4671"/>
            <a:ext cx="9144000" cy="44375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8637588" cy="762000"/>
          </a:xfrm>
        </p:spPr>
        <p:txBody>
          <a:bodyPr/>
          <a:lstStyle/>
          <a:p>
            <a:pPr eaLnBrk="1" hangingPunct="1"/>
            <a:r>
              <a:rPr lang="en-GB" smtClean="0"/>
              <a:t>Functions of Saliva</a:t>
            </a:r>
            <a:r>
              <a:rPr lang="en-US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Saliva helps prevent the deteriorative processes in the mouth in several ways: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moistens food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begins digestion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adjusts salt appetite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flow of saliva helps wash away pathogenic bacteria.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Saliva contains several factors that destroy bacteria such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ions, antibodies,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lactoferrin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which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chelates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iron necessary for bacterial growth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proteolytic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enzymes such as lysozyme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is: 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active against bacterial walls</a:t>
            </a:r>
          </a:p>
          <a:p>
            <a:pPr marL="571500" indent="-571500" eaLnBrk="1" hangingPunct="1">
              <a:buFont typeface="+mj-lt"/>
              <a:buAutoNum type="romanLcPeriod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helps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thiocyanate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ions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in entering bacterial wall where they become bactericidal.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62000"/>
          </a:xfrm>
        </p:spPr>
        <p:txBody>
          <a:bodyPr/>
          <a:lstStyle/>
          <a:p>
            <a:pPr eaLnBrk="1" hangingPunct="1"/>
            <a:r>
              <a:rPr lang="en-GB" smtClean="0"/>
              <a:t>Control of Secretion 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0772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Unique aspect of control of salivary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secretion rate depends </a:t>
            </a:r>
            <a:r>
              <a:rPr lang="en-GB" b="1" dirty="0" smtClean="0">
                <a:solidFill>
                  <a:srgbClr val="FF0000"/>
                </a:solidFill>
              </a:rPr>
              <a:t>entirely</a:t>
            </a:r>
            <a:r>
              <a:rPr lang="en-GB" b="1" dirty="0" smtClean="0"/>
              <a:t> </a:t>
            </a:r>
            <a:r>
              <a:rPr lang="en-GB" sz="2800" b="1" dirty="0" smtClean="0"/>
              <a:t>on neural control –autonomic nervous system (ANS)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both Parasympathetic and Sympathetic lead to increase secretion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Ø"/>
              <a:defRPr/>
            </a:pPr>
            <a:r>
              <a:rPr lang="en-GB" sz="2800" b="1" dirty="0" smtClean="0"/>
              <a:t>Composition modified by </a:t>
            </a:r>
            <a:r>
              <a:rPr lang="en-GB" b="1" dirty="0" err="1" smtClean="0">
                <a:solidFill>
                  <a:srgbClr val="FF0000"/>
                </a:solidFill>
              </a:rPr>
              <a:t>Aldosterone</a:t>
            </a:r>
            <a:r>
              <a:rPr lang="en-GB" sz="2800" b="1" dirty="0" smtClean="0"/>
              <a:t>:</a:t>
            </a:r>
            <a:endParaRPr lang="en-US" sz="2800" b="1" dirty="0" smtClean="0"/>
          </a:p>
          <a:p>
            <a:pPr marL="571500" indent="-571500" eaLnBrk="1" hangingPunct="1">
              <a:buClr>
                <a:schemeClr val="tx2"/>
              </a:buClr>
              <a:buSzPct val="80000"/>
              <a:buFont typeface="+mj-lt"/>
              <a:buAutoNum type="romanLcPeriod"/>
              <a:defRPr/>
            </a:pPr>
            <a:r>
              <a:rPr lang="en-US" sz="2800" b="1" dirty="0" smtClean="0"/>
              <a:t>increases </a:t>
            </a:r>
            <a:r>
              <a:rPr lang="en-US" sz="2800" b="1" dirty="0"/>
              <a:t>Na</a:t>
            </a:r>
            <a:r>
              <a:rPr lang="en-US" sz="2800" b="1" baseline="30000" dirty="0"/>
              <a:t>+</a:t>
            </a:r>
            <a:r>
              <a:rPr lang="en-US" sz="2800" b="1" dirty="0"/>
              <a:t> </a:t>
            </a:r>
            <a:r>
              <a:rPr lang="en-US" sz="2800" b="1" dirty="0">
                <a:sym typeface="Symbol" pitchFamily="18" charset="2"/>
              </a:rPr>
              <a:t>and </a:t>
            </a:r>
            <a:r>
              <a:rPr lang="en-US" sz="2800" b="1" dirty="0" err="1"/>
              <a:t>Cl</a:t>
            </a:r>
            <a:r>
              <a:rPr lang="en-US" sz="2800" b="1" baseline="30000" dirty="0"/>
              <a:t>- </a:t>
            </a:r>
            <a:r>
              <a:rPr lang="en-US" sz="2800" b="1" dirty="0" err="1" smtClean="0"/>
              <a:t>reabsoption</a:t>
            </a:r>
            <a:endParaRPr lang="en-US" sz="2800" b="1" dirty="0" smtClean="0"/>
          </a:p>
          <a:p>
            <a:pPr marL="571500" indent="-571500" eaLnBrk="1" hangingPunct="1">
              <a:buClr>
                <a:schemeClr val="accent2"/>
              </a:buClr>
              <a:buSzPct val="80000"/>
              <a:buFont typeface="+mj-lt"/>
              <a:buAutoNum type="romanLcPeriod"/>
              <a:defRPr/>
            </a:pPr>
            <a:r>
              <a:rPr lang="en-US" sz="2800" b="1" dirty="0" smtClean="0"/>
              <a:t>increases </a:t>
            </a:r>
            <a:r>
              <a:rPr lang="en-US" sz="2800" b="1" dirty="0"/>
              <a:t>K</a:t>
            </a:r>
            <a:r>
              <a:rPr lang="en-US" sz="2800" b="1" baseline="30000" dirty="0"/>
              <a:t>+ </a:t>
            </a:r>
            <a:r>
              <a:rPr lang="en-US" sz="2800" b="1" dirty="0" smtClean="0"/>
              <a:t>secretion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381000"/>
            <a:ext cx="7751762" cy="914400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620000" cy="487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The origins of parasympathetic neurons are: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salivary nuclei in medulla and pons (brain stem).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Outflow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	CN VII &amp; IX</a:t>
            </a:r>
            <a:r>
              <a:rPr lang="en-US" sz="2800" b="1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Transmitter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 dirty="0" smtClean="0"/>
              <a:t>		Ach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5000"/>
              <a:buFont typeface="Wingdings" pitchFamily="2" charset="2"/>
              <a:buChar char="v"/>
            </a:pPr>
            <a:r>
              <a:rPr lang="en-GB" sz="2800" b="1" dirty="0" smtClean="0"/>
              <a:t>It is stimulated in response to: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b="1" dirty="0" smtClean="0"/>
              <a:t>conditioned reflexes (taste, smell, and tactile stimuli)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Its stimulation is reduced due to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GB" sz="2800" b="1" dirty="0" smtClean="0"/>
              <a:t>sleep, fear, dehydration 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5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93725"/>
            <a:ext cx="8229600" cy="1311275"/>
          </a:xfrm>
        </p:spPr>
        <p:txBody>
          <a:bodyPr/>
          <a:lstStyle/>
          <a:p>
            <a:pPr eaLnBrk="1" hangingPunct="1"/>
            <a:r>
              <a:rPr lang="en-GB" smtClean="0"/>
              <a:t>Parasympathetic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Stimulates</a:t>
            </a:r>
            <a:r>
              <a:rPr lang="en-GB" sz="2400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secretion (</a:t>
            </a:r>
            <a:r>
              <a:rPr lang="en-GB" sz="2800" b="1" u="sng" dirty="0" smtClean="0"/>
              <a:t>protein poor</a:t>
            </a:r>
            <a:r>
              <a:rPr lang="en-GB" sz="2400" b="1" dirty="0" smtClean="0"/>
              <a:t>, high k and </a:t>
            </a:r>
            <a:r>
              <a:rPr lang="en-US" sz="2400" b="1" dirty="0" smtClean="0"/>
              <a:t>HCO</a:t>
            </a:r>
            <a:r>
              <a:rPr lang="en-US" sz="2400" b="1" baseline="-25000" dirty="0" smtClean="0"/>
              <a:t>3</a:t>
            </a:r>
            <a:r>
              <a:rPr lang="en-GB" sz="2400" b="1" dirty="0" smtClean="0"/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contraction of </a:t>
            </a:r>
            <a:r>
              <a:rPr lang="en-GB" sz="2400" b="1" dirty="0" err="1" smtClean="0"/>
              <a:t>myoepithelial</a:t>
            </a:r>
            <a:r>
              <a:rPr lang="en-GB" sz="2400" b="1" dirty="0" smtClean="0"/>
              <a:t> cell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metabolic rate </a:t>
            </a:r>
            <a:endParaRPr lang="en-GB" sz="2400" b="1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blood flow</a:t>
            </a:r>
            <a:r>
              <a:rPr lang="en-GB" sz="2400" b="1" u="sng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	 - the direct innervation of blood vessels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b="1" dirty="0" smtClean="0"/>
              <a:t>    	 - the growth and development of different cells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b="1" dirty="0" smtClean="0"/>
              <a:t>Sectioning of parasympathetic markedly decreases flow &amp; leads to atrophy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182563"/>
            <a:ext cx="8158162" cy="762000"/>
          </a:xfrm>
        </p:spPr>
        <p:txBody>
          <a:bodyPr/>
          <a:lstStyle/>
          <a:p>
            <a:pPr eaLnBrk="1" hangingPunct="1"/>
            <a:r>
              <a:rPr lang="en-GB" smtClean="0"/>
              <a:t>Sympathetic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001000" cy="42672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110000"/>
              <a:buFont typeface="Wingdings" pitchFamily="2" charset="2"/>
              <a:buChar char="v"/>
            </a:pPr>
            <a:r>
              <a:rPr lang="en-GB" sz="2400" b="1" dirty="0" smtClean="0"/>
              <a:t>The origin of sympathetic nerves are: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</a:t>
            </a:r>
            <a:r>
              <a:rPr lang="en-GB" sz="2400" b="1" dirty="0" err="1" smtClean="0"/>
              <a:t>intermediolateral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gray</a:t>
            </a:r>
            <a:r>
              <a:rPr lang="en-GB" sz="2400" b="1" dirty="0" smtClean="0"/>
              <a:t> T1-T3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Transmitter</a:t>
            </a:r>
            <a:endParaRPr lang="en-GB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norepinephrine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800" b="1" dirty="0" smtClean="0"/>
              <a:t>Stimulates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 		- secretion (mostly enzymes)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contraction of </a:t>
            </a:r>
            <a:r>
              <a:rPr lang="en-GB" sz="2400" b="1" dirty="0" err="1" smtClean="0"/>
              <a:t>myoepithelial</a:t>
            </a:r>
            <a:r>
              <a:rPr lang="en-GB" sz="2400" b="1" dirty="0" smtClean="0"/>
              <a:t> cell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metabolic rate 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b="1" dirty="0" smtClean="0"/>
              <a:t>		- growth and development of different cells </a:t>
            </a:r>
          </a:p>
          <a:p>
            <a:pPr eaLnBrk="1" hangingPunct="1">
              <a:buClr>
                <a:srgbClr val="FF0000"/>
              </a:buClr>
              <a:buSzPct val="115000"/>
              <a:buFont typeface="Wingdings" pitchFamily="2" charset="2"/>
              <a:buChar char="v"/>
            </a:pPr>
            <a:r>
              <a:rPr lang="en-GB" sz="2400" b="1" dirty="0" smtClean="0"/>
              <a:t>Sectioning of sympathetic nerves has minimal impact on secretion</a:t>
            </a: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ow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191565" cy="62959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Mastication (Chewing)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marL="609600" indent="-609600" eaLnBrk="1" hangingPunct="1"/>
            <a:r>
              <a:rPr lang="en-US" b="1" dirty="0" smtClean="0">
                <a:latin typeface="Times New Roman" pitchFamily="18" charset="0"/>
              </a:rPr>
              <a:t>Functions: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lubricate the bolus with salivary secretion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breakdown the bolus to small particles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b="1" dirty="0" smtClean="0">
                <a:latin typeface="Times New Roman" pitchFamily="18" charset="0"/>
              </a:rPr>
              <a:t>To begin digestion of carbohydrate (</a:t>
            </a:r>
            <a:r>
              <a:rPr lang="en-US" sz="2800" b="1" dirty="0" smtClean="0"/>
              <a:t>α-</a:t>
            </a:r>
            <a:r>
              <a:rPr lang="en-US" sz="2800" b="1" dirty="0" smtClean="0">
                <a:latin typeface="Times New Roman" pitchFamily="18" charset="0"/>
              </a:rPr>
              <a:t>amylase)</a:t>
            </a:r>
            <a:r>
              <a:rPr lang="en-US" b="1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800" smtClean="0"/>
              <a:t>The End </a:t>
            </a:r>
            <a:endParaRPr lang="ar-SA" sz="138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Mastication (Chewing)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066800"/>
            <a:ext cx="6400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Teeth organization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Anterior teeth (incisors) for cutting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Posterior teeth (molars) for grinding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Chewing muscles are innervated by CN-V (5</a:t>
            </a:r>
            <a:r>
              <a:rPr lang="en-US" sz="2400" baseline="30000" dirty="0" smtClean="0">
                <a:latin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</a:rPr>
              <a:t> cranial nerve). Chewing process is controlled by nuclei in the brain stem.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</a:rPr>
              <a:t>Masseter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</a:rPr>
              <a:t>Temporalis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</a:rPr>
              <a:t>Lateral </a:t>
            </a:r>
            <a:r>
              <a:rPr lang="en-US" sz="2400" dirty="0" err="1" smtClean="0">
                <a:latin typeface="Times New Roman" pitchFamily="18" charset="0"/>
              </a:rPr>
              <a:t>Pterygoid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</a:rPr>
              <a:t>Medial </a:t>
            </a:r>
            <a:r>
              <a:rPr lang="en-US" sz="2400" dirty="0" err="1" smtClean="0">
                <a:latin typeface="Times New Roman" pitchFamily="18" charset="0"/>
              </a:rPr>
              <a:t>Pterygoid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Taste centers in the brain stem and Hypothalamus)           rhythmical chewing movements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Courier New" pitchFamily="49" charset="0"/>
              <a:buChar char="o"/>
            </a:pPr>
            <a:r>
              <a:rPr lang="en-US" sz="2400" b="1" dirty="0"/>
              <a:t>Much of the chewing process is caused by a c</a:t>
            </a:r>
            <a:r>
              <a:rPr lang="en-US" sz="2400" b="1" dirty="0" smtClean="0"/>
              <a:t>hewing reflex &amp; stretch reflex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503714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75" y="2514600"/>
            <a:ext cx="2638425" cy="2628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Mastication (Chewing)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</a:rPr>
              <a:t>Chewing reflex &amp; stretch reflex </a:t>
            </a:r>
            <a:endParaRPr lang="en-US" sz="2800" b="1" dirty="0" smtClean="0"/>
          </a:p>
          <a:p>
            <a:r>
              <a:rPr lang="en-US" sz="2800" b="1" dirty="0" smtClean="0"/>
              <a:t>The presence of a bolus of food in the mouth at first initiates reflex inhibition of the muscles of mastication, which allows the lower jaw to drop. The drop in turn initiates a stretch reflex of the jaw muscles that leads to </a:t>
            </a:r>
            <a:r>
              <a:rPr lang="en-US" sz="2800" b="1" i="1" dirty="0" smtClean="0"/>
              <a:t>rebound contraction. This automatically raises the jaw to cause closure of the </a:t>
            </a:r>
            <a:r>
              <a:rPr lang="en-US" sz="2800" b="1" dirty="0" smtClean="0"/>
              <a:t>teeth, but it also compresses the bolus again against the linings of the mouth, which inhibits the jaw muscles once again, allowing the jaw to drop and rebound another time; this is repeated again and again.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Secretory Functions of the</a:t>
            </a:r>
            <a:br>
              <a:rPr lang="en-US" dirty="0" smtClean="0"/>
            </a:br>
            <a:r>
              <a:rPr lang="en-US" dirty="0" smtClean="0"/>
              <a:t>Alimentary Tract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The functions of </a:t>
            </a:r>
            <a:r>
              <a:rPr lang="en-US" sz="2800" b="1" dirty="0"/>
              <a:t>S</a:t>
            </a:r>
            <a:r>
              <a:rPr lang="en-US" sz="2800" b="1" dirty="0" smtClean="0"/>
              <a:t>ecretory </a:t>
            </a:r>
            <a:r>
              <a:rPr lang="en-US" sz="2800" b="1" dirty="0"/>
              <a:t>G</a:t>
            </a:r>
            <a:r>
              <a:rPr lang="en-US" sz="2800" b="1" dirty="0" smtClean="0"/>
              <a:t>lands: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smtClean="0"/>
              <a:t>Secretion of digestive enzymes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smtClean="0"/>
              <a:t>Provide mucus for lubrication and protection</a:t>
            </a:r>
          </a:p>
          <a:p>
            <a:r>
              <a:rPr lang="en-US" sz="2800" b="1" dirty="0"/>
              <a:t>Most digestive secretions are formed only </a:t>
            </a:r>
            <a:r>
              <a:rPr lang="en-US" sz="2800" b="1" dirty="0" smtClean="0"/>
              <a:t>in response </a:t>
            </a:r>
            <a:r>
              <a:rPr lang="en-US" sz="2800" b="1" dirty="0"/>
              <a:t>to the presence of food in </a:t>
            </a:r>
            <a:r>
              <a:rPr lang="en-US" sz="2800" b="1" dirty="0" smtClean="0"/>
              <a:t>the alimentary </a:t>
            </a:r>
            <a:r>
              <a:rPr lang="en-US" sz="2800" b="1" dirty="0"/>
              <a:t>tract, and the </a:t>
            </a:r>
            <a:r>
              <a:rPr lang="en-US" sz="2800" b="1" dirty="0" smtClean="0"/>
              <a:t>quantity secreted in each </a:t>
            </a:r>
            <a:r>
              <a:rPr lang="en-US" sz="2800" b="1" dirty="0"/>
              <a:t>segment of the tract is almost exactly </a:t>
            </a:r>
            <a:r>
              <a:rPr lang="en-US" sz="2800" b="1" dirty="0" smtClean="0"/>
              <a:t>the amount </a:t>
            </a:r>
            <a:r>
              <a:rPr lang="en-US" sz="2800" b="1" dirty="0"/>
              <a:t>needed </a:t>
            </a:r>
            <a:r>
              <a:rPr lang="en-US" sz="2800" b="1" dirty="0" smtClean="0"/>
              <a:t>for proper </a:t>
            </a:r>
            <a:r>
              <a:rPr lang="en-US" sz="2800" b="1" dirty="0"/>
              <a:t>digestion. </a:t>
            </a:r>
            <a:endParaRPr lang="ar-SA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152400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Chapter  64; page </a:t>
            </a:r>
            <a:r>
              <a:rPr lang="en-US" dirty="0" smtClean="0"/>
              <a:t>773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dirty="0" smtClean="0"/>
              <a:t>Anatomical Types of Glands</a:t>
            </a:r>
            <a:endParaRPr lang="ar-SA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819400"/>
          </a:xfrm>
        </p:spPr>
        <p:txBody>
          <a:bodyPr/>
          <a:lstStyle/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Single-cell mucous glands (goblet cells), they produce mucus. 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Crypts of </a:t>
            </a:r>
            <a:r>
              <a:rPr lang="en-US" sz="2800" b="1" dirty="0" err="1" smtClean="0"/>
              <a:t>Lieberkühn</a:t>
            </a:r>
            <a:r>
              <a:rPr lang="en-US" sz="2800" b="1" dirty="0" smtClean="0"/>
              <a:t> at the mucosal </a:t>
            </a:r>
            <a:r>
              <a:rPr lang="en-US" sz="2800" b="1" dirty="0"/>
              <a:t>pits in small intestine </a:t>
            </a:r>
            <a:r>
              <a:rPr lang="en-US" sz="2800" b="1" dirty="0" smtClean="0"/>
              <a:t>(they represent invaginations </a:t>
            </a:r>
            <a:r>
              <a:rPr lang="en-US" sz="2800" b="1" dirty="0"/>
              <a:t>of the epithelium into the </a:t>
            </a:r>
            <a:r>
              <a:rPr lang="en-US" sz="2800" b="1" dirty="0" err="1" smtClean="0"/>
              <a:t>submucosa</a:t>
            </a:r>
            <a:r>
              <a:rPr lang="en-US" sz="2800" b="1" dirty="0" smtClean="0"/>
              <a:t>). They release several digestive enzymes. 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Tubular glands that include an acid and pepsinogen-secreting gland (in the stomach).</a:t>
            </a:r>
          </a:p>
          <a:p>
            <a:pPr marL="514350" indent="-514350">
              <a:buFont typeface="Garamond" pitchFamily="18" charset="0"/>
              <a:buAutoNum type="arabicPeriod"/>
            </a:pPr>
            <a:r>
              <a:rPr lang="en-US" sz="2800" b="1" dirty="0" smtClean="0"/>
              <a:t>Salivary glands, pancreas, and liver. They are located outside the walls of GI tract. </a:t>
            </a:r>
            <a:r>
              <a:rPr lang="en-US" sz="2800" b="1" dirty="0"/>
              <a:t>They contain millions </a:t>
            </a:r>
            <a:r>
              <a:rPr lang="en-US" sz="2800" b="1" dirty="0" smtClean="0"/>
              <a:t>of </a:t>
            </a:r>
            <a:r>
              <a:rPr lang="en-US" sz="2800" b="1" i="1" dirty="0" err="1" smtClean="0"/>
              <a:t>acini</a:t>
            </a:r>
            <a:r>
              <a:rPr lang="en-US" sz="2800" b="1" i="1" dirty="0" smtClean="0"/>
              <a:t> </a:t>
            </a:r>
            <a:r>
              <a:rPr lang="en-US" sz="2800" b="1" dirty="0"/>
              <a:t>lined with secreting glandular cells; these </a:t>
            </a:r>
            <a:r>
              <a:rPr lang="en-US" sz="2800" b="1" dirty="0" err="1"/>
              <a:t>acini</a:t>
            </a:r>
            <a:r>
              <a:rPr lang="en-US" sz="2800" b="1" dirty="0"/>
              <a:t> </a:t>
            </a:r>
            <a:r>
              <a:rPr lang="en-US" sz="2800" b="1" dirty="0" smtClean="0"/>
              <a:t>feed into </a:t>
            </a:r>
            <a:r>
              <a:rPr lang="en-US" sz="2800" b="1" dirty="0"/>
              <a:t>a system of ducts </a:t>
            </a:r>
            <a:r>
              <a:rPr lang="en-US" sz="2800" b="1" dirty="0" smtClean="0"/>
              <a:t>that finally </a:t>
            </a:r>
            <a:r>
              <a:rPr lang="en-US" sz="2800" b="1" dirty="0"/>
              <a:t>empty into the alimentary tract </a:t>
            </a:r>
            <a:r>
              <a:rPr lang="en-US" sz="2800" b="1" dirty="0" smtClean="0"/>
              <a:t>itself. </a:t>
            </a:r>
            <a:endParaRPr lang="ar-SA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/>
              <a:t>Anatomical Types of </a:t>
            </a:r>
            <a:r>
              <a:rPr lang="en-US" dirty="0" smtClean="0"/>
              <a:t>Glands (cont.)</a:t>
            </a:r>
            <a:endParaRPr lang="en-US" dirty="0"/>
          </a:p>
        </p:txBody>
      </p:sp>
      <p:pic>
        <p:nvPicPr>
          <p:cNvPr id="5" name="Picture 4" descr="Slide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858000" cy="48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89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r>
              <a:rPr lang="en-US" sz="2800" dirty="0"/>
              <a:t>Basic Mechanisms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Stimulation </a:t>
            </a:r>
            <a:r>
              <a:rPr lang="en-US" sz="2800" dirty="0"/>
              <a:t>of the </a:t>
            </a:r>
            <a:r>
              <a:rPr lang="en-US" sz="2800" dirty="0" smtClean="0"/>
              <a:t>Alimentary Tract </a:t>
            </a:r>
            <a:r>
              <a:rPr lang="en-US" sz="2800" dirty="0"/>
              <a:t>Glands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7630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dirty="0"/>
              <a:t>Effect of Contact of Food with </a:t>
            </a:r>
            <a:r>
              <a:rPr lang="en-US" sz="2400" b="1" dirty="0" smtClean="0"/>
              <a:t>the Epithelium: Function </a:t>
            </a:r>
            <a:r>
              <a:rPr lang="en-US" sz="2400" b="1" dirty="0"/>
              <a:t>of </a:t>
            </a:r>
            <a:r>
              <a:rPr lang="en-US" sz="2400" b="1" dirty="0" smtClean="0"/>
              <a:t>Enteric Nervous Stimuli: </a:t>
            </a:r>
          </a:p>
          <a:p>
            <a:r>
              <a:rPr lang="en-US" sz="2400" b="1" dirty="0" smtClean="0"/>
              <a:t>The mechanical </a:t>
            </a:r>
            <a:r>
              <a:rPr lang="en-US" sz="2400" b="1" dirty="0"/>
              <a:t>presence of food in a particular segment of the </a:t>
            </a:r>
            <a:r>
              <a:rPr lang="en-US" sz="2400" b="1" dirty="0" smtClean="0"/>
              <a:t>GI tract usually </a:t>
            </a:r>
            <a:r>
              <a:rPr lang="en-US" sz="2400" b="1" dirty="0"/>
              <a:t>causes the glands </a:t>
            </a:r>
            <a:r>
              <a:rPr lang="en-US" sz="2400" b="1" dirty="0" smtClean="0"/>
              <a:t>to secrete</a:t>
            </a:r>
            <a:r>
              <a:rPr lang="en-US" sz="2400" b="1" dirty="0"/>
              <a:t> moderate to large quantities of juices</a:t>
            </a:r>
            <a:r>
              <a:rPr lang="en-US" sz="2400" b="1" dirty="0" smtClean="0"/>
              <a:t>. The types </a:t>
            </a:r>
            <a:r>
              <a:rPr lang="en-US" sz="2400" b="1" dirty="0"/>
              <a:t>of stimuli that do this </a:t>
            </a:r>
            <a:r>
              <a:rPr lang="en-US" sz="2400" b="1" dirty="0" smtClean="0"/>
              <a:t>are:  </a:t>
            </a:r>
          </a:p>
          <a:p>
            <a:pPr marL="0" indent="0">
              <a:buNone/>
            </a:pPr>
            <a:r>
              <a:rPr lang="en-US" sz="2400" b="1" dirty="0" smtClean="0"/>
              <a:t>(</a:t>
            </a:r>
            <a:r>
              <a:rPr lang="en-US" sz="2400" b="1" dirty="0"/>
              <a:t>1) tactile </a:t>
            </a:r>
            <a:r>
              <a:rPr lang="en-US" sz="2400" b="1" dirty="0" smtClean="0"/>
              <a:t>stimulation.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(2) chemical </a:t>
            </a:r>
            <a:r>
              <a:rPr lang="en-US" sz="2400" b="1" dirty="0" smtClean="0"/>
              <a:t>irritation.</a:t>
            </a:r>
          </a:p>
          <a:p>
            <a:pPr marL="0" indent="0">
              <a:buNone/>
            </a:pPr>
            <a:r>
              <a:rPr lang="en-US" sz="2400" b="1" dirty="0" smtClean="0"/>
              <a:t>(3</a:t>
            </a:r>
            <a:r>
              <a:rPr lang="en-US" sz="2400" b="1" dirty="0"/>
              <a:t>) distention of the </a:t>
            </a:r>
            <a:r>
              <a:rPr lang="en-US" sz="2400" b="1" dirty="0" smtClean="0"/>
              <a:t>gut wall. </a:t>
            </a:r>
          </a:p>
        </p:txBody>
      </p:sp>
    </p:spTree>
    <p:extLst>
      <p:ext uri="{BB962C8B-B14F-4D97-AF65-F5344CB8AC3E}">
        <p14:creationId xmlns:p14="http://schemas.microsoft.com/office/powerpoint/2010/main" val="33910271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ntroduction">
  <a:themeElements>
    <a:clrScheme name="">
      <a:dk1>
        <a:srgbClr val="919191"/>
      </a:dk1>
      <a:lt1>
        <a:srgbClr val="FFFF00"/>
      </a:lt1>
      <a:dk2>
        <a:srgbClr val="000099"/>
      </a:dk2>
      <a:lt2>
        <a:srgbClr val="FFFF00"/>
      </a:lt2>
      <a:accent1>
        <a:srgbClr val="FFFF00"/>
      </a:accent1>
      <a:accent2>
        <a:srgbClr val="FF5050"/>
      </a:accent2>
      <a:accent3>
        <a:srgbClr val="AAAACA"/>
      </a:accent3>
      <a:accent4>
        <a:srgbClr val="DADA00"/>
      </a:accent4>
      <a:accent5>
        <a:srgbClr val="FFFFAA"/>
      </a:accent5>
      <a:accent6>
        <a:srgbClr val="E74848"/>
      </a:accent6>
      <a:hlink>
        <a:srgbClr val="339933"/>
      </a:hlink>
      <a:folHlink>
        <a:srgbClr val="CECECE"/>
      </a:folHlink>
    </a:clrScheme>
    <a:fontScheme name="Introductio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 1, GI, 2009-2010</Template>
  <TotalTime>1516</TotalTime>
  <Words>1541</Words>
  <Application>Microsoft Office PowerPoint</Application>
  <PresentationFormat>On-screen Show (4:3)</PresentationFormat>
  <Paragraphs>177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Courier New</vt:lpstr>
      <vt:lpstr>Garamond</vt:lpstr>
      <vt:lpstr>Symbol</vt:lpstr>
      <vt:lpstr>Times New Roman</vt:lpstr>
      <vt:lpstr>Verdana</vt:lpstr>
      <vt:lpstr>Wingdings</vt:lpstr>
      <vt:lpstr>Introduction</vt:lpstr>
      <vt:lpstr>Secretory Functions of the Alimentary Tract (Secretion of Saliva)</vt:lpstr>
      <vt:lpstr>Learning objectives </vt:lpstr>
      <vt:lpstr>Mastication (Chewing)</vt:lpstr>
      <vt:lpstr>Mastication (Chewing)</vt:lpstr>
      <vt:lpstr>Mastication (Chewing)</vt:lpstr>
      <vt:lpstr>Secretory Functions of the Alimentary Tract</vt:lpstr>
      <vt:lpstr>Anatomical Types of Glands</vt:lpstr>
      <vt:lpstr>Anatomical Types of Glands (cont.)</vt:lpstr>
      <vt:lpstr>Basic Mechanisms of  Stimulation of the Alimentary Tract Glands</vt:lpstr>
      <vt:lpstr>Basic Mechanisms of  Stimulation of the Alimentary Tract Glands (cont.)</vt:lpstr>
      <vt:lpstr>Basic Mechanisms of  Stimulation of the Alimentary Tract Glands (cont.)</vt:lpstr>
      <vt:lpstr>Basic Mechanisms of  Stimulation of the Alimentary Tract Glands (cont.)</vt:lpstr>
      <vt:lpstr>Basic Mechanism of Secretion by Glandular Cells</vt:lpstr>
      <vt:lpstr>Lubricating and Protective Properties of Mucus:</vt:lpstr>
      <vt:lpstr>SALIVARY GLANDS</vt:lpstr>
      <vt:lpstr>SALIVARY GLANDS</vt:lpstr>
      <vt:lpstr>SALIVARY GLANDS</vt:lpstr>
      <vt:lpstr>Secretion of Saliva and its Characteristics</vt:lpstr>
      <vt:lpstr>Composition of Saliva</vt:lpstr>
      <vt:lpstr>Composition of Saliva (cont.)</vt:lpstr>
      <vt:lpstr>Secretory Unit (salivon)  </vt:lpstr>
      <vt:lpstr>PowerPoint Presentation</vt:lpstr>
      <vt:lpstr>Characteristics of Saliva and Flow Rate </vt:lpstr>
      <vt:lpstr>Functions of Saliva </vt:lpstr>
      <vt:lpstr>Control of Secretion </vt:lpstr>
      <vt:lpstr>Parasympathetic </vt:lpstr>
      <vt:lpstr>Parasympathetic  </vt:lpstr>
      <vt:lpstr>Sympathetic</vt:lpstr>
      <vt:lpstr>PowerPoint Presentation</vt:lpstr>
      <vt:lpstr>The End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alzoghaibi</dc:creator>
  <cp:lastModifiedBy>Dr.Zugaibi</cp:lastModifiedBy>
  <cp:revision>106</cp:revision>
  <dcterms:created xsi:type="dcterms:W3CDTF">1601-01-01T00:00:00Z</dcterms:created>
  <dcterms:modified xsi:type="dcterms:W3CDTF">2014-11-17T04:39:32Z</dcterms:modified>
</cp:coreProperties>
</file>