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Lst>
  <p:sldIdLst>
    <p:sldId id="256" r:id="rId3"/>
    <p:sldId id="293" r:id="rId4"/>
    <p:sldId id="299" r:id="rId5"/>
    <p:sldId id="258" r:id="rId6"/>
    <p:sldId id="295" r:id="rId7"/>
    <p:sldId id="296" r:id="rId8"/>
    <p:sldId id="274" r:id="rId9"/>
    <p:sldId id="275" r:id="rId10"/>
    <p:sldId id="276" r:id="rId11"/>
    <p:sldId id="310" r:id="rId12"/>
    <p:sldId id="277" r:id="rId13"/>
    <p:sldId id="278" r:id="rId14"/>
    <p:sldId id="279" r:id="rId15"/>
    <p:sldId id="300" r:id="rId16"/>
    <p:sldId id="301" r:id="rId17"/>
    <p:sldId id="303" r:id="rId18"/>
    <p:sldId id="291" r:id="rId19"/>
    <p:sldId id="302" r:id="rId20"/>
    <p:sldId id="304" r:id="rId21"/>
    <p:sldId id="305" r:id="rId22"/>
    <p:sldId id="306" r:id="rId23"/>
    <p:sldId id="307" r:id="rId24"/>
    <p:sldId id="308" r:id="rId25"/>
    <p:sldId id="309" r:id="rId26"/>
    <p:sldId id="298" r:id="rId27"/>
    <p:sldId id="262" r:id="rId28"/>
    <p:sldId id="263" r:id="rId29"/>
    <p:sldId id="268" r:id="rId30"/>
    <p:sldId id="264" r:id="rId31"/>
    <p:sldId id="266" r:id="rId32"/>
    <p:sldId id="292"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257C213C-35A4-4D44-AFE9-048008D7A530}"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Garamond" pitchFamily="18" charset="0"/>
        </a:defRPr>
      </a:lvl2pPr>
      <a:lvl3pPr algn="ctr" rtl="0" eaLnBrk="1" fontAlgn="base" hangingPunct="1">
        <a:spcBef>
          <a:spcPct val="0"/>
        </a:spcBef>
        <a:spcAft>
          <a:spcPct val="0"/>
        </a:spcAft>
        <a:defRPr sz="4000" b="1">
          <a:solidFill>
            <a:schemeClr val="tx2"/>
          </a:solidFill>
          <a:latin typeface="Garamond" pitchFamily="18" charset="0"/>
        </a:defRPr>
      </a:lvl3pPr>
      <a:lvl4pPr algn="ctr" rtl="0" eaLnBrk="1" fontAlgn="base" hangingPunct="1">
        <a:spcBef>
          <a:spcPct val="0"/>
        </a:spcBef>
        <a:spcAft>
          <a:spcPct val="0"/>
        </a:spcAft>
        <a:defRPr sz="4000" b="1">
          <a:solidFill>
            <a:schemeClr val="tx2"/>
          </a:solidFill>
          <a:latin typeface="Garamond" pitchFamily="18" charset="0"/>
        </a:defRPr>
      </a:lvl4pPr>
      <a:lvl5pPr algn="ctr" rtl="0" eaLnBrk="1" fontAlgn="base" hangingPunct="1">
        <a:spcBef>
          <a:spcPct val="0"/>
        </a:spcBef>
        <a:spcAft>
          <a:spcPct val="0"/>
        </a:spcAft>
        <a:defRPr sz="4000" b="1">
          <a:solidFill>
            <a:schemeClr val="tx2"/>
          </a:solidFill>
          <a:latin typeface="Garamond" pitchFamily="18" charset="0"/>
        </a:defRPr>
      </a:lvl5pPr>
      <a:lvl6pPr marL="457200" algn="ctr" rtl="0" eaLnBrk="1" fontAlgn="base" hangingPunct="1">
        <a:spcBef>
          <a:spcPct val="0"/>
        </a:spcBef>
        <a:spcAft>
          <a:spcPct val="0"/>
        </a:spcAft>
        <a:defRPr sz="4000" b="1">
          <a:solidFill>
            <a:schemeClr val="tx2"/>
          </a:solidFill>
          <a:latin typeface="Garamond" pitchFamily="18" charset="0"/>
        </a:defRPr>
      </a:lvl6pPr>
      <a:lvl7pPr marL="914400" algn="ctr" rtl="0" eaLnBrk="1" fontAlgn="base" hangingPunct="1">
        <a:spcBef>
          <a:spcPct val="0"/>
        </a:spcBef>
        <a:spcAft>
          <a:spcPct val="0"/>
        </a:spcAft>
        <a:defRPr sz="4000" b="1">
          <a:solidFill>
            <a:schemeClr val="tx2"/>
          </a:solidFill>
          <a:latin typeface="Garamond" pitchFamily="18" charset="0"/>
        </a:defRPr>
      </a:lvl7pPr>
      <a:lvl8pPr marL="1371600" algn="ctr" rtl="0" eaLnBrk="1" fontAlgn="base" hangingPunct="1">
        <a:spcBef>
          <a:spcPct val="0"/>
        </a:spcBef>
        <a:spcAft>
          <a:spcPct val="0"/>
        </a:spcAft>
        <a:defRPr sz="4000" b="1">
          <a:solidFill>
            <a:schemeClr val="tx2"/>
          </a:solidFill>
          <a:latin typeface="Garamond" pitchFamily="18" charset="0"/>
        </a:defRPr>
      </a:lvl8pPr>
      <a:lvl9pPr marL="1828800" algn="ctr" rtl="0" eaLnBrk="1" fontAlgn="base" hangingPunct="1">
        <a:spcBef>
          <a:spcPct val="0"/>
        </a:spcBef>
        <a:spcAft>
          <a:spcPct val="0"/>
        </a:spcAft>
        <a:defRPr sz="4000" b="1">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zzoghaibi@gmail.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Swallowing (Deglutition)</a:t>
            </a:r>
          </a:p>
        </p:txBody>
      </p:sp>
      <p:sp>
        <p:nvSpPr>
          <p:cNvPr id="3075" name="Rectangle 3"/>
          <p:cNvSpPr>
            <a:spLocks noGrp="1" noChangeArrowheads="1"/>
          </p:cNvSpPr>
          <p:nvPr>
            <p:ph type="subTitle" idx="1"/>
          </p:nvPr>
        </p:nvSpPr>
        <p:spPr/>
        <p:txBody>
          <a:bodyPr/>
          <a:lstStyle/>
          <a:p>
            <a:pPr eaLnBrk="1" hangingPunct="1"/>
            <a:r>
              <a:rPr lang="en-US" sz="2800" b="1" dirty="0" smtClean="0"/>
              <a:t>Mohammed </a:t>
            </a:r>
            <a:r>
              <a:rPr lang="en-US" sz="2800" b="1" dirty="0" err="1" smtClean="0"/>
              <a:t>Alzoghaibi</a:t>
            </a:r>
            <a:endParaRPr lang="en-US" sz="2800" b="1" dirty="0" smtClean="0"/>
          </a:p>
          <a:p>
            <a:pPr eaLnBrk="1" hangingPunct="1"/>
            <a:r>
              <a:rPr lang="en-US" sz="2800" b="1" dirty="0" smtClean="0">
                <a:hlinkClick r:id="rId2"/>
              </a:rPr>
              <a:t>zzoghaibi@gmail.com</a:t>
            </a:r>
            <a:endParaRPr lang="en-US" sz="2800" b="1" dirty="0" smtClean="0"/>
          </a:p>
          <a:p>
            <a:pPr eaLnBrk="1" hangingPunct="1"/>
            <a:r>
              <a:rPr lang="en-US" sz="2800" b="1" dirty="0" smtClean="0"/>
              <a:t>Cell Phone: 0506338400</a:t>
            </a:r>
            <a:endParaRPr lang="en-US" sz="2800" b="1" dirty="0" smtClean="0"/>
          </a:p>
        </p:txBody>
      </p:sp>
      <p:sp>
        <p:nvSpPr>
          <p:cNvPr id="4" name="TextBox 3"/>
          <p:cNvSpPr txBox="1"/>
          <p:nvPr/>
        </p:nvSpPr>
        <p:spPr>
          <a:xfrm>
            <a:off x="3137165" y="990600"/>
            <a:ext cx="2864117" cy="461665"/>
          </a:xfrm>
          <a:prstGeom prst="rect">
            <a:avLst/>
          </a:prstGeom>
          <a:noFill/>
        </p:spPr>
        <p:txBody>
          <a:bodyPr wrap="none" rtlCol="1">
            <a:spAutoFit/>
          </a:bodyPr>
          <a:lstStyle/>
          <a:p>
            <a:pPr algn="ctr"/>
            <a:r>
              <a:rPr lang="en-US" b="1" dirty="0" smtClean="0">
                <a:solidFill>
                  <a:srgbClr val="FFFF00"/>
                </a:solidFill>
              </a:rPr>
              <a:t>Chapter 63: 763-765</a:t>
            </a:r>
            <a:endParaRPr lang="ar-SA"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Ingestion of Food (continued)</a:t>
            </a:r>
            <a:endParaRPr lang="ar-SA" dirty="0"/>
          </a:p>
        </p:txBody>
      </p:sp>
      <p:pic>
        <p:nvPicPr>
          <p:cNvPr id="4" name="Picture 3" descr="imagesCAWUIB64.jpg"/>
          <p:cNvPicPr>
            <a:picLocks noChangeAspect="1"/>
          </p:cNvPicPr>
          <p:nvPr/>
        </p:nvPicPr>
        <p:blipFill>
          <a:blip r:embed="rId2"/>
          <a:stretch>
            <a:fillRect/>
          </a:stretch>
        </p:blipFill>
        <p:spPr>
          <a:xfrm>
            <a:off x="1000100" y="2071678"/>
            <a:ext cx="3097623" cy="3571900"/>
          </a:xfrm>
          <a:prstGeom prst="rect">
            <a:avLst/>
          </a:prstGeom>
        </p:spPr>
      </p:pic>
      <p:pic>
        <p:nvPicPr>
          <p:cNvPr id="6" name="Picture 5" descr="imagesCAR3HG9X.jpg"/>
          <p:cNvPicPr>
            <a:picLocks noChangeAspect="1"/>
          </p:cNvPicPr>
          <p:nvPr/>
        </p:nvPicPr>
        <p:blipFill>
          <a:blip r:embed="rId3"/>
          <a:stretch>
            <a:fillRect/>
          </a:stretch>
        </p:blipFill>
        <p:spPr>
          <a:xfrm>
            <a:off x="4857752" y="2071678"/>
            <a:ext cx="3071834" cy="354216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0" y="106363"/>
            <a:ext cx="9144000" cy="579437"/>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 </a:t>
            </a:r>
            <a:r>
              <a:rPr lang="en-US" sz="3200" b="1" dirty="0">
                <a:solidFill>
                  <a:srgbClr val="FFFF00"/>
                </a:solidFill>
              </a:rPr>
              <a:t>of Food (continued)</a:t>
            </a:r>
          </a:p>
        </p:txBody>
      </p:sp>
      <p:sp>
        <p:nvSpPr>
          <p:cNvPr id="33795" name="Text Box 6"/>
          <p:cNvSpPr txBox="1">
            <a:spLocks noChangeArrowheads="1"/>
          </p:cNvSpPr>
          <p:nvPr/>
        </p:nvSpPr>
        <p:spPr bwMode="auto">
          <a:xfrm>
            <a:off x="0" y="762000"/>
            <a:ext cx="8915400" cy="3170099"/>
          </a:xfrm>
          <a:prstGeom prst="rect">
            <a:avLst/>
          </a:prstGeom>
          <a:noFill/>
          <a:ln w="12700">
            <a:noFill/>
            <a:miter lim="800000"/>
            <a:headEnd type="none" w="sm" len="sm"/>
            <a:tailEnd type="none" w="sm" len="sm"/>
          </a:ln>
        </p:spPr>
        <p:txBody>
          <a:bodyPr>
            <a:spAutoFit/>
          </a:bodyPr>
          <a:lstStyle/>
          <a:p>
            <a:pPr marL="457200" indent="-457200" eaLnBrk="0" hangingPunct="0"/>
            <a:r>
              <a:rPr lang="en-US" b="1" dirty="0"/>
              <a:t>	</a:t>
            </a:r>
            <a:r>
              <a:rPr lang="en-US" sz="2200" b="1" dirty="0"/>
              <a:t>(5)</a:t>
            </a:r>
            <a:r>
              <a:rPr lang="en-US" sz="2200" b="1" dirty="0">
                <a:solidFill>
                  <a:srgbClr val="FFFFFF"/>
                </a:solidFill>
              </a:rPr>
              <a:t>  </a:t>
            </a:r>
            <a:r>
              <a:rPr lang="en-US" sz="2200" b="1" u="sng" dirty="0">
                <a:solidFill>
                  <a:srgbClr val="FFFFFF"/>
                </a:solidFill>
              </a:rPr>
              <a:t>Once the larynx is raised and the </a:t>
            </a:r>
            <a:r>
              <a:rPr lang="en-US" sz="2200" b="1" u="sng" dirty="0" err="1"/>
              <a:t>pharyngoesophageal</a:t>
            </a:r>
            <a:r>
              <a:rPr lang="en-US" sz="2200" b="1" u="sng" dirty="0"/>
              <a:t> sphincter</a:t>
            </a:r>
            <a:r>
              <a:rPr lang="en-US" sz="2200" b="1" u="sng" dirty="0">
                <a:solidFill>
                  <a:srgbClr val="FFFFFF"/>
                </a:solidFill>
              </a:rPr>
              <a:t> relaxes, the entire muscular wall of the pharynx contracts </a:t>
            </a:r>
            <a:r>
              <a:rPr lang="en-US" sz="2200" b="1" dirty="0">
                <a:solidFill>
                  <a:srgbClr val="FFFFFF"/>
                </a:solidFill>
              </a:rPr>
              <a:t>(superior, middle, then inferior parts) propelling the food by peristalsis into the esophagus.  </a:t>
            </a:r>
          </a:p>
          <a:p>
            <a:pPr marL="457200" indent="-457200" eaLnBrk="0" hangingPunct="0"/>
            <a:r>
              <a:rPr lang="en-US" sz="2200" b="1" dirty="0">
                <a:solidFill>
                  <a:srgbClr val="FFFFFF"/>
                </a:solidFill>
              </a:rPr>
              <a:t>	</a:t>
            </a:r>
          </a:p>
          <a:p>
            <a:pPr marL="457200" indent="-457200" eaLnBrk="0" hangingPunct="0"/>
            <a:r>
              <a:rPr lang="en-US" sz="2200" b="1" dirty="0">
                <a:solidFill>
                  <a:srgbClr val="FFFFFF"/>
                </a:solidFill>
              </a:rPr>
              <a:t>	</a:t>
            </a:r>
            <a:r>
              <a:rPr lang="en-US" sz="2200" b="1" dirty="0"/>
              <a:t>Summary of pharyngeal stage of swallowing</a:t>
            </a:r>
            <a:r>
              <a:rPr lang="en-US" sz="2200" b="1" dirty="0">
                <a:solidFill>
                  <a:srgbClr val="FFFFFF"/>
                </a:solidFill>
              </a:rPr>
              <a:t>: The trachea is closed, the esophagus is opened, and a fast peristaltic wave initiated by the nervous system of the pharynx forces the bolus of food into the upper esophagus (time of process is &lt; 2 seconds).   </a:t>
            </a:r>
          </a:p>
        </p:txBody>
      </p:sp>
      <p:pic>
        <p:nvPicPr>
          <p:cNvPr id="33796" name="Picture 3" descr="6301"/>
          <p:cNvPicPr>
            <a:picLocks noChangeAspect="1" noChangeArrowheads="1"/>
          </p:cNvPicPr>
          <p:nvPr/>
        </p:nvPicPr>
        <p:blipFill>
          <a:blip r:embed="rId2" cstate="print"/>
          <a:srcRect/>
          <a:stretch>
            <a:fillRect/>
          </a:stretch>
        </p:blipFill>
        <p:spPr bwMode="auto">
          <a:xfrm>
            <a:off x="3581400" y="3962400"/>
            <a:ext cx="4419600" cy="2781300"/>
          </a:xfrm>
          <a:prstGeom prst="rect">
            <a:avLst/>
          </a:prstGeom>
          <a:noFill/>
          <a:ln w="9525">
            <a:noFill/>
            <a:miter lim="800000"/>
            <a:headEnd/>
            <a:tailEnd/>
          </a:ln>
        </p:spPr>
      </p:pic>
      <p:sp>
        <p:nvSpPr>
          <p:cNvPr id="33797" name="Rectangle 5"/>
          <p:cNvSpPr>
            <a:spLocks noChangeArrowheads="1"/>
          </p:cNvSpPr>
          <p:nvPr/>
        </p:nvSpPr>
        <p:spPr bwMode="auto">
          <a:xfrm>
            <a:off x="1187450" y="4522788"/>
            <a:ext cx="2012950" cy="946150"/>
          </a:xfrm>
          <a:prstGeom prst="rect">
            <a:avLst/>
          </a:prstGeom>
          <a:noFill/>
          <a:ln w="12700">
            <a:noFill/>
            <a:miter lim="800000"/>
            <a:headEnd type="none" w="sm" len="sm"/>
            <a:tailEnd type="none" w="sm" len="sm"/>
          </a:ln>
        </p:spPr>
        <p:txBody>
          <a:bodyPr wrap="none">
            <a:spAutoFit/>
          </a:bodyPr>
          <a:lstStyle/>
          <a:p>
            <a:pPr eaLnBrk="0" hangingPunct="0"/>
            <a:r>
              <a:rPr lang="en-US" sz="2800" b="1" dirty="0">
                <a:solidFill>
                  <a:schemeClr val="tx2"/>
                </a:solidFill>
              </a:rPr>
              <a:t>Swallowing </a:t>
            </a:r>
          </a:p>
          <a:p>
            <a:pPr eaLnBrk="0" hangingPunct="0"/>
            <a:r>
              <a:rPr lang="en-US" sz="2800" b="1" dirty="0">
                <a:solidFill>
                  <a:schemeClr val="tx2"/>
                </a:solidFill>
              </a:rPr>
              <a:t>mechanism.</a:t>
            </a:r>
          </a:p>
        </p:txBody>
      </p:sp>
      <p:sp>
        <p:nvSpPr>
          <p:cNvPr id="33798" name="Rectangle 2"/>
          <p:cNvSpPr>
            <a:spLocks noChangeArrowheads="1"/>
          </p:cNvSpPr>
          <p:nvPr/>
        </p:nvSpPr>
        <p:spPr bwMode="auto">
          <a:xfrm>
            <a:off x="228600" y="6248400"/>
            <a:ext cx="7772400" cy="441325"/>
          </a:xfrm>
          <a:prstGeom prst="rect">
            <a:avLst/>
          </a:prstGeom>
          <a:noFill/>
          <a:ln w="9525">
            <a:noFill/>
            <a:miter lim="800000"/>
            <a:headEnd/>
            <a:tailEnd/>
          </a:ln>
        </p:spPr>
        <p:txBody>
          <a:bodyPr/>
          <a:lstStyle/>
          <a:p>
            <a:pPr eaLnBrk="0" hangingPunct="0"/>
            <a:r>
              <a:rPr lang="en-US" sz="1400"/>
              <a:t>Figure 63-1. </a:t>
            </a:r>
            <a:endParaRPr lang="en-US" sz="1000"/>
          </a:p>
          <a:p>
            <a:pPr eaLnBrk="0" hangingPunct="0"/>
            <a:r>
              <a:rPr lang="en-US" sz="1000">
                <a:solidFill>
                  <a:srgbClr val="CCFFFF"/>
                </a:solidFill>
              </a:rPr>
              <a:t>Copyright 2000, WB Saunders Company, All Rights Reserved</a:t>
            </a:r>
            <a:endParaRPr lang="en-US" sz="1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fade">
                                      <p:cBhvr>
                                        <p:cTn id="7" dur="1000"/>
                                        <p:tgtEl>
                                          <p:spTgt spid="33795"/>
                                        </p:tgtEl>
                                      </p:cBhvr>
                                    </p:animEffect>
                                    <p:anim calcmode="lin" valueType="num">
                                      <p:cBhvr>
                                        <p:cTn id="8" dur="1000" fill="hold"/>
                                        <p:tgtEl>
                                          <p:spTgt spid="33795"/>
                                        </p:tgtEl>
                                        <p:attrNameLst>
                                          <p:attrName>ppt_x</p:attrName>
                                        </p:attrNameLst>
                                      </p:cBhvr>
                                      <p:tavLst>
                                        <p:tav tm="0">
                                          <p:val>
                                            <p:strVal val="#ppt_x"/>
                                          </p:val>
                                        </p:tav>
                                        <p:tav tm="100000">
                                          <p:val>
                                            <p:strVal val="#ppt_x"/>
                                          </p:val>
                                        </p:tav>
                                      </p:tavLst>
                                    </p:anim>
                                    <p:anim calcmode="lin" valueType="num">
                                      <p:cBhvr>
                                        <p:cTn id="9" dur="1000" fill="hold"/>
                                        <p:tgtEl>
                                          <p:spTgt spid="3379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childTnLst>
                                    <p:set>
                                      <p:cBhvr>
                                        <p:cTn id="13" dur="1" fill="hold">
                                          <p:stCondLst>
                                            <p:cond delay="0"/>
                                          </p:stCondLst>
                                        </p:cTn>
                                        <p:tgtEl>
                                          <p:spTgt spid="3379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3796"/>
                                        </p:tgtEl>
                                        <p:attrNameLst>
                                          <p:attrName>style.visibility</p:attrName>
                                        </p:attrNameLst>
                                      </p:cBhvr>
                                      <p:to>
                                        <p:strVal val="visible"/>
                                      </p:to>
                                    </p:set>
                                    <p:animEffect transition="in" filter="blinds(horizontal)">
                                      <p:cBhvr>
                                        <p:cTn id="18" dur="500"/>
                                        <p:tgtEl>
                                          <p:spTgt spid="3379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3797"/>
                                        </p:tgtEl>
                                        <p:attrNameLst>
                                          <p:attrName>style.visibility</p:attrName>
                                        </p:attrNameLst>
                                      </p:cBhvr>
                                      <p:to>
                                        <p:strVal val="visible"/>
                                      </p:to>
                                    </p:set>
                                    <p:animEffect transition="in" filter="blinds(horizontal)">
                                      <p:cBhvr>
                                        <p:cTn id="23"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5" grpId="1"/>
      <p:bldP spid="3379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5"/>
          <p:cNvSpPr txBox="1">
            <a:spLocks noChangeArrowheads="1"/>
          </p:cNvSpPr>
          <p:nvPr/>
        </p:nvSpPr>
        <p:spPr bwMode="auto">
          <a:xfrm>
            <a:off x="0" y="218182"/>
            <a:ext cx="9144000" cy="1077218"/>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a:t>
            </a:r>
            <a:r>
              <a:rPr lang="en-US" sz="3200" dirty="0" smtClean="0">
                <a:solidFill>
                  <a:srgbClr val="FFFF00"/>
                </a:solidFill>
              </a:rPr>
              <a:t> </a:t>
            </a:r>
            <a:r>
              <a:rPr lang="en-US" sz="3200" b="1" dirty="0">
                <a:solidFill>
                  <a:srgbClr val="FFFF00"/>
                </a:solidFill>
              </a:rPr>
              <a:t>of Food(continued)</a:t>
            </a:r>
          </a:p>
          <a:p>
            <a:pPr algn="ctr" eaLnBrk="0" hangingPunct="0"/>
            <a:endParaRPr lang="en-US" sz="3200" b="1" dirty="0">
              <a:solidFill>
                <a:srgbClr val="FFFF00"/>
              </a:solidFill>
            </a:endParaRPr>
          </a:p>
        </p:txBody>
      </p:sp>
      <p:sp>
        <p:nvSpPr>
          <p:cNvPr id="34819" name="Text Box 6"/>
          <p:cNvSpPr txBox="1">
            <a:spLocks noChangeArrowheads="1"/>
          </p:cNvSpPr>
          <p:nvPr/>
        </p:nvSpPr>
        <p:spPr bwMode="auto">
          <a:xfrm>
            <a:off x="0" y="1064597"/>
            <a:ext cx="9144000" cy="4955203"/>
          </a:xfrm>
          <a:prstGeom prst="rect">
            <a:avLst/>
          </a:prstGeom>
          <a:noFill/>
          <a:ln w="12700">
            <a:noFill/>
            <a:miter lim="800000"/>
            <a:headEnd type="none" w="sm" len="sm"/>
            <a:tailEnd type="none" w="sm" len="sm"/>
          </a:ln>
        </p:spPr>
        <p:txBody>
          <a:bodyPr>
            <a:spAutoFit/>
          </a:bodyPr>
          <a:lstStyle/>
          <a:p>
            <a:pPr marL="457200" indent="-457200" eaLnBrk="0" hangingPunct="0">
              <a:spcBef>
                <a:spcPct val="50000"/>
              </a:spcBef>
            </a:pPr>
            <a:r>
              <a:rPr lang="en-US" sz="2800" b="1" dirty="0"/>
              <a:t>	</a:t>
            </a:r>
            <a:r>
              <a:rPr lang="en-US" sz="2600" b="1" dirty="0">
                <a:solidFill>
                  <a:srgbClr val="FFFF00"/>
                </a:solidFill>
              </a:rPr>
              <a:t>● Nervous initiation of the pharyngeal stage of swallowing. </a:t>
            </a:r>
            <a:r>
              <a:rPr lang="en-US" b="1" dirty="0">
                <a:solidFill>
                  <a:srgbClr val="FFFFFF"/>
                </a:solidFill>
              </a:rPr>
              <a:t>Sensory impulses from the mouth are received  by the </a:t>
            </a:r>
            <a:r>
              <a:rPr lang="en-US" b="1" dirty="0">
                <a:solidFill>
                  <a:srgbClr val="FFFF00"/>
                </a:solidFill>
              </a:rPr>
              <a:t>nucleus</a:t>
            </a:r>
            <a:r>
              <a:rPr lang="en-US" b="1" dirty="0">
                <a:solidFill>
                  <a:srgbClr val="FFFFFF"/>
                </a:solidFill>
              </a:rPr>
              <a:t> </a:t>
            </a:r>
            <a:r>
              <a:rPr lang="en-US" b="1" i="1" dirty="0" err="1">
                <a:solidFill>
                  <a:srgbClr val="FFFF00"/>
                </a:solidFill>
              </a:rPr>
              <a:t>tractus</a:t>
            </a:r>
            <a:r>
              <a:rPr lang="en-US" b="1" i="1" dirty="0">
                <a:solidFill>
                  <a:srgbClr val="FFFF00"/>
                </a:solidFill>
              </a:rPr>
              <a:t> </a:t>
            </a:r>
            <a:r>
              <a:rPr lang="en-US" b="1" i="1" dirty="0" err="1">
                <a:solidFill>
                  <a:srgbClr val="FFFF00"/>
                </a:solidFill>
              </a:rPr>
              <a:t>solitarius</a:t>
            </a:r>
            <a:r>
              <a:rPr lang="en-US" b="1" i="1" dirty="0">
                <a:solidFill>
                  <a:srgbClr val="FFFF00"/>
                </a:solidFill>
              </a:rPr>
              <a:t> </a:t>
            </a:r>
            <a:r>
              <a:rPr lang="en-US" b="1" dirty="0">
                <a:solidFill>
                  <a:srgbClr val="FFFFFF"/>
                </a:solidFill>
              </a:rPr>
              <a:t>(NTS) via the medulla oblongata through the </a:t>
            </a:r>
            <a:r>
              <a:rPr lang="en-US" b="1" i="1" dirty="0">
                <a:solidFill>
                  <a:srgbClr val="FFFF00"/>
                </a:solidFill>
              </a:rPr>
              <a:t>trigeminal and </a:t>
            </a:r>
            <a:r>
              <a:rPr lang="en-US" b="1" i="1" dirty="0" err="1">
                <a:solidFill>
                  <a:srgbClr val="FFFF00"/>
                </a:solidFill>
              </a:rPr>
              <a:t>glossopharyngeal</a:t>
            </a:r>
            <a:r>
              <a:rPr lang="en-US" b="1" i="1" dirty="0">
                <a:solidFill>
                  <a:srgbClr val="FFFF00"/>
                </a:solidFill>
              </a:rPr>
              <a:t> </a:t>
            </a:r>
            <a:r>
              <a:rPr lang="en-US" b="1" dirty="0">
                <a:solidFill>
                  <a:srgbClr val="FFFFFF"/>
                </a:solidFill>
              </a:rPr>
              <a:t>nerves. The most sensitive areas of the posterior mouth and pharynx for initiating the pharyngeal stage of swallowing are located in a ring around the pharyngeal opening including the </a:t>
            </a:r>
            <a:r>
              <a:rPr lang="en-US" b="1" dirty="0" err="1">
                <a:solidFill>
                  <a:srgbClr val="FFFFFF"/>
                </a:solidFill>
              </a:rPr>
              <a:t>tonsillar</a:t>
            </a:r>
            <a:r>
              <a:rPr lang="en-US" b="1" dirty="0">
                <a:solidFill>
                  <a:srgbClr val="FFFFFF"/>
                </a:solidFill>
              </a:rPr>
              <a:t> pillars. The successive stages of swallowing are then automatically initiated by neuronal areas of the reticular substance of the medulla and lower portion of the </a:t>
            </a:r>
            <a:r>
              <a:rPr lang="en-US" b="1" dirty="0" err="1">
                <a:solidFill>
                  <a:srgbClr val="FFFFFF"/>
                </a:solidFill>
              </a:rPr>
              <a:t>pons</a:t>
            </a:r>
            <a:r>
              <a:rPr lang="en-US" b="1" dirty="0">
                <a:solidFill>
                  <a:srgbClr val="FFFFFF"/>
                </a:solidFill>
              </a:rPr>
              <a:t> (collectively called the </a:t>
            </a:r>
            <a:r>
              <a:rPr lang="en-US" b="1" dirty="0"/>
              <a:t>deglutition or swallowing center</a:t>
            </a:r>
            <a:r>
              <a:rPr lang="en-US" b="1" dirty="0">
                <a:solidFill>
                  <a:srgbClr val="FFFFFF"/>
                </a:solidFill>
              </a:rPr>
              <a:t>). The motor impulses to the pharynx and upper esophagus are transmitted from the swallowing center by the </a:t>
            </a:r>
            <a:r>
              <a:rPr lang="en-US" b="1" dirty="0">
                <a:solidFill>
                  <a:srgbClr val="FFFF00"/>
                </a:solidFill>
              </a:rPr>
              <a:t>5</a:t>
            </a:r>
            <a:r>
              <a:rPr lang="en-US" b="1" baseline="30000" dirty="0">
                <a:solidFill>
                  <a:srgbClr val="FFFF00"/>
                </a:solidFill>
              </a:rPr>
              <a:t>th</a:t>
            </a:r>
            <a:r>
              <a:rPr lang="en-US" b="1" dirty="0">
                <a:solidFill>
                  <a:srgbClr val="FFFF00"/>
                </a:solidFill>
              </a:rPr>
              <a:t>, 9</a:t>
            </a:r>
            <a:r>
              <a:rPr lang="en-US" b="1" baseline="30000" dirty="0">
                <a:solidFill>
                  <a:srgbClr val="FFFF00"/>
                </a:solidFill>
              </a:rPr>
              <a:t>th</a:t>
            </a:r>
            <a:r>
              <a:rPr lang="en-US" b="1" dirty="0">
                <a:solidFill>
                  <a:srgbClr val="FFFF00"/>
                </a:solidFill>
              </a:rPr>
              <a:t>, 10</a:t>
            </a:r>
            <a:r>
              <a:rPr lang="en-US" b="1" baseline="30000" dirty="0">
                <a:solidFill>
                  <a:srgbClr val="FFFF00"/>
                </a:solidFill>
              </a:rPr>
              <a:t>th</a:t>
            </a:r>
            <a:r>
              <a:rPr lang="en-US" b="1" dirty="0">
                <a:solidFill>
                  <a:srgbClr val="FFFF00"/>
                </a:solidFill>
              </a:rPr>
              <a:t>, and 12</a:t>
            </a:r>
            <a:r>
              <a:rPr lang="en-US" b="1" baseline="30000" dirty="0">
                <a:solidFill>
                  <a:srgbClr val="FFFF00"/>
                </a:solidFill>
              </a:rPr>
              <a:t>th</a:t>
            </a:r>
            <a:r>
              <a:rPr lang="en-US" b="1" dirty="0">
                <a:solidFill>
                  <a:srgbClr val="FFFF00"/>
                </a:solidFill>
              </a:rPr>
              <a:t> cranial nerves </a:t>
            </a:r>
            <a:r>
              <a:rPr lang="en-US" b="1" dirty="0">
                <a:solidFill>
                  <a:srgbClr val="FFFFFF"/>
                </a:solidFill>
              </a:rPr>
              <a:t>and few of the superior cervical nerves.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609600" y="482025"/>
            <a:ext cx="7772400" cy="584775"/>
          </a:xfrm>
          <a:prstGeom prst="rect">
            <a:avLst/>
          </a:prstGeom>
          <a:noFill/>
          <a:ln w="12700">
            <a:noFill/>
            <a:miter lim="800000"/>
            <a:headEnd type="none" w="sm" len="sm"/>
            <a:tailEnd type="none" w="sm" len="sm"/>
          </a:ln>
        </p:spPr>
        <p:txBody>
          <a:bodyPr wrap="square">
            <a:spAutoFit/>
          </a:bodyPr>
          <a:lstStyle/>
          <a:p>
            <a:pPr algn="ctr" eaLnBrk="0" hangingPunct="0"/>
            <a:r>
              <a:rPr lang="en-US" sz="3200" b="1" dirty="0" smtClean="0">
                <a:solidFill>
                  <a:srgbClr val="FFFF00"/>
                </a:solidFill>
              </a:rPr>
              <a:t>Ingestion </a:t>
            </a:r>
            <a:r>
              <a:rPr lang="en-US" sz="3200" b="1" dirty="0">
                <a:solidFill>
                  <a:srgbClr val="FFFF00"/>
                </a:solidFill>
              </a:rPr>
              <a:t>of Food (</a:t>
            </a:r>
            <a:r>
              <a:rPr lang="en-US" sz="3200" b="1" dirty="0" smtClean="0">
                <a:solidFill>
                  <a:srgbClr val="FFFF00"/>
                </a:solidFill>
              </a:rPr>
              <a:t>continued</a:t>
            </a:r>
            <a:r>
              <a:rPr lang="en-US" sz="3200" b="1" dirty="0">
                <a:solidFill>
                  <a:srgbClr val="FFFF00"/>
                </a:solidFill>
              </a:rPr>
              <a:t>)</a:t>
            </a:r>
          </a:p>
        </p:txBody>
      </p:sp>
      <p:sp>
        <p:nvSpPr>
          <p:cNvPr id="35843" name="Text Box 6"/>
          <p:cNvSpPr txBox="1">
            <a:spLocks noChangeArrowheads="1"/>
          </p:cNvSpPr>
          <p:nvPr/>
        </p:nvSpPr>
        <p:spPr bwMode="auto">
          <a:xfrm>
            <a:off x="0" y="1838504"/>
            <a:ext cx="9144000" cy="3724096"/>
          </a:xfrm>
          <a:prstGeom prst="rect">
            <a:avLst/>
          </a:prstGeom>
          <a:noFill/>
          <a:ln w="12700">
            <a:noFill/>
            <a:miter lim="800000"/>
            <a:headEnd type="none" w="sm" len="sm"/>
            <a:tailEnd type="none" w="sm" len="sm"/>
          </a:ln>
        </p:spPr>
        <p:txBody>
          <a:bodyPr>
            <a:spAutoFit/>
          </a:bodyPr>
          <a:lstStyle/>
          <a:p>
            <a:pPr marL="457200" indent="-457200" eaLnBrk="0" hangingPunct="0">
              <a:spcBef>
                <a:spcPct val="50000"/>
              </a:spcBef>
            </a:pPr>
            <a:r>
              <a:rPr lang="en-US" b="1" dirty="0"/>
              <a:t>	</a:t>
            </a:r>
            <a:r>
              <a:rPr lang="en-US" b="1" dirty="0">
                <a:solidFill>
                  <a:srgbClr val="FFFF00"/>
                </a:solidFill>
              </a:rPr>
              <a:t>● Effect of the Pharyngeal Stage of Swallowing on Respiration. </a:t>
            </a:r>
            <a:r>
              <a:rPr lang="en-US" b="1" dirty="0" smtClean="0">
                <a:solidFill>
                  <a:srgbClr val="FFFFFF"/>
                </a:solidFill>
              </a:rPr>
              <a:t>The entire  </a:t>
            </a:r>
            <a:r>
              <a:rPr lang="en-US" b="1" dirty="0">
                <a:solidFill>
                  <a:srgbClr val="FFFFFF"/>
                </a:solidFill>
              </a:rPr>
              <a:t>pharyngeal stage of swallowing </a:t>
            </a:r>
            <a:r>
              <a:rPr lang="en-US" b="1" dirty="0" smtClean="0">
                <a:solidFill>
                  <a:srgbClr val="FFFFFF"/>
                </a:solidFill>
              </a:rPr>
              <a:t>occurs in &lt; 6 sec, during </a:t>
            </a:r>
            <a:r>
              <a:rPr lang="en-US" b="1" dirty="0">
                <a:solidFill>
                  <a:srgbClr val="FFFFFF"/>
                </a:solidFill>
              </a:rPr>
              <a:t>which time the swallowing center inhibits the respiratory center in the medulla which stops respiration during the swallowing cycle. </a:t>
            </a:r>
            <a:endParaRPr lang="en-US" b="1" dirty="0" smtClean="0">
              <a:solidFill>
                <a:srgbClr val="FFFFFF"/>
              </a:solidFill>
            </a:endParaRPr>
          </a:p>
          <a:p>
            <a:pPr marL="457200" indent="-457200" eaLnBrk="0" hangingPunct="0">
              <a:spcBef>
                <a:spcPct val="50000"/>
              </a:spcBef>
            </a:pPr>
            <a:r>
              <a:rPr lang="en-US" b="1" dirty="0"/>
              <a:t>In summary</a:t>
            </a:r>
            <a:r>
              <a:rPr lang="en-US" b="1" dirty="0">
                <a:solidFill>
                  <a:srgbClr val="FFFFFF"/>
                </a:solidFill>
              </a:rPr>
              <a:t>, the pharyngeal stage of swallowing is a </a:t>
            </a:r>
            <a:r>
              <a:rPr lang="en-US" b="1" dirty="0"/>
              <a:t>reflex act </a:t>
            </a:r>
            <a:r>
              <a:rPr lang="en-US" b="1" dirty="0">
                <a:solidFill>
                  <a:srgbClr val="FFFFFF"/>
                </a:solidFill>
              </a:rPr>
              <a:t>initiated by the voluntary movement of food into the back of the mouth which stimulates involuntary pharyngeal sensory receptors to elicit the swallowing </a:t>
            </a:r>
            <a:r>
              <a:rPr lang="en-US" b="1" dirty="0" smtClean="0">
                <a:solidFill>
                  <a:srgbClr val="FFFFFF"/>
                </a:solidFill>
              </a:rPr>
              <a:t>reflex. </a:t>
            </a:r>
            <a:endParaRPr lang="en-US" b="1"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500" fill="hold"/>
                                        <p:tgtEl>
                                          <p:spTgt spid="35843"/>
                                        </p:tgtEl>
                                        <p:attrNameLst>
                                          <p:attrName>ppt_x</p:attrName>
                                        </p:attrNameLst>
                                      </p:cBhvr>
                                      <p:tavLst>
                                        <p:tav tm="0">
                                          <p:val>
                                            <p:strVal val="#ppt_x"/>
                                          </p:val>
                                        </p:tav>
                                        <p:tav tm="100000">
                                          <p:val>
                                            <p:strVal val="#ppt_x"/>
                                          </p:val>
                                        </p:tav>
                                      </p:tavLst>
                                    </p:anim>
                                    <p:anim calcmode="lin" valueType="num">
                                      <p:cBhvr additive="base">
                                        <p:cTn id="8" dur="500" fill="hold"/>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62000"/>
          </a:xfrm>
        </p:spPr>
        <p:txBody>
          <a:bodyPr/>
          <a:lstStyle/>
          <a:p>
            <a:r>
              <a:rPr lang="en-US" dirty="0">
                <a:solidFill>
                  <a:srgbClr val="FFFF00"/>
                </a:solidFill>
              </a:rPr>
              <a:t>Ingestion of Food (continued</a:t>
            </a:r>
            <a:r>
              <a:rPr lang="en-US" dirty="0" smtClean="0">
                <a:solidFill>
                  <a:srgbClr val="FFFF00"/>
                </a:solidFill>
              </a:rPr>
              <a:t>)</a:t>
            </a:r>
            <a:endParaRPr lang="en-US" dirty="0"/>
          </a:p>
        </p:txBody>
      </p:sp>
      <p:sp>
        <p:nvSpPr>
          <p:cNvPr id="3" name="Content Placeholder 2"/>
          <p:cNvSpPr>
            <a:spLocks noGrp="1"/>
          </p:cNvSpPr>
          <p:nvPr>
            <p:ph idx="1"/>
          </p:nvPr>
        </p:nvSpPr>
        <p:spPr>
          <a:xfrm>
            <a:off x="152400" y="762000"/>
            <a:ext cx="8839200" cy="4114800"/>
          </a:xfrm>
        </p:spPr>
        <p:txBody>
          <a:bodyPr>
            <a:noAutofit/>
          </a:bodyPr>
          <a:lstStyle/>
          <a:p>
            <a:pPr marL="0" indent="0">
              <a:buNone/>
            </a:pPr>
            <a:r>
              <a:rPr lang="en-US" sz="2400" b="1" dirty="0">
                <a:solidFill>
                  <a:srgbClr val="FFFF00"/>
                </a:solidFill>
              </a:rPr>
              <a:t>● </a:t>
            </a:r>
            <a:r>
              <a:rPr lang="en-US" sz="2400" b="1" u="sng" dirty="0">
                <a:solidFill>
                  <a:srgbClr val="FFFF00"/>
                </a:solidFill>
              </a:rPr>
              <a:t>Esophageal Stage of Swallowing</a:t>
            </a:r>
            <a:r>
              <a:rPr lang="en-US" sz="2400" b="1" dirty="0">
                <a:solidFill>
                  <a:srgbClr val="FFFF00"/>
                </a:solidFill>
              </a:rPr>
              <a:t>. </a:t>
            </a:r>
            <a:r>
              <a:rPr lang="en-US" sz="2400" b="1" dirty="0">
                <a:solidFill>
                  <a:srgbClr val="FFFFFF"/>
                </a:solidFill>
              </a:rPr>
              <a:t>The esophagus is a conduit to move food rapidly from the pharynx to the stomach. </a:t>
            </a:r>
            <a:r>
              <a:rPr lang="en-US" sz="2400" b="1" dirty="0">
                <a:solidFill>
                  <a:srgbClr val="FFFF00"/>
                </a:solidFill>
              </a:rPr>
              <a:t>It exhibits two types of peristaltic movements, primary and secondary peristalsis. </a:t>
            </a:r>
            <a:r>
              <a:rPr lang="en-US" sz="2400" b="1" dirty="0">
                <a:solidFill>
                  <a:srgbClr val="FFFFFF"/>
                </a:solidFill>
              </a:rPr>
              <a:t>The primary peristalsis is simply a continuation of the peristaltic wave that begins in the pharynx and spreads into the esophagus during the pharyngeal stage of swallowing. This wave passes from the pharynx to the stomach in </a:t>
            </a:r>
            <a:r>
              <a:rPr lang="en-US" sz="2400" b="1" dirty="0">
                <a:solidFill>
                  <a:srgbClr val="FFFF00"/>
                </a:solidFill>
              </a:rPr>
              <a:t>8-10 sec</a:t>
            </a:r>
            <a:r>
              <a:rPr lang="en-US" sz="2400" b="1" dirty="0">
                <a:solidFill>
                  <a:srgbClr val="FFFFFF"/>
                </a:solidFill>
              </a:rPr>
              <a:t>. If this primary peristaltic wave fails to move the food to the stomach, then the distention in the esophagus caused by the food will initiate secondary peristaltic wave which will continue until all the food is emptied into the stomach. The musculature of the pharyngeal wall and the upper third of the esophagus is skeletal muscle (peristaltic waves are controlled by impulses from glossopharyngeal and </a:t>
            </a:r>
            <a:r>
              <a:rPr lang="en-US" sz="2400" b="1" dirty="0" err="1">
                <a:solidFill>
                  <a:srgbClr val="FFFFFF"/>
                </a:solidFill>
              </a:rPr>
              <a:t>vagus</a:t>
            </a:r>
            <a:r>
              <a:rPr lang="en-US" sz="2400" b="1" dirty="0">
                <a:solidFill>
                  <a:srgbClr val="FFFFFF"/>
                </a:solidFill>
              </a:rPr>
              <a:t> nerves) while the musculature of the lower two thirds of the esophagus is smooth muscle (controlled by the </a:t>
            </a:r>
            <a:r>
              <a:rPr lang="en-US" sz="2400" b="1" dirty="0" err="1">
                <a:solidFill>
                  <a:srgbClr val="FFFFFF"/>
                </a:solidFill>
              </a:rPr>
              <a:t>vagus</a:t>
            </a:r>
            <a:r>
              <a:rPr lang="en-US" sz="2400" b="1" dirty="0">
                <a:solidFill>
                  <a:srgbClr val="FFFFFF"/>
                </a:solidFill>
              </a:rPr>
              <a:t> through connections with the esophageal </a:t>
            </a:r>
            <a:r>
              <a:rPr lang="en-US" sz="2400" b="1" dirty="0" err="1">
                <a:solidFill>
                  <a:srgbClr val="FFFFFF"/>
                </a:solidFill>
              </a:rPr>
              <a:t>myenteric</a:t>
            </a:r>
            <a:r>
              <a:rPr lang="en-US" sz="2400" b="1" dirty="0">
                <a:solidFill>
                  <a:srgbClr val="FFFFFF"/>
                </a:solidFill>
              </a:rPr>
              <a:t> nervous system</a:t>
            </a:r>
            <a:r>
              <a:rPr lang="en-US" sz="2400" b="1" dirty="0" smtClean="0">
                <a:solidFill>
                  <a:srgbClr val="FFFFFF"/>
                </a:solidFill>
              </a:rPr>
              <a:t>).</a:t>
            </a:r>
            <a:endParaRPr lang="en-US" sz="2400" b="1" dirty="0">
              <a:solidFill>
                <a:srgbClr val="FFFFFF"/>
              </a:solidFill>
            </a:endParaRPr>
          </a:p>
        </p:txBody>
      </p:sp>
    </p:spTree>
    <p:extLst>
      <p:ext uri="{BB962C8B-B14F-4D97-AF65-F5344CB8AC3E}">
        <p14:creationId xmlns:p14="http://schemas.microsoft.com/office/powerpoint/2010/main" val="238152761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00"/>
                </a:solidFill>
              </a:rPr>
              <a:t>Esophageal Stage of Swallowing</a:t>
            </a:r>
            <a:endParaRPr lang="en-US" dirty="0"/>
          </a:p>
        </p:txBody>
      </p:sp>
      <p:pic>
        <p:nvPicPr>
          <p:cNvPr id="5" name="Picture 4" descr="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752600" y="2057400"/>
            <a:ext cx="5283200" cy="3962400"/>
          </a:xfrm>
          <a:prstGeom prst="rect">
            <a:avLst/>
          </a:prstGeom>
        </p:spPr>
      </p:pic>
    </p:spTree>
    <p:extLst>
      <p:ext uri="{BB962C8B-B14F-4D97-AF65-F5344CB8AC3E}">
        <p14:creationId xmlns:p14="http://schemas.microsoft.com/office/powerpoint/2010/main" val="367195029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Esophageal Stage of Swallowing</a:t>
            </a:r>
            <a:endParaRPr lang="en-US" dirty="0"/>
          </a:p>
        </p:txBody>
      </p:sp>
      <p:pic>
        <p:nvPicPr>
          <p:cNvPr id="3" name="Picture 4" descr="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752600" y="1981200"/>
            <a:ext cx="5791200" cy="4343400"/>
          </a:xfrm>
          <a:prstGeom prst="rect">
            <a:avLst/>
          </a:prstGeom>
        </p:spPr>
      </p:pic>
    </p:spTree>
    <p:extLst>
      <p:ext uri="{BB962C8B-B14F-4D97-AF65-F5344CB8AC3E}">
        <p14:creationId xmlns:p14="http://schemas.microsoft.com/office/powerpoint/2010/main" val="386625177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5"/>
          <p:cNvSpPr txBox="1">
            <a:spLocks noChangeArrowheads="1"/>
          </p:cNvSpPr>
          <p:nvPr/>
        </p:nvSpPr>
        <p:spPr bwMode="auto">
          <a:xfrm>
            <a:off x="0" y="381000"/>
            <a:ext cx="9144000" cy="519113"/>
          </a:xfrm>
          <a:prstGeom prst="rect">
            <a:avLst/>
          </a:prstGeom>
          <a:noFill/>
          <a:ln w="12700">
            <a:noFill/>
            <a:miter lim="800000"/>
            <a:headEnd type="none" w="sm" len="sm"/>
            <a:tailEnd type="none" w="sm" len="sm"/>
          </a:ln>
        </p:spPr>
        <p:txBody>
          <a:bodyPr>
            <a:spAutoFit/>
          </a:bodyPr>
          <a:lstStyle/>
          <a:p>
            <a:pPr algn="ctr" eaLnBrk="0" hangingPunct="0"/>
            <a:r>
              <a:rPr lang="en-US" sz="2800" b="1" dirty="0" smtClean="0">
                <a:solidFill>
                  <a:srgbClr val="FFFF00"/>
                </a:solidFill>
              </a:rPr>
              <a:t>Function </a:t>
            </a:r>
            <a:r>
              <a:rPr lang="en-US" sz="2800" b="1" dirty="0">
                <a:solidFill>
                  <a:srgbClr val="FFFF00"/>
                </a:solidFill>
              </a:rPr>
              <a:t>of </a:t>
            </a:r>
            <a:r>
              <a:rPr lang="en-US" sz="2800" b="1" dirty="0" err="1">
                <a:solidFill>
                  <a:srgbClr val="FFFF00"/>
                </a:solidFill>
              </a:rPr>
              <a:t>Gastroesophageal</a:t>
            </a:r>
            <a:r>
              <a:rPr lang="en-US" sz="2800" b="1" dirty="0">
                <a:solidFill>
                  <a:srgbClr val="FFFF00"/>
                </a:solidFill>
              </a:rPr>
              <a:t> Sphincter</a:t>
            </a:r>
          </a:p>
        </p:txBody>
      </p:sp>
      <p:sp>
        <p:nvSpPr>
          <p:cNvPr id="48131" name="Text Box 6"/>
          <p:cNvSpPr txBox="1">
            <a:spLocks noChangeArrowheads="1"/>
          </p:cNvSpPr>
          <p:nvPr/>
        </p:nvSpPr>
        <p:spPr bwMode="auto">
          <a:xfrm>
            <a:off x="0" y="1246778"/>
            <a:ext cx="9144000" cy="4239622"/>
          </a:xfrm>
          <a:prstGeom prst="rect">
            <a:avLst/>
          </a:prstGeom>
          <a:noFill/>
          <a:ln w="12700">
            <a:noFill/>
            <a:miter lim="800000"/>
            <a:headEnd type="none" w="sm" len="sm"/>
            <a:tailEnd type="none" w="sm" len="sm"/>
          </a:ln>
        </p:spPr>
        <p:txBody>
          <a:bodyPr>
            <a:spAutoFit/>
          </a:bodyPr>
          <a:lstStyle/>
          <a:p>
            <a:pPr marL="457200" indent="-457200" eaLnBrk="0" hangingPunct="0">
              <a:spcBef>
                <a:spcPct val="50000"/>
              </a:spcBef>
            </a:pPr>
            <a:r>
              <a:rPr lang="en-US" sz="2800" b="1" dirty="0"/>
              <a:t>	</a:t>
            </a:r>
            <a:r>
              <a:rPr lang="en-US" sz="2100" b="1" dirty="0">
                <a:solidFill>
                  <a:srgbClr val="FFFF00"/>
                </a:solidFill>
              </a:rPr>
              <a:t>● Receptive Relaxation of the Stomach. </a:t>
            </a:r>
            <a:r>
              <a:rPr lang="en-US" sz="2100" b="1" dirty="0">
                <a:solidFill>
                  <a:srgbClr val="FFFFFF"/>
                </a:solidFill>
              </a:rPr>
              <a:t>When the esophageal peristaltic waves reaches the stomach, the stomach relaxes through inhibition of </a:t>
            </a:r>
            <a:r>
              <a:rPr lang="en-US" sz="2100" b="1" dirty="0" err="1">
                <a:solidFill>
                  <a:srgbClr val="FFFFFF"/>
                </a:solidFill>
              </a:rPr>
              <a:t>myenteric</a:t>
            </a:r>
            <a:r>
              <a:rPr lang="en-US" sz="2100" b="1" dirty="0">
                <a:solidFill>
                  <a:srgbClr val="FFFFFF"/>
                </a:solidFill>
              </a:rPr>
              <a:t> neurons which prepares the stomach to receive the food that is propelled into the esophagus during swallowing. </a:t>
            </a:r>
          </a:p>
          <a:p>
            <a:pPr marL="457200" indent="-457200" eaLnBrk="0" hangingPunct="0">
              <a:spcBef>
                <a:spcPct val="50000"/>
              </a:spcBef>
            </a:pPr>
            <a:r>
              <a:rPr lang="en-US" sz="2100" b="1" dirty="0">
                <a:solidFill>
                  <a:srgbClr val="FFFFFF"/>
                </a:solidFill>
              </a:rPr>
              <a:t>	</a:t>
            </a:r>
            <a:r>
              <a:rPr lang="en-US" sz="2100" b="1" dirty="0">
                <a:solidFill>
                  <a:srgbClr val="FFFF00"/>
                </a:solidFill>
              </a:rPr>
              <a:t>● Function of the Lower Esophageal Sphincter (</a:t>
            </a:r>
            <a:r>
              <a:rPr lang="en-US" sz="2100" b="1" dirty="0" err="1">
                <a:solidFill>
                  <a:srgbClr val="FFFF00"/>
                </a:solidFill>
              </a:rPr>
              <a:t>Gastroesophageal</a:t>
            </a:r>
            <a:r>
              <a:rPr lang="en-US" sz="2100" b="1" dirty="0">
                <a:solidFill>
                  <a:srgbClr val="FFFF00"/>
                </a:solidFill>
              </a:rPr>
              <a:t> Sphincter). </a:t>
            </a:r>
            <a:r>
              <a:rPr lang="en-US" sz="2100" b="1" dirty="0">
                <a:solidFill>
                  <a:srgbClr val="FFFFFF"/>
                </a:solidFill>
              </a:rPr>
              <a:t>The esophageal sphincter is formed by the esophageal  circular muscle located in an area of ~ 3 cm upward of the junction with the stomach.  This sphincter remains </a:t>
            </a:r>
            <a:r>
              <a:rPr lang="en-US" sz="2100" b="1" dirty="0" err="1">
                <a:solidFill>
                  <a:srgbClr val="FFFFFF"/>
                </a:solidFill>
              </a:rPr>
              <a:t>tonically</a:t>
            </a:r>
            <a:r>
              <a:rPr lang="en-US" sz="2100" b="1" dirty="0">
                <a:solidFill>
                  <a:srgbClr val="FFFFFF"/>
                </a:solidFill>
              </a:rPr>
              <a:t> constricted (protects the esophagus from the stomach acidic juices) until the peristaltic swallowing wave passes down the esophagus  and causes a “receptive relaxation” of the sphincter and the emptying of the propelled food into the stomach. Failure of the sphincter to relax will result in </a:t>
            </a:r>
            <a:r>
              <a:rPr lang="en-US" sz="2100" b="1" dirty="0">
                <a:solidFill>
                  <a:srgbClr val="FFFF00"/>
                </a:solidFill>
              </a:rPr>
              <a:t>achalasia</a:t>
            </a:r>
            <a:r>
              <a:rPr lang="en-US" sz="2100" b="1" dirty="0">
                <a:solidFill>
                  <a:srgbClr val="FFFFFF"/>
                </a:solidFill>
              </a:rPr>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z="3200" dirty="0">
                <a:solidFill>
                  <a:srgbClr val="FFFF00"/>
                </a:solidFill>
              </a:rPr>
              <a:t>Function of </a:t>
            </a:r>
            <a:r>
              <a:rPr lang="en-US" sz="3200" dirty="0" err="1">
                <a:solidFill>
                  <a:srgbClr val="FFFF00"/>
                </a:solidFill>
              </a:rPr>
              <a:t>Gastroesophageal</a:t>
            </a:r>
            <a:r>
              <a:rPr lang="en-US" sz="3200" dirty="0">
                <a:solidFill>
                  <a:srgbClr val="FFFF00"/>
                </a:solidFill>
              </a:rPr>
              <a:t> </a:t>
            </a:r>
            <a:r>
              <a:rPr lang="en-US" sz="3200" dirty="0" smtClean="0">
                <a:solidFill>
                  <a:srgbClr val="FFFF00"/>
                </a:solidFill>
              </a:rPr>
              <a:t>Sphincter (</a:t>
            </a:r>
            <a:r>
              <a:rPr lang="en-US" sz="3200" dirty="0">
                <a:solidFill>
                  <a:srgbClr val="FFFF00"/>
                </a:solidFill>
              </a:rPr>
              <a:t>continued)</a:t>
            </a:r>
            <a:endParaRPr lang="en-US" sz="3200" dirty="0"/>
          </a:p>
        </p:txBody>
      </p:sp>
      <p:sp>
        <p:nvSpPr>
          <p:cNvPr id="3" name="Content Placeholder 2"/>
          <p:cNvSpPr>
            <a:spLocks noGrp="1"/>
          </p:cNvSpPr>
          <p:nvPr>
            <p:ph idx="1"/>
          </p:nvPr>
        </p:nvSpPr>
        <p:spPr>
          <a:xfrm>
            <a:off x="228600" y="1143000"/>
            <a:ext cx="8382000" cy="3581400"/>
          </a:xfrm>
        </p:spPr>
        <p:txBody>
          <a:bodyPr/>
          <a:lstStyle/>
          <a:p>
            <a:pPr marL="0" indent="0">
              <a:buNone/>
            </a:pPr>
            <a:r>
              <a:rPr lang="en-US" sz="2400" b="1" dirty="0">
                <a:solidFill>
                  <a:srgbClr val="FFFF00"/>
                </a:solidFill>
              </a:rPr>
              <a:t>● Additional Prevention of Esophageal Reflux by </a:t>
            </a:r>
            <a:r>
              <a:rPr lang="en-US" sz="2400" b="1" dirty="0" smtClean="0">
                <a:solidFill>
                  <a:srgbClr val="FFFF00"/>
                </a:solidFill>
              </a:rPr>
              <a:t>Valve-like </a:t>
            </a:r>
            <a:r>
              <a:rPr lang="en-US" sz="2400" b="1" dirty="0">
                <a:solidFill>
                  <a:srgbClr val="FFFF00"/>
                </a:solidFill>
              </a:rPr>
              <a:t>Closure of the Distal End of the Esophagus</a:t>
            </a:r>
            <a:r>
              <a:rPr lang="en-US" sz="2400" b="1" dirty="0" smtClean="0">
                <a:solidFill>
                  <a:srgbClr val="FFFF00"/>
                </a:solidFill>
              </a:rPr>
              <a:t>.</a:t>
            </a:r>
            <a:r>
              <a:rPr lang="en-US" sz="2400" b="1" dirty="0" smtClean="0"/>
              <a:t> </a:t>
            </a:r>
            <a:r>
              <a:rPr lang="en-US" sz="2400" b="1" dirty="0">
                <a:solidFill>
                  <a:srgbClr val="FFFFFF"/>
                </a:solidFill>
              </a:rPr>
              <a:t>This is another protective mechanism (safety factor) that prevents reflux of gastric secretions into the lower portion of the esophagus. This mechanism involves a short portion of the esophagus that extends slightly into the stomach and that caves the esophagus inward in response to </a:t>
            </a:r>
            <a:r>
              <a:rPr lang="en-US" sz="2400" b="1" dirty="0" smtClean="0">
                <a:solidFill>
                  <a:srgbClr val="FFFFFF"/>
                </a:solidFill>
              </a:rPr>
              <a:t>increased intra-abdominal </a:t>
            </a:r>
            <a:r>
              <a:rPr lang="en-US" sz="2400" b="1" dirty="0">
                <a:solidFill>
                  <a:srgbClr val="FFFFFF"/>
                </a:solidFill>
              </a:rPr>
              <a:t>pressure. </a:t>
            </a:r>
          </a:p>
        </p:txBody>
      </p:sp>
      <p:pic>
        <p:nvPicPr>
          <p:cNvPr id="4" name="Picture 2" descr="C:\Users\Hala\Desktop\gastroesophageal_reflu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60" y="3837816"/>
            <a:ext cx="3935413" cy="302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101292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28625" y="0"/>
            <a:ext cx="8229600" cy="1371600"/>
          </a:xfrm>
        </p:spPr>
        <p:txBody>
          <a:bodyPr/>
          <a:lstStyle/>
          <a:p>
            <a:r>
              <a:rPr lang="en-US" sz="3200" dirty="0">
                <a:solidFill>
                  <a:srgbClr val="FFFF00"/>
                </a:solidFill>
              </a:rPr>
              <a:t>Function of </a:t>
            </a:r>
            <a:r>
              <a:rPr lang="en-US" sz="3200" dirty="0" err="1">
                <a:solidFill>
                  <a:srgbClr val="FFFF00"/>
                </a:solidFill>
              </a:rPr>
              <a:t>Gastroesophageal</a:t>
            </a:r>
            <a:r>
              <a:rPr lang="en-US" sz="3200" dirty="0">
                <a:solidFill>
                  <a:srgbClr val="FFFF00"/>
                </a:solidFill>
              </a:rPr>
              <a:t> Sphincter (continued)</a:t>
            </a:r>
            <a:endParaRPr lang="en-US" sz="3200" dirty="0" smtClean="0">
              <a:solidFill>
                <a:srgbClr val="FFFF00"/>
              </a:solidFill>
              <a:latin typeface="+mn-lt"/>
            </a:endParaRPr>
          </a:p>
        </p:txBody>
      </p:sp>
      <p:sp>
        <p:nvSpPr>
          <p:cNvPr id="22531" name="Rectangle 3"/>
          <p:cNvSpPr>
            <a:spLocks noGrp="1" noChangeArrowheads="1"/>
          </p:cNvSpPr>
          <p:nvPr>
            <p:ph type="body" idx="1"/>
          </p:nvPr>
        </p:nvSpPr>
        <p:spPr>
          <a:xfrm>
            <a:off x="0" y="1214438"/>
            <a:ext cx="9144000" cy="4652962"/>
          </a:xfrm>
        </p:spPr>
        <p:txBody>
          <a:bodyPr/>
          <a:lstStyle/>
          <a:p>
            <a:r>
              <a:rPr lang="en-US" sz="2800" b="1" dirty="0" smtClean="0">
                <a:solidFill>
                  <a:srgbClr val="FFFF00"/>
                </a:solidFill>
              </a:rPr>
              <a:t>Resting pressure (15-30 mmHg).</a:t>
            </a:r>
          </a:p>
          <a:p>
            <a:r>
              <a:rPr lang="en-US" sz="2800" b="1" dirty="0" smtClean="0">
                <a:solidFill>
                  <a:srgbClr val="FFFF00"/>
                </a:solidFill>
              </a:rPr>
              <a:t>A valve like mechanism of the distal end of the esophagus that lies immediately beneath the diaphragm and is exposed to +</a:t>
            </a:r>
            <a:r>
              <a:rPr lang="en-US" sz="2800" b="1" dirty="0" err="1" smtClean="0">
                <a:solidFill>
                  <a:srgbClr val="FFFF00"/>
                </a:solidFill>
              </a:rPr>
              <a:t>ve</a:t>
            </a:r>
            <a:r>
              <a:rPr lang="en-US" sz="2800" b="1" dirty="0" smtClean="0">
                <a:solidFill>
                  <a:srgbClr val="FFFF00"/>
                </a:solidFill>
              </a:rPr>
              <a:t> intra-abdominal pressure. This flutter-valve closure of the lower esophagus by the increased intra-abdominal pressure prevents the high pressure in the stomach from forcing its contents into the esophagus.</a:t>
            </a:r>
          </a:p>
          <a:p>
            <a:r>
              <a:rPr lang="en-US" sz="2800" b="1" dirty="0" smtClean="0">
                <a:solidFill>
                  <a:srgbClr val="FFFF00"/>
                </a:solidFill>
              </a:rPr>
              <a:t>The diaphragm wraps around the esophagus at the level of </a:t>
            </a:r>
            <a:r>
              <a:rPr lang="en-US" sz="2800" b="1" dirty="0" smtClean="0">
                <a:solidFill>
                  <a:srgbClr val="FFFF00"/>
                </a:solidFill>
              </a:rPr>
              <a:t>lower esophageal sphincter (LES), </a:t>
            </a:r>
            <a:r>
              <a:rPr lang="en-US" sz="2800" b="1" dirty="0" smtClean="0">
                <a:solidFill>
                  <a:srgbClr val="FFFF00"/>
                </a:solidFill>
              </a:rPr>
              <a:t>contraction of the diaphragm helps to increase the pressure at the LES during inspiration.</a:t>
            </a:r>
          </a:p>
        </p:txBody>
      </p:sp>
    </p:spTree>
    <p:extLst>
      <p:ext uri="{BB962C8B-B14F-4D97-AF65-F5344CB8AC3E}">
        <p14:creationId xmlns:p14="http://schemas.microsoft.com/office/powerpoint/2010/main" val="414894269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Objectives </a:t>
            </a:r>
            <a:endParaRPr lang="ar-SA" dirty="0"/>
          </a:p>
        </p:txBody>
      </p:sp>
      <p:sp>
        <p:nvSpPr>
          <p:cNvPr id="3" name="Content Placeholder 2"/>
          <p:cNvSpPr>
            <a:spLocks noGrp="1"/>
          </p:cNvSpPr>
          <p:nvPr>
            <p:ph idx="1"/>
          </p:nvPr>
        </p:nvSpPr>
        <p:spPr/>
        <p:txBody>
          <a:bodyPr/>
          <a:lstStyle/>
          <a:p>
            <a:r>
              <a:rPr lang="en-US" sz="2800" b="1" dirty="0" smtClean="0"/>
              <a:t>Swallowing process and stages</a:t>
            </a:r>
          </a:p>
          <a:p>
            <a:r>
              <a:rPr lang="en-US" sz="2800" b="1" dirty="0" smtClean="0"/>
              <a:t>Ingestion of Food </a:t>
            </a:r>
          </a:p>
          <a:p>
            <a:r>
              <a:rPr lang="en-US" sz="2800" b="1" dirty="0" smtClean="0"/>
              <a:t>Nervous initiation of pharyngeal stage of swallowing </a:t>
            </a:r>
          </a:p>
          <a:p>
            <a:r>
              <a:rPr lang="en-US" sz="2800" b="1" dirty="0" smtClean="0"/>
              <a:t>Effect of pharyngeal stage on respiration</a:t>
            </a:r>
          </a:p>
          <a:p>
            <a:r>
              <a:rPr lang="en-US" sz="2800" b="1" dirty="0" smtClean="0"/>
              <a:t>Function of lower esophageal sphincter </a:t>
            </a:r>
          </a:p>
          <a:p>
            <a:r>
              <a:rPr lang="en-US" sz="2800" b="1" dirty="0" smtClean="0"/>
              <a:t>Prevention of esophageal reflux by </a:t>
            </a:r>
            <a:r>
              <a:rPr lang="en-US" sz="2800" b="1" dirty="0" smtClean="0"/>
              <a:t>valve like </a:t>
            </a:r>
            <a:r>
              <a:rPr lang="en-US" sz="2800" b="1" dirty="0" smtClean="0"/>
              <a:t>mechanism </a:t>
            </a:r>
            <a:endParaRPr lang="ar-SA"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drbhandari.com/images/esophagu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465262"/>
            <a:ext cx="7632700"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76200"/>
            <a:ext cx="7772400" cy="1143000"/>
          </a:xfrm>
        </p:spPr>
        <p:txBody>
          <a:bodyPr/>
          <a:lstStyle/>
          <a:p>
            <a:r>
              <a:rPr lang="en-US" dirty="0">
                <a:solidFill>
                  <a:srgbClr val="FFFF00"/>
                </a:solidFill>
              </a:rPr>
              <a:t>Function of </a:t>
            </a:r>
            <a:r>
              <a:rPr lang="en-US" dirty="0" err="1">
                <a:solidFill>
                  <a:srgbClr val="FFFF00"/>
                </a:solidFill>
              </a:rPr>
              <a:t>Gastroesophageal</a:t>
            </a:r>
            <a:r>
              <a:rPr lang="en-US" dirty="0">
                <a:solidFill>
                  <a:srgbClr val="FFFF00"/>
                </a:solidFill>
              </a:rPr>
              <a:t> Sphincter (continued)</a:t>
            </a:r>
            <a:endParaRPr lang="en-US" dirty="0"/>
          </a:p>
        </p:txBody>
      </p:sp>
    </p:spTree>
    <p:extLst>
      <p:ext uri="{BB962C8B-B14F-4D97-AF65-F5344CB8AC3E}">
        <p14:creationId xmlns:p14="http://schemas.microsoft.com/office/powerpoint/2010/main" val="292241835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404813"/>
            <a:ext cx="8229600" cy="777875"/>
          </a:xfrm>
        </p:spPr>
        <p:txBody>
          <a:bodyPr/>
          <a:lstStyle/>
          <a:p>
            <a:r>
              <a:rPr lang="en-US" dirty="0">
                <a:solidFill>
                  <a:srgbClr val="FFFF00"/>
                </a:solidFill>
              </a:rPr>
              <a:t>Function of </a:t>
            </a:r>
            <a:r>
              <a:rPr lang="en-US" dirty="0" err="1">
                <a:solidFill>
                  <a:srgbClr val="FFFF00"/>
                </a:solidFill>
              </a:rPr>
              <a:t>Gastroesophageal</a:t>
            </a:r>
            <a:r>
              <a:rPr lang="en-US" dirty="0">
                <a:solidFill>
                  <a:srgbClr val="FFFF00"/>
                </a:solidFill>
              </a:rPr>
              <a:t> Sphincter (continued)</a:t>
            </a:r>
            <a:endParaRPr lang="en-US" b="1" i="1" u="sng" dirty="0" smtClean="0">
              <a:solidFill>
                <a:srgbClr val="FF33CC"/>
              </a:solidFill>
            </a:endParaRPr>
          </a:p>
        </p:txBody>
      </p:sp>
      <p:sp>
        <p:nvSpPr>
          <p:cNvPr id="25603" name="Rectangle 3"/>
          <p:cNvSpPr>
            <a:spLocks noGrp="1" noChangeArrowheads="1"/>
          </p:cNvSpPr>
          <p:nvPr>
            <p:ph type="body" idx="1"/>
          </p:nvPr>
        </p:nvSpPr>
        <p:spPr>
          <a:xfrm>
            <a:off x="304800" y="1671638"/>
            <a:ext cx="8153400" cy="4119562"/>
          </a:xfrm>
        </p:spPr>
        <p:txBody>
          <a:bodyPr/>
          <a:lstStyle/>
          <a:p>
            <a:pPr>
              <a:lnSpc>
                <a:spcPct val="90000"/>
              </a:lnSpc>
            </a:pPr>
            <a:r>
              <a:rPr lang="en-US" b="1" dirty="0" smtClean="0">
                <a:solidFill>
                  <a:srgbClr val="FFFF00"/>
                </a:solidFill>
              </a:rPr>
              <a:t>Contraction of the circular musculature of the sphincter is regulated by nerves, (extrinsic &amp; intrinsic), hormones and </a:t>
            </a:r>
            <a:r>
              <a:rPr lang="en-US" b="1" dirty="0" smtClean="0"/>
              <a:t>neurotransmitter</a:t>
            </a:r>
            <a:r>
              <a:rPr lang="en-US" b="1" dirty="0" smtClean="0">
                <a:solidFill>
                  <a:srgbClr val="FFFF00"/>
                </a:solidFill>
              </a:rPr>
              <a:t>.  </a:t>
            </a:r>
            <a:endParaRPr lang="en-US" b="1" dirty="0" smtClean="0">
              <a:solidFill>
                <a:srgbClr val="FFFF00"/>
              </a:solidFill>
            </a:endParaRPr>
          </a:p>
          <a:p>
            <a:pPr>
              <a:lnSpc>
                <a:spcPct val="90000"/>
              </a:lnSpc>
            </a:pPr>
            <a:r>
              <a:rPr lang="en-US" b="1" dirty="0" smtClean="0">
                <a:solidFill>
                  <a:srgbClr val="FFFF00"/>
                </a:solidFill>
              </a:rPr>
              <a:t>Between swallows, tonic vagal cholinergic impulses maintain contraction to keep the sphincter closed.</a:t>
            </a:r>
          </a:p>
        </p:txBody>
      </p:sp>
    </p:spTree>
    <p:extLst>
      <p:ext uri="{BB962C8B-B14F-4D97-AF65-F5344CB8AC3E}">
        <p14:creationId xmlns:p14="http://schemas.microsoft.com/office/powerpoint/2010/main" val="134250948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Function of </a:t>
            </a:r>
            <a:r>
              <a:rPr lang="en-US" dirty="0" err="1">
                <a:solidFill>
                  <a:srgbClr val="FFFF00"/>
                </a:solidFill>
              </a:rPr>
              <a:t>Gastroesophageal</a:t>
            </a:r>
            <a:r>
              <a:rPr lang="en-US" dirty="0">
                <a:solidFill>
                  <a:srgbClr val="FFFF00"/>
                </a:solidFill>
              </a:rPr>
              <a:t> Sphincter (continued)</a:t>
            </a:r>
            <a:endParaRPr lang="en-US" dirty="0"/>
          </a:p>
        </p:txBody>
      </p:sp>
      <p:sp>
        <p:nvSpPr>
          <p:cNvPr id="26626" name="Rectangle 3"/>
          <p:cNvSpPr>
            <a:spLocks noGrp="1" noChangeArrowheads="1"/>
          </p:cNvSpPr>
          <p:nvPr>
            <p:ph idx="1"/>
          </p:nvPr>
        </p:nvSpPr>
        <p:spPr/>
        <p:txBody>
          <a:bodyPr/>
          <a:lstStyle/>
          <a:p>
            <a:r>
              <a:rPr lang="en-US" sz="2400" b="1" dirty="0" smtClean="0">
                <a:solidFill>
                  <a:srgbClr val="FFFF00"/>
                </a:solidFill>
              </a:rPr>
              <a:t>During swallowing, efferent </a:t>
            </a:r>
            <a:r>
              <a:rPr lang="en-US" sz="2400" b="1" dirty="0">
                <a:solidFill>
                  <a:srgbClr val="FFFF00"/>
                </a:solidFill>
              </a:rPr>
              <a:t>inhibitory impulses </a:t>
            </a:r>
            <a:r>
              <a:rPr lang="en-US" sz="2400" b="1" dirty="0" smtClean="0">
                <a:solidFill>
                  <a:srgbClr val="FFFF00"/>
                </a:solidFill>
              </a:rPr>
              <a:t>from </a:t>
            </a:r>
            <a:r>
              <a:rPr lang="en-US" sz="2400" b="1" dirty="0" err="1" smtClean="0">
                <a:solidFill>
                  <a:srgbClr val="FFFF00"/>
                </a:solidFill>
              </a:rPr>
              <a:t>vagus</a:t>
            </a:r>
            <a:r>
              <a:rPr lang="en-US" sz="2400" b="1" dirty="0" smtClean="0">
                <a:solidFill>
                  <a:srgbClr val="FFFF00"/>
                </a:solidFill>
              </a:rPr>
              <a:t> nerve cause the sphincter to relax. The transmitter probably being nitric oxide or vasoactive intestinal peptide (VIP).</a:t>
            </a:r>
          </a:p>
          <a:p>
            <a:r>
              <a:rPr lang="en-US" sz="2400" b="1" dirty="0">
                <a:solidFill>
                  <a:srgbClr val="FFFF00"/>
                </a:solidFill>
              </a:rPr>
              <a:t>The gastrin hormone, </a:t>
            </a:r>
            <a:r>
              <a:rPr lang="en-US" sz="2400" b="1" dirty="0" smtClean="0">
                <a:solidFill>
                  <a:srgbClr val="FFFF00"/>
                </a:solidFill>
              </a:rPr>
              <a:t>released from the stomach by food, contracts LES.</a:t>
            </a:r>
          </a:p>
          <a:p>
            <a:r>
              <a:rPr lang="en-US" sz="2400" b="1" dirty="0" smtClean="0">
                <a:solidFill>
                  <a:srgbClr val="FFFF00"/>
                </a:solidFill>
              </a:rPr>
              <a:t>Secretin and </a:t>
            </a:r>
            <a:r>
              <a:rPr lang="en-US" sz="2400" b="1" dirty="0" err="1" smtClean="0">
                <a:solidFill>
                  <a:srgbClr val="FFFF00"/>
                </a:solidFill>
              </a:rPr>
              <a:t>cholecystokinine</a:t>
            </a:r>
            <a:r>
              <a:rPr lang="en-US" sz="2400" b="1" dirty="0" smtClean="0">
                <a:solidFill>
                  <a:srgbClr val="FFFF00"/>
                </a:solidFill>
              </a:rPr>
              <a:t> (CCK), are released from the upper small intestine, relax the LES.</a:t>
            </a:r>
          </a:p>
        </p:txBody>
      </p:sp>
    </p:spTree>
    <p:extLst>
      <p:ext uri="{BB962C8B-B14F-4D97-AF65-F5344CB8AC3E}">
        <p14:creationId xmlns:p14="http://schemas.microsoft.com/office/powerpoint/2010/main" val="205756099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23850" y="0"/>
            <a:ext cx="8510588" cy="1196975"/>
          </a:xfrm>
        </p:spPr>
        <p:txBody>
          <a:bodyPr/>
          <a:lstStyle/>
          <a:p>
            <a:pPr eaLnBrk="1" hangingPunct="1"/>
            <a:r>
              <a:rPr lang="en-US" b="1" dirty="0" smtClean="0">
                <a:solidFill>
                  <a:srgbClr val="FFFF00"/>
                </a:solidFill>
              </a:rPr>
              <a:t>Achalasia</a:t>
            </a:r>
            <a:endParaRPr lang="en-US" dirty="0" smtClean="0">
              <a:solidFill>
                <a:srgbClr val="FFFF00"/>
              </a:solidFill>
            </a:endParaRPr>
          </a:p>
        </p:txBody>
      </p:sp>
      <p:sp>
        <p:nvSpPr>
          <p:cNvPr id="27651" name="Rectangle 3"/>
          <p:cNvSpPr>
            <a:spLocks noGrp="1" noChangeArrowheads="1"/>
          </p:cNvSpPr>
          <p:nvPr>
            <p:ph type="body" idx="1"/>
          </p:nvPr>
        </p:nvSpPr>
        <p:spPr>
          <a:xfrm>
            <a:off x="0" y="981075"/>
            <a:ext cx="9144000" cy="5876925"/>
          </a:xfrm>
        </p:spPr>
        <p:txBody>
          <a:bodyPr/>
          <a:lstStyle/>
          <a:p>
            <a:pPr>
              <a:lnSpc>
                <a:spcPct val="90000"/>
              </a:lnSpc>
            </a:pPr>
            <a:r>
              <a:rPr lang="en-US" b="1" dirty="0" smtClean="0">
                <a:solidFill>
                  <a:srgbClr val="FFFF00"/>
                </a:solidFill>
              </a:rPr>
              <a:t> A condition due to high resting pressure at the LES that fails to relax during swallowing. As a result, food transmission from the esophagus into the stomach is prevented. </a:t>
            </a:r>
          </a:p>
          <a:p>
            <a:pPr>
              <a:lnSpc>
                <a:spcPct val="90000"/>
              </a:lnSpc>
            </a:pPr>
            <a:r>
              <a:rPr lang="en-US" b="1" dirty="0" smtClean="0">
                <a:solidFill>
                  <a:srgbClr val="FFFF00"/>
                </a:solidFill>
              </a:rPr>
              <a:t>Physiological basis of this condition is either pathology of or absence of the </a:t>
            </a:r>
            <a:r>
              <a:rPr lang="en-US" b="1" dirty="0" err="1" smtClean="0">
                <a:solidFill>
                  <a:srgbClr val="FFFF00"/>
                </a:solidFill>
              </a:rPr>
              <a:t>myenteric</a:t>
            </a:r>
            <a:r>
              <a:rPr lang="en-US" b="1" dirty="0" smtClean="0">
                <a:solidFill>
                  <a:srgbClr val="FFFF00"/>
                </a:solidFill>
              </a:rPr>
              <a:t> plexus containing VIP &amp; NO in the lower third of esophagus. </a:t>
            </a:r>
          </a:p>
          <a:p>
            <a:pPr>
              <a:lnSpc>
                <a:spcPct val="90000"/>
              </a:lnSpc>
            </a:pPr>
            <a:r>
              <a:rPr lang="en-US" b="1" dirty="0" smtClean="0">
                <a:solidFill>
                  <a:srgbClr val="FFFF00"/>
                </a:solidFill>
              </a:rPr>
              <a:t>The musculature of the lower esophagus instead remains contracted and the </a:t>
            </a:r>
            <a:r>
              <a:rPr lang="en-US" b="1" dirty="0" err="1" smtClean="0">
                <a:solidFill>
                  <a:srgbClr val="FFFF00"/>
                </a:solidFill>
              </a:rPr>
              <a:t>myenteric</a:t>
            </a:r>
            <a:r>
              <a:rPr lang="en-US" b="1" dirty="0" smtClean="0">
                <a:solidFill>
                  <a:srgbClr val="FFFF00"/>
                </a:solidFill>
              </a:rPr>
              <a:t> plexus has lost the ability to transmit a signal to cause relaxation of the LES.</a:t>
            </a:r>
          </a:p>
        </p:txBody>
      </p:sp>
    </p:spTree>
    <p:extLst>
      <p:ext uri="{BB962C8B-B14F-4D97-AF65-F5344CB8AC3E}">
        <p14:creationId xmlns:p14="http://schemas.microsoft.com/office/powerpoint/2010/main" val="393681225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b="1" dirty="0" smtClean="0">
                <a:solidFill>
                  <a:srgbClr val="FFFF00"/>
                </a:solidFill>
              </a:rPr>
              <a:t>Achalasia</a:t>
            </a:r>
          </a:p>
        </p:txBody>
      </p:sp>
      <p:pic>
        <p:nvPicPr>
          <p:cNvPr id="28675" name="il_fi" descr="http://radiology.rsna.org/content/235/3/886/F2.larg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6300788" y="1989138"/>
            <a:ext cx="2336800" cy="3886200"/>
          </a:xfrm>
        </p:spPr>
      </p:pic>
      <p:pic>
        <p:nvPicPr>
          <p:cNvPr id="28676" name="Picture 2" descr="http://www.oralchelation.com/faq/images2/a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 y="2060575"/>
            <a:ext cx="5267325"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01570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0" name="Picture 2" descr=" 23-13.jpg                                                      0004E754Macintosh HD                   ABA78158:"/>
          <p:cNvPicPr>
            <a:picLocks noChangeAspect="1" noChangeArrowheads="1"/>
          </p:cNvPicPr>
          <p:nvPr/>
        </p:nvPicPr>
        <p:blipFill>
          <a:blip r:embed="rId2" cstate="print"/>
          <a:srcRect b="4404"/>
          <a:stretch>
            <a:fillRect/>
          </a:stretch>
        </p:blipFill>
        <p:spPr bwMode="auto">
          <a:xfrm>
            <a:off x="809625" y="706438"/>
            <a:ext cx="7691438" cy="5819775"/>
          </a:xfrm>
          <a:prstGeom prst="rect">
            <a:avLst/>
          </a:prstGeom>
          <a:noFill/>
        </p:spPr>
      </p:pic>
      <p:sp>
        <p:nvSpPr>
          <p:cNvPr id="227331" name="Rectangle 3"/>
          <p:cNvSpPr>
            <a:spLocks noGrp="1" noChangeArrowheads="1"/>
          </p:cNvSpPr>
          <p:nvPr>
            <p:ph type="title"/>
          </p:nvPr>
        </p:nvSpPr>
        <p:spPr>
          <a:xfrm>
            <a:off x="457200" y="0"/>
            <a:ext cx="8229600" cy="1143000"/>
          </a:xfrm>
        </p:spPr>
        <p:txBody>
          <a:bodyPr/>
          <a:lstStyle/>
          <a:p>
            <a:r>
              <a:rPr lang="en-US" dirty="0">
                <a:solidFill>
                  <a:srgbClr val="990000"/>
                </a:solidFill>
              </a:rPr>
              <a:t>Deglutition (Swallowing)</a:t>
            </a:r>
          </a:p>
        </p:txBody>
      </p:sp>
      <p:sp>
        <p:nvSpPr>
          <p:cNvPr id="227333" name="Rectangle 5"/>
          <p:cNvSpPr>
            <a:spLocks noChangeArrowheads="1"/>
          </p:cNvSpPr>
          <p:nvPr/>
        </p:nvSpPr>
        <p:spPr bwMode="auto">
          <a:xfrm>
            <a:off x="1295400" y="2981325"/>
            <a:ext cx="2039938" cy="457200"/>
          </a:xfrm>
          <a:prstGeom prst="rect">
            <a:avLst/>
          </a:prstGeom>
          <a:noFill/>
          <a:ln w="9525">
            <a:noFill/>
            <a:miter lim="800000"/>
            <a:headEnd/>
            <a:tailEnd/>
          </a:ln>
          <a:effectLst/>
        </p:spPr>
        <p:txBody>
          <a:bodyPr>
            <a:spAutoFit/>
          </a:bodyPr>
          <a:lstStyle/>
          <a:p>
            <a:pPr marL="227013" indent="-227013"/>
            <a:r>
              <a:rPr lang="en-US" sz="1200" b="1">
                <a:latin typeface="Arial" pitchFamily="34" charset="0"/>
              </a:rPr>
              <a:t>(a) Upper esophageal sphincter contracted</a:t>
            </a:r>
            <a:endParaRPr lang="en-US" sz="1200" b="1" i="1">
              <a:latin typeface="Arial" pitchFamily="34" charset="0"/>
            </a:endParaRPr>
          </a:p>
        </p:txBody>
      </p:sp>
      <p:sp>
        <p:nvSpPr>
          <p:cNvPr id="227334" name="Rectangle 6"/>
          <p:cNvSpPr>
            <a:spLocks noChangeArrowheads="1"/>
          </p:cNvSpPr>
          <p:nvPr/>
        </p:nvSpPr>
        <p:spPr bwMode="auto">
          <a:xfrm>
            <a:off x="3940175" y="2986088"/>
            <a:ext cx="2179638" cy="457200"/>
          </a:xfrm>
          <a:prstGeom prst="rect">
            <a:avLst/>
          </a:prstGeom>
          <a:noFill/>
          <a:ln w="9525">
            <a:noFill/>
            <a:miter lim="800000"/>
            <a:headEnd/>
            <a:tailEnd/>
          </a:ln>
          <a:effectLst/>
        </p:spPr>
        <p:txBody>
          <a:bodyPr>
            <a:spAutoFit/>
          </a:bodyPr>
          <a:lstStyle/>
          <a:p>
            <a:pPr marL="228600" indent="-228600"/>
            <a:r>
              <a:rPr lang="en-US" sz="1200" b="1">
                <a:latin typeface="Arial" pitchFamily="34" charset="0"/>
              </a:rPr>
              <a:t>(b) Upper esophageal sphincter relaxed</a:t>
            </a:r>
            <a:endParaRPr lang="en-US" sz="1200" b="1" i="1">
              <a:latin typeface="Arial" pitchFamily="34" charset="0"/>
            </a:endParaRPr>
          </a:p>
        </p:txBody>
      </p:sp>
      <p:sp>
        <p:nvSpPr>
          <p:cNvPr id="227335" name="Rectangle 7"/>
          <p:cNvSpPr>
            <a:spLocks noChangeArrowheads="1"/>
          </p:cNvSpPr>
          <p:nvPr/>
        </p:nvSpPr>
        <p:spPr bwMode="auto">
          <a:xfrm>
            <a:off x="6470650" y="2932113"/>
            <a:ext cx="2174875" cy="457200"/>
          </a:xfrm>
          <a:prstGeom prst="rect">
            <a:avLst/>
          </a:prstGeom>
          <a:noFill/>
          <a:ln w="9525">
            <a:noFill/>
            <a:miter lim="800000"/>
            <a:headEnd/>
            <a:tailEnd/>
          </a:ln>
          <a:effectLst/>
        </p:spPr>
        <p:txBody>
          <a:bodyPr>
            <a:spAutoFit/>
          </a:bodyPr>
          <a:lstStyle/>
          <a:p>
            <a:pPr marL="227013" indent="-227013"/>
            <a:r>
              <a:rPr lang="en-US" sz="1200" b="1">
                <a:latin typeface="Arial" pitchFamily="34" charset="0"/>
              </a:rPr>
              <a:t>(c) Upper esophageal sphincter contracted</a:t>
            </a:r>
            <a:endParaRPr lang="en-US" sz="1200" b="1" i="1">
              <a:latin typeface="Arial" pitchFamily="34" charset="0"/>
            </a:endParaRPr>
          </a:p>
        </p:txBody>
      </p:sp>
      <p:sp>
        <p:nvSpPr>
          <p:cNvPr id="227336" name="Rectangle 8"/>
          <p:cNvSpPr>
            <a:spLocks noChangeArrowheads="1"/>
          </p:cNvSpPr>
          <p:nvPr/>
        </p:nvSpPr>
        <p:spPr bwMode="auto">
          <a:xfrm>
            <a:off x="5942013" y="6315075"/>
            <a:ext cx="614362" cy="274638"/>
          </a:xfrm>
          <a:prstGeom prst="rect">
            <a:avLst/>
          </a:prstGeom>
          <a:noFill/>
          <a:ln w="9525">
            <a:noFill/>
            <a:miter lim="800000"/>
            <a:headEnd/>
            <a:tailEnd/>
          </a:ln>
          <a:effectLst/>
        </p:spPr>
        <p:txBody>
          <a:bodyPr>
            <a:spAutoFit/>
          </a:bodyPr>
          <a:lstStyle/>
          <a:p>
            <a:r>
              <a:rPr lang="en-US" sz="1200" b="1">
                <a:latin typeface="Arial" pitchFamily="34" charset="0"/>
              </a:rPr>
              <a:t>(e)</a:t>
            </a:r>
            <a:endParaRPr lang="en-US" sz="1200" b="1" i="1">
              <a:latin typeface="Arial" pitchFamily="34" charset="0"/>
            </a:endParaRPr>
          </a:p>
        </p:txBody>
      </p:sp>
      <p:sp>
        <p:nvSpPr>
          <p:cNvPr id="227337" name="Rectangle 9"/>
          <p:cNvSpPr>
            <a:spLocks noChangeArrowheads="1"/>
          </p:cNvSpPr>
          <p:nvPr/>
        </p:nvSpPr>
        <p:spPr bwMode="auto">
          <a:xfrm>
            <a:off x="2355850" y="6294438"/>
            <a:ext cx="511175" cy="274637"/>
          </a:xfrm>
          <a:prstGeom prst="rect">
            <a:avLst/>
          </a:prstGeom>
          <a:noFill/>
          <a:ln w="9525">
            <a:noFill/>
            <a:miter lim="800000"/>
            <a:headEnd/>
            <a:tailEnd/>
          </a:ln>
          <a:effectLst/>
        </p:spPr>
        <p:txBody>
          <a:bodyPr>
            <a:spAutoFit/>
          </a:bodyPr>
          <a:lstStyle/>
          <a:p>
            <a:r>
              <a:rPr lang="en-US" sz="1200" b="1">
                <a:latin typeface="Arial" pitchFamily="34" charset="0"/>
              </a:rPr>
              <a:t>(d)</a:t>
            </a:r>
            <a:endParaRPr lang="en-US" sz="1200" b="1" i="1">
              <a:latin typeface="Arial" pitchFamily="34" charset="0"/>
            </a:endParaRPr>
          </a:p>
        </p:txBody>
      </p:sp>
      <p:sp>
        <p:nvSpPr>
          <p:cNvPr id="227338" name="Line 10"/>
          <p:cNvSpPr>
            <a:spLocks noChangeShapeType="1"/>
          </p:cNvSpPr>
          <p:nvPr/>
        </p:nvSpPr>
        <p:spPr bwMode="auto">
          <a:xfrm flipH="1" flipV="1">
            <a:off x="1422400" y="1557338"/>
            <a:ext cx="741363" cy="271462"/>
          </a:xfrm>
          <a:prstGeom prst="line">
            <a:avLst/>
          </a:prstGeom>
          <a:noFill/>
          <a:ln w="15875">
            <a:solidFill>
              <a:schemeClr val="tx1"/>
            </a:solidFill>
            <a:round/>
            <a:headEnd/>
            <a:tailEnd/>
          </a:ln>
          <a:effectLst/>
        </p:spPr>
        <p:txBody>
          <a:bodyPr wrap="none" anchor="ctr"/>
          <a:lstStyle/>
          <a:p>
            <a:endParaRPr lang="ar-SA"/>
          </a:p>
        </p:txBody>
      </p:sp>
      <p:sp>
        <p:nvSpPr>
          <p:cNvPr id="227339" name="Line 11"/>
          <p:cNvSpPr>
            <a:spLocks noChangeShapeType="1"/>
          </p:cNvSpPr>
          <p:nvPr/>
        </p:nvSpPr>
        <p:spPr bwMode="auto">
          <a:xfrm flipH="1">
            <a:off x="5008563" y="1677988"/>
            <a:ext cx="428625" cy="63500"/>
          </a:xfrm>
          <a:prstGeom prst="line">
            <a:avLst/>
          </a:prstGeom>
          <a:noFill/>
          <a:ln w="15875">
            <a:solidFill>
              <a:schemeClr val="tx1"/>
            </a:solidFill>
            <a:round/>
            <a:headEnd/>
            <a:tailEnd/>
          </a:ln>
          <a:effectLst/>
        </p:spPr>
        <p:txBody>
          <a:bodyPr wrap="none" anchor="ctr"/>
          <a:lstStyle/>
          <a:p>
            <a:endParaRPr lang="ar-SA"/>
          </a:p>
        </p:txBody>
      </p:sp>
      <p:sp>
        <p:nvSpPr>
          <p:cNvPr id="227340" name="Line 12"/>
          <p:cNvSpPr>
            <a:spLocks noChangeShapeType="1"/>
          </p:cNvSpPr>
          <p:nvPr/>
        </p:nvSpPr>
        <p:spPr bwMode="auto">
          <a:xfrm flipH="1">
            <a:off x="7675563" y="2746375"/>
            <a:ext cx="309562" cy="4763"/>
          </a:xfrm>
          <a:prstGeom prst="line">
            <a:avLst/>
          </a:prstGeom>
          <a:noFill/>
          <a:ln w="15875">
            <a:solidFill>
              <a:schemeClr val="tx1"/>
            </a:solidFill>
            <a:round/>
            <a:headEnd/>
            <a:tailEnd/>
          </a:ln>
          <a:effectLst/>
        </p:spPr>
        <p:txBody>
          <a:bodyPr wrap="none" anchor="ctr"/>
          <a:lstStyle/>
          <a:p>
            <a:endParaRPr lang="ar-SA"/>
          </a:p>
        </p:txBody>
      </p:sp>
      <p:sp>
        <p:nvSpPr>
          <p:cNvPr id="227341" name="Line 13"/>
          <p:cNvSpPr>
            <a:spLocks noChangeShapeType="1"/>
          </p:cNvSpPr>
          <p:nvPr/>
        </p:nvSpPr>
        <p:spPr bwMode="auto">
          <a:xfrm flipH="1">
            <a:off x="2595563" y="3860800"/>
            <a:ext cx="576262" cy="139700"/>
          </a:xfrm>
          <a:prstGeom prst="line">
            <a:avLst/>
          </a:prstGeom>
          <a:noFill/>
          <a:ln w="15875">
            <a:solidFill>
              <a:schemeClr val="tx1"/>
            </a:solidFill>
            <a:round/>
            <a:headEnd/>
            <a:tailEnd/>
          </a:ln>
          <a:effectLst/>
        </p:spPr>
        <p:txBody>
          <a:bodyPr wrap="none" anchor="ctr"/>
          <a:lstStyle/>
          <a:p>
            <a:endParaRPr lang="ar-SA"/>
          </a:p>
        </p:txBody>
      </p:sp>
      <p:sp>
        <p:nvSpPr>
          <p:cNvPr id="227342" name="Line 14"/>
          <p:cNvSpPr>
            <a:spLocks noChangeShapeType="1"/>
          </p:cNvSpPr>
          <p:nvPr/>
        </p:nvSpPr>
        <p:spPr bwMode="auto">
          <a:xfrm flipH="1" flipV="1">
            <a:off x="6973888" y="3848100"/>
            <a:ext cx="233362" cy="1588"/>
          </a:xfrm>
          <a:prstGeom prst="line">
            <a:avLst/>
          </a:prstGeom>
          <a:noFill/>
          <a:ln w="15875">
            <a:solidFill>
              <a:schemeClr val="tx1"/>
            </a:solidFill>
            <a:round/>
            <a:headEnd/>
            <a:tailEnd/>
          </a:ln>
          <a:effectLst/>
        </p:spPr>
        <p:txBody>
          <a:bodyPr wrap="none" anchor="ctr"/>
          <a:lstStyle/>
          <a:p>
            <a:endParaRPr lang="ar-SA"/>
          </a:p>
        </p:txBody>
      </p:sp>
      <p:sp>
        <p:nvSpPr>
          <p:cNvPr id="227343" name="Rectangle 15"/>
          <p:cNvSpPr>
            <a:spLocks noChangeArrowheads="1"/>
          </p:cNvSpPr>
          <p:nvPr/>
        </p:nvSpPr>
        <p:spPr bwMode="auto">
          <a:xfrm>
            <a:off x="2427288" y="841375"/>
            <a:ext cx="1146175" cy="457200"/>
          </a:xfrm>
          <a:prstGeom prst="rect">
            <a:avLst/>
          </a:prstGeom>
          <a:noFill/>
          <a:ln w="9525">
            <a:noFill/>
            <a:miter lim="800000"/>
            <a:headEnd/>
            <a:tailEnd/>
          </a:ln>
          <a:effectLst/>
        </p:spPr>
        <p:txBody>
          <a:bodyPr>
            <a:spAutoFit/>
          </a:bodyPr>
          <a:lstStyle/>
          <a:p>
            <a:r>
              <a:rPr lang="en-US" sz="1200" b="1">
                <a:latin typeface="Arial" pitchFamily="34" charset="0"/>
              </a:rPr>
              <a:t>Bolus of food</a:t>
            </a:r>
            <a:endParaRPr lang="en-US" sz="1200" b="1" i="1">
              <a:latin typeface="Arial" pitchFamily="34" charset="0"/>
            </a:endParaRPr>
          </a:p>
        </p:txBody>
      </p:sp>
      <p:sp>
        <p:nvSpPr>
          <p:cNvPr id="227344" name="Rectangle 16"/>
          <p:cNvSpPr>
            <a:spLocks noChangeArrowheads="1"/>
          </p:cNvSpPr>
          <p:nvPr/>
        </p:nvSpPr>
        <p:spPr bwMode="auto">
          <a:xfrm>
            <a:off x="5422900" y="1550988"/>
            <a:ext cx="608013" cy="274637"/>
          </a:xfrm>
          <a:prstGeom prst="rect">
            <a:avLst/>
          </a:prstGeom>
          <a:noFill/>
          <a:ln w="9525">
            <a:noFill/>
            <a:miter lim="800000"/>
            <a:headEnd/>
            <a:tailEnd/>
          </a:ln>
          <a:effectLst/>
        </p:spPr>
        <p:txBody>
          <a:bodyPr>
            <a:spAutoFit/>
          </a:bodyPr>
          <a:lstStyle/>
          <a:p>
            <a:r>
              <a:rPr lang="en-US" sz="1200" b="1">
                <a:latin typeface="Arial" pitchFamily="34" charset="0"/>
              </a:rPr>
              <a:t>Uvula</a:t>
            </a:r>
            <a:endParaRPr lang="en-US" sz="1200" b="1" i="1">
              <a:latin typeface="Arial" pitchFamily="34" charset="0"/>
            </a:endParaRPr>
          </a:p>
        </p:txBody>
      </p:sp>
      <p:sp>
        <p:nvSpPr>
          <p:cNvPr id="227345" name="Rectangle 17"/>
          <p:cNvSpPr>
            <a:spLocks noChangeArrowheads="1"/>
          </p:cNvSpPr>
          <p:nvPr/>
        </p:nvSpPr>
        <p:spPr bwMode="auto">
          <a:xfrm>
            <a:off x="7956550" y="2625725"/>
            <a:ext cx="722313" cy="274638"/>
          </a:xfrm>
          <a:prstGeom prst="rect">
            <a:avLst/>
          </a:prstGeom>
          <a:noFill/>
          <a:ln w="9525">
            <a:noFill/>
            <a:miter lim="800000"/>
            <a:headEnd/>
            <a:tailEnd/>
          </a:ln>
          <a:effectLst/>
        </p:spPr>
        <p:txBody>
          <a:bodyPr>
            <a:spAutoFit/>
          </a:bodyPr>
          <a:lstStyle/>
          <a:p>
            <a:r>
              <a:rPr lang="en-US" sz="1200" b="1">
                <a:latin typeface="Arial" pitchFamily="34" charset="0"/>
              </a:rPr>
              <a:t>Bolus</a:t>
            </a:r>
            <a:endParaRPr lang="en-US" sz="1200" b="1" i="1">
              <a:latin typeface="Arial" pitchFamily="34" charset="0"/>
            </a:endParaRPr>
          </a:p>
        </p:txBody>
      </p:sp>
      <p:sp>
        <p:nvSpPr>
          <p:cNvPr id="227346" name="Rectangle 18"/>
          <p:cNvSpPr>
            <a:spLocks noChangeArrowheads="1"/>
          </p:cNvSpPr>
          <p:nvPr/>
        </p:nvSpPr>
        <p:spPr bwMode="auto">
          <a:xfrm>
            <a:off x="7194550" y="3695700"/>
            <a:ext cx="1573213" cy="274638"/>
          </a:xfrm>
          <a:prstGeom prst="rect">
            <a:avLst/>
          </a:prstGeom>
          <a:noFill/>
          <a:ln w="9525">
            <a:noFill/>
            <a:miter lim="800000"/>
            <a:headEnd/>
            <a:tailEnd/>
          </a:ln>
          <a:effectLst/>
        </p:spPr>
        <p:txBody>
          <a:bodyPr>
            <a:spAutoFit/>
          </a:bodyPr>
          <a:lstStyle/>
          <a:p>
            <a:r>
              <a:rPr lang="en-US" sz="1200" b="1">
                <a:latin typeface="Arial" pitchFamily="34" charset="0"/>
              </a:rPr>
              <a:t>Relaxed muscles</a:t>
            </a:r>
            <a:endParaRPr lang="en-US" sz="1200" b="1" i="1">
              <a:latin typeface="Arial" pitchFamily="34" charset="0"/>
            </a:endParaRPr>
          </a:p>
        </p:txBody>
      </p:sp>
      <p:sp>
        <p:nvSpPr>
          <p:cNvPr id="227347" name="Rectangle 19"/>
          <p:cNvSpPr>
            <a:spLocks noChangeArrowheads="1"/>
          </p:cNvSpPr>
          <p:nvPr/>
        </p:nvSpPr>
        <p:spPr bwMode="auto">
          <a:xfrm>
            <a:off x="1820863" y="3670300"/>
            <a:ext cx="1103312" cy="457200"/>
          </a:xfrm>
          <a:prstGeom prst="rect">
            <a:avLst/>
          </a:prstGeom>
          <a:noFill/>
          <a:ln w="9525">
            <a:noFill/>
            <a:miter lim="800000"/>
            <a:headEnd/>
            <a:tailEnd/>
          </a:ln>
          <a:effectLst/>
        </p:spPr>
        <p:txBody>
          <a:bodyPr>
            <a:spAutoFit/>
          </a:bodyPr>
          <a:lstStyle/>
          <a:p>
            <a:r>
              <a:rPr lang="en-US" sz="1200" b="1">
                <a:latin typeface="Arial" pitchFamily="34" charset="0"/>
              </a:rPr>
              <a:t>Relaxed muscles</a:t>
            </a:r>
            <a:endParaRPr lang="en-US" sz="1200" b="1" i="1">
              <a:latin typeface="Arial" pitchFamily="34" charset="0"/>
            </a:endParaRPr>
          </a:p>
        </p:txBody>
      </p:sp>
      <p:sp>
        <p:nvSpPr>
          <p:cNvPr id="227348" name="Rectangle 20"/>
          <p:cNvSpPr>
            <a:spLocks noChangeArrowheads="1"/>
          </p:cNvSpPr>
          <p:nvPr/>
        </p:nvSpPr>
        <p:spPr bwMode="auto">
          <a:xfrm>
            <a:off x="642938" y="1411288"/>
            <a:ext cx="842962" cy="274637"/>
          </a:xfrm>
          <a:prstGeom prst="rect">
            <a:avLst/>
          </a:prstGeom>
          <a:noFill/>
          <a:ln w="9525">
            <a:noFill/>
            <a:miter lim="800000"/>
            <a:headEnd/>
            <a:tailEnd/>
          </a:ln>
          <a:effectLst/>
        </p:spPr>
        <p:txBody>
          <a:bodyPr>
            <a:spAutoFit/>
          </a:bodyPr>
          <a:lstStyle/>
          <a:p>
            <a:pPr algn="r"/>
            <a:r>
              <a:rPr lang="en-US" sz="1200" b="1">
                <a:latin typeface="Arial" pitchFamily="34" charset="0"/>
              </a:rPr>
              <a:t>Tongue</a:t>
            </a:r>
            <a:endParaRPr lang="en-US" sz="1200" b="1" i="1">
              <a:latin typeface="Arial" pitchFamily="34" charset="0"/>
            </a:endParaRPr>
          </a:p>
        </p:txBody>
      </p:sp>
      <p:sp>
        <p:nvSpPr>
          <p:cNvPr id="227349" name="Rectangle 21"/>
          <p:cNvSpPr>
            <a:spLocks noChangeArrowheads="1"/>
          </p:cNvSpPr>
          <p:nvPr/>
        </p:nvSpPr>
        <p:spPr bwMode="auto">
          <a:xfrm>
            <a:off x="496888" y="1755775"/>
            <a:ext cx="989012" cy="274638"/>
          </a:xfrm>
          <a:prstGeom prst="rect">
            <a:avLst/>
          </a:prstGeom>
          <a:noFill/>
          <a:ln w="9525">
            <a:noFill/>
            <a:miter lim="800000"/>
            <a:headEnd/>
            <a:tailEnd/>
          </a:ln>
          <a:effectLst/>
        </p:spPr>
        <p:txBody>
          <a:bodyPr>
            <a:spAutoFit/>
          </a:bodyPr>
          <a:lstStyle/>
          <a:p>
            <a:pPr algn="r"/>
            <a:r>
              <a:rPr lang="en-US" sz="1200" b="1">
                <a:latin typeface="Arial" pitchFamily="34" charset="0"/>
              </a:rPr>
              <a:t>Pharynx</a:t>
            </a:r>
            <a:endParaRPr lang="en-US" sz="1200" b="1" i="1">
              <a:latin typeface="Arial" pitchFamily="34" charset="0"/>
            </a:endParaRPr>
          </a:p>
        </p:txBody>
      </p:sp>
      <p:sp>
        <p:nvSpPr>
          <p:cNvPr id="227350" name="Rectangle 22"/>
          <p:cNvSpPr>
            <a:spLocks noChangeArrowheads="1"/>
          </p:cNvSpPr>
          <p:nvPr/>
        </p:nvSpPr>
        <p:spPr bwMode="auto">
          <a:xfrm>
            <a:off x="465138" y="1990725"/>
            <a:ext cx="1017587" cy="274638"/>
          </a:xfrm>
          <a:prstGeom prst="rect">
            <a:avLst/>
          </a:prstGeom>
          <a:noFill/>
          <a:ln w="9525">
            <a:noFill/>
            <a:miter lim="800000"/>
            <a:headEnd/>
            <a:tailEnd/>
          </a:ln>
          <a:effectLst/>
        </p:spPr>
        <p:txBody>
          <a:bodyPr>
            <a:spAutoFit/>
          </a:bodyPr>
          <a:lstStyle/>
          <a:p>
            <a:pPr algn="r"/>
            <a:r>
              <a:rPr lang="en-US" sz="1200" b="1">
                <a:latin typeface="Arial" pitchFamily="34" charset="0"/>
              </a:rPr>
              <a:t>Epiglottis</a:t>
            </a:r>
            <a:endParaRPr lang="en-US" sz="1200" b="1" i="1">
              <a:latin typeface="Arial" pitchFamily="34" charset="0"/>
            </a:endParaRPr>
          </a:p>
        </p:txBody>
      </p:sp>
      <p:sp>
        <p:nvSpPr>
          <p:cNvPr id="227351" name="Rectangle 23"/>
          <p:cNvSpPr>
            <a:spLocks noChangeArrowheads="1"/>
          </p:cNvSpPr>
          <p:nvPr/>
        </p:nvSpPr>
        <p:spPr bwMode="auto">
          <a:xfrm>
            <a:off x="341313" y="2235200"/>
            <a:ext cx="1144587" cy="274638"/>
          </a:xfrm>
          <a:prstGeom prst="rect">
            <a:avLst/>
          </a:prstGeom>
          <a:noFill/>
          <a:ln w="9525">
            <a:noFill/>
            <a:miter lim="800000"/>
            <a:headEnd/>
            <a:tailEnd/>
          </a:ln>
          <a:effectLst/>
        </p:spPr>
        <p:txBody>
          <a:bodyPr>
            <a:spAutoFit/>
          </a:bodyPr>
          <a:lstStyle/>
          <a:p>
            <a:pPr algn="r"/>
            <a:r>
              <a:rPr lang="en-US" sz="1200" b="1">
                <a:latin typeface="Arial" pitchFamily="34" charset="0"/>
              </a:rPr>
              <a:t>Glottis</a:t>
            </a:r>
            <a:endParaRPr lang="en-US" sz="1200" b="1" i="1">
              <a:latin typeface="Arial" pitchFamily="34" charset="0"/>
            </a:endParaRPr>
          </a:p>
        </p:txBody>
      </p:sp>
      <p:sp>
        <p:nvSpPr>
          <p:cNvPr id="227352" name="Line 24"/>
          <p:cNvSpPr>
            <a:spLocks noChangeShapeType="1"/>
          </p:cNvSpPr>
          <p:nvPr/>
        </p:nvSpPr>
        <p:spPr bwMode="auto">
          <a:xfrm flipH="1" flipV="1">
            <a:off x="1452563" y="1901825"/>
            <a:ext cx="1285875" cy="3175"/>
          </a:xfrm>
          <a:prstGeom prst="line">
            <a:avLst/>
          </a:prstGeom>
          <a:noFill/>
          <a:ln w="15875">
            <a:solidFill>
              <a:schemeClr val="tx1"/>
            </a:solidFill>
            <a:round/>
            <a:headEnd/>
            <a:tailEnd/>
          </a:ln>
          <a:effectLst/>
        </p:spPr>
        <p:txBody>
          <a:bodyPr wrap="none" anchor="ctr"/>
          <a:lstStyle/>
          <a:p>
            <a:endParaRPr lang="ar-SA"/>
          </a:p>
        </p:txBody>
      </p:sp>
      <p:sp>
        <p:nvSpPr>
          <p:cNvPr id="227353" name="Line 25"/>
          <p:cNvSpPr>
            <a:spLocks noChangeShapeType="1"/>
          </p:cNvSpPr>
          <p:nvPr/>
        </p:nvSpPr>
        <p:spPr bwMode="auto">
          <a:xfrm flipH="1" flipV="1">
            <a:off x="1446213" y="2119313"/>
            <a:ext cx="1195387" cy="1587"/>
          </a:xfrm>
          <a:prstGeom prst="line">
            <a:avLst/>
          </a:prstGeom>
          <a:noFill/>
          <a:ln w="15875">
            <a:solidFill>
              <a:schemeClr val="tx1"/>
            </a:solidFill>
            <a:round/>
            <a:headEnd/>
            <a:tailEnd/>
          </a:ln>
          <a:effectLst/>
        </p:spPr>
        <p:txBody>
          <a:bodyPr wrap="none" anchor="ctr"/>
          <a:lstStyle/>
          <a:p>
            <a:endParaRPr lang="ar-SA"/>
          </a:p>
        </p:txBody>
      </p:sp>
      <p:sp>
        <p:nvSpPr>
          <p:cNvPr id="227354" name="Rectangle 26"/>
          <p:cNvSpPr>
            <a:spLocks noChangeArrowheads="1"/>
          </p:cNvSpPr>
          <p:nvPr/>
        </p:nvSpPr>
        <p:spPr bwMode="auto">
          <a:xfrm>
            <a:off x="1216025" y="2603500"/>
            <a:ext cx="949325" cy="274638"/>
          </a:xfrm>
          <a:prstGeom prst="rect">
            <a:avLst/>
          </a:prstGeom>
          <a:noFill/>
          <a:ln w="9525">
            <a:noFill/>
            <a:miter lim="800000"/>
            <a:headEnd/>
            <a:tailEnd/>
          </a:ln>
          <a:effectLst/>
        </p:spPr>
        <p:txBody>
          <a:bodyPr>
            <a:spAutoFit/>
          </a:bodyPr>
          <a:lstStyle/>
          <a:p>
            <a:pPr algn="r"/>
            <a:r>
              <a:rPr lang="en-US" sz="1200" b="1">
                <a:latin typeface="Arial" pitchFamily="34" charset="0"/>
              </a:rPr>
              <a:t>Trachea</a:t>
            </a:r>
            <a:endParaRPr lang="en-US" sz="1200" b="1" i="1">
              <a:latin typeface="Arial" pitchFamily="34" charset="0"/>
            </a:endParaRPr>
          </a:p>
        </p:txBody>
      </p:sp>
      <p:sp>
        <p:nvSpPr>
          <p:cNvPr id="227355" name="Line 27"/>
          <p:cNvSpPr>
            <a:spLocks noChangeShapeType="1"/>
          </p:cNvSpPr>
          <p:nvPr/>
        </p:nvSpPr>
        <p:spPr bwMode="auto">
          <a:xfrm flipH="1" flipV="1">
            <a:off x="2149475" y="2740025"/>
            <a:ext cx="584200" cy="1588"/>
          </a:xfrm>
          <a:prstGeom prst="line">
            <a:avLst/>
          </a:prstGeom>
          <a:noFill/>
          <a:ln w="15875">
            <a:solidFill>
              <a:schemeClr val="tx1"/>
            </a:solidFill>
            <a:round/>
            <a:headEnd/>
            <a:tailEnd/>
          </a:ln>
          <a:effectLst/>
        </p:spPr>
        <p:txBody>
          <a:bodyPr wrap="none" anchor="ctr"/>
          <a:lstStyle/>
          <a:p>
            <a:endParaRPr lang="ar-SA"/>
          </a:p>
        </p:txBody>
      </p:sp>
      <p:sp>
        <p:nvSpPr>
          <p:cNvPr id="227356" name="Rectangle 28"/>
          <p:cNvSpPr>
            <a:spLocks noChangeArrowheads="1"/>
          </p:cNvSpPr>
          <p:nvPr/>
        </p:nvSpPr>
        <p:spPr bwMode="auto">
          <a:xfrm>
            <a:off x="5422900" y="1822450"/>
            <a:ext cx="608013" cy="274638"/>
          </a:xfrm>
          <a:prstGeom prst="rect">
            <a:avLst/>
          </a:prstGeom>
          <a:noFill/>
          <a:ln w="9525">
            <a:noFill/>
            <a:miter lim="800000"/>
            <a:headEnd/>
            <a:tailEnd/>
          </a:ln>
          <a:effectLst/>
        </p:spPr>
        <p:txBody>
          <a:bodyPr>
            <a:spAutoFit/>
          </a:bodyPr>
          <a:lstStyle/>
          <a:p>
            <a:r>
              <a:rPr lang="en-US" sz="1200" b="1">
                <a:latin typeface="Arial" pitchFamily="34" charset="0"/>
              </a:rPr>
              <a:t>Bolus</a:t>
            </a:r>
            <a:endParaRPr lang="en-US" sz="1200" b="1" i="1">
              <a:latin typeface="Arial" pitchFamily="34" charset="0"/>
            </a:endParaRPr>
          </a:p>
        </p:txBody>
      </p:sp>
      <p:sp>
        <p:nvSpPr>
          <p:cNvPr id="227357" name="Rectangle 29"/>
          <p:cNvSpPr>
            <a:spLocks noChangeArrowheads="1"/>
          </p:cNvSpPr>
          <p:nvPr/>
        </p:nvSpPr>
        <p:spPr bwMode="auto">
          <a:xfrm>
            <a:off x="5422900" y="2097088"/>
            <a:ext cx="1077913" cy="274637"/>
          </a:xfrm>
          <a:prstGeom prst="rect">
            <a:avLst/>
          </a:prstGeom>
          <a:noFill/>
          <a:ln w="9525">
            <a:noFill/>
            <a:miter lim="800000"/>
            <a:headEnd/>
            <a:tailEnd/>
          </a:ln>
          <a:effectLst/>
        </p:spPr>
        <p:txBody>
          <a:bodyPr>
            <a:spAutoFit/>
          </a:bodyPr>
          <a:lstStyle/>
          <a:p>
            <a:r>
              <a:rPr lang="en-US" sz="1200" b="1">
                <a:latin typeface="Arial" pitchFamily="34" charset="0"/>
              </a:rPr>
              <a:t>Epiglottis</a:t>
            </a:r>
            <a:endParaRPr lang="en-US" sz="1200" b="1" i="1">
              <a:latin typeface="Arial" pitchFamily="34" charset="0"/>
            </a:endParaRPr>
          </a:p>
        </p:txBody>
      </p:sp>
      <p:sp>
        <p:nvSpPr>
          <p:cNvPr id="227358" name="Line 30"/>
          <p:cNvSpPr>
            <a:spLocks noChangeShapeType="1"/>
          </p:cNvSpPr>
          <p:nvPr/>
        </p:nvSpPr>
        <p:spPr bwMode="auto">
          <a:xfrm flipH="1">
            <a:off x="5002213" y="1954213"/>
            <a:ext cx="427037" cy="65087"/>
          </a:xfrm>
          <a:prstGeom prst="line">
            <a:avLst/>
          </a:prstGeom>
          <a:noFill/>
          <a:ln w="15875">
            <a:solidFill>
              <a:schemeClr val="tx1"/>
            </a:solidFill>
            <a:round/>
            <a:headEnd/>
            <a:tailEnd/>
          </a:ln>
          <a:effectLst/>
        </p:spPr>
        <p:txBody>
          <a:bodyPr wrap="none" anchor="ctr"/>
          <a:lstStyle/>
          <a:p>
            <a:endParaRPr lang="ar-SA"/>
          </a:p>
        </p:txBody>
      </p:sp>
      <p:sp>
        <p:nvSpPr>
          <p:cNvPr id="227359" name="Line 31"/>
          <p:cNvSpPr>
            <a:spLocks noChangeShapeType="1"/>
          </p:cNvSpPr>
          <p:nvPr/>
        </p:nvSpPr>
        <p:spPr bwMode="auto">
          <a:xfrm flipH="1" flipV="1">
            <a:off x="5008563" y="2146300"/>
            <a:ext cx="434975" cy="84138"/>
          </a:xfrm>
          <a:prstGeom prst="line">
            <a:avLst/>
          </a:prstGeom>
          <a:noFill/>
          <a:ln w="15875">
            <a:solidFill>
              <a:schemeClr val="tx1"/>
            </a:solidFill>
            <a:round/>
            <a:headEnd/>
            <a:tailEnd/>
          </a:ln>
          <a:effectLst/>
        </p:spPr>
        <p:txBody>
          <a:bodyPr wrap="none" anchor="ctr"/>
          <a:lstStyle/>
          <a:p>
            <a:endParaRPr lang="ar-SA"/>
          </a:p>
        </p:txBody>
      </p:sp>
      <p:sp>
        <p:nvSpPr>
          <p:cNvPr id="227360" name="Rectangle 32"/>
          <p:cNvSpPr>
            <a:spLocks noChangeArrowheads="1"/>
          </p:cNvSpPr>
          <p:nvPr/>
        </p:nvSpPr>
        <p:spPr bwMode="auto">
          <a:xfrm>
            <a:off x="1228725" y="4357688"/>
            <a:ext cx="1706563" cy="274637"/>
          </a:xfrm>
          <a:prstGeom prst="rect">
            <a:avLst/>
          </a:prstGeom>
          <a:noFill/>
          <a:ln w="9525">
            <a:noFill/>
            <a:miter lim="800000"/>
            <a:headEnd/>
            <a:tailEnd/>
          </a:ln>
          <a:effectLst/>
        </p:spPr>
        <p:txBody>
          <a:bodyPr>
            <a:spAutoFit/>
          </a:bodyPr>
          <a:lstStyle/>
          <a:p>
            <a:pPr algn="r"/>
            <a:r>
              <a:rPr lang="en-US" sz="1200" b="1">
                <a:latin typeface="Arial" pitchFamily="34" charset="0"/>
              </a:rPr>
              <a:t>Bolus of food</a:t>
            </a:r>
            <a:endParaRPr lang="en-US" sz="1200" b="1" i="1">
              <a:latin typeface="Arial" pitchFamily="34" charset="0"/>
            </a:endParaRPr>
          </a:p>
        </p:txBody>
      </p:sp>
      <p:sp>
        <p:nvSpPr>
          <p:cNvPr id="227361" name="Rectangle 33"/>
          <p:cNvSpPr>
            <a:spLocks noChangeArrowheads="1"/>
          </p:cNvSpPr>
          <p:nvPr/>
        </p:nvSpPr>
        <p:spPr bwMode="auto">
          <a:xfrm>
            <a:off x="334963" y="4775200"/>
            <a:ext cx="2216150" cy="639763"/>
          </a:xfrm>
          <a:prstGeom prst="rect">
            <a:avLst/>
          </a:prstGeom>
          <a:noFill/>
          <a:ln w="9525">
            <a:noFill/>
            <a:miter lim="800000"/>
            <a:headEnd/>
            <a:tailEnd/>
          </a:ln>
          <a:effectLst/>
        </p:spPr>
        <p:txBody>
          <a:bodyPr>
            <a:spAutoFit/>
          </a:bodyPr>
          <a:lstStyle/>
          <a:p>
            <a:pPr algn="r"/>
            <a:r>
              <a:rPr lang="en-US" sz="1200" b="1">
                <a:latin typeface="Arial" pitchFamily="34" charset="0"/>
              </a:rPr>
              <a:t>Longitudinal muscles contract, shortening passageway ahead of bolus</a:t>
            </a:r>
            <a:endParaRPr lang="en-US" sz="1200" b="1" i="1">
              <a:latin typeface="Arial" pitchFamily="34" charset="0"/>
            </a:endParaRPr>
          </a:p>
        </p:txBody>
      </p:sp>
      <p:sp>
        <p:nvSpPr>
          <p:cNvPr id="227362" name="Rectangle 34"/>
          <p:cNvSpPr>
            <a:spLocks noChangeArrowheads="1"/>
          </p:cNvSpPr>
          <p:nvPr/>
        </p:nvSpPr>
        <p:spPr bwMode="auto">
          <a:xfrm>
            <a:off x="947738" y="5637213"/>
            <a:ext cx="1568450" cy="457200"/>
          </a:xfrm>
          <a:prstGeom prst="rect">
            <a:avLst/>
          </a:prstGeom>
          <a:noFill/>
          <a:ln w="9525">
            <a:noFill/>
            <a:miter lim="800000"/>
            <a:headEnd/>
            <a:tailEnd/>
          </a:ln>
          <a:effectLst/>
        </p:spPr>
        <p:txBody>
          <a:bodyPr>
            <a:spAutoFit/>
          </a:bodyPr>
          <a:lstStyle/>
          <a:p>
            <a:pPr algn="r"/>
            <a:r>
              <a:rPr lang="en-US" sz="1200" b="1">
                <a:latin typeface="Arial" pitchFamily="34" charset="0"/>
              </a:rPr>
              <a:t>Gastroesophageal sphincter closed</a:t>
            </a:r>
            <a:endParaRPr lang="en-US" sz="1200" b="1" i="1">
              <a:latin typeface="Arial" pitchFamily="34" charset="0"/>
            </a:endParaRPr>
          </a:p>
        </p:txBody>
      </p:sp>
      <p:sp>
        <p:nvSpPr>
          <p:cNvPr id="227363" name="Rectangle 35"/>
          <p:cNvSpPr>
            <a:spLocks noChangeArrowheads="1"/>
          </p:cNvSpPr>
          <p:nvPr/>
        </p:nvSpPr>
        <p:spPr bwMode="auto">
          <a:xfrm>
            <a:off x="3770313" y="3789363"/>
            <a:ext cx="2066925" cy="822325"/>
          </a:xfrm>
          <a:prstGeom prst="rect">
            <a:avLst/>
          </a:prstGeom>
          <a:noFill/>
          <a:ln w="9525">
            <a:noFill/>
            <a:miter lim="800000"/>
            <a:headEnd/>
            <a:tailEnd/>
          </a:ln>
          <a:effectLst/>
        </p:spPr>
        <p:txBody>
          <a:bodyPr>
            <a:spAutoFit/>
          </a:bodyPr>
          <a:lstStyle/>
          <a:p>
            <a:r>
              <a:rPr lang="en-US" sz="1200" b="1">
                <a:latin typeface="Arial" pitchFamily="34" charset="0"/>
              </a:rPr>
              <a:t>Circular muscles contract, constricting passageway and pushing bolus down</a:t>
            </a:r>
            <a:endParaRPr lang="en-US" sz="1200" b="1" i="1">
              <a:latin typeface="Arial" pitchFamily="34" charset="0"/>
            </a:endParaRPr>
          </a:p>
        </p:txBody>
      </p:sp>
      <p:sp>
        <p:nvSpPr>
          <p:cNvPr id="227364" name="Line 36"/>
          <p:cNvSpPr>
            <a:spLocks noChangeShapeType="1"/>
          </p:cNvSpPr>
          <p:nvPr/>
        </p:nvSpPr>
        <p:spPr bwMode="auto">
          <a:xfrm flipH="1">
            <a:off x="2924175" y="4452938"/>
            <a:ext cx="284163" cy="41275"/>
          </a:xfrm>
          <a:prstGeom prst="line">
            <a:avLst/>
          </a:prstGeom>
          <a:noFill/>
          <a:ln w="15875">
            <a:solidFill>
              <a:schemeClr val="tx1"/>
            </a:solidFill>
            <a:round/>
            <a:headEnd/>
            <a:tailEnd/>
          </a:ln>
          <a:effectLst/>
        </p:spPr>
        <p:txBody>
          <a:bodyPr wrap="none" anchor="ctr"/>
          <a:lstStyle/>
          <a:p>
            <a:endParaRPr lang="ar-SA"/>
          </a:p>
        </p:txBody>
      </p:sp>
      <p:sp>
        <p:nvSpPr>
          <p:cNvPr id="227365" name="Line 37"/>
          <p:cNvSpPr>
            <a:spLocks noChangeShapeType="1"/>
          </p:cNvSpPr>
          <p:nvPr/>
        </p:nvSpPr>
        <p:spPr bwMode="auto">
          <a:xfrm flipH="1">
            <a:off x="2505075" y="4879975"/>
            <a:ext cx="677863" cy="68263"/>
          </a:xfrm>
          <a:prstGeom prst="line">
            <a:avLst/>
          </a:prstGeom>
          <a:noFill/>
          <a:ln w="15875">
            <a:solidFill>
              <a:schemeClr val="tx1"/>
            </a:solidFill>
            <a:round/>
            <a:headEnd/>
            <a:tailEnd/>
          </a:ln>
          <a:effectLst/>
        </p:spPr>
        <p:txBody>
          <a:bodyPr wrap="none" anchor="ctr"/>
          <a:lstStyle/>
          <a:p>
            <a:endParaRPr lang="ar-SA"/>
          </a:p>
        </p:txBody>
      </p:sp>
      <p:sp>
        <p:nvSpPr>
          <p:cNvPr id="227366" name="Line 38"/>
          <p:cNvSpPr>
            <a:spLocks noChangeShapeType="1"/>
          </p:cNvSpPr>
          <p:nvPr/>
        </p:nvSpPr>
        <p:spPr bwMode="auto">
          <a:xfrm flipH="1">
            <a:off x="2525713" y="5160963"/>
            <a:ext cx="847725" cy="587375"/>
          </a:xfrm>
          <a:prstGeom prst="line">
            <a:avLst/>
          </a:prstGeom>
          <a:noFill/>
          <a:ln w="15875">
            <a:solidFill>
              <a:schemeClr val="tx1"/>
            </a:solidFill>
            <a:round/>
            <a:headEnd/>
            <a:tailEnd/>
          </a:ln>
          <a:effectLst/>
        </p:spPr>
        <p:txBody>
          <a:bodyPr wrap="none" anchor="ctr"/>
          <a:lstStyle/>
          <a:p>
            <a:endParaRPr lang="ar-SA"/>
          </a:p>
        </p:txBody>
      </p:sp>
      <p:sp>
        <p:nvSpPr>
          <p:cNvPr id="227367" name="Line 39"/>
          <p:cNvSpPr>
            <a:spLocks noChangeShapeType="1"/>
          </p:cNvSpPr>
          <p:nvPr/>
        </p:nvSpPr>
        <p:spPr bwMode="auto">
          <a:xfrm flipH="1">
            <a:off x="3476625" y="3941763"/>
            <a:ext cx="352425" cy="141287"/>
          </a:xfrm>
          <a:prstGeom prst="line">
            <a:avLst/>
          </a:prstGeom>
          <a:noFill/>
          <a:ln w="15875">
            <a:solidFill>
              <a:schemeClr val="tx1"/>
            </a:solidFill>
            <a:round/>
            <a:headEnd/>
            <a:tailEnd/>
          </a:ln>
          <a:effectLst/>
        </p:spPr>
        <p:txBody>
          <a:bodyPr wrap="none" anchor="ctr"/>
          <a:lstStyle/>
          <a:p>
            <a:endParaRPr lang="ar-SA"/>
          </a:p>
        </p:txBody>
      </p:sp>
      <p:sp>
        <p:nvSpPr>
          <p:cNvPr id="227368" name="Rectangle 40"/>
          <p:cNvSpPr>
            <a:spLocks noChangeArrowheads="1"/>
          </p:cNvSpPr>
          <p:nvPr/>
        </p:nvSpPr>
        <p:spPr bwMode="auto">
          <a:xfrm>
            <a:off x="2947988" y="5848350"/>
            <a:ext cx="1000125" cy="274638"/>
          </a:xfrm>
          <a:prstGeom prst="rect">
            <a:avLst/>
          </a:prstGeom>
          <a:noFill/>
          <a:ln w="9525">
            <a:noFill/>
            <a:miter lim="800000"/>
            <a:headEnd/>
            <a:tailEnd/>
          </a:ln>
          <a:effectLst/>
        </p:spPr>
        <p:txBody>
          <a:bodyPr anchor="ctr">
            <a:spAutoFit/>
          </a:bodyPr>
          <a:lstStyle/>
          <a:p>
            <a:pPr algn="ctr"/>
            <a:r>
              <a:rPr lang="en-US" sz="1200" b="1" i="1">
                <a:latin typeface="Arial" pitchFamily="34" charset="0"/>
              </a:rPr>
              <a:t>Stomach</a:t>
            </a:r>
          </a:p>
        </p:txBody>
      </p:sp>
      <p:sp>
        <p:nvSpPr>
          <p:cNvPr id="227369" name="Rectangle 41"/>
          <p:cNvSpPr>
            <a:spLocks noChangeArrowheads="1"/>
          </p:cNvSpPr>
          <p:nvPr/>
        </p:nvSpPr>
        <p:spPr bwMode="auto">
          <a:xfrm>
            <a:off x="7221538" y="4181475"/>
            <a:ext cx="1663700" cy="457200"/>
          </a:xfrm>
          <a:prstGeom prst="rect">
            <a:avLst/>
          </a:prstGeom>
          <a:noFill/>
          <a:ln w="9525">
            <a:noFill/>
            <a:miter lim="800000"/>
            <a:headEnd/>
            <a:tailEnd/>
          </a:ln>
          <a:effectLst/>
        </p:spPr>
        <p:txBody>
          <a:bodyPr>
            <a:spAutoFit/>
          </a:bodyPr>
          <a:lstStyle/>
          <a:p>
            <a:r>
              <a:rPr lang="en-US" sz="1200" b="1">
                <a:latin typeface="Arial" pitchFamily="34" charset="0"/>
              </a:rPr>
              <a:t>Gastroesophageal sphincter open</a:t>
            </a:r>
          </a:p>
        </p:txBody>
      </p:sp>
      <p:sp>
        <p:nvSpPr>
          <p:cNvPr id="227370" name="Line 42"/>
          <p:cNvSpPr>
            <a:spLocks noChangeShapeType="1"/>
          </p:cNvSpPr>
          <p:nvPr/>
        </p:nvSpPr>
        <p:spPr bwMode="auto">
          <a:xfrm flipH="1">
            <a:off x="7199313" y="4633913"/>
            <a:ext cx="441325" cy="419100"/>
          </a:xfrm>
          <a:prstGeom prst="line">
            <a:avLst/>
          </a:prstGeom>
          <a:noFill/>
          <a:ln w="15875">
            <a:solidFill>
              <a:schemeClr val="tx1"/>
            </a:solidFill>
            <a:round/>
            <a:headEnd/>
            <a:tailEnd/>
          </a:ln>
          <a:effectLst/>
        </p:spPr>
        <p:txBody>
          <a:bodyPr wrap="none" anchor="ctr"/>
          <a:lstStyle/>
          <a:p>
            <a:endParaRPr lang="ar-SA"/>
          </a:p>
        </p:txBody>
      </p:sp>
      <p:sp>
        <p:nvSpPr>
          <p:cNvPr id="227371" name="Line 43"/>
          <p:cNvSpPr>
            <a:spLocks noChangeShapeType="1"/>
          </p:cNvSpPr>
          <p:nvPr/>
        </p:nvSpPr>
        <p:spPr bwMode="auto">
          <a:xfrm flipH="1" flipV="1">
            <a:off x="1446213" y="2365375"/>
            <a:ext cx="1195387" cy="1588"/>
          </a:xfrm>
          <a:prstGeom prst="line">
            <a:avLst/>
          </a:prstGeom>
          <a:noFill/>
          <a:ln w="15875">
            <a:solidFill>
              <a:schemeClr val="tx1"/>
            </a:solidFill>
            <a:round/>
            <a:headEnd/>
            <a:tailEnd/>
          </a:ln>
          <a:effectLst/>
        </p:spPr>
        <p:txBody>
          <a:bodyPr wrap="none" anchor="ctr"/>
          <a:lstStyle/>
          <a:p>
            <a:endParaRPr lang="ar-SA"/>
          </a:p>
        </p:txBody>
      </p:sp>
      <p:sp>
        <p:nvSpPr>
          <p:cNvPr id="227372" name="Rectangle 44"/>
          <p:cNvSpPr>
            <a:spLocks noChangeArrowheads="1"/>
          </p:cNvSpPr>
          <p:nvPr/>
        </p:nvSpPr>
        <p:spPr bwMode="auto">
          <a:xfrm>
            <a:off x="3357563" y="2600325"/>
            <a:ext cx="1077912" cy="274638"/>
          </a:xfrm>
          <a:prstGeom prst="rect">
            <a:avLst/>
          </a:prstGeom>
          <a:noFill/>
          <a:ln w="9525">
            <a:noFill/>
            <a:miter lim="800000"/>
            <a:headEnd/>
            <a:tailEnd/>
          </a:ln>
          <a:effectLst/>
        </p:spPr>
        <p:txBody>
          <a:bodyPr>
            <a:spAutoFit/>
          </a:bodyPr>
          <a:lstStyle/>
          <a:p>
            <a:pPr algn="r"/>
            <a:r>
              <a:rPr lang="en-US" sz="1200" b="1">
                <a:latin typeface="Arial" pitchFamily="34" charset="0"/>
              </a:rPr>
              <a:t>Esophagus</a:t>
            </a:r>
            <a:endParaRPr lang="en-US" sz="1200" b="1" i="1">
              <a:latin typeface="Arial" pitchFamily="34" charset="0"/>
            </a:endParaRPr>
          </a:p>
        </p:txBody>
      </p:sp>
      <p:sp>
        <p:nvSpPr>
          <p:cNvPr id="227373" name="Line 45"/>
          <p:cNvSpPr>
            <a:spLocks noChangeShapeType="1"/>
          </p:cNvSpPr>
          <p:nvPr/>
        </p:nvSpPr>
        <p:spPr bwMode="auto">
          <a:xfrm flipH="1">
            <a:off x="4391025" y="2749550"/>
            <a:ext cx="757238" cy="1588"/>
          </a:xfrm>
          <a:prstGeom prst="line">
            <a:avLst/>
          </a:prstGeom>
          <a:noFill/>
          <a:ln w="15875">
            <a:solidFill>
              <a:schemeClr val="tx1"/>
            </a:solidFill>
            <a:round/>
            <a:headEnd/>
            <a:tailEnd/>
          </a:ln>
          <a:effectLst/>
        </p:spPr>
        <p:txBody>
          <a:bodyPr wrap="none"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733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2734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227348"/>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227349"/>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227350"/>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227351"/>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227354"/>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227338"/>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227352"/>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227353"/>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grpId="0" nodeType="afterEffect">
                                  <p:stCondLst>
                                    <p:cond delay="0"/>
                                  </p:stCondLst>
                                  <p:childTnLst>
                                    <p:set>
                                      <p:cBhvr>
                                        <p:cTn id="36" dur="1" fill="hold">
                                          <p:stCondLst>
                                            <p:cond delay="499"/>
                                          </p:stCondLst>
                                        </p:cTn>
                                        <p:tgtEl>
                                          <p:spTgt spid="227355"/>
                                        </p:tgtEl>
                                        <p:attrNameLst>
                                          <p:attrName>style.visibility</p:attrName>
                                        </p:attrNameLst>
                                      </p:cBhvr>
                                      <p:to>
                                        <p:strVal val="visible"/>
                                      </p:to>
                                    </p:set>
                                  </p:childTnLst>
                                </p:cTn>
                              </p:par>
                            </p:childTnLst>
                          </p:cTn>
                        </p:par>
                        <p:par>
                          <p:cTn id="37" fill="hold">
                            <p:stCondLst>
                              <p:cond delay="5500"/>
                            </p:stCondLst>
                            <p:childTnLst>
                              <p:par>
                                <p:cTn id="38" presetID="1" presetClass="entr" presetSubtype="0" fill="hold" grpId="0" nodeType="afterEffect">
                                  <p:stCondLst>
                                    <p:cond delay="0"/>
                                  </p:stCondLst>
                                  <p:childTnLst>
                                    <p:set>
                                      <p:cBhvr>
                                        <p:cTn id="39" dur="1" fill="hold">
                                          <p:stCondLst>
                                            <p:cond delay="499"/>
                                          </p:stCondLst>
                                        </p:cTn>
                                        <p:tgtEl>
                                          <p:spTgt spid="22737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227334"/>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499"/>
                                          </p:stCondLst>
                                        </p:cTn>
                                        <p:tgtEl>
                                          <p:spTgt spid="227344"/>
                                        </p:tgtEl>
                                        <p:attrNameLst>
                                          <p:attrName>style.visibility</p:attrName>
                                        </p:attrNameLst>
                                      </p:cBhvr>
                                      <p:to>
                                        <p:strVal val="visible"/>
                                      </p:to>
                                    </p:set>
                                  </p:childTnLst>
                                </p:cTn>
                              </p:par>
                            </p:childTnLst>
                          </p:cTn>
                        </p:par>
                        <p:par>
                          <p:cTn id="47" fill="hold">
                            <p:stCondLst>
                              <p:cond delay="1000"/>
                            </p:stCondLst>
                            <p:childTnLst>
                              <p:par>
                                <p:cTn id="48" presetID="1" presetClass="entr" presetSubtype="0" fill="hold" grpId="0" nodeType="afterEffect">
                                  <p:stCondLst>
                                    <p:cond delay="0"/>
                                  </p:stCondLst>
                                  <p:childTnLst>
                                    <p:set>
                                      <p:cBhvr>
                                        <p:cTn id="49" dur="1" fill="hold">
                                          <p:stCondLst>
                                            <p:cond delay="499"/>
                                          </p:stCondLst>
                                        </p:cTn>
                                        <p:tgtEl>
                                          <p:spTgt spid="227356"/>
                                        </p:tgtEl>
                                        <p:attrNameLst>
                                          <p:attrName>style.visibility</p:attrName>
                                        </p:attrNameLst>
                                      </p:cBhvr>
                                      <p:to>
                                        <p:strVal val="visible"/>
                                      </p:to>
                                    </p:set>
                                  </p:childTnLst>
                                </p:cTn>
                              </p:par>
                            </p:childTnLst>
                          </p:cTn>
                        </p:par>
                        <p:par>
                          <p:cTn id="50" fill="hold">
                            <p:stCondLst>
                              <p:cond delay="1500"/>
                            </p:stCondLst>
                            <p:childTnLst>
                              <p:par>
                                <p:cTn id="51" presetID="1" presetClass="entr" presetSubtype="0" fill="hold" grpId="0" nodeType="afterEffect">
                                  <p:stCondLst>
                                    <p:cond delay="0"/>
                                  </p:stCondLst>
                                  <p:childTnLst>
                                    <p:set>
                                      <p:cBhvr>
                                        <p:cTn id="52" dur="1" fill="hold">
                                          <p:stCondLst>
                                            <p:cond delay="499"/>
                                          </p:stCondLst>
                                        </p:cTn>
                                        <p:tgtEl>
                                          <p:spTgt spid="227357"/>
                                        </p:tgtEl>
                                        <p:attrNameLst>
                                          <p:attrName>style.visibility</p:attrName>
                                        </p:attrNameLst>
                                      </p:cBhvr>
                                      <p:to>
                                        <p:strVal val="visible"/>
                                      </p:to>
                                    </p:set>
                                  </p:childTnLst>
                                </p:cTn>
                              </p:par>
                            </p:childTnLst>
                          </p:cTn>
                        </p:par>
                        <p:par>
                          <p:cTn id="53" fill="hold">
                            <p:stCondLst>
                              <p:cond delay="2000"/>
                            </p:stCondLst>
                            <p:childTnLst>
                              <p:par>
                                <p:cTn id="54" presetID="1" presetClass="entr" presetSubtype="0" fill="hold" grpId="0" nodeType="afterEffect">
                                  <p:stCondLst>
                                    <p:cond delay="0"/>
                                  </p:stCondLst>
                                  <p:childTnLst>
                                    <p:set>
                                      <p:cBhvr>
                                        <p:cTn id="55" dur="1" fill="hold">
                                          <p:stCondLst>
                                            <p:cond delay="499"/>
                                          </p:stCondLst>
                                        </p:cTn>
                                        <p:tgtEl>
                                          <p:spTgt spid="227372"/>
                                        </p:tgtEl>
                                        <p:attrNameLst>
                                          <p:attrName>style.visibility</p:attrName>
                                        </p:attrNameLst>
                                      </p:cBhvr>
                                      <p:to>
                                        <p:strVal val="visible"/>
                                      </p:to>
                                    </p:set>
                                  </p:childTnLst>
                                </p:cTn>
                              </p:par>
                            </p:childTnLst>
                          </p:cTn>
                        </p:par>
                        <p:par>
                          <p:cTn id="56" fill="hold">
                            <p:stCondLst>
                              <p:cond delay="2500"/>
                            </p:stCondLst>
                            <p:childTnLst>
                              <p:par>
                                <p:cTn id="57" presetID="1" presetClass="entr" presetSubtype="0" fill="hold" grpId="0" nodeType="afterEffect">
                                  <p:stCondLst>
                                    <p:cond delay="0"/>
                                  </p:stCondLst>
                                  <p:childTnLst>
                                    <p:set>
                                      <p:cBhvr>
                                        <p:cTn id="58" dur="1" fill="hold">
                                          <p:stCondLst>
                                            <p:cond delay="499"/>
                                          </p:stCondLst>
                                        </p:cTn>
                                        <p:tgtEl>
                                          <p:spTgt spid="227339"/>
                                        </p:tgtEl>
                                        <p:attrNameLst>
                                          <p:attrName>style.visibility</p:attrName>
                                        </p:attrNameLst>
                                      </p:cBhvr>
                                      <p:to>
                                        <p:strVal val="visible"/>
                                      </p:to>
                                    </p:set>
                                  </p:childTnLst>
                                </p:cTn>
                              </p:par>
                            </p:childTnLst>
                          </p:cTn>
                        </p:par>
                        <p:par>
                          <p:cTn id="59" fill="hold">
                            <p:stCondLst>
                              <p:cond delay="3000"/>
                            </p:stCondLst>
                            <p:childTnLst>
                              <p:par>
                                <p:cTn id="60" presetID="1" presetClass="entr" presetSubtype="0" fill="hold" grpId="0" nodeType="afterEffect">
                                  <p:stCondLst>
                                    <p:cond delay="0"/>
                                  </p:stCondLst>
                                  <p:childTnLst>
                                    <p:set>
                                      <p:cBhvr>
                                        <p:cTn id="61" dur="1" fill="hold">
                                          <p:stCondLst>
                                            <p:cond delay="499"/>
                                          </p:stCondLst>
                                        </p:cTn>
                                        <p:tgtEl>
                                          <p:spTgt spid="227358"/>
                                        </p:tgtEl>
                                        <p:attrNameLst>
                                          <p:attrName>style.visibility</p:attrName>
                                        </p:attrNameLst>
                                      </p:cBhvr>
                                      <p:to>
                                        <p:strVal val="visible"/>
                                      </p:to>
                                    </p:set>
                                  </p:childTnLst>
                                </p:cTn>
                              </p:par>
                            </p:childTnLst>
                          </p:cTn>
                        </p:par>
                        <p:par>
                          <p:cTn id="62" fill="hold">
                            <p:stCondLst>
                              <p:cond delay="3500"/>
                            </p:stCondLst>
                            <p:childTnLst>
                              <p:par>
                                <p:cTn id="63" presetID="1" presetClass="entr" presetSubtype="0" fill="hold" grpId="0" nodeType="afterEffect">
                                  <p:stCondLst>
                                    <p:cond delay="0"/>
                                  </p:stCondLst>
                                  <p:childTnLst>
                                    <p:set>
                                      <p:cBhvr>
                                        <p:cTn id="64" dur="1" fill="hold">
                                          <p:stCondLst>
                                            <p:cond delay="499"/>
                                          </p:stCondLst>
                                        </p:cTn>
                                        <p:tgtEl>
                                          <p:spTgt spid="227373"/>
                                        </p:tgtEl>
                                        <p:attrNameLst>
                                          <p:attrName>style.visibility</p:attrName>
                                        </p:attrNameLst>
                                      </p:cBhvr>
                                      <p:to>
                                        <p:strVal val="visible"/>
                                      </p:to>
                                    </p:set>
                                  </p:childTnLst>
                                </p:cTn>
                              </p:par>
                            </p:childTnLst>
                          </p:cTn>
                        </p:par>
                        <p:par>
                          <p:cTn id="65" fill="hold">
                            <p:stCondLst>
                              <p:cond delay="4000"/>
                            </p:stCondLst>
                            <p:childTnLst>
                              <p:par>
                                <p:cTn id="66" presetID="1" presetClass="entr" presetSubtype="0" fill="hold" grpId="0" nodeType="afterEffect">
                                  <p:stCondLst>
                                    <p:cond delay="0"/>
                                  </p:stCondLst>
                                  <p:childTnLst>
                                    <p:set>
                                      <p:cBhvr>
                                        <p:cTn id="67" dur="1" fill="hold">
                                          <p:stCondLst>
                                            <p:cond delay="499"/>
                                          </p:stCondLst>
                                        </p:cTn>
                                        <p:tgtEl>
                                          <p:spTgt spid="227359"/>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227335"/>
                                        </p:tgtEl>
                                        <p:attrNameLst>
                                          <p:attrName>style.visibility</p:attrName>
                                        </p:attrNameLst>
                                      </p:cBhvr>
                                      <p:to>
                                        <p:strVal val="visible"/>
                                      </p:to>
                                    </p:set>
                                  </p:childTnLst>
                                </p:cTn>
                              </p:par>
                            </p:childTnLst>
                          </p:cTn>
                        </p:par>
                        <p:par>
                          <p:cTn id="72" fill="hold">
                            <p:stCondLst>
                              <p:cond delay="500"/>
                            </p:stCondLst>
                            <p:childTnLst>
                              <p:par>
                                <p:cTn id="73" presetID="1" presetClass="entr" presetSubtype="0" fill="hold" grpId="0" nodeType="afterEffect">
                                  <p:stCondLst>
                                    <p:cond delay="0"/>
                                  </p:stCondLst>
                                  <p:childTnLst>
                                    <p:set>
                                      <p:cBhvr>
                                        <p:cTn id="74" dur="1" fill="hold">
                                          <p:stCondLst>
                                            <p:cond delay="499"/>
                                          </p:stCondLst>
                                        </p:cTn>
                                        <p:tgtEl>
                                          <p:spTgt spid="227345"/>
                                        </p:tgtEl>
                                        <p:attrNameLst>
                                          <p:attrName>style.visibility</p:attrName>
                                        </p:attrNameLst>
                                      </p:cBhvr>
                                      <p:to>
                                        <p:strVal val="visible"/>
                                      </p:to>
                                    </p:set>
                                  </p:childTnLst>
                                </p:cTn>
                              </p:par>
                            </p:childTnLst>
                          </p:cTn>
                        </p:par>
                        <p:par>
                          <p:cTn id="75" fill="hold">
                            <p:stCondLst>
                              <p:cond delay="1000"/>
                            </p:stCondLst>
                            <p:childTnLst>
                              <p:par>
                                <p:cTn id="76" presetID="1" presetClass="entr" presetSubtype="0" fill="hold" grpId="0" nodeType="afterEffect">
                                  <p:stCondLst>
                                    <p:cond delay="0"/>
                                  </p:stCondLst>
                                  <p:childTnLst>
                                    <p:set>
                                      <p:cBhvr>
                                        <p:cTn id="77" dur="1" fill="hold">
                                          <p:stCondLst>
                                            <p:cond delay="499"/>
                                          </p:stCondLst>
                                        </p:cTn>
                                        <p:tgtEl>
                                          <p:spTgt spid="22734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227337"/>
                                        </p:tgtEl>
                                        <p:attrNameLst>
                                          <p:attrName>style.visibility</p:attrName>
                                        </p:attrNameLst>
                                      </p:cBhvr>
                                      <p:to>
                                        <p:strVal val="visible"/>
                                      </p:to>
                                    </p:set>
                                  </p:childTnLst>
                                </p:cTn>
                              </p:par>
                            </p:childTnLst>
                          </p:cTn>
                        </p:par>
                        <p:par>
                          <p:cTn id="82" fill="hold">
                            <p:stCondLst>
                              <p:cond delay="500"/>
                            </p:stCondLst>
                            <p:childTnLst>
                              <p:par>
                                <p:cTn id="83" presetID="1" presetClass="entr" presetSubtype="0" fill="hold" grpId="0" nodeType="afterEffect">
                                  <p:stCondLst>
                                    <p:cond delay="0"/>
                                  </p:stCondLst>
                                  <p:childTnLst>
                                    <p:set>
                                      <p:cBhvr>
                                        <p:cTn id="84" dur="1" fill="hold">
                                          <p:stCondLst>
                                            <p:cond delay="499"/>
                                          </p:stCondLst>
                                        </p:cTn>
                                        <p:tgtEl>
                                          <p:spTgt spid="227347"/>
                                        </p:tgtEl>
                                        <p:attrNameLst>
                                          <p:attrName>style.visibility</p:attrName>
                                        </p:attrNameLst>
                                      </p:cBhvr>
                                      <p:to>
                                        <p:strVal val="visible"/>
                                      </p:to>
                                    </p:set>
                                  </p:childTnLst>
                                </p:cTn>
                              </p:par>
                            </p:childTnLst>
                          </p:cTn>
                        </p:par>
                        <p:par>
                          <p:cTn id="85" fill="hold">
                            <p:stCondLst>
                              <p:cond delay="1000"/>
                            </p:stCondLst>
                            <p:childTnLst>
                              <p:par>
                                <p:cTn id="86" presetID="1" presetClass="entr" presetSubtype="0" fill="hold" grpId="0" nodeType="afterEffect">
                                  <p:stCondLst>
                                    <p:cond delay="0"/>
                                  </p:stCondLst>
                                  <p:childTnLst>
                                    <p:set>
                                      <p:cBhvr>
                                        <p:cTn id="87" dur="1" fill="hold">
                                          <p:stCondLst>
                                            <p:cond delay="499"/>
                                          </p:stCondLst>
                                        </p:cTn>
                                        <p:tgtEl>
                                          <p:spTgt spid="227360"/>
                                        </p:tgtEl>
                                        <p:attrNameLst>
                                          <p:attrName>style.visibility</p:attrName>
                                        </p:attrNameLst>
                                      </p:cBhvr>
                                      <p:to>
                                        <p:strVal val="visible"/>
                                      </p:to>
                                    </p:set>
                                  </p:childTnLst>
                                </p:cTn>
                              </p:par>
                            </p:childTnLst>
                          </p:cTn>
                        </p:par>
                        <p:par>
                          <p:cTn id="88" fill="hold">
                            <p:stCondLst>
                              <p:cond delay="1500"/>
                            </p:stCondLst>
                            <p:childTnLst>
                              <p:par>
                                <p:cTn id="89" presetID="1" presetClass="entr" presetSubtype="0" fill="hold" grpId="0" nodeType="afterEffect">
                                  <p:stCondLst>
                                    <p:cond delay="0"/>
                                  </p:stCondLst>
                                  <p:childTnLst>
                                    <p:set>
                                      <p:cBhvr>
                                        <p:cTn id="90" dur="1" fill="hold">
                                          <p:stCondLst>
                                            <p:cond delay="499"/>
                                          </p:stCondLst>
                                        </p:cTn>
                                        <p:tgtEl>
                                          <p:spTgt spid="227361"/>
                                        </p:tgtEl>
                                        <p:attrNameLst>
                                          <p:attrName>style.visibility</p:attrName>
                                        </p:attrNameLst>
                                      </p:cBhvr>
                                      <p:to>
                                        <p:strVal val="visible"/>
                                      </p:to>
                                    </p:set>
                                  </p:childTnLst>
                                </p:cTn>
                              </p:par>
                            </p:childTnLst>
                          </p:cTn>
                        </p:par>
                        <p:par>
                          <p:cTn id="91" fill="hold">
                            <p:stCondLst>
                              <p:cond delay="2000"/>
                            </p:stCondLst>
                            <p:childTnLst>
                              <p:par>
                                <p:cTn id="92" presetID="1" presetClass="entr" presetSubtype="0" fill="hold" grpId="0" nodeType="afterEffect">
                                  <p:stCondLst>
                                    <p:cond delay="0"/>
                                  </p:stCondLst>
                                  <p:childTnLst>
                                    <p:set>
                                      <p:cBhvr>
                                        <p:cTn id="93" dur="1" fill="hold">
                                          <p:stCondLst>
                                            <p:cond delay="499"/>
                                          </p:stCondLst>
                                        </p:cTn>
                                        <p:tgtEl>
                                          <p:spTgt spid="227362"/>
                                        </p:tgtEl>
                                        <p:attrNameLst>
                                          <p:attrName>style.visibility</p:attrName>
                                        </p:attrNameLst>
                                      </p:cBhvr>
                                      <p:to>
                                        <p:strVal val="visible"/>
                                      </p:to>
                                    </p:set>
                                  </p:childTnLst>
                                </p:cTn>
                              </p:par>
                            </p:childTnLst>
                          </p:cTn>
                        </p:par>
                        <p:par>
                          <p:cTn id="94" fill="hold">
                            <p:stCondLst>
                              <p:cond delay="2500"/>
                            </p:stCondLst>
                            <p:childTnLst>
                              <p:par>
                                <p:cTn id="95" presetID="1" presetClass="entr" presetSubtype="0" fill="hold" grpId="0" nodeType="afterEffect">
                                  <p:stCondLst>
                                    <p:cond delay="0"/>
                                  </p:stCondLst>
                                  <p:childTnLst>
                                    <p:set>
                                      <p:cBhvr>
                                        <p:cTn id="96" dur="1" fill="hold">
                                          <p:stCondLst>
                                            <p:cond delay="499"/>
                                          </p:stCondLst>
                                        </p:cTn>
                                        <p:tgtEl>
                                          <p:spTgt spid="227363"/>
                                        </p:tgtEl>
                                        <p:attrNameLst>
                                          <p:attrName>style.visibility</p:attrName>
                                        </p:attrNameLst>
                                      </p:cBhvr>
                                      <p:to>
                                        <p:strVal val="visible"/>
                                      </p:to>
                                    </p:set>
                                  </p:childTnLst>
                                </p:cTn>
                              </p:par>
                            </p:childTnLst>
                          </p:cTn>
                        </p:par>
                        <p:par>
                          <p:cTn id="97" fill="hold">
                            <p:stCondLst>
                              <p:cond delay="3000"/>
                            </p:stCondLst>
                            <p:childTnLst>
                              <p:par>
                                <p:cTn id="98" presetID="1" presetClass="entr" presetSubtype="0" fill="hold" grpId="0" nodeType="afterEffect">
                                  <p:stCondLst>
                                    <p:cond delay="0"/>
                                  </p:stCondLst>
                                  <p:childTnLst>
                                    <p:set>
                                      <p:cBhvr>
                                        <p:cTn id="99" dur="1" fill="hold">
                                          <p:stCondLst>
                                            <p:cond delay="499"/>
                                          </p:stCondLst>
                                        </p:cTn>
                                        <p:tgtEl>
                                          <p:spTgt spid="227368"/>
                                        </p:tgtEl>
                                        <p:attrNameLst>
                                          <p:attrName>style.visibility</p:attrName>
                                        </p:attrNameLst>
                                      </p:cBhvr>
                                      <p:to>
                                        <p:strVal val="visible"/>
                                      </p:to>
                                    </p:set>
                                  </p:childTnLst>
                                </p:cTn>
                              </p:par>
                            </p:childTnLst>
                          </p:cTn>
                        </p:par>
                        <p:par>
                          <p:cTn id="100" fill="hold">
                            <p:stCondLst>
                              <p:cond delay="3500"/>
                            </p:stCondLst>
                            <p:childTnLst>
                              <p:par>
                                <p:cTn id="101" presetID="1" presetClass="entr" presetSubtype="0" fill="hold" grpId="0" nodeType="afterEffect">
                                  <p:stCondLst>
                                    <p:cond delay="0"/>
                                  </p:stCondLst>
                                  <p:childTnLst>
                                    <p:set>
                                      <p:cBhvr>
                                        <p:cTn id="102" dur="1" fill="hold">
                                          <p:stCondLst>
                                            <p:cond delay="499"/>
                                          </p:stCondLst>
                                        </p:cTn>
                                        <p:tgtEl>
                                          <p:spTgt spid="227341"/>
                                        </p:tgtEl>
                                        <p:attrNameLst>
                                          <p:attrName>style.visibility</p:attrName>
                                        </p:attrNameLst>
                                      </p:cBhvr>
                                      <p:to>
                                        <p:strVal val="visible"/>
                                      </p:to>
                                    </p:set>
                                  </p:childTnLst>
                                </p:cTn>
                              </p:par>
                            </p:childTnLst>
                          </p:cTn>
                        </p:par>
                        <p:par>
                          <p:cTn id="103" fill="hold">
                            <p:stCondLst>
                              <p:cond delay="4000"/>
                            </p:stCondLst>
                            <p:childTnLst>
                              <p:par>
                                <p:cTn id="104" presetID="1" presetClass="entr" presetSubtype="0" fill="hold" grpId="0" nodeType="afterEffect">
                                  <p:stCondLst>
                                    <p:cond delay="0"/>
                                  </p:stCondLst>
                                  <p:childTnLst>
                                    <p:set>
                                      <p:cBhvr>
                                        <p:cTn id="105" dur="1" fill="hold">
                                          <p:stCondLst>
                                            <p:cond delay="499"/>
                                          </p:stCondLst>
                                        </p:cTn>
                                        <p:tgtEl>
                                          <p:spTgt spid="227364"/>
                                        </p:tgtEl>
                                        <p:attrNameLst>
                                          <p:attrName>style.visibility</p:attrName>
                                        </p:attrNameLst>
                                      </p:cBhvr>
                                      <p:to>
                                        <p:strVal val="visible"/>
                                      </p:to>
                                    </p:set>
                                  </p:childTnLst>
                                </p:cTn>
                              </p:par>
                            </p:childTnLst>
                          </p:cTn>
                        </p:par>
                        <p:par>
                          <p:cTn id="106" fill="hold">
                            <p:stCondLst>
                              <p:cond delay="4500"/>
                            </p:stCondLst>
                            <p:childTnLst>
                              <p:par>
                                <p:cTn id="107" presetID="1" presetClass="entr" presetSubtype="0" fill="hold" grpId="0" nodeType="afterEffect">
                                  <p:stCondLst>
                                    <p:cond delay="0"/>
                                  </p:stCondLst>
                                  <p:childTnLst>
                                    <p:set>
                                      <p:cBhvr>
                                        <p:cTn id="108" dur="1" fill="hold">
                                          <p:stCondLst>
                                            <p:cond delay="499"/>
                                          </p:stCondLst>
                                        </p:cTn>
                                        <p:tgtEl>
                                          <p:spTgt spid="227365"/>
                                        </p:tgtEl>
                                        <p:attrNameLst>
                                          <p:attrName>style.visibility</p:attrName>
                                        </p:attrNameLst>
                                      </p:cBhvr>
                                      <p:to>
                                        <p:strVal val="visible"/>
                                      </p:to>
                                    </p:set>
                                  </p:childTnLst>
                                </p:cTn>
                              </p:par>
                            </p:childTnLst>
                          </p:cTn>
                        </p:par>
                        <p:par>
                          <p:cTn id="109" fill="hold">
                            <p:stCondLst>
                              <p:cond delay="5000"/>
                            </p:stCondLst>
                            <p:childTnLst>
                              <p:par>
                                <p:cTn id="110" presetID="1" presetClass="entr" presetSubtype="0" fill="hold" grpId="0" nodeType="afterEffect">
                                  <p:stCondLst>
                                    <p:cond delay="0"/>
                                  </p:stCondLst>
                                  <p:childTnLst>
                                    <p:set>
                                      <p:cBhvr>
                                        <p:cTn id="111" dur="1" fill="hold">
                                          <p:stCondLst>
                                            <p:cond delay="499"/>
                                          </p:stCondLst>
                                        </p:cTn>
                                        <p:tgtEl>
                                          <p:spTgt spid="227366"/>
                                        </p:tgtEl>
                                        <p:attrNameLst>
                                          <p:attrName>style.visibility</p:attrName>
                                        </p:attrNameLst>
                                      </p:cBhvr>
                                      <p:to>
                                        <p:strVal val="visible"/>
                                      </p:to>
                                    </p:set>
                                  </p:childTnLst>
                                </p:cTn>
                              </p:par>
                            </p:childTnLst>
                          </p:cTn>
                        </p:par>
                        <p:par>
                          <p:cTn id="112" fill="hold">
                            <p:stCondLst>
                              <p:cond delay="5500"/>
                            </p:stCondLst>
                            <p:childTnLst>
                              <p:par>
                                <p:cTn id="113" presetID="1" presetClass="entr" presetSubtype="0" fill="hold" grpId="0" nodeType="afterEffect">
                                  <p:stCondLst>
                                    <p:cond delay="0"/>
                                  </p:stCondLst>
                                  <p:childTnLst>
                                    <p:set>
                                      <p:cBhvr>
                                        <p:cTn id="114" dur="1" fill="hold">
                                          <p:stCondLst>
                                            <p:cond delay="499"/>
                                          </p:stCondLst>
                                        </p:cTn>
                                        <p:tgtEl>
                                          <p:spTgt spid="22736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499"/>
                                          </p:stCondLst>
                                        </p:cTn>
                                        <p:tgtEl>
                                          <p:spTgt spid="227336"/>
                                        </p:tgtEl>
                                        <p:attrNameLst>
                                          <p:attrName>style.visibility</p:attrName>
                                        </p:attrNameLst>
                                      </p:cBhvr>
                                      <p:to>
                                        <p:strVal val="visible"/>
                                      </p:to>
                                    </p:set>
                                  </p:childTnLst>
                                </p:cTn>
                              </p:par>
                            </p:childTnLst>
                          </p:cTn>
                        </p:par>
                        <p:par>
                          <p:cTn id="119" fill="hold">
                            <p:stCondLst>
                              <p:cond delay="500"/>
                            </p:stCondLst>
                            <p:childTnLst>
                              <p:par>
                                <p:cTn id="120" presetID="1" presetClass="entr" presetSubtype="0" fill="hold" grpId="0" nodeType="afterEffect">
                                  <p:stCondLst>
                                    <p:cond delay="0"/>
                                  </p:stCondLst>
                                  <p:childTnLst>
                                    <p:set>
                                      <p:cBhvr>
                                        <p:cTn id="121" dur="1" fill="hold">
                                          <p:stCondLst>
                                            <p:cond delay="499"/>
                                          </p:stCondLst>
                                        </p:cTn>
                                        <p:tgtEl>
                                          <p:spTgt spid="227346"/>
                                        </p:tgtEl>
                                        <p:attrNameLst>
                                          <p:attrName>style.visibility</p:attrName>
                                        </p:attrNameLst>
                                      </p:cBhvr>
                                      <p:to>
                                        <p:strVal val="visible"/>
                                      </p:to>
                                    </p:set>
                                  </p:childTnLst>
                                </p:cTn>
                              </p:par>
                            </p:childTnLst>
                          </p:cTn>
                        </p:par>
                        <p:par>
                          <p:cTn id="122" fill="hold">
                            <p:stCondLst>
                              <p:cond delay="1000"/>
                            </p:stCondLst>
                            <p:childTnLst>
                              <p:par>
                                <p:cTn id="123" presetID="1" presetClass="entr" presetSubtype="0" fill="hold" grpId="0" nodeType="afterEffect">
                                  <p:stCondLst>
                                    <p:cond delay="0"/>
                                  </p:stCondLst>
                                  <p:childTnLst>
                                    <p:set>
                                      <p:cBhvr>
                                        <p:cTn id="124" dur="1" fill="hold">
                                          <p:stCondLst>
                                            <p:cond delay="499"/>
                                          </p:stCondLst>
                                        </p:cTn>
                                        <p:tgtEl>
                                          <p:spTgt spid="227369"/>
                                        </p:tgtEl>
                                        <p:attrNameLst>
                                          <p:attrName>style.visibility</p:attrName>
                                        </p:attrNameLst>
                                      </p:cBhvr>
                                      <p:to>
                                        <p:strVal val="visible"/>
                                      </p:to>
                                    </p:set>
                                  </p:childTnLst>
                                </p:cTn>
                              </p:par>
                            </p:childTnLst>
                          </p:cTn>
                        </p:par>
                        <p:par>
                          <p:cTn id="125" fill="hold">
                            <p:stCondLst>
                              <p:cond delay="1500"/>
                            </p:stCondLst>
                            <p:childTnLst>
                              <p:par>
                                <p:cTn id="126" presetID="1" presetClass="entr" presetSubtype="0" fill="hold" grpId="0" nodeType="afterEffect">
                                  <p:stCondLst>
                                    <p:cond delay="0"/>
                                  </p:stCondLst>
                                  <p:childTnLst>
                                    <p:set>
                                      <p:cBhvr>
                                        <p:cTn id="127" dur="1" fill="hold">
                                          <p:stCondLst>
                                            <p:cond delay="499"/>
                                          </p:stCondLst>
                                        </p:cTn>
                                        <p:tgtEl>
                                          <p:spTgt spid="227342"/>
                                        </p:tgtEl>
                                        <p:attrNameLst>
                                          <p:attrName>style.visibility</p:attrName>
                                        </p:attrNameLst>
                                      </p:cBhvr>
                                      <p:to>
                                        <p:strVal val="visible"/>
                                      </p:to>
                                    </p:set>
                                  </p:childTnLst>
                                </p:cTn>
                              </p:par>
                            </p:childTnLst>
                          </p:cTn>
                        </p:par>
                        <p:par>
                          <p:cTn id="128" fill="hold">
                            <p:stCondLst>
                              <p:cond delay="2000"/>
                            </p:stCondLst>
                            <p:childTnLst>
                              <p:par>
                                <p:cTn id="129" presetID="1" presetClass="entr" presetSubtype="0" fill="hold" grpId="0" nodeType="afterEffect">
                                  <p:stCondLst>
                                    <p:cond delay="0"/>
                                  </p:stCondLst>
                                  <p:childTnLst>
                                    <p:set>
                                      <p:cBhvr>
                                        <p:cTn id="130" dur="1" fill="hold">
                                          <p:stCondLst>
                                            <p:cond delay="499"/>
                                          </p:stCondLst>
                                        </p:cTn>
                                        <p:tgtEl>
                                          <p:spTgt spid="227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3" grpId="0" autoUpdateAnimBg="0"/>
      <p:bldP spid="227334" grpId="0" autoUpdateAnimBg="0"/>
      <p:bldP spid="227335" grpId="0" autoUpdateAnimBg="0"/>
      <p:bldP spid="227336" grpId="0" autoUpdateAnimBg="0"/>
      <p:bldP spid="227337" grpId="0" autoUpdateAnimBg="0"/>
      <p:bldP spid="227338" grpId="0" animBg="1"/>
      <p:bldP spid="227339" grpId="0" animBg="1"/>
      <p:bldP spid="227340" grpId="0" animBg="1"/>
      <p:bldP spid="227341" grpId="0" animBg="1"/>
      <p:bldP spid="227342" grpId="0" animBg="1"/>
      <p:bldP spid="227343" grpId="0" autoUpdateAnimBg="0"/>
      <p:bldP spid="227344" grpId="0" autoUpdateAnimBg="0"/>
      <p:bldP spid="227345" grpId="0" autoUpdateAnimBg="0"/>
      <p:bldP spid="227346" grpId="0" autoUpdateAnimBg="0"/>
      <p:bldP spid="227347" grpId="0" autoUpdateAnimBg="0"/>
      <p:bldP spid="227348" grpId="0" autoUpdateAnimBg="0"/>
      <p:bldP spid="227349" grpId="0" autoUpdateAnimBg="0"/>
      <p:bldP spid="227350" grpId="0" autoUpdateAnimBg="0"/>
      <p:bldP spid="227351" grpId="0" autoUpdateAnimBg="0"/>
      <p:bldP spid="227352" grpId="0" animBg="1"/>
      <p:bldP spid="227353" grpId="0" animBg="1"/>
      <p:bldP spid="227354" grpId="0" autoUpdateAnimBg="0"/>
      <p:bldP spid="227355" grpId="0" animBg="1"/>
      <p:bldP spid="227356" grpId="0" autoUpdateAnimBg="0"/>
      <p:bldP spid="227357" grpId="0" autoUpdateAnimBg="0"/>
      <p:bldP spid="227358" grpId="0" animBg="1"/>
      <p:bldP spid="227359" grpId="0" animBg="1"/>
      <p:bldP spid="227360" grpId="0" autoUpdateAnimBg="0"/>
      <p:bldP spid="227361" grpId="0" autoUpdateAnimBg="0"/>
      <p:bldP spid="227362" grpId="0" autoUpdateAnimBg="0"/>
      <p:bldP spid="227363" grpId="0" autoUpdateAnimBg="0"/>
      <p:bldP spid="227364" grpId="0" animBg="1"/>
      <p:bldP spid="227365" grpId="0" animBg="1"/>
      <p:bldP spid="227366" grpId="0" animBg="1"/>
      <p:bldP spid="227367" grpId="0" animBg="1"/>
      <p:bldP spid="227368" grpId="0" autoUpdateAnimBg="0"/>
      <p:bldP spid="227369" grpId="0" autoUpdateAnimBg="0"/>
      <p:bldP spid="227370" grpId="0" animBg="1"/>
      <p:bldP spid="227371" grpId="0" animBg="1"/>
      <p:bldP spid="227372" grpId="0" autoUpdateAnimBg="0"/>
      <p:bldP spid="227373"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76200"/>
            <a:ext cx="8637588" cy="1446550"/>
          </a:xfrm>
        </p:spPr>
        <p:txBody>
          <a:bodyPr/>
          <a:lstStyle/>
          <a:p>
            <a:pPr algn="ctr" eaLnBrk="1" hangingPunct="1"/>
            <a:r>
              <a:rPr lang="en-US" dirty="0" smtClean="0"/>
              <a:t>In Summary-Swallowing (Deglutition)</a:t>
            </a:r>
          </a:p>
        </p:txBody>
      </p:sp>
      <p:sp>
        <p:nvSpPr>
          <p:cNvPr id="11267" name="Rectangle 3"/>
          <p:cNvSpPr>
            <a:spLocks noGrp="1" noChangeArrowheads="1"/>
          </p:cNvSpPr>
          <p:nvPr>
            <p:ph idx="1"/>
          </p:nvPr>
        </p:nvSpPr>
        <p:spPr>
          <a:xfrm>
            <a:off x="328613" y="1941513"/>
            <a:ext cx="8434387" cy="4114800"/>
          </a:xfrm>
        </p:spPr>
        <p:txBody>
          <a:bodyPr/>
          <a:lstStyle/>
          <a:p>
            <a:pPr eaLnBrk="1" hangingPunct="1">
              <a:lnSpc>
                <a:spcPct val="90000"/>
              </a:lnSpc>
              <a:buFont typeface="Wingdings" pitchFamily="2" charset="2"/>
              <a:buNone/>
            </a:pPr>
            <a:r>
              <a:rPr lang="en-US" b="1" dirty="0" smtClean="0"/>
              <a:t>Swallowing can be divided into:</a:t>
            </a:r>
          </a:p>
          <a:p>
            <a:pPr eaLnBrk="1" hangingPunct="1">
              <a:lnSpc>
                <a:spcPct val="90000"/>
              </a:lnSpc>
              <a:buFont typeface="Wingdings" pitchFamily="2" charset="2"/>
              <a:buBlip>
                <a:blip r:embed="rId2"/>
              </a:buBlip>
            </a:pPr>
            <a:r>
              <a:rPr lang="en-US" sz="2600" b="1" i="1" dirty="0" smtClean="0">
                <a:solidFill>
                  <a:schemeClr val="tx2"/>
                </a:solidFill>
              </a:rPr>
              <a:t>Voluntary stage of swallowing</a:t>
            </a:r>
          </a:p>
          <a:p>
            <a:pPr eaLnBrk="1" hangingPunct="1">
              <a:lnSpc>
                <a:spcPct val="90000"/>
              </a:lnSpc>
              <a:buSzPct val="90000"/>
              <a:buFont typeface="Wingdings" pitchFamily="2" charset="2"/>
              <a:buChar char="Ø"/>
            </a:pPr>
            <a:r>
              <a:rPr lang="en-US" sz="2600" b="1" dirty="0" smtClean="0"/>
              <a:t>Bolus </a:t>
            </a:r>
            <a:r>
              <a:rPr lang="en-US" sz="2600" b="1" dirty="0" smtClean="0">
                <a:sym typeface="Wingdings" pitchFamily="2" charset="2"/>
              </a:rPr>
              <a:t> </a:t>
            </a:r>
            <a:r>
              <a:rPr lang="en-US" sz="2600" b="1" dirty="0" smtClean="0"/>
              <a:t> voluntarily squeezed or rolled </a:t>
            </a:r>
            <a:r>
              <a:rPr lang="en-US" sz="2600" b="1" dirty="0" err="1" smtClean="0"/>
              <a:t>posteriorly</a:t>
            </a:r>
            <a:r>
              <a:rPr lang="en-US" sz="2600" b="1" dirty="0" smtClean="0"/>
              <a:t> against the palate  </a:t>
            </a:r>
          </a:p>
          <a:p>
            <a:pPr eaLnBrk="1" hangingPunct="1">
              <a:lnSpc>
                <a:spcPct val="90000"/>
              </a:lnSpc>
              <a:buSzPct val="90000"/>
              <a:buFont typeface="Wingdings" pitchFamily="2" charset="2"/>
              <a:buChar char="Ø"/>
            </a:pPr>
            <a:r>
              <a:rPr lang="en-US" sz="2600" b="1" dirty="0" smtClean="0"/>
              <a:t>Swallowing cannot be stopped</a:t>
            </a:r>
          </a:p>
          <a:p>
            <a:pPr eaLnBrk="1" hangingPunct="1">
              <a:lnSpc>
                <a:spcPct val="90000"/>
              </a:lnSpc>
              <a:buFont typeface="Wingdings" pitchFamily="2" charset="2"/>
              <a:buBlip>
                <a:blip r:embed="rId2"/>
              </a:buBlip>
            </a:pPr>
            <a:r>
              <a:rPr lang="en-US" sz="2600" b="1" i="1" dirty="0" smtClean="0">
                <a:solidFill>
                  <a:schemeClr val="tx2"/>
                </a:solidFill>
              </a:rPr>
              <a:t>Pharyngeal stage of swallowing</a:t>
            </a:r>
            <a:r>
              <a:rPr lang="en-US" sz="2600" b="1" dirty="0" smtClean="0"/>
              <a:t> </a:t>
            </a:r>
          </a:p>
          <a:p>
            <a:pPr eaLnBrk="1" hangingPunct="1">
              <a:lnSpc>
                <a:spcPct val="90000"/>
              </a:lnSpc>
              <a:buSzPct val="90000"/>
              <a:buFont typeface="Wingdings" pitchFamily="2" charset="2"/>
              <a:buChar char="Ø"/>
            </a:pPr>
            <a:r>
              <a:rPr lang="en-US" sz="2600" b="1" dirty="0" smtClean="0"/>
              <a:t>Bolus reaches posterior mouth &amp; pharynx </a:t>
            </a:r>
            <a:r>
              <a:rPr lang="en-US" sz="2600" b="1" dirty="0" smtClean="0">
                <a:sym typeface="Wingdings" pitchFamily="2" charset="2"/>
              </a:rPr>
              <a:t></a:t>
            </a:r>
            <a:r>
              <a:rPr lang="en-US" sz="2600" b="1" dirty="0" smtClean="0"/>
              <a:t> stimulates receptors </a:t>
            </a:r>
            <a:r>
              <a:rPr lang="en-US" sz="2600" b="1" dirty="0" smtClean="0">
                <a:sym typeface="Wingdings" pitchFamily="2" charset="2"/>
              </a:rPr>
              <a:t> </a:t>
            </a:r>
            <a:r>
              <a:rPr lang="en-US" sz="2600" b="1" dirty="0" smtClean="0"/>
              <a:t> initiate series of automatic pharyngeal muscle contraction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12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 calcmode="lin" valueType="num">
                                      <p:cBhvr>
                                        <p:cTn id="15"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126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126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p:cTn id="23" dur="1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126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126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p:cTn id="31" dur="1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126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126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126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1267">
                                            <p:txEl>
                                              <p:pRg st="4" end="4"/>
                                            </p:txEl>
                                          </p:spTgt>
                                        </p:tgtEl>
                                        <p:attrNameLst>
                                          <p:attrName>style.visibility</p:attrName>
                                        </p:attrNameLst>
                                      </p:cBhvr>
                                      <p:to>
                                        <p:strVal val="visible"/>
                                      </p:to>
                                    </p:set>
                                    <p:anim calcmode="lin" valueType="num">
                                      <p:cBhvr>
                                        <p:cTn id="39" dur="10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126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126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126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1267">
                                            <p:txEl>
                                              <p:pRg st="5" end="5"/>
                                            </p:txEl>
                                          </p:spTgt>
                                        </p:tgtEl>
                                        <p:attrNameLst>
                                          <p:attrName>style.visibility</p:attrName>
                                        </p:attrNameLst>
                                      </p:cBhvr>
                                      <p:to>
                                        <p:strVal val="visible"/>
                                      </p:to>
                                    </p:set>
                                    <p:anim calcmode="lin" valueType="num">
                                      <p:cBhvr>
                                        <p:cTn id="47" dur="10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1267">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126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126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293688"/>
            <a:ext cx="8637588" cy="1190625"/>
          </a:xfrm>
        </p:spPr>
        <p:txBody>
          <a:bodyPr/>
          <a:lstStyle/>
          <a:p>
            <a:pPr algn="ctr" eaLnBrk="1" hangingPunct="1"/>
            <a:r>
              <a:rPr lang="en-US" sz="3600" dirty="0" smtClean="0"/>
              <a:t>In Summary- Automatic pharyngeal muscle contraction:</a:t>
            </a:r>
          </a:p>
        </p:txBody>
      </p:sp>
      <p:sp>
        <p:nvSpPr>
          <p:cNvPr id="12291" name="Rectangle 3"/>
          <p:cNvSpPr>
            <a:spLocks noGrp="1" noChangeArrowheads="1"/>
          </p:cNvSpPr>
          <p:nvPr>
            <p:ph idx="1"/>
          </p:nvPr>
        </p:nvSpPr>
        <p:spPr>
          <a:xfrm>
            <a:off x="328613" y="1676400"/>
            <a:ext cx="8510587" cy="4572000"/>
          </a:xfrm>
        </p:spPr>
        <p:txBody>
          <a:bodyPr/>
          <a:lstStyle/>
          <a:p>
            <a:pPr marL="374650" indent="-374650" eaLnBrk="1" hangingPunct="1">
              <a:lnSpc>
                <a:spcPct val="90000"/>
              </a:lnSpc>
              <a:buFont typeface="Wingdings" pitchFamily="2" charset="2"/>
              <a:buBlip>
                <a:blip r:embed="rId2"/>
              </a:buBlip>
            </a:pPr>
            <a:r>
              <a:rPr lang="en-US" sz="2800" dirty="0" smtClean="0">
                <a:latin typeface="Times New Roman" pitchFamily="18" charset="0"/>
              </a:rPr>
              <a:t>Soft palate is pulled upward and prevents the reflux of food to nasal cavity</a:t>
            </a:r>
          </a:p>
          <a:p>
            <a:pPr marL="374650" indent="-374650" eaLnBrk="1" hangingPunct="1">
              <a:lnSpc>
                <a:spcPct val="90000"/>
              </a:lnSpc>
              <a:buFont typeface="Wingdings" pitchFamily="2" charset="2"/>
              <a:buBlip>
                <a:blip r:embed="rId2"/>
              </a:buBlip>
            </a:pPr>
            <a:r>
              <a:rPr lang="en-US" sz="2800" dirty="0" err="1" smtClean="0">
                <a:latin typeface="Times New Roman" pitchFamily="18" charset="0"/>
              </a:rPr>
              <a:t>Palatopharyngeal</a:t>
            </a:r>
            <a:r>
              <a:rPr lang="en-US" sz="2800" dirty="0" smtClean="0">
                <a:latin typeface="Times New Roman" pitchFamily="18" charset="0"/>
              </a:rPr>
              <a:t> folds are pulled medially to approximate each other – form a </a:t>
            </a:r>
            <a:r>
              <a:rPr lang="en-US" sz="2800" dirty="0" err="1" smtClean="0">
                <a:latin typeface="Times New Roman" pitchFamily="18" charset="0"/>
              </a:rPr>
              <a:t>saggital</a:t>
            </a:r>
            <a:r>
              <a:rPr lang="en-US" sz="2800" dirty="0" smtClean="0">
                <a:latin typeface="Times New Roman" pitchFamily="18" charset="0"/>
              </a:rPr>
              <a:t> slit</a:t>
            </a:r>
          </a:p>
          <a:p>
            <a:pPr marL="374650" indent="-374650" eaLnBrk="1" hangingPunct="1">
              <a:lnSpc>
                <a:spcPct val="90000"/>
              </a:lnSpc>
              <a:buFont typeface="Wingdings" pitchFamily="2" charset="2"/>
              <a:buBlip>
                <a:blip r:embed="rId2"/>
              </a:buBlip>
            </a:pPr>
            <a:r>
              <a:rPr lang="en-US" sz="2800" dirty="0" smtClean="0">
                <a:latin typeface="Times New Roman" pitchFamily="18" charset="0"/>
              </a:rPr>
              <a:t>Vocal cords are approximated</a:t>
            </a:r>
          </a:p>
          <a:p>
            <a:pPr marL="374650" indent="-374650" eaLnBrk="1" hangingPunct="1">
              <a:lnSpc>
                <a:spcPct val="90000"/>
              </a:lnSpc>
              <a:buFont typeface="Wingdings" pitchFamily="2" charset="2"/>
              <a:buBlip>
                <a:blip r:embed="rId2"/>
              </a:buBlip>
            </a:pPr>
            <a:r>
              <a:rPr lang="en-US" sz="2800" dirty="0" smtClean="0">
                <a:latin typeface="Times New Roman" pitchFamily="18" charset="0"/>
              </a:rPr>
              <a:t>Larynx is pulled upward &amp; anterior by neck muscles</a:t>
            </a:r>
          </a:p>
          <a:p>
            <a:pPr marL="374650" indent="-374650" eaLnBrk="1" hangingPunct="1">
              <a:lnSpc>
                <a:spcPct val="90000"/>
              </a:lnSpc>
              <a:buFont typeface="Wingdings" pitchFamily="2" charset="2"/>
              <a:buBlip>
                <a:blip r:embed="rId2"/>
              </a:buBlip>
            </a:pPr>
            <a:r>
              <a:rPr lang="en-US" sz="2800" dirty="0" smtClean="0">
                <a:latin typeface="Times New Roman" pitchFamily="18" charset="0"/>
              </a:rPr>
              <a:t>Epiglottis swing backward over the opening of larynx </a:t>
            </a:r>
          </a:p>
          <a:p>
            <a:pPr marL="374650" indent="-374650" eaLnBrk="1" hangingPunct="1">
              <a:lnSpc>
                <a:spcPct val="90000"/>
              </a:lnSpc>
              <a:buFont typeface="Wingdings" pitchFamily="2" charset="2"/>
              <a:buBlip>
                <a:blip r:embed="rId2"/>
              </a:buBlip>
            </a:pPr>
            <a:endParaRPr lang="en-US" sz="2800" dirty="0" smtClean="0">
              <a:latin typeface="Times New Roman" pitchFamily="18" charset="0"/>
            </a:endParaRPr>
          </a:p>
          <a:p>
            <a:pPr marL="374650" indent="-374650" eaLnBrk="1" hangingPunct="1">
              <a:lnSpc>
                <a:spcPct val="90000"/>
              </a:lnSpc>
              <a:buFont typeface="Wingdings" pitchFamily="2" charset="2"/>
              <a:buNone/>
            </a:pPr>
            <a:r>
              <a:rPr lang="en-US" sz="2800" dirty="0" smtClean="0">
                <a:latin typeface="Times New Roman" pitchFamily="18" charset="0"/>
              </a:rPr>
              <a:t>N.B. removal of epiglottis does not cause serious debility in swallowing.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2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29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 calcmode="lin" valueType="num">
                                      <p:cBhvr>
                                        <p:cTn id="15" dur="10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229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229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229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anim calcmode="lin" valueType="num">
                                      <p:cBhvr>
                                        <p:cTn id="23" dur="10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229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229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229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anim calcmode="lin" valueType="num">
                                      <p:cBhvr>
                                        <p:cTn id="31" dur="10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229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229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229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2291">
                                            <p:txEl>
                                              <p:pRg st="4" end="4"/>
                                            </p:txEl>
                                          </p:spTgt>
                                        </p:tgtEl>
                                        <p:attrNameLst>
                                          <p:attrName>style.visibility</p:attrName>
                                        </p:attrNameLst>
                                      </p:cBhvr>
                                      <p:to>
                                        <p:strVal val="visible"/>
                                      </p:to>
                                    </p:set>
                                    <p:anim calcmode="lin" valueType="num">
                                      <p:cBhvr>
                                        <p:cTn id="39" dur="1000" fill="hold"/>
                                        <p:tgtEl>
                                          <p:spTgt spid="1229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229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229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229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2291">
                                            <p:txEl>
                                              <p:pRg st="6" end="6"/>
                                            </p:txEl>
                                          </p:spTgt>
                                        </p:tgtEl>
                                        <p:attrNameLst>
                                          <p:attrName>style.visibility</p:attrName>
                                        </p:attrNameLst>
                                      </p:cBhvr>
                                      <p:to>
                                        <p:strVal val="visible"/>
                                      </p:to>
                                    </p:set>
                                    <p:anim calcmode="lin" valueType="num">
                                      <p:cBhvr>
                                        <p:cTn id="47" dur="1000" fill="hold"/>
                                        <p:tgtEl>
                                          <p:spTgt spid="12291">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12291">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12291">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2291">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104775"/>
            <a:ext cx="8637588" cy="1190625"/>
          </a:xfrm>
        </p:spPr>
        <p:txBody>
          <a:bodyPr/>
          <a:lstStyle/>
          <a:p>
            <a:pPr algn="ctr" eaLnBrk="1" hangingPunct="1"/>
            <a:r>
              <a:rPr lang="en-US" sz="3600" dirty="0" smtClean="0"/>
              <a:t>In Summary- Automatic pharyngeal muscle contraction:</a:t>
            </a:r>
          </a:p>
        </p:txBody>
      </p:sp>
      <p:sp>
        <p:nvSpPr>
          <p:cNvPr id="17411" name="Rectangle 3"/>
          <p:cNvSpPr>
            <a:spLocks noGrp="1" noChangeArrowheads="1"/>
          </p:cNvSpPr>
          <p:nvPr>
            <p:ph idx="1"/>
          </p:nvPr>
        </p:nvSpPr>
        <p:spPr>
          <a:xfrm>
            <a:off x="328613" y="1828800"/>
            <a:ext cx="8208962" cy="4114800"/>
          </a:xfrm>
        </p:spPr>
        <p:txBody>
          <a:bodyPr/>
          <a:lstStyle/>
          <a:p>
            <a:pPr eaLnBrk="1" hangingPunct="1">
              <a:lnSpc>
                <a:spcPct val="90000"/>
              </a:lnSpc>
              <a:buFont typeface="Wingdings" pitchFamily="2" charset="2"/>
              <a:buBlip>
                <a:blip r:embed="rId2"/>
              </a:buBlip>
            </a:pPr>
            <a:r>
              <a:rPr lang="en-US" sz="2800" b="1" dirty="0" smtClean="0"/>
              <a:t>Upward movement of larynx &amp; enlargement the opening of esophagus</a:t>
            </a:r>
          </a:p>
          <a:p>
            <a:pPr eaLnBrk="1" hangingPunct="1">
              <a:lnSpc>
                <a:spcPct val="90000"/>
              </a:lnSpc>
              <a:buFont typeface="Wingdings" pitchFamily="2" charset="2"/>
              <a:buBlip>
                <a:blip r:embed="rId2"/>
              </a:buBlip>
            </a:pPr>
            <a:r>
              <a:rPr lang="en-US" sz="2800" b="1" dirty="0" smtClean="0"/>
              <a:t>Upper 3-4cm of esophagus relaxes</a:t>
            </a:r>
          </a:p>
          <a:p>
            <a:pPr eaLnBrk="1" hangingPunct="1">
              <a:lnSpc>
                <a:spcPct val="90000"/>
              </a:lnSpc>
              <a:buFont typeface="Wingdings" pitchFamily="2" charset="2"/>
              <a:buBlip>
                <a:blip r:embed="rId2"/>
              </a:buBlip>
            </a:pPr>
            <a:r>
              <a:rPr lang="en-US" sz="2800" b="1" dirty="0" smtClean="0"/>
              <a:t>Muscular wall of pharynx contracts to push the food downward (propulsive contraction)  </a:t>
            </a:r>
          </a:p>
          <a:p>
            <a:pPr eaLnBrk="1" hangingPunct="1">
              <a:lnSpc>
                <a:spcPct val="90000"/>
              </a:lnSpc>
              <a:buFont typeface="Wingdings" pitchFamily="2" charset="2"/>
              <a:buNone/>
            </a:pPr>
            <a:endParaRPr lang="en-US" sz="2800" b="1" dirty="0" smtClean="0"/>
          </a:p>
          <a:p>
            <a:pPr eaLnBrk="1" hangingPunct="1">
              <a:lnSpc>
                <a:spcPct val="90000"/>
              </a:lnSpc>
              <a:buFont typeface="Wingdings" pitchFamily="2" charset="2"/>
              <a:buNone/>
            </a:pPr>
            <a:r>
              <a:rPr lang="en-US" sz="2800" b="1" dirty="0" smtClean="0"/>
              <a:t>N.B. pharyngeal stage lasts for &lt; 2 sec</a:t>
            </a:r>
          </a:p>
          <a:p>
            <a:pPr eaLnBrk="1" hangingPunct="1">
              <a:lnSpc>
                <a:spcPct val="90000"/>
              </a:lnSpc>
            </a:pPr>
            <a:endParaRPr lang="en-US" sz="28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4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7411">
                                            <p:txEl>
                                              <p:pRg st="1" end="1"/>
                                            </p:txEl>
                                          </p:spTgt>
                                        </p:tgtEl>
                                        <p:attrNameLst>
                                          <p:attrName>style.visibility</p:attrName>
                                        </p:attrNameLst>
                                      </p:cBhvr>
                                      <p:to>
                                        <p:strVal val="visible"/>
                                      </p:to>
                                    </p:set>
                                    <p:anim calcmode="lin" valueType="num">
                                      <p:cBhvr>
                                        <p:cTn id="15" dur="10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74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4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7411">
                                            <p:txEl>
                                              <p:pRg st="2" end="2"/>
                                            </p:txEl>
                                          </p:spTgt>
                                        </p:tgtEl>
                                        <p:attrNameLst>
                                          <p:attrName>style.visibility</p:attrName>
                                        </p:attrNameLst>
                                      </p:cBhvr>
                                      <p:to>
                                        <p:strVal val="visible"/>
                                      </p:to>
                                    </p:set>
                                    <p:anim calcmode="lin" valueType="num">
                                      <p:cBhvr>
                                        <p:cTn id="23" dur="10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741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741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741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p:cTn id="31" dur="10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17411">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1741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741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5"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506413" y="228600"/>
            <a:ext cx="8637587" cy="1200329"/>
          </a:xfrm>
          <a:prstGeom prst="rect">
            <a:avLst/>
          </a:prstGeom>
          <a:noFill/>
          <a:ln w="9525">
            <a:noFill/>
            <a:miter lim="800000"/>
            <a:headEnd/>
            <a:tailEnd/>
          </a:ln>
        </p:spPr>
        <p:txBody>
          <a:bodyPr anchor="b">
            <a:spAutoFit/>
          </a:bodyPr>
          <a:lstStyle/>
          <a:p>
            <a:pPr algn="ctr"/>
            <a:r>
              <a:rPr lang="en-US" sz="3600" b="1" dirty="0" smtClean="0">
                <a:solidFill>
                  <a:schemeClr val="tx2"/>
                </a:solidFill>
                <a:latin typeface="+mj-lt"/>
                <a:cs typeface="+mj-cs"/>
              </a:rPr>
              <a:t>In Summary- Esophageal Stage of Swallowing</a:t>
            </a:r>
            <a:r>
              <a:rPr lang="en-US" sz="3600" b="1" dirty="0" smtClean="0">
                <a:latin typeface="+mj-lt"/>
                <a:cs typeface="+mj-cs"/>
              </a:rPr>
              <a:t> </a:t>
            </a:r>
            <a:r>
              <a:rPr lang="en-US" sz="3600" b="1" dirty="0" smtClean="0">
                <a:solidFill>
                  <a:schemeClr val="tx2"/>
                </a:solidFill>
                <a:latin typeface="+mj-lt"/>
                <a:cs typeface="+mj-cs"/>
              </a:rPr>
              <a:t> </a:t>
            </a:r>
            <a:endParaRPr lang="en-US" sz="3600" b="1" dirty="0">
              <a:solidFill>
                <a:schemeClr val="tx2"/>
              </a:solidFill>
              <a:latin typeface="+mj-lt"/>
              <a:cs typeface="+mj-cs"/>
            </a:endParaRPr>
          </a:p>
        </p:txBody>
      </p:sp>
      <p:sp>
        <p:nvSpPr>
          <p:cNvPr id="13317" name="Rectangle 5"/>
          <p:cNvSpPr>
            <a:spLocks noChangeArrowheads="1"/>
          </p:cNvSpPr>
          <p:nvPr/>
        </p:nvSpPr>
        <p:spPr bwMode="auto">
          <a:xfrm>
            <a:off x="381000" y="1371600"/>
            <a:ext cx="8434388" cy="4114800"/>
          </a:xfrm>
          <a:prstGeom prst="rect">
            <a:avLst/>
          </a:prstGeom>
          <a:noFill/>
          <a:ln w="9525">
            <a:noFill/>
            <a:miter lim="800000"/>
            <a:headEnd/>
            <a:tailEnd/>
          </a:ln>
        </p:spPr>
        <p:txBody>
          <a:bodyPr/>
          <a:lstStyle/>
          <a:p>
            <a:pPr marL="342900" indent="-342900">
              <a:spcBef>
                <a:spcPct val="20000"/>
              </a:spcBef>
              <a:buClr>
                <a:srgbClr val="CCFF33"/>
              </a:buClr>
              <a:buSzPct val="70000"/>
              <a:buFont typeface="Wingdings" pitchFamily="2" charset="2"/>
              <a:buBlip>
                <a:blip r:embed="rId2"/>
              </a:buBlip>
            </a:pPr>
            <a:r>
              <a:rPr lang="en-US" sz="2600" b="1" i="1" dirty="0">
                <a:solidFill>
                  <a:schemeClr val="tx2"/>
                </a:solidFill>
                <a:latin typeface="Arial" pitchFamily="34" charset="0"/>
              </a:rPr>
              <a:t>Esophageal stage of swallowing</a:t>
            </a:r>
            <a:r>
              <a:rPr lang="en-US" sz="2600" dirty="0">
                <a:latin typeface="Arial" pitchFamily="34" charset="0"/>
              </a:rPr>
              <a:t> </a:t>
            </a:r>
          </a:p>
          <a:p>
            <a:pPr marL="342900" indent="-342900">
              <a:spcBef>
                <a:spcPct val="20000"/>
              </a:spcBef>
              <a:buClr>
                <a:srgbClr val="CCFF33"/>
              </a:buClr>
              <a:buSzPct val="90000"/>
              <a:buFont typeface="Wingdings" pitchFamily="2" charset="2"/>
              <a:buChar char="Ø"/>
            </a:pPr>
            <a:r>
              <a:rPr lang="en-US" sz="2600" dirty="0">
                <a:latin typeface="Arial" pitchFamily="34" charset="0"/>
              </a:rPr>
              <a:t>Conducts food rapidly to the stomach</a:t>
            </a:r>
          </a:p>
          <a:p>
            <a:pPr marL="342900" indent="-342900">
              <a:spcBef>
                <a:spcPct val="20000"/>
              </a:spcBef>
              <a:buClr>
                <a:srgbClr val="CCFF33"/>
              </a:buClr>
              <a:buSzPct val="90000"/>
              <a:buFont typeface="Wingdings" pitchFamily="2" charset="2"/>
              <a:buChar char="Ø"/>
            </a:pPr>
            <a:r>
              <a:rPr lang="en-US" sz="2600" dirty="0">
                <a:latin typeface="Arial" pitchFamily="34" charset="0"/>
              </a:rPr>
              <a:t>Two types of peristaltic movements:</a:t>
            </a:r>
          </a:p>
          <a:p>
            <a:pPr marL="742950" lvl="1" indent="-285750">
              <a:spcBef>
                <a:spcPct val="20000"/>
              </a:spcBef>
              <a:buClr>
                <a:schemeClr val="accent2"/>
              </a:buClr>
              <a:buSzPct val="65000"/>
              <a:buFont typeface="Wingdings" pitchFamily="2" charset="2"/>
              <a:buBlip>
                <a:blip r:embed="rId3"/>
              </a:buBlip>
            </a:pPr>
            <a:r>
              <a:rPr lang="en-US" sz="2600" dirty="0">
                <a:latin typeface="Arial" pitchFamily="34" charset="0"/>
              </a:rPr>
              <a:t>1° peristalsis: </a:t>
            </a:r>
          </a:p>
          <a:p>
            <a:pPr marL="742950" lvl="1" indent="-285750">
              <a:spcBef>
                <a:spcPct val="20000"/>
              </a:spcBef>
              <a:buClr>
                <a:schemeClr val="accent2"/>
              </a:buClr>
              <a:buSzPct val="65000"/>
              <a:buFont typeface="Wingdings" pitchFamily="2" charset="2"/>
              <a:buNone/>
            </a:pPr>
            <a:r>
              <a:rPr lang="en-US" sz="2600" dirty="0"/>
              <a:t>–</a:t>
            </a:r>
            <a:r>
              <a:rPr lang="en-US" sz="2600" dirty="0">
                <a:latin typeface="Arial" pitchFamily="34" charset="0"/>
              </a:rPr>
              <a:t> continuation of a peristaltic wave </a:t>
            </a:r>
          </a:p>
          <a:p>
            <a:pPr marL="742950" lvl="1" indent="-285750">
              <a:spcBef>
                <a:spcPct val="20000"/>
              </a:spcBef>
              <a:buClr>
                <a:schemeClr val="accent2"/>
              </a:buClr>
              <a:buSzPct val="65000"/>
              <a:buFont typeface="Wingdings" pitchFamily="2" charset="2"/>
              <a:buNone/>
            </a:pPr>
            <a:r>
              <a:rPr lang="en-US" sz="2600" dirty="0"/>
              <a:t>–</a:t>
            </a:r>
            <a:r>
              <a:rPr lang="en-US" sz="2600" dirty="0">
                <a:latin typeface="Arial" pitchFamily="34" charset="0"/>
              </a:rPr>
              <a:t> begins in pharynx &amp; spreads into esophagus</a:t>
            </a:r>
          </a:p>
          <a:p>
            <a:pPr marL="742950" lvl="1" indent="-285750">
              <a:spcBef>
                <a:spcPct val="20000"/>
              </a:spcBef>
              <a:buClr>
                <a:schemeClr val="accent2"/>
              </a:buClr>
              <a:buSzPct val="65000"/>
              <a:buFont typeface="Wingdings" pitchFamily="2" charset="2"/>
              <a:buNone/>
            </a:pPr>
            <a:r>
              <a:rPr lang="en-US" sz="2600" dirty="0"/>
              <a:t>–</a:t>
            </a:r>
            <a:r>
              <a:rPr lang="en-US" sz="2600" dirty="0">
                <a:latin typeface="Arial" pitchFamily="34" charset="0"/>
              </a:rPr>
              <a:t> passes in 8-10 sec</a:t>
            </a:r>
          </a:p>
          <a:p>
            <a:pPr marL="742950" lvl="1" indent="-285750">
              <a:spcBef>
                <a:spcPct val="20000"/>
              </a:spcBef>
              <a:buClr>
                <a:schemeClr val="accent2"/>
              </a:buClr>
              <a:buSzPct val="65000"/>
              <a:buFont typeface="Wingdings" pitchFamily="2" charset="2"/>
              <a:buBlip>
                <a:blip r:embed="rId3"/>
              </a:buBlip>
            </a:pPr>
            <a:r>
              <a:rPr lang="en-US" sz="2600" dirty="0">
                <a:latin typeface="Arial" pitchFamily="34" charset="0"/>
              </a:rPr>
              <a:t>2° peristaltic waves: </a:t>
            </a:r>
          </a:p>
          <a:p>
            <a:pPr marL="742950" lvl="1" indent="-285750">
              <a:spcBef>
                <a:spcPct val="20000"/>
              </a:spcBef>
              <a:buClr>
                <a:schemeClr val="accent2"/>
              </a:buClr>
              <a:buSzPct val="65000"/>
              <a:buFont typeface="Wingdings" pitchFamily="2" charset="2"/>
              <a:buNone/>
            </a:pPr>
            <a:r>
              <a:rPr lang="en-US" sz="2600" dirty="0"/>
              <a:t>–</a:t>
            </a:r>
            <a:r>
              <a:rPr lang="en-US" sz="2600" dirty="0">
                <a:latin typeface="Arial" pitchFamily="34" charset="0"/>
              </a:rPr>
              <a:t> begins if the 1° wave failed to push the food down</a:t>
            </a:r>
          </a:p>
          <a:p>
            <a:pPr marL="742950" lvl="1" indent="-285750">
              <a:spcBef>
                <a:spcPct val="20000"/>
              </a:spcBef>
              <a:buClr>
                <a:schemeClr val="accent2"/>
              </a:buClr>
              <a:buSzPct val="65000"/>
              <a:buFont typeface="Wingdings" pitchFamily="2" charset="2"/>
              <a:buNone/>
            </a:pPr>
            <a:r>
              <a:rPr lang="en-US" dirty="0"/>
              <a:t>– </a:t>
            </a:r>
            <a:r>
              <a:rPr lang="en-US" sz="2600" dirty="0">
                <a:latin typeface="Arial" pitchFamily="34" charset="0"/>
              </a:rPr>
              <a:t>results from the distention of esophagus</a:t>
            </a:r>
          </a:p>
          <a:p>
            <a:pPr marL="742950" lvl="1" indent="-285750">
              <a:spcBef>
                <a:spcPct val="20000"/>
              </a:spcBef>
              <a:buClr>
                <a:schemeClr val="accent2"/>
              </a:buClr>
              <a:buSzPct val="65000"/>
              <a:buFont typeface="Wingdings" pitchFamily="2" charset="2"/>
              <a:buNone/>
            </a:pPr>
            <a:r>
              <a:rPr lang="en-US" sz="2600" dirty="0"/>
              <a:t>– </a:t>
            </a:r>
            <a:r>
              <a:rPr lang="en-US" sz="2600" dirty="0">
                <a:latin typeface="Arial Unicode MS" pitchFamily="34" charset="-128"/>
                <a:ea typeface="Arial Unicode MS" pitchFamily="34" charset="-128"/>
                <a:cs typeface="Arial Unicode MS" pitchFamily="34" charset="-128"/>
              </a:rPr>
              <a:t>m</a:t>
            </a:r>
            <a:r>
              <a:rPr lang="en-US" sz="2600" dirty="0">
                <a:latin typeface="Arial" pitchFamily="34" charset="0"/>
              </a:rPr>
              <a:t>ediated by the enteric nervous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 calcmode="lin" valueType="num">
                                      <p:cBhvr>
                                        <p:cTn id="7" dur="1000" fill="hold"/>
                                        <p:tgtEl>
                                          <p:spTgt spid="1331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31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3317">
                                            <p:txEl>
                                              <p:pRg st="1" end="1"/>
                                            </p:txEl>
                                          </p:spTgt>
                                        </p:tgtEl>
                                        <p:attrNameLst>
                                          <p:attrName>style.visibility</p:attrName>
                                        </p:attrNameLst>
                                      </p:cBhvr>
                                      <p:to>
                                        <p:strVal val="visible"/>
                                      </p:to>
                                    </p:set>
                                    <p:anim calcmode="lin" valueType="num">
                                      <p:cBhvr>
                                        <p:cTn id="15" dur="1000" fill="hold"/>
                                        <p:tgtEl>
                                          <p:spTgt spid="1331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31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31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31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3317">
                                            <p:txEl>
                                              <p:pRg st="2" end="2"/>
                                            </p:txEl>
                                          </p:spTgt>
                                        </p:tgtEl>
                                        <p:attrNameLst>
                                          <p:attrName>style.visibility</p:attrName>
                                        </p:attrNameLst>
                                      </p:cBhvr>
                                      <p:to>
                                        <p:strVal val="visible"/>
                                      </p:to>
                                    </p:set>
                                    <p:anim calcmode="lin" valueType="num">
                                      <p:cBhvr>
                                        <p:cTn id="23" dur="1000" fill="hold"/>
                                        <p:tgtEl>
                                          <p:spTgt spid="1331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331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331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331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3317">
                                            <p:txEl>
                                              <p:pRg st="3" end="3"/>
                                            </p:txEl>
                                          </p:spTgt>
                                        </p:tgtEl>
                                        <p:attrNameLst>
                                          <p:attrName>style.visibility</p:attrName>
                                        </p:attrNameLst>
                                      </p:cBhvr>
                                      <p:to>
                                        <p:strVal val="visible"/>
                                      </p:to>
                                    </p:set>
                                    <p:anim calcmode="lin" valueType="num">
                                      <p:cBhvr>
                                        <p:cTn id="31" dur="1000" fill="hold"/>
                                        <p:tgtEl>
                                          <p:spTgt spid="1331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331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331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331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3317">
                                            <p:txEl>
                                              <p:pRg st="4" end="4"/>
                                            </p:txEl>
                                          </p:spTgt>
                                        </p:tgtEl>
                                        <p:attrNameLst>
                                          <p:attrName>style.visibility</p:attrName>
                                        </p:attrNameLst>
                                      </p:cBhvr>
                                      <p:to>
                                        <p:strVal val="visible"/>
                                      </p:to>
                                    </p:set>
                                    <p:anim calcmode="lin" valueType="num">
                                      <p:cBhvr>
                                        <p:cTn id="39" dur="1000" fill="hold"/>
                                        <p:tgtEl>
                                          <p:spTgt spid="1331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331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331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331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3317">
                                            <p:txEl>
                                              <p:pRg st="5" end="5"/>
                                            </p:txEl>
                                          </p:spTgt>
                                        </p:tgtEl>
                                        <p:attrNameLst>
                                          <p:attrName>style.visibility</p:attrName>
                                        </p:attrNameLst>
                                      </p:cBhvr>
                                      <p:to>
                                        <p:strVal val="visible"/>
                                      </p:to>
                                    </p:set>
                                    <p:anim calcmode="lin" valueType="num">
                                      <p:cBhvr>
                                        <p:cTn id="47" dur="1000" fill="hold"/>
                                        <p:tgtEl>
                                          <p:spTgt spid="13317">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3317">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331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331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3317">
                                            <p:txEl>
                                              <p:pRg st="6" end="6"/>
                                            </p:txEl>
                                          </p:spTgt>
                                        </p:tgtEl>
                                        <p:attrNameLst>
                                          <p:attrName>style.visibility</p:attrName>
                                        </p:attrNameLst>
                                      </p:cBhvr>
                                      <p:to>
                                        <p:strVal val="visible"/>
                                      </p:to>
                                    </p:set>
                                    <p:anim calcmode="lin" valueType="num">
                                      <p:cBhvr>
                                        <p:cTn id="55" dur="1000" fill="hold"/>
                                        <p:tgtEl>
                                          <p:spTgt spid="13317">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3317">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331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3317">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13317">
                                            <p:txEl>
                                              <p:pRg st="7" end="7"/>
                                            </p:txEl>
                                          </p:spTgt>
                                        </p:tgtEl>
                                        <p:attrNameLst>
                                          <p:attrName>style.visibility</p:attrName>
                                        </p:attrNameLst>
                                      </p:cBhvr>
                                      <p:to>
                                        <p:strVal val="visible"/>
                                      </p:to>
                                    </p:set>
                                    <p:anim calcmode="lin" valueType="num">
                                      <p:cBhvr>
                                        <p:cTn id="63" dur="1000" fill="hold"/>
                                        <p:tgtEl>
                                          <p:spTgt spid="13317">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13317">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13317">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13317">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p:stCondLst>
                        <p:cond delay="indefinite"/>
                      </p:stCondLst>
                      <p:childTnLst>
                        <p:par>
                          <p:cTn id="68" fill="hold">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13317">
                                            <p:txEl>
                                              <p:pRg st="8" end="8"/>
                                            </p:txEl>
                                          </p:spTgt>
                                        </p:tgtEl>
                                        <p:attrNameLst>
                                          <p:attrName>style.visibility</p:attrName>
                                        </p:attrNameLst>
                                      </p:cBhvr>
                                      <p:to>
                                        <p:strVal val="visible"/>
                                      </p:to>
                                    </p:set>
                                    <p:anim calcmode="lin" valueType="num">
                                      <p:cBhvr>
                                        <p:cTn id="71" dur="1000" fill="hold"/>
                                        <p:tgtEl>
                                          <p:spTgt spid="13317">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13317">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13317">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13317">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5" fill="hold">
                      <p:stCondLst>
                        <p:cond delay="indefinite"/>
                      </p:stCondLst>
                      <p:childTnLst>
                        <p:par>
                          <p:cTn id="76" fill="hold">
                            <p:stCondLst>
                              <p:cond delay="0"/>
                            </p:stCondLst>
                            <p:childTnLst>
                              <p:par>
                                <p:cTn id="77" presetID="15" presetClass="entr" presetSubtype="0" fill="hold" grpId="0" nodeType="clickEffect">
                                  <p:stCondLst>
                                    <p:cond delay="0"/>
                                  </p:stCondLst>
                                  <p:childTnLst>
                                    <p:set>
                                      <p:cBhvr>
                                        <p:cTn id="78" dur="1" fill="hold">
                                          <p:stCondLst>
                                            <p:cond delay="0"/>
                                          </p:stCondLst>
                                        </p:cTn>
                                        <p:tgtEl>
                                          <p:spTgt spid="13317">
                                            <p:txEl>
                                              <p:pRg st="9" end="9"/>
                                            </p:txEl>
                                          </p:spTgt>
                                        </p:tgtEl>
                                        <p:attrNameLst>
                                          <p:attrName>style.visibility</p:attrName>
                                        </p:attrNameLst>
                                      </p:cBhvr>
                                      <p:to>
                                        <p:strVal val="visible"/>
                                      </p:to>
                                    </p:set>
                                    <p:anim calcmode="lin" valueType="num">
                                      <p:cBhvr>
                                        <p:cTn id="79" dur="1000" fill="hold"/>
                                        <p:tgtEl>
                                          <p:spTgt spid="13317">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13317">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13317">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13317">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15" presetClass="entr" presetSubtype="0" fill="hold" grpId="0" nodeType="clickEffect">
                                  <p:stCondLst>
                                    <p:cond delay="0"/>
                                  </p:stCondLst>
                                  <p:childTnLst>
                                    <p:set>
                                      <p:cBhvr>
                                        <p:cTn id="86" dur="1" fill="hold">
                                          <p:stCondLst>
                                            <p:cond delay="0"/>
                                          </p:stCondLst>
                                        </p:cTn>
                                        <p:tgtEl>
                                          <p:spTgt spid="13317">
                                            <p:txEl>
                                              <p:pRg st="10" end="10"/>
                                            </p:txEl>
                                          </p:spTgt>
                                        </p:tgtEl>
                                        <p:attrNameLst>
                                          <p:attrName>style.visibility</p:attrName>
                                        </p:attrNameLst>
                                      </p:cBhvr>
                                      <p:to>
                                        <p:strVal val="visible"/>
                                      </p:to>
                                    </p:set>
                                    <p:anim calcmode="lin" valueType="num">
                                      <p:cBhvr>
                                        <p:cTn id="87" dur="1000" fill="hold"/>
                                        <p:tgtEl>
                                          <p:spTgt spid="13317">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13317">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13317">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13317">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439650"/>
            <a:ext cx="7772400" cy="1446550"/>
          </a:xfrm>
        </p:spPr>
        <p:txBody>
          <a:bodyPr/>
          <a:lstStyle/>
          <a:p>
            <a:pPr algn="ctr"/>
            <a:r>
              <a:rPr lang="en-US" b="1" dirty="0" smtClean="0"/>
              <a:t>Swallowing Mechanism </a:t>
            </a:r>
            <a:endParaRPr lang="ar-SA"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357188"/>
            <a:ext cx="8637588" cy="1138773"/>
          </a:xfrm>
        </p:spPr>
        <p:txBody>
          <a:bodyPr/>
          <a:lstStyle/>
          <a:p>
            <a:pPr algn="ctr" eaLnBrk="1" hangingPunct="1"/>
            <a:r>
              <a:rPr lang="en-US" sz="3400" dirty="0" smtClean="0"/>
              <a:t>In Summary- Function of lower esophageal sphincter (Gastro-esophageal sphincter)</a:t>
            </a:r>
          </a:p>
        </p:txBody>
      </p:sp>
      <p:sp>
        <p:nvSpPr>
          <p:cNvPr id="15363" name="Rectangle 3"/>
          <p:cNvSpPr>
            <a:spLocks noGrp="1" noChangeArrowheads="1"/>
          </p:cNvSpPr>
          <p:nvPr>
            <p:ph idx="1"/>
          </p:nvPr>
        </p:nvSpPr>
        <p:spPr>
          <a:xfrm>
            <a:off x="304800" y="1752600"/>
            <a:ext cx="8129588" cy="4724400"/>
          </a:xfrm>
        </p:spPr>
        <p:txBody>
          <a:bodyPr/>
          <a:lstStyle/>
          <a:p>
            <a:pPr eaLnBrk="1" hangingPunct="1">
              <a:lnSpc>
                <a:spcPct val="80000"/>
              </a:lnSpc>
            </a:pPr>
            <a:r>
              <a:rPr lang="en-US" sz="2400" b="1" dirty="0" smtClean="0"/>
              <a:t>Above the junction of esophagus with stomach by 3 cm </a:t>
            </a:r>
          </a:p>
          <a:p>
            <a:pPr eaLnBrk="1" hangingPunct="1">
              <a:lnSpc>
                <a:spcPct val="80000"/>
              </a:lnSpc>
            </a:pPr>
            <a:r>
              <a:rPr lang="en-US" sz="2400" b="1" dirty="0"/>
              <a:t>R</a:t>
            </a:r>
            <a:r>
              <a:rPr lang="en-US" sz="2400" b="1" dirty="0" smtClean="0"/>
              <a:t>emains </a:t>
            </a:r>
            <a:r>
              <a:rPr lang="en-US" sz="2400" b="1" dirty="0" err="1" smtClean="0"/>
              <a:t>tonically</a:t>
            </a:r>
            <a:r>
              <a:rPr lang="en-US" sz="2400" b="1" dirty="0" smtClean="0"/>
              <a:t> constricted. Lower esophageal sphincter relaxes as a result of </a:t>
            </a:r>
            <a:r>
              <a:rPr lang="en-US" sz="2400" b="1" dirty="0" err="1" smtClean="0"/>
              <a:t>vagus</a:t>
            </a:r>
            <a:r>
              <a:rPr lang="en-US" sz="2400" b="1" dirty="0" smtClean="0"/>
              <a:t> nerve fibers (</a:t>
            </a:r>
            <a:r>
              <a:rPr lang="en-US" sz="2400" b="1" dirty="0" err="1" smtClean="0"/>
              <a:t>peptidergic</a:t>
            </a:r>
            <a:r>
              <a:rPr lang="en-US" sz="2400" b="1" dirty="0" smtClean="0"/>
              <a:t> fibers) stimulation and the release of the neurotransmitter vasoactive intestinal peptide (VIP) which relaxes the smooth muscles of the lower esophageal sphincter.  </a:t>
            </a:r>
          </a:p>
          <a:p>
            <a:pPr eaLnBrk="1" hangingPunct="1">
              <a:lnSpc>
                <a:spcPct val="80000"/>
              </a:lnSpc>
            </a:pPr>
            <a:r>
              <a:rPr lang="en-US" sz="2400" b="1" dirty="0"/>
              <a:t>P</a:t>
            </a:r>
            <a:r>
              <a:rPr lang="en-US" sz="2400" b="1" dirty="0" smtClean="0"/>
              <a:t>eristaltic swallowing wave passes down esophagus </a:t>
            </a:r>
            <a:r>
              <a:rPr lang="en-US" sz="2400" b="1" dirty="0" smtClean="0">
                <a:sym typeface="Wingdings" pitchFamily="2" charset="2"/>
              </a:rPr>
              <a:t> receptive relaxation of gastro-esophageal sphincter and </a:t>
            </a:r>
            <a:r>
              <a:rPr lang="en-US" sz="2400" b="1" dirty="0" err="1" smtClean="0">
                <a:sym typeface="Wingdings" pitchFamily="2" charset="2"/>
              </a:rPr>
              <a:t>orad</a:t>
            </a:r>
            <a:r>
              <a:rPr lang="en-US" sz="2400" b="1" dirty="0" smtClean="0">
                <a:sym typeface="Wingdings" pitchFamily="2" charset="2"/>
              </a:rPr>
              <a:t> portion of stomach (decrease in pressure)  allow food go easily into stomach. Then the sphincter contracts and returns to its high resting tone.</a:t>
            </a:r>
          </a:p>
          <a:p>
            <a:pPr eaLnBrk="1" hangingPunct="1">
              <a:lnSpc>
                <a:spcPct val="80000"/>
              </a:lnSpc>
            </a:pPr>
            <a:r>
              <a:rPr lang="en-US" sz="2400" b="1" dirty="0" smtClean="0">
                <a:sym typeface="Wingdings" pitchFamily="2" charset="2"/>
              </a:rPr>
              <a:t>Sphincter does not relax satisfactorily  condition called </a:t>
            </a:r>
            <a:r>
              <a:rPr lang="en-US" sz="2400" b="1" dirty="0" smtClean="0">
                <a:solidFill>
                  <a:srgbClr val="FF0000"/>
                </a:solidFill>
                <a:sym typeface="Wingdings" pitchFamily="2" charset="2"/>
              </a:rPr>
              <a:t>achalasia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5"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7500" y="2153722"/>
            <a:ext cx="8637588" cy="2215991"/>
          </a:xfrm>
        </p:spPr>
        <p:txBody>
          <a:bodyPr/>
          <a:lstStyle/>
          <a:p>
            <a:pPr algn="ctr"/>
            <a:r>
              <a:rPr lang="en-US" sz="13800" dirty="0" smtClean="0"/>
              <a:t>The End </a:t>
            </a:r>
            <a:endParaRPr lang="ar-SA" sz="13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663714"/>
            <a:ext cx="8637588" cy="707886"/>
          </a:xfrm>
        </p:spPr>
        <p:txBody>
          <a:bodyPr/>
          <a:lstStyle/>
          <a:p>
            <a:pPr algn="ctr" eaLnBrk="1" hangingPunct="1"/>
            <a:r>
              <a:rPr lang="en-US" sz="4000" dirty="0" smtClean="0"/>
              <a:t>Stages of Swallowing (Deglutition)</a:t>
            </a:r>
          </a:p>
        </p:txBody>
      </p:sp>
      <p:sp>
        <p:nvSpPr>
          <p:cNvPr id="6147" name="Rectangle 3"/>
          <p:cNvSpPr>
            <a:spLocks noGrp="1" noChangeArrowheads="1"/>
          </p:cNvSpPr>
          <p:nvPr>
            <p:ph idx="1"/>
          </p:nvPr>
        </p:nvSpPr>
        <p:spPr>
          <a:xfrm>
            <a:off x="304800" y="1752600"/>
            <a:ext cx="8208963" cy="4724400"/>
          </a:xfrm>
        </p:spPr>
        <p:txBody>
          <a:bodyPr/>
          <a:lstStyle/>
          <a:p>
            <a:pPr>
              <a:lnSpc>
                <a:spcPct val="80000"/>
              </a:lnSpc>
            </a:pPr>
            <a:r>
              <a:rPr lang="en-US" sz="2800" b="1" dirty="0">
                <a:solidFill>
                  <a:srgbClr val="FFFF00"/>
                </a:solidFill>
              </a:rPr>
              <a:t>Swallowing is the ordered sequence of events that propel food from the mouth to the </a:t>
            </a:r>
            <a:r>
              <a:rPr lang="en-US" sz="2800" b="1" dirty="0" smtClean="0">
                <a:solidFill>
                  <a:srgbClr val="FFFF00"/>
                </a:solidFill>
              </a:rPr>
              <a:t>stomach</a:t>
            </a:r>
          </a:p>
          <a:p>
            <a:pPr marL="0" indent="0">
              <a:lnSpc>
                <a:spcPct val="80000"/>
              </a:lnSpc>
              <a:buNone/>
            </a:pPr>
            <a:endParaRPr lang="en-US" sz="2800" b="1" dirty="0" smtClean="0">
              <a:solidFill>
                <a:srgbClr val="FFFF00"/>
              </a:solidFill>
            </a:endParaRPr>
          </a:p>
          <a:p>
            <a:pPr eaLnBrk="1" hangingPunct="1">
              <a:lnSpc>
                <a:spcPct val="80000"/>
              </a:lnSpc>
            </a:pPr>
            <a:r>
              <a:rPr lang="en-US" sz="2800" b="1" dirty="0" smtClean="0">
                <a:solidFill>
                  <a:srgbClr val="FFFF00"/>
                </a:solidFill>
              </a:rPr>
              <a:t>Swallowing is initiated voluntarily in the mouth, but thereafter is under involuntary or reflex control. The reflex portion is controlled by the </a:t>
            </a:r>
            <a:r>
              <a:rPr lang="en-US" sz="2800" b="1" u="sng" dirty="0" smtClean="0">
                <a:solidFill>
                  <a:srgbClr val="FFFF00"/>
                </a:solidFill>
              </a:rPr>
              <a:t>swallowing center</a:t>
            </a:r>
            <a:r>
              <a:rPr lang="en-US" sz="2800" b="1" dirty="0" smtClean="0">
                <a:solidFill>
                  <a:srgbClr val="FFFF00"/>
                </a:solidFill>
              </a:rPr>
              <a:t> in the </a:t>
            </a:r>
            <a:r>
              <a:rPr lang="en-US" sz="2800" b="1" u="sng" dirty="0" smtClean="0">
                <a:solidFill>
                  <a:srgbClr val="FFFF00"/>
                </a:solidFill>
              </a:rPr>
              <a:t>medulla</a:t>
            </a:r>
            <a:r>
              <a:rPr lang="en-US" sz="2800" b="1" dirty="0" smtClean="0">
                <a:solidFill>
                  <a:srgbClr val="FFFF00"/>
                </a:solidFill>
              </a:rPr>
              <a:t>. </a:t>
            </a:r>
          </a:p>
          <a:p>
            <a:pPr eaLnBrk="1" hangingPunct="1">
              <a:lnSpc>
                <a:spcPct val="80000"/>
              </a:lnSpc>
              <a:buNone/>
            </a:pPr>
            <a:endParaRPr lang="en-US" sz="2800" b="1" dirty="0" smtClean="0">
              <a:solidFill>
                <a:srgbClr val="FFFF00"/>
              </a:solidFill>
            </a:endParaRPr>
          </a:p>
          <a:p>
            <a:pPr eaLnBrk="1" hangingPunct="1">
              <a:lnSpc>
                <a:spcPct val="80000"/>
              </a:lnSpc>
            </a:pPr>
            <a:r>
              <a:rPr lang="en-US" sz="2800" b="1" dirty="0" smtClean="0">
                <a:solidFill>
                  <a:srgbClr val="FFFF00"/>
                </a:solidFill>
              </a:rPr>
              <a:t>Stages of Swallowing:</a:t>
            </a:r>
          </a:p>
          <a:p>
            <a:pPr marL="514350" indent="-514350" eaLnBrk="1" hangingPunct="1">
              <a:lnSpc>
                <a:spcPct val="80000"/>
              </a:lnSpc>
              <a:buFont typeface="+mj-lt"/>
              <a:buAutoNum type="arabicPeriod"/>
            </a:pPr>
            <a:r>
              <a:rPr lang="en-US" sz="2800" b="1" dirty="0" smtClean="0">
                <a:solidFill>
                  <a:srgbClr val="FFFF00"/>
                </a:solidFill>
              </a:rPr>
              <a:t>Oral </a:t>
            </a:r>
            <a:r>
              <a:rPr lang="en-US" sz="2800" b="1" dirty="0" smtClean="0">
                <a:solidFill>
                  <a:srgbClr val="FFFF00"/>
                </a:solidFill>
              </a:rPr>
              <a:t>stage </a:t>
            </a:r>
            <a:r>
              <a:rPr lang="en-US" sz="2800" b="1" dirty="0" smtClean="0">
                <a:solidFill>
                  <a:srgbClr val="FFFF00"/>
                </a:solidFill>
              </a:rPr>
              <a:t>(voluntary)</a:t>
            </a:r>
          </a:p>
          <a:p>
            <a:pPr marL="514350" indent="-514350" eaLnBrk="1" hangingPunct="1">
              <a:lnSpc>
                <a:spcPct val="80000"/>
              </a:lnSpc>
              <a:buFont typeface="+mj-lt"/>
              <a:buAutoNum type="arabicPeriod"/>
            </a:pPr>
            <a:r>
              <a:rPr lang="en-US" sz="2800" b="1" dirty="0" smtClean="0">
                <a:solidFill>
                  <a:srgbClr val="FFFF00"/>
                </a:solidFill>
              </a:rPr>
              <a:t>Pharyngeal stage (involuntary)</a:t>
            </a:r>
          </a:p>
          <a:p>
            <a:pPr marL="514350" indent="-514350" eaLnBrk="1" hangingPunct="1">
              <a:lnSpc>
                <a:spcPct val="80000"/>
              </a:lnSpc>
              <a:buFont typeface="+mj-lt"/>
              <a:buAutoNum type="arabicPeriod"/>
            </a:pPr>
            <a:r>
              <a:rPr lang="en-US" sz="2800" b="1" dirty="0" smtClean="0">
                <a:solidFill>
                  <a:srgbClr val="FFFF00"/>
                </a:solidFill>
              </a:rPr>
              <a:t>Esophageal stage (involuntary)</a:t>
            </a:r>
          </a:p>
          <a:p>
            <a:pPr eaLnBrk="1" hangingPunct="1">
              <a:lnSpc>
                <a:spcPct val="80000"/>
              </a:lnSpc>
              <a:buNone/>
            </a:pPr>
            <a:r>
              <a:rPr lang="en-US" sz="1000" b="1" dirty="0" smtClean="0">
                <a:solidFill>
                  <a:srgbClr val="FFFF00"/>
                </a:solidFill>
              </a:rPr>
              <a:t>	</a:t>
            </a:r>
          </a:p>
          <a:p>
            <a:pPr eaLnBrk="1" hangingPunct="1">
              <a:lnSpc>
                <a:spcPct val="80000"/>
              </a:lnSpc>
            </a:pPr>
            <a:endParaRPr lang="en-US" sz="1000" b="1" dirty="0" smtClean="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anim calcmode="lin" valueType="num">
                                      <p:cBhvr additive="base">
                                        <p:cTn id="25"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 calcmode="lin" valueType="num">
                                      <p:cBhvr additive="base">
                                        <p:cTn id="31"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 calcmode="lin" valueType="num">
                                      <p:cBhvr additive="base">
                                        <p:cTn id="37" dur="500" fill="hold"/>
                                        <p:tgtEl>
                                          <p:spTgt spid="614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47">
                                            <p:txEl>
                                              <p:pRg st="8" end="8"/>
                                            </p:txEl>
                                          </p:spTgt>
                                        </p:tgtEl>
                                        <p:attrNameLst>
                                          <p:attrName>style.visibility</p:attrName>
                                        </p:attrNameLst>
                                      </p:cBhvr>
                                      <p:to>
                                        <p:strVal val="visible"/>
                                      </p:to>
                                    </p:set>
                                    <p:anim calcmode="lin" valueType="num">
                                      <p:cBhvr additive="base">
                                        <p:cTn id="43" dur="500" fill="hold"/>
                                        <p:tgtEl>
                                          <p:spTgt spid="6147">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30314"/>
            <a:ext cx="8637588" cy="707886"/>
          </a:xfrm>
        </p:spPr>
        <p:txBody>
          <a:bodyPr/>
          <a:lstStyle/>
          <a:p>
            <a:pPr algn="ctr"/>
            <a:r>
              <a:rPr lang="en-US" sz="4000" dirty="0" smtClean="0"/>
              <a:t>Stages of Swallowing (Deglutition)</a:t>
            </a:r>
            <a:endParaRPr lang="ar-SA" sz="4000" dirty="0"/>
          </a:p>
        </p:txBody>
      </p:sp>
      <p:sp>
        <p:nvSpPr>
          <p:cNvPr id="3" name="Content Placeholder 2"/>
          <p:cNvSpPr>
            <a:spLocks noGrp="1"/>
          </p:cNvSpPr>
          <p:nvPr>
            <p:ph idx="1"/>
          </p:nvPr>
        </p:nvSpPr>
        <p:spPr>
          <a:xfrm>
            <a:off x="152400" y="1143000"/>
            <a:ext cx="8763000" cy="4114800"/>
          </a:xfrm>
        </p:spPr>
        <p:txBody>
          <a:bodyPr/>
          <a:lstStyle/>
          <a:p>
            <a:pPr eaLnBrk="1" hangingPunct="1">
              <a:lnSpc>
                <a:spcPct val="80000"/>
              </a:lnSpc>
            </a:pPr>
            <a:r>
              <a:rPr lang="en-US" sz="2800" b="1" u="sng" dirty="0" smtClean="0">
                <a:solidFill>
                  <a:srgbClr val="FFFF00"/>
                </a:solidFill>
              </a:rPr>
              <a:t>Oral stage</a:t>
            </a:r>
            <a:r>
              <a:rPr lang="en-US" sz="2800" b="1" dirty="0" smtClean="0"/>
              <a:t>: is initiated voluntarily when the tongue forces a bolus of food (upward and backward against the palate) toward the pharynx which contains high density of somatosensory receptors. The activation of these receptors initiates the involuntary swallowing reflex in the medulla. From here on, swallowing becomes entirely automatic and can not be stopped. </a:t>
            </a:r>
          </a:p>
          <a:p>
            <a:pPr eaLnBrk="1" hangingPunct="1">
              <a:lnSpc>
                <a:spcPct val="80000"/>
              </a:lnSpc>
            </a:pPr>
            <a:r>
              <a:rPr lang="en-US" sz="2800" b="1" u="sng" dirty="0" smtClean="0">
                <a:solidFill>
                  <a:srgbClr val="FFFF00"/>
                </a:solidFill>
              </a:rPr>
              <a:t>Pharyngeal stage</a:t>
            </a:r>
            <a:r>
              <a:rPr lang="en-US" sz="2800" b="1" dirty="0" smtClean="0"/>
              <a:t>: Four Steps</a:t>
            </a:r>
          </a:p>
          <a:p>
            <a:pPr eaLnBrk="1" hangingPunct="1">
              <a:lnSpc>
                <a:spcPct val="80000"/>
              </a:lnSpc>
              <a:buNone/>
            </a:pPr>
            <a:r>
              <a:rPr lang="en-US" sz="2800" b="1" dirty="0" smtClean="0"/>
              <a:t>	1. Soft palate is pulled upward 2. the epiglottis moves to cover opening of larynx 3. the upper esophageal sphincter relaxes allowing food to move from pharynx to esophagus and 4. peristalsis wave of contraction initiated in the pharynx moves food from pharynx through the upper esophageal sphincter. Breathing is inhibited during the pharyngeal stage of swallowing.</a:t>
            </a:r>
            <a:endParaRPr lang="ar-SA"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228600"/>
            <a:ext cx="8637588" cy="707886"/>
          </a:xfrm>
        </p:spPr>
        <p:txBody>
          <a:bodyPr/>
          <a:lstStyle/>
          <a:p>
            <a:r>
              <a:rPr lang="en-US" sz="4000" dirty="0" smtClean="0"/>
              <a:t>Stages of Swallowing (Deglutition)</a:t>
            </a:r>
            <a:endParaRPr lang="ar-SA" sz="4000" dirty="0"/>
          </a:p>
        </p:txBody>
      </p:sp>
      <p:sp>
        <p:nvSpPr>
          <p:cNvPr id="3" name="Content Placeholder 2"/>
          <p:cNvSpPr>
            <a:spLocks noGrp="1"/>
          </p:cNvSpPr>
          <p:nvPr>
            <p:ph idx="1"/>
          </p:nvPr>
        </p:nvSpPr>
        <p:spPr>
          <a:xfrm>
            <a:off x="152400" y="914400"/>
            <a:ext cx="8662987" cy="4114800"/>
          </a:xfrm>
        </p:spPr>
        <p:txBody>
          <a:bodyPr/>
          <a:lstStyle/>
          <a:p>
            <a:pPr eaLnBrk="1" hangingPunct="1"/>
            <a:r>
              <a:rPr lang="en-US" sz="2400" b="1" u="sng" dirty="0" smtClean="0">
                <a:solidFill>
                  <a:srgbClr val="FFFF00"/>
                </a:solidFill>
              </a:rPr>
              <a:t>Esophageal stage</a:t>
            </a:r>
            <a:r>
              <a:rPr lang="en-US" sz="2400" b="1" dirty="0" smtClean="0"/>
              <a:t>: The esophagus is a conduit to move food rapidly from the pharynx to the stomach. The esophageal stage is controlled partly by the swallowing reflex and partly by the enteric nervous system (ENS). When bolus of food passes through the upper esophageal sphincter, the swallowing reflex closes the sphincter so food cannot reflux into the pharynx. A </a:t>
            </a:r>
            <a:r>
              <a:rPr lang="en-US" sz="2400" b="1" dirty="0" smtClean="0">
                <a:solidFill>
                  <a:srgbClr val="FFFF00"/>
                </a:solidFill>
              </a:rPr>
              <a:t>primary peristaltic wave</a:t>
            </a:r>
            <a:r>
              <a:rPr lang="en-US" sz="2400" b="1" dirty="0" smtClean="0"/>
              <a:t> is coordinated by the </a:t>
            </a:r>
            <a:r>
              <a:rPr lang="en-US" sz="2400" b="1" dirty="0" smtClean="0">
                <a:solidFill>
                  <a:srgbClr val="FFFF00"/>
                </a:solidFill>
              </a:rPr>
              <a:t>swallowing reflex</a:t>
            </a:r>
            <a:r>
              <a:rPr lang="en-US" sz="2400" b="1" dirty="0" smtClean="0"/>
              <a:t> and a </a:t>
            </a:r>
            <a:r>
              <a:rPr lang="en-US" sz="2400" b="1" dirty="0" smtClean="0">
                <a:solidFill>
                  <a:srgbClr val="FFFF00"/>
                </a:solidFill>
              </a:rPr>
              <a:t>secondary peristaltic wave</a:t>
            </a:r>
            <a:r>
              <a:rPr lang="en-US" sz="2400" b="1" dirty="0" smtClean="0"/>
              <a:t> (if food is not cleared) is initiated by </a:t>
            </a:r>
            <a:r>
              <a:rPr lang="en-US" sz="2400" b="1" dirty="0" smtClean="0">
                <a:solidFill>
                  <a:srgbClr val="FFFF00"/>
                </a:solidFill>
              </a:rPr>
              <a:t>ENS</a:t>
            </a:r>
            <a:r>
              <a:rPr lang="en-US" sz="2400" b="1" dirty="0" smtClean="0"/>
              <a:t> in response to distention. </a:t>
            </a:r>
          </a:p>
          <a:p>
            <a:pPr eaLnBrk="1" hangingPunct="1"/>
            <a:r>
              <a:rPr lang="en-US" sz="2400" b="1" dirty="0" smtClean="0"/>
              <a:t>The musculature of the pharyngeal wall and upper 1/3 of esophagus (striated muscle) innervated by </a:t>
            </a:r>
            <a:r>
              <a:rPr lang="en-US" sz="2400" b="1" dirty="0" err="1" smtClean="0"/>
              <a:t>vagus</a:t>
            </a:r>
            <a:r>
              <a:rPr lang="en-US" sz="2400" b="1" dirty="0" smtClean="0"/>
              <a:t> (10</a:t>
            </a:r>
            <a:r>
              <a:rPr lang="en-US" sz="2400" b="1" baseline="30000" dirty="0" smtClean="0"/>
              <a:t>th</a:t>
            </a:r>
            <a:r>
              <a:rPr lang="en-US" sz="2400" b="1" dirty="0" smtClean="0"/>
              <a:t> cranial) &amp; </a:t>
            </a:r>
            <a:r>
              <a:rPr lang="en-US" sz="2400" b="1" dirty="0" err="1" smtClean="0"/>
              <a:t>glossopharyngeal</a:t>
            </a:r>
            <a:r>
              <a:rPr lang="en-US" sz="2400" b="1" dirty="0" smtClean="0"/>
              <a:t> nerves (9</a:t>
            </a:r>
            <a:r>
              <a:rPr lang="en-US" sz="2400" b="1" baseline="30000" dirty="0" smtClean="0"/>
              <a:t>th</a:t>
            </a:r>
            <a:r>
              <a:rPr lang="en-US" sz="2400" b="1" dirty="0" smtClean="0"/>
              <a:t> cranial). </a:t>
            </a:r>
          </a:p>
          <a:p>
            <a:pPr eaLnBrk="1" hangingPunct="1"/>
            <a:r>
              <a:rPr lang="en-US" sz="2400" b="1" dirty="0" err="1" smtClean="0"/>
              <a:t>Vagus</a:t>
            </a:r>
            <a:r>
              <a:rPr lang="en-US" sz="2400" b="1" dirty="0" smtClean="0"/>
              <a:t> nerve innervates the lower 2/3 of the esophagus.</a:t>
            </a:r>
          </a:p>
          <a:p>
            <a:pPr eaLnBrk="1" hangingPunct="1"/>
            <a:r>
              <a:rPr lang="en-US" sz="2400" b="1" dirty="0" smtClean="0"/>
              <a:t>In case of </a:t>
            </a:r>
            <a:r>
              <a:rPr lang="en-US" sz="2400" b="1" dirty="0" err="1" smtClean="0"/>
              <a:t>vagotomy</a:t>
            </a:r>
            <a:r>
              <a:rPr lang="en-US" sz="2400" b="1" dirty="0" smtClean="0"/>
              <a:t> enteric nervous system takes over.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0" y="-152400"/>
            <a:ext cx="9144000" cy="701675"/>
          </a:xfrm>
          <a:prstGeom prst="rect">
            <a:avLst/>
          </a:prstGeom>
          <a:noFill/>
          <a:ln w="12700">
            <a:noFill/>
            <a:miter lim="800000"/>
            <a:headEnd type="none" w="sm" len="sm"/>
            <a:tailEnd type="none" w="sm" len="sm"/>
          </a:ln>
        </p:spPr>
        <p:txBody>
          <a:bodyPr>
            <a:spAutoFit/>
          </a:bodyPr>
          <a:lstStyle/>
          <a:p>
            <a:pPr algn="ctr" eaLnBrk="0" hangingPunct="0"/>
            <a:r>
              <a:rPr lang="en-US" sz="4000" b="1" dirty="0" smtClean="0">
                <a:solidFill>
                  <a:srgbClr val="FFFF00"/>
                </a:solidFill>
              </a:rPr>
              <a:t>Ingestion </a:t>
            </a:r>
            <a:r>
              <a:rPr lang="en-US" sz="4000" b="1" dirty="0">
                <a:solidFill>
                  <a:srgbClr val="FFFF00"/>
                </a:solidFill>
              </a:rPr>
              <a:t>of Food</a:t>
            </a:r>
          </a:p>
        </p:txBody>
      </p:sp>
      <p:sp>
        <p:nvSpPr>
          <p:cNvPr id="30723" name="Text Box 6"/>
          <p:cNvSpPr txBox="1">
            <a:spLocks noChangeArrowheads="1"/>
          </p:cNvSpPr>
          <p:nvPr/>
        </p:nvSpPr>
        <p:spPr bwMode="auto">
          <a:xfrm>
            <a:off x="76200" y="533400"/>
            <a:ext cx="8915400" cy="3170099"/>
          </a:xfrm>
          <a:prstGeom prst="rect">
            <a:avLst/>
          </a:prstGeom>
          <a:noFill/>
          <a:ln w="12700">
            <a:noFill/>
            <a:miter lim="800000"/>
            <a:headEnd type="none" w="sm" len="sm"/>
            <a:tailEnd type="none" w="sm" len="sm"/>
          </a:ln>
        </p:spPr>
        <p:txBody>
          <a:bodyPr>
            <a:spAutoFit/>
          </a:bodyPr>
          <a:lstStyle/>
          <a:p>
            <a:pPr marL="457200" indent="-457200" eaLnBrk="0" hangingPunct="0"/>
            <a:r>
              <a:rPr lang="en-US" b="1" dirty="0"/>
              <a:t>	</a:t>
            </a:r>
            <a:r>
              <a:rPr lang="en-US" sz="2200" b="1" dirty="0"/>
              <a:t>(1) Swallowing (deglutition)</a:t>
            </a:r>
            <a:r>
              <a:rPr lang="en-US" sz="2200" b="1" dirty="0">
                <a:solidFill>
                  <a:srgbClr val="FFFFFF"/>
                </a:solidFill>
              </a:rPr>
              <a:t>. The </a:t>
            </a:r>
            <a:r>
              <a:rPr lang="en-US" sz="2200" b="1" dirty="0">
                <a:solidFill>
                  <a:srgbClr val="FFFF00"/>
                </a:solidFill>
              </a:rPr>
              <a:t>pharynx</a:t>
            </a:r>
            <a:r>
              <a:rPr lang="en-US" sz="2200" b="1" dirty="0">
                <a:solidFill>
                  <a:srgbClr val="FFFFFF"/>
                </a:solidFill>
              </a:rPr>
              <a:t> plays a role in respiration as well as swallowing. Generally swallowing can be divided into</a:t>
            </a:r>
            <a:r>
              <a:rPr lang="en-US" sz="2200" b="1" dirty="0"/>
              <a:t> </a:t>
            </a:r>
            <a:r>
              <a:rPr lang="en-US" sz="2200" b="1" dirty="0">
                <a:solidFill>
                  <a:srgbClr val="FFFF00"/>
                </a:solidFill>
              </a:rPr>
              <a:t>(a) </a:t>
            </a:r>
            <a:r>
              <a:rPr lang="en-US" sz="2200" b="1" dirty="0" smtClean="0">
                <a:solidFill>
                  <a:srgbClr val="FFFF00"/>
                </a:solidFill>
              </a:rPr>
              <a:t>an oral stage (voluntary), </a:t>
            </a:r>
            <a:r>
              <a:rPr lang="en-US" sz="2200" b="1" dirty="0">
                <a:solidFill>
                  <a:srgbClr val="FFFF00"/>
                </a:solidFill>
              </a:rPr>
              <a:t>(b) a pharyngeal stage (involuntary), and (c) an esophageal stage (involuntary)</a:t>
            </a:r>
            <a:r>
              <a:rPr lang="en-US" sz="2200" b="1" dirty="0">
                <a:solidFill>
                  <a:srgbClr val="FFFFFF"/>
                </a:solidFill>
              </a:rPr>
              <a:t> that transports food from the pharynx to the stomach. </a:t>
            </a:r>
          </a:p>
          <a:p>
            <a:pPr marL="457200" indent="-457200" eaLnBrk="0" hangingPunct="0"/>
            <a:r>
              <a:rPr lang="en-US" sz="2200" b="1" dirty="0"/>
              <a:t>	</a:t>
            </a:r>
            <a:r>
              <a:rPr lang="en-US" sz="2200" b="1" dirty="0">
                <a:solidFill>
                  <a:srgbClr val="FFFF00"/>
                </a:solidFill>
              </a:rPr>
              <a:t>(a) Voluntary Stage of Swallowing.</a:t>
            </a:r>
            <a:r>
              <a:rPr lang="en-US" sz="2200" dirty="0">
                <a:solidFill>
                  <a:srgbClr val="FFFF00"/>
                </a:solidFill>
              </a:rPr>
              <a:t> </a:t>
            </a:r>
            <a:r>
              <a:rPr lang="en-US" sz="2200" b="1" dirty="0">
                <a:solidFill>
                  <a:srgbClr val="FFFFFF"/>
                </a:solidFill>
              </a:rPr>
              <a:t>The first stage of swallowing involves the voluntary rolling of the chewed food </a:t>
            </a:r>
            <a:r>
              <a:rPr lang="en-US" sz="2200" b="1" dirty="0" err="1">
                <a:solidFill>
                  <a:srgbClr val="FFFFFF"/>
                </a:solidFill>
              </a:rPr>
              <a:t>posteriorly</a:t>
            </a:r>
            <a:r>
              <a:rPr lang="en-US" sz="2200" b="1" dirty="0">
                <a:solidFill>
                  <a:srgbClr val="FFFFFF"/>
                </a:solidFill>
              </a:rPr>
              <a:t> into the pharynx by the upward and </a:t>
            </a:r>
            <a:r>
              <a:rPr lang="en-US" sz="2200" b="1" dirty="0" smtClean="0">
                <a:solidFill>
                  <a:srgbClr val="FFFFFF"/>
                </a:solidFill>
              </a:rPr>
              <a:t>backward </a:t>
            </a:r>
            <a:r>
              <a:rPr lang="en-US" sz="2200" b="1" dirty="0">
                <a:solidFill>
                  <a:srgbClr val="FFFFFF"/>
                </a:solidFill>
              </a:rPr>
              <a:t>pressure applied by the tongue against the palate.    </a:t>
            </a:r>
          </a:p>
        </p:txBody>
      </p:sp>
      <p:pic>
        <p:nvPicPr>
          <p:cNvPr id="30724" name="Picture 3" descr="6301"/>
          <p:cNvPicPr>
            <a:picLocks noChangeAspect="1" noChangeArrowheads="1"/>
          </p:cNvPicPr>
          <p:nvPr/>
        </p:nvPicPr>
        <p:blipFill>
          <a:blip r:embed="rId2" cstate="print"/>
          <a:srcRect/>
          <a:stretch>
            <a:fillRect/>
          </a:stretch>
        </p:blipFill>
        <p:spPr bwMode="auto">
          <a:xfrm>
            <a:off x="4648200" y="3275013"/>
            <a:ext cx="3581400" cy="3532187"/>
          </a:xfrm>
          <a:prstGeom prst="rect">
            <a:avLst/>
          </a:prstGeom>
          <a:noFill/>
          <a:ln w="9525">
            <a:noFill/>
            <a:miter lim="800000"/>
            <a:headEnd/>
            <a:tailEnd/>
          </a:ln>
        </p:spPr>
      </p:pic>
      <p:sp>
        <p:nvSpPr>
          <p:cNvPr id="30725" name="Rectangle 5"/>
          <p:cNvSpPr>
            <a:spLocks noChangeArrowheads="1"/>
          </p:cNvSpPr>
          <p:nvPr/>
        </p:nvSpPr>
        <p:spPr bwMode="auto">
          <a:xfrm>
            <a:off x="1187450" y="4522788"/>
            <a:ext cx="2012950" cy="946150"/>
          </a:xfrm>
          <a:prstGeom prst="rect">
            <a:avLst/>
          </a:prstGeom>
          <a:noFill/>
          <a:ln w="12700">
            <a:noFill/>
            <a:miter lim="800000"/>
            <a:headEnd type="none" w="sm" len="sm"/>
            <a:tailEnd type="none" w="sm" len="sm"/>
          </a:ln>
        </p:spPr>
        <p:txBody>
          <a:bodyPr wrap="none">
            <a:spAutoFit/>
          </a:bodyPr>
          <a:lstStyle/>
          <a:p>
            <a:pPr eaLnBrk="0" hangingPunct="0"/>
            <a:r>
              <a:rPr lang="en-US" sz="2800" b="1">
                <a:solidFill>
                  <a:schemeClr val="tx2"/>
                </a:solidFill>
              </a:rPr>
              <a:t>Swallowing </a:t>
            </a:r>
          </a:p>
          <a:p>
            <a:pPr eaLnBrk="0" hangingPunct="0"/>
            <a:r>
              <a:rPr lang="en-US" sz="2800" b="1">
                <a:solidFill>
                  <a:schemeClr val="tx2"/>
                </a:solidFill>
              </a:rPr>
              <a:t>mechanism.</a:t>
            </a:r>
          </a:p>
        </p:txBody>
      </p:sp>
      <p:sp>
        <p:nvSpPr>
          <p:cNvPr id="30726" name="Rectangle 2"/>
          <p:cNvSpPr>
            <a:spLocks noChangeArrowheads="1"/>
          </p:cNvSpPr>
          <p:nvPr/>
        </p:nvSpPr>
        <p:spPr bwMode="auto">
          <a:xfrm>
            <a:off x="228600" y="6249988"/>
            <a:ext cx="7772400" cy="441325"/>
          </a:xfrm>
          <a:prstGeom prst="rect">
            <a:avLst/>
          </a:prstGeom>
          <a:noFill/>
          <a:ln w="9525">
            <a:noFill/>
            <a:miter lim="800000"/>
            <a:headEnd/>
            <a:tailEnd/>
          </a:ln>
        </p:spPr>
        <p:txBody>
          <a:bodyPr/>
          <a:lstStyle/>
          <a:p>
            <a:pPr eaLnBrk="0" hangingPunct="0"/>
            <a:r>
              <a:rPr lang="en-US" sz="1400"/>
              <a:t>Figure 63-1. </a:t>
            </a:r>
            <a:endParaRPr lang="en-US" sz="1000"/>
          </a:p>
          <a:p>
            <a:pPr eaLnBrk="0" hangingPunct="0"/>
            <a:r>
              <a:rPr lang="en-US" sz="1000">
                <a:solidFill>
                  <a:srgbClr val="CCFFFF"/>
                </a:solidFill>
              </a:rPr>
              <a:t>Copyright 2000, WB Saunders Company, All Rights Reserved</a:t>
            </a:r>
            <a:endParaRPr lang="en-US" sz="1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fade">
                                      <p:cBhvr>
                                        <p:cTn id="7" dur="1000"/>
                                        <p:tgtEl>
                                          <p:spTgt spid="30723"/>
                                        </p:tgtEl>
                                      </p:cBhvr>
                                    </p:animEffect>
                                    <p:anim calcmode="lin" valueType="num">
                                      <p:cBhvr>
                                        <p:cTn id="8" dur="1000" fill="hold"/>
                                        <p:tgtEl>
                                          <p:spTgt spid="30723"/>
                                        </p:tgtEl>
                                        <p:attrNameLst>
                                          <p:attrName>ppt_x</p:attrName>
                                        </p:attrNameLst>
                                      </p:cBhvr>
                                      <p:tavLst>
                                        <p:tav tm="0">
                                          <p:val>
                                            <p:strVal val="#ppt_x"/>
                                          </p:val>
                                        </p:tav>
                                        <p:tav tm="100000">
                                          <p:val>
                                            <p:strVal val="#ppt_x"/>
                                          </p:val>
                                        </p:tav>
                                      </p:tavLst>
                                    </p:anim>
                                    <p:anim calcmode="lin" valueType="num">
                                      <p:cBhvr>
                                        <p:cTn id="9" dur="1000" fill="hold"/>
                                        <p:tgtEl>
                                          <p:spTgt spid="307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0" y="30162"/>
            <a:ext cx="9144000" cy="579438"/>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 </a:t>
            </a:r>
            <a:r>
              <a:rPr lang="en-US" sz="3200" b="1" dirty="0">
                <a:solidFill>
                  <a:srgbClr val="FFFF00"/>
                </a:solidFill>
              </a:rPr>
              <a:t>of Food (continued)</a:t>
            </a:r>
          </a:p>
        </p:txBody>
      </p:sp>
      <p:sp>
        <p:nvSpPr>
          <p:cNvPr id="31747" name="Text Box 6"/>
          <p:cNvSpPr txBox="1">
            <a:spLocks noChangeArrowheads="1"/>
          </p:cNvSpPr>
          <p:nvPr/>
        </p:nvSpPr>
        <p:spPr bwMode="auto">
          <a:xfrm>
            <a:off x="157194" y="457200"/>
            <a:ext cx="8915400" cy="3508653"/>
          </a:xfrm>
          <a:prstGeom prst="rect">
            <a:avLst/>
          </a:prstGeom>
          <a:noFill/>
          <a:ln w="12700">
            <a:noFill/>
            <a:miter lim="800000"/>
            <a:headEnd type="none" w="sm" len="sm"/>
            <a:tailEnd type="none" w="sm" len="sm"/>
          </a:ln>
        </p:spPr>
        <p:txBody>
          <a:bodyPr>
            <a:spAutoFit/>
          </a:bodyPr>
          <a:lstStyle/>
          <a:p>
            <a:pPr marL="457200" indent="-457200" eaLnBrk="0" hangingPunct="0"/>
            <a:r>
              <a:rPr lang="en-US" b="1" dirty="0"/>
              <a:t>	</a:t>
            </a:r>
            <a:r>
              <a:rPr lang="en-US" sz="2200" b="1" dirty="0">
                <a:solidFill>
                  <a:srgbClr val="FFFF00"/>
                </a:solidFill>
              </a:rPr>
              <a:t>(b) Pharyngeal stage of Swallowing (involuntary). </a:t>
            </a:r>
            <a:r>
              <a:rPr lang="en-US" sz="2200" b="1" dirty="0">
                <a:solidFill>
                  <a:srgbClr val="FFFFFF"/>
                </a:solidFill>
              </a:rPr>
              <a:t>At the pharynx, the bolus of food stimulates epithelial swallowing receptor areas all around the pharynx opening and impulses from this area pass to the brain stem (</a:t>
            </a:r>
            <a:r>
              <a:rPr lang="en-US" sz="2200" b="1" dirty="0"/>
              <a:t>swallowing center</a:t>
            </a:r>
            <a:r>
              <a:rPr lang="en-US" sz="2200" b="1" dirty="0">
                <a:solidFill>
                  <a:srgbClr val="FFFFFF"/>
                </a:solidFill>
              </a:rPr>
              <a:t>) and accordingly initiate a series of autonomic pharyngeal muscle contractions as follows: </a:t>
            </a:r>
          </a:p>
          <a:p>
            <a:pPr marL="457200" indent="-457200" eaLnBrk="0" hangingPunct="0"/>
            <a:r>
              <a:rPr lang="en-US" sz="2200" b="1" dirty="0">
                <a:solidFill>
                  <a:srgbClr val="FFFFFF"/>
                </a:solidFill>
              </a:rPr>
              <a:t>	</a:t>
            </a:r>
            <a:r>
              <a:rPr lang="en-US" sz="2200" b="1" dirty="0"/>
              <a:t>(1)</a:t>
            </a:r>
            <a:r>
              <a:rPr lang="en-US" sz="2200" b="1" dirty="0">
                <a:solidFill>
                  <a:srgbClr val="FFFFFF"/>
                </a:solidFill>
              </a:rPr>
              <a:t> </a:t>
            </a:r>
            <a:r>
              <a:rPr lang="en-US" sz="2200" b="1" u="sng" dirty="0">
                <a:solidFill>
                  <a:srgbClr val="FFFFFF"/>
                </a:solidFill>
              </a:rPr>
              <a:t>The </a:t>
            </a:r>
            <a:r>
              <a:rPr lang="en-US" sz="2200" b="1" u="sng" dirty="0"/>
              <a:t>soft palate</a:t>
            </a:r>
            <a:r>
              <a:rPr lang="en-US" sz="2200" b="1" u="sng" dirty="0">
                <a:solidFill>
                  <a:srgbClr val="FFFFFF"/>
                </a:solidFill>
              </a:rPr>
              <a:t> is pulled upward to close the posterior </a:t>
            </a:r>
            <a:r>
              <a:rPr lang="en-US" sz="2200" b="1" u="sng" dirty="0" err="1">
                <a:solidFill>
                  <a:srgbClr val="FFFFFF"/>
                </a:solidFill>
              </a:rPr>
              <a:t>nares</a:t>
            </a:r>
            <a:r>
              <a:rPr lang="en-US" sz="2200" b="1" u="sng" dirty="0">
                <a:solidFill>
                  <a:srgbClr val="FFFFFF"/>
                </a:solidFill>
              </a:rPr>
              <a:t> </a:t>
            </a:r>
            <a:r>
              <a:rPr lang="en-US" sz="2200" b="1" dirty="0">
                <a:solidFill>
                  <a:srgbClr val="FFFFFF"/>
                </a:solidFill>
              </a:rPr>
              <a:t>which prevents the food </a:t>
            </a:r>
            <a:r>
              <a:rPr lang="en-US" sz="2200" b="1" dirty="0" smtClean="0">
                <a:solidFill>
                  <a:srgbClr val="FFFFFF"/>
                </a:solidFill>
              </a:rPr>
              <a:t>from </a:t>
            </a:r>
            <a:r>
              <a:rPr lang="en-US" sz="2200" b="1" dirty="0">
                <a:solidFill>
                  <a:srgbClr val="FFFFFF"/>
                </a:solidFill>
              </a:rPr>
              <a:t>entering the nasal cavities.</a:t>
            </a:r>
          </a:p>
          <a:p>
            <a:pPr marL="457200" indent="-457200" eaLnBrk="0" hangingPunct="0"/>
            <a:r>
              <a:rPr lang="en-US" sz="2200" b="1" dirty="0">
                <a:solidFill>
                  <a:srgbClr val="FFFFFF"/>
                </a:solidFill>
              </a:rPr>
              <a:t>	</a:t>
            </a:r>
            <a:r>
              <a:rPr lang="en-US" sz="2200" b="1" dirty="0"/>
              <a:t>(2)</a:t>
            </a:r>
            <a:r>
              <a:rPr lang="en-US" sz="2200" b="1" dirty="0">
                <a:solidFill>
                  <a:srgbClr val="FFFFFF"/>
                </a:solidFill>
              </a:rPr>
              <a:t>  </a:t>
            </a:r>
            <a:r>
              <a:rPr lang="en-US" sz="2200" b="1" u="sng" dirty="0">
                <a:solidFill>
                  <a:srgbClr val="FFFFFF"/>
                </a:solidFill>
              </a:rPr>
              <a:t>The </a:t>
            </a:r>
            <a:r>
              <a:rPr lang="en-US" sz="2200" b="1" u="sng" dirty="0" err="1"/>
              <a:t>palatopharyngeal</a:t>
            </a:r>
            <a:r>
              <a:rPr lang="en-US" sz="2200" b="1" u="sng" dirty="0"/>
              <a:t> folds</a:t>
            </a:r>
            <a:r>
              <a:rPr lang="en-US" sz="2200" b="1" u="sng" dirty="0">
                <a:solidFill>
                  <a:srgbClr val="FFFFFF"/>
                </a:solidFill>
              </a:rPr>
              <a:t> on each side of the pharynx are pulled medially to approximate each other. </a:t>
            </a:r>
            <a:r>
              <a:rPr lang="en-US" sz="2200" b="1" dirty="0">
                <a:solidFill>
                  <a:srgbClr val="FFFFFF"/>
                </a:solidFill>
              </a:rPr>
              <a:t>These folds form a </a:t>
            </a:r>
            <a:r>
              <a:rPr lang="en-US" sz="2200" b="1" dirty="0" err="1">
                <a:solidFill>
                  <a:srgbClr val="FFFFFF"/>
                </a:solidFill>
              </a:rPr>
              <a:t>sagittal</a:t>
            </a:r>
            <a:r>
              <a:rPr lang="en-US" sz="2200" b="1" dirty="0">
                <a:solidFill>
                  <a:srgbClr val="FFFFFF"/>
                </a:solidFill>
              </a:rPr>
              <a:t> slit through which food must pass into the posterior pharynx.   </a:t>
            </a:r>
          </a:p>
        </p:txBody>
      </p:sp>
      <p:pic>
        <p:nvPicPr>
          <p:cNvPr id="7" name="Picture 4" descr="23-08_Tongue_1.jpg                                             00002536Sarah                          B9D5FA8B:"/>
          <p:cNvPicPr>
            <a:picLocks noChangeAspect="1" noChangeArrowheads="1"/>
          </p:cNvPicPr>
          <p:nvPr/>
        </p:nvPicPr>
        <p:blipFill>
          <a:blip r:embed="rId2"/>
          <a:srcRect/>
          <a:stretch>
            <a:fillRect/>
          </a:stretch>
        </p:blipFill>
        <p:spPr bwMode="auto">
          <a:xfrm>
            <a:off x="1500166" y="3857628"/>
            <a:ext cx="6772292" cy="287547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1000"/>
                                        <p:tgtEl>
                                          <p:spTgt spid="31747"/>
                                        </p:tgtEl>
                                      </p:cBhvr>
                                    </p:animEffect>
                                    <p:anim calcmode="lin" valueType="num">
                                      <p:cBhvr>
                                        <p:cTn id="8" dur="1000" fill="hold"/>
                                        <p:tgtEl>
                                          <p:spTgt spid="31747"/>
                                        </p:tgtEl>
                                        <p:attrNameLst>
                                          <p:attrName>ppt_x</p:attrName>
                                        </p:attrNameLst>
                                      </p:cBhvr>
                                      <p:tavLst>
                                        <p:tav tm="0">
                                          <p:val>
                                            <p:strVal val="#ppt_x"/>
                                          </p:val>
                                        </p:tav>
                                        <p:tav tm="100000">
                                          <p:val>
                                            <p:strVal val="#ppt_x"/>
                                          </p:val>
                                        </p:tav>
                                      </p:tavLst>
                                    </p:anim>
                                    <p:anim calcmode="lin" valueType="num">
                                      <p:cBhvr>
                                        <p:cTn id="9" dur="1000" fill="hold"/>
                                        <p:tgtEl>
                                          <p:spTgt spid="317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0" y="30162"/>
            <a:ext cx="9144000" cy="579438"/>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a:t>
            </a:r>
            <a:r>
              <a:rPr lang="en-US" sz="3200" dirty="0" smtClean="0">
                <a:solidFill>
                  <a:srgbClr val="FFFF00"/>
                </a:solidFill>
              </a:rPr>
              <a:t> </a:t>
            </a:r>
            <a:r>
              <a:rPr lang="en-US" sz="3200" b="1" dirty="0">
                <a:solidFill>
                  <a:srgbClr val="FFFF00"/>
                </a:solidFill>
              </a:rPr>
              <a:t>of Food (continued)</a:t>
            </a:r>
          </a:p>
        </p:txBody>
      </p:sp>
      <p:sp>
        <p:nvSpPr>
          <p:cNvPr id="32771" name="Text Box 6"/>
          <p:cNvSpPr txBox="1">
            <a:spLocks noChangeArrowheads="1"/>
          </p:cNvSpPr>
          <p:nvPr/>
        </p:nvSpPr>
        <p:spPr bwMode="auto">
          <a:xfrm>
            <a:off x="0" y="381000"/>
            <a:ext cx="9067800" cy="4185761"/>
          </a:xfrm>
          <a:prstGeom prst="rect">
            <a:avLst/>
          </a:prstGeom>
          <a:noFill/>
          <a:ln w="12700">
            <a:noFill/>
            <a:miter lim="800000"/>
            <a:headEnd type="none" w="sm" len="sm"/>
            <a:tailEnd type="none" w="sm" len="sm"/>
          </a:ln>
        </p:spPr>
        <p:txBody>
          <a:bodyPr wrap="square">
            <a:spAutoFit/>
          </a:bodyPr>
          <a:lstStyle/>
          <a:p>
            <a:pPr marL="457200" indent="-457200" eaLnBrk="0" hangingPunct="0"/>
            <a:r>
              <a:rPr lang="en-US" b="1" dirty="0"/>
              <a:t>	</a:t>
            </a:r>
            <a:r>
              <a:rPr lang="en-US" sz="2200" b="1" u="sng" dirty="0"/>
              <a:t>(3) </a:t>
            </a:r>
            <a:r>
              <a:rPr lang="en-US" sz="2200" b="1" u="sng" dirty="0">
                <a:solidFill>
                  <a:srgbClr val="FFFFFF"/>
                </a:solidFill>
              </a:rPr>
              <a:t>The</a:t>
            </a:r>
            <a:r>
              <a:rPr lang="en-US" sz="2200" b="1" u="sng" dirty="0"/>
              <a:t> vocal cords </a:t>
            </a:r>
            <a:r>
              <a:rPr lang="en-US" sz="2200" b="1" u="sng" dirty="0">
                <a:solidFill>
                  <a:srgbClr val="FFFFFF"/>
                </a:solidFill>
              </a:rPr>
              <a:t>of the larynx are strongly approximated and the larynx is pulled upward and </a:t>
            </a:r>
            <a:r>
              <a:rPr lang="en-US" sz="2200" b="1" u="sng" dirty="0" err="1">
                <a:solidFill>
                  <a:srgbClr val="FFFFFF"/>
                </a:solidFill>
              </a:rPr>
              <a:t>anteriorly</a:t>
            </a:r>
            <a:r>
              <a:rPr lang="en-US" sz="2200" b="1" u="sng" dirty="0">
                <a:solidFill>
                  <a:srgbClr val="FFFFFF"/>
                </a:solidFill>
              </a:rPr>
              <a:t> by the neck muscles. </a:t>
            </a:r>
            <a:r>
              <a:rPr lang="en-US" sz="2200" b="1" dirty="0" smtClean="0">
                <a:solidFill>
                  <a:srgbClr val="FFFFFF"/>
                </a:solidFill>
              </a:rPr>
              <a:t>These actions </a:t>
            </a:r>
            <a:r>
              <a:rPr lang="en-US" sz="2200" b="1" dirty="0">
                <a:solidFill>
                  <a:srgbClr val="FFFFFF"/>
                </a:solidFill>
              </a:rPr>
              <a:t>and the </a:t>
            </a:r>
            <a:r>
              <a:rPr lang="en-US" sz="2200" b="1" dirty="0" smtClean="0">
                <a:solidFill>
                  <a:srgbClr val="FFFFFF"/>
                </a:solidFill>
              </a:rPr>
              <a:t>ligaments that prevent the </a:t>
            </a:r>
            <a:r>
              <a:rPr lang="en-US" sz="2200" b="1" dirty="0">
                <a:solidFill>
                  <a:srgbClr val="FFFFFF"/>
                </a:solidFill>
              </a:rPr>
              <a:t>epiglottis </a:t>
            </a:r>
            <a:r>
              <a:rPr lang="en-US" sz="2200" b="1" dirty="0" smtClean="0">
                <a:solidFill>
                  <a:srgbClr val="FFFFFF"/>
                </a:solidFill>
              </a:rPr>
              <a:t>from </a:t>
            </a:r>
            <a:r>
              <a:rPr lang="en-US" sz="2200" b="1" dirty="0">
                <a:solidFill>
                  <a:srgbClr val="FFFFFF"/>
                </a:solidFill>
              </a:rPr>
              <a:t>moving upward, cause the epiglottis to swing backward over the opening of the larynx. All these effects prevent food from going into the nose and trachea. </a:t>
            </a:r>
            <a:r>
              <a:rPr lang="en-US" sz="2200" b="1" dirty="0" smtClean="0">
                <a:solidFill>
                  <a:srgbClr val="FFFFFF"/>
                </a:solidFill>
              </a:rPr>
              <a:t>Destruction of the vocal cords or the muscle that approximate them can cause strangulation. </a:t>
            </a:r>
            <a:endParaRPr lang="en-US" sz="2200" b="1" dirty="0">
              <a:solidFill>
                <a:srgbClr val="FFFFFF"/>
              </a:solidFill>
            </a:endParaRPr>
          </a:p>
          <a:p>
            <a:pPr marL="457200" indent="-457200" eaLnBrk="0" hangingPunct="0"/>
            <a:r>
              <a:rPr lang="en-US" sz="2200" b="1" dirty="0">
                <a:solidFill>
                  <a:srgbClr val="FFFFFF"/>
                </a:solidFill>
              </a:rPr>
              <a:t>	</a:t>
            </a:r>
            <a:r>
              <a:rPr lang="en-US" sz="2200" b="1" dirty="0"/>
              <a:t>(4)</a:t>
            </a:r>
            <a:r>
              <a:rPr lang="en-US" sz="2200" b="1" dirty="0">
                <a:solidFill>
                  <a:srgbClr val="FFFFFF"/>
                </a:solidFill>
              </a:rPr>
              <a:t> </a:t>
            </a:r>
            <a:r>
              <a:rPr lang="en-US" sz="2200" b="1" u="sng" dirty="0">
                <a:solidFill>
                  <a:srgbClr val="FFFFFF"/>
                </a:solidFill>
              </a:rPr>
              <a:t>The upward movement of the larynx pulls up and enlarges the opening to the esophagus. </a:t>
            </a:r>
            <a:r>
              <a:rPr lang="en-US" sz="2200" b="1" dirty="0">
                <a:solidFill>
                  <a:srgbClr val="FFFFFF"/>
                </a:solidFill>
              </a:rPr>
              <a:t>The </a:t>
            </a:r>
            <a:r>
              <a:rPr lang="en-US" sz="2200" b="1" dirty="0"/>
              <a:t>upper esophageal sphincter</a:t>
            </a:r>
            <a:r>
              <a:rPr lang="en-US" sz="2200" b="1" dirty="0">
                <a:solidFill>
                  <a:srgbClr val="FFFFFF"/>
                </a:solidFill>
              </a:rPr>
              <a:t> (or the </a:t>
            </a:r>
            <a:r>
              <a:rPr lang="en-US" sz="2200" b="1" dirty="0" err="1"/>
              <a:t>pharyngoesophageal</a:t>
            </a:r>
            <a:r>
              <a:rPr lang="en-US" sz="2200" b="1" dirty="0"/>
              <a:t> sphincter</a:t>
            </a:r>
            <a:r>
              <a:rPr lang="en-US" sz="2200" b="1" dirty="0">
                <a:solidFill>
                  <a:srgbClr val="FFFFFF"/>
                </a:solidFill>
              </a:rPr>
              <a:t>) relaxes and allows food to move freely from the posterior </a:t>
            </a:r>
            <a:r>
              <a:rPr lang="en-US" sz="2200" b="1" dirty="0" smtClean="0">
                <a:solidFill>
                  <a:srgbClr val="FFFFFF"/>
                </a:solidFill>
              </a:rPr>
              <a:t>pharynx into </a:t>
            </a:r>
            <a:r>
              <a:rPr lang="en-US" sz="2200" b="1" dirty="0">
                <a:solidFill>
                  <a:srgbClr val="FFFFFF"/>
                </a:solidFill>
              </a:rPr>
              <a:t>the upper esophagus. </a:t>
            </a:r>
          </a:p>
          <a:p>
            <a:pPr marL="457200" indent="-457200" eaLnBrk="0" hangingPunct="0"/>
            <a:r>
              <a:rPr lang="en-US" sz="2200" b="1" dirty="0">
                <a:solidFill>
                  <a:srgbClr val="FFFFFF"/>
                </a:solidFill>
              </a:rPr>
              <a:t>	</a:t>
            </a:r>
          </a:p>
        </p:txBody>
      </p:sp>
      <p:pic>
        <p:nvPicPr>
          <p:cNvPr id="5" name="Picture 4" descr="22-05_VocalCords_1.jpg                                         00002536Sarah                          B9D5FA8B:"/>
          <p:cNvPicPr>
            <a:picLocks noChangeAspect="1" noChangeArrowheads="1"/>
          </p:cNvPicPr>
          <p:nvPr/>
        </p:nvPicPr>
        <p:blipFill>
          <a:blip r:embed="rId2"/>
          <a:srcRect/>
          <a:stretch>
            <a:fillRect/>
          </a:stretch>
        </p:blipFill>
        <p:spPr bwMode="auto">
          <a:xfrm>
            <a:off x="1071538" y="4181149"/>
            <a:ext cx="7110402" cy="2533999"/>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1000"/>
                                        <p:tgtEl>
                                          <p:spTgt spid="32771"/>
                                        </p:tgtEl>
                                      </p:cBhvr>
                                    </p:animEffect>
                                    <p:anim calcmode="lin" valueType="num">
                                      <p:cBhvr>
                                        <p:cTn id="8" dur="1000" fill="hold"/>
                                        <p:tgtEl>
                                          <p:spTgt spid="32771"/>
                                        </p:tgtEl>
                                        <p:attrNameLst>
                                          <p:attrName>ppt_x</p:attrName>
                                        </p:attrNameLst>
                                      </p:cBhvr>
                                      <p:tavLst>
                                        <p:tav tm="0">
                                          <p:val>
                                            <p:strVal val="#ppt_x"/>
                                          </p:val>
                                        </p:tav>
                                        <p:tav tm="100000">
                                          <p:val>
                                            <p:strVal val="#ppt_x"/>
                                          </p:val>
                                        </p:tav>
                                      </p:tavLst>
                                    </p:anim>
                                    <p:anim calcmode="lin" valueType="num">
                                      <p:cBhvr>
                                        <p:cTn id="9" dur="1000" fill="hold"/>
                                        <p:tgtEl>
                                          <p:spTgt spid="3277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childTnLst>
                                    <p:set>
                                      <p:cBhvr>
                                        <p:cTn id="13" dur="1" fill="hold">
                                          <p:stCondLst>
                                            <p:cond delay="0"/>
                                          </p:stCondLst>
                                        </p:cTn>
                                        <p:tgtEl>
                                          <p:spTgt spid="3277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1"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roduction">
  <a:themeElements>
    <a:clrScheme name="">
      <a:dk1>
        <a:srgbClr val="919191"/>
      </a:dk1>
      <a:lt1>
        <a:srgbClr val="FFFF00"/>
      </a:lt1>
      <a:dk2>
        <a:srgbClr val="000099"/>
      </a:dk2>
      <a:lt2>
        <a:srgbClr val="FFFF00"/>
      </a:lt2>
      <a:accent1>
        <a:srgbClr val="FFFF00"/>
      </a:accent1>
      <a:accent2>
        <a:srgbClr val="FF5050"/>
      </a:accent2>
      <a:accent3>
        <a:srgbClr val="AAAACA"/>
      </a:accent3>
      <a:accent4>
        <a:srgbClr val="DADA00"/>
      </a:accent4>
      <a:accent5>
        <a:srgbClr val="FFFFAA"/>
      </a:accent5>
      <a:accent6>
        <a:srgbClr val="E74848"/>
      </a:accent6>
      <a:hlink>
        <a:srgbClr val="339933"/>
      </a:hlink>
      <a:folHlink>
        <a:srgbClr val="CECECE"/>
      </a:folHlink>
    </a:clrScheme>
    <a:fontScheme name="Introduc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839</TotalTime>
  <Words>1421</Words>
  <Application>Microsoft Office PowerPoint</Application>
  <PresentationFormat>On-screen Show (4:3)</PresentationFormat>
  <Paragraphs>151</Paragraphs>
  <Slides>31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Arial Unicode MS</vt:lpstr>
      <vt:lpstr>Arial</vt:lpstr>
      <vt:lpstr>Calibri</vt:lpstr>
      <vt:lpstr>Garamond</vt:lpstr>
      <vt:lpstr>Times New Roman</vt:lpstr>
      <vt:lpstr>Wingdings</vt:lpstr>
      <vt:lpstr>Office Theme</vt:lpstr>
      <vt:lpstr>Introduction</vt:lpstr>
      <vt:lpstr>Swallowing (Deglutition)</vt:lpstr>
      <vt:lpstr>Learning Objectives </vt:lpstr>
      <vt:lpstr>Swallowing Mechanism </vt:lpstr>
      <vt:lpstr>Stages of Swallowing (Deglutition)</vt:lpstr>
      <vt:lpstr>Stages of Swallowing (Deglutition)</vt:lpstr>
      <vt:lpstr>Stages of Swallowing (Deglutition)</vt:lpstr>
      <vt:lpstr>PowerPoint Presentation</vt:lpstr>
      <vt:lpstr>PowerPoint Presentation</vt:lpstr>
      <vt:lpstr>PowerPoint Presentation</vt:lpstr>
      <vt:lpstr>Ingestion of Food (continued)</vt:lpstr>
      <vt:lpstr>PowerPoint Presentation</vt:lpstr>
      <vt:lpstr>PowerPoint Presentation</vt:lpstr>
      <vt:lpstr>PowerPoint Presentation</vt:lpstr>
      <vt:lpstr>Ingestion of Food (continued)</vt:lpstr>
      <vt:lpstr>Esophageal Stage of Swallowing</vt:lpstr>
      <vt:lpstr>Esophageal Stage of Swallowing</vt:lpstr>
      <vt:lpstr>PowerPoint Presentation</vt:lpstr>
      <vt:lpstr>Function of Gastroesophageal Sphincter (continued)</vt:lpstr>
      <vt:lpstr>Function of Gastroesophageal Sphincter (continued)</vt:lpstr>
      <vt:lpstr>Function of Gastroesophageal Sphincter (continued)</vt:lpstr>
      <vt:lpstr>Function of Gastroesophageal Sphincter (continued)</vt:lpstr>
      <vt:lpstr>Function of Gastroesophageal Sphincter (continued)</vt:lpstr>
      <vt:lpstr>Achalasia</vt:lpstr>
      <vt:lpstr>Achalasia</vt:lpstr>
      <vt:lpstr>Deglutition (Swallowing)</vt:lpstr>
      <vt:lpstr>In Summary-Swallowing (Deglutition)</vt:lpstr>
      <vt:lpstr>In Summary- Automatic pharyngeal muscle contraction:</vt:lpstr>
      <vt:lpstr>In Summary- Automatic pharyngeal muscle contraction:</vt:lpstr>
      <vt:lpstr>PowerPoint Presentation</vt:lpstr>
      <vt:lpstr>In Summary- Function of lower esophageal sphincter (Gastro-esophageal sphincter)</vt:lpstr>
      <vt:lpstr>The End </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Swallowing (Deglution)</dc:title>
  <dc:creator>Professor Ali Al Tuwaijri</dc:creator>
  <cp:lastModifiedBy>Mohammed</cp:lastModifiedBy>
  <cp:revision>82</cp:revision>
  <dcterms:created xsi:type="dcterms:W3CDTF">2005-02-27T13:08:41Z</dcterms:created>
  <dcterms:modified xsi:type="dcterms:W3CDTF">2014-03-17T16:15:35Z</dcterms:modified>
</cp:coreProperties>
</file>