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43"/>
  </p:notesMasterIdLst>
  <p:sldIdLst>
    <p:sldId id="256" r:id="rId2"/>
    <p:sldId id="433" r:id="rId3"/>
    <p:sldId id="320" r:id="rId4"/>
    <p:sldId id="465" r:id="rId5"/>
    <p:sldId id="429" r:id="rId6"/>
    <p:sldId id="321" r:id="rId7"/>
    <p:sldId id="420" r:id="rId8"/>
    <p:sldId id="419" r:id="rId9"/>
    <p:sldId id="417" r:id="rId10"/>
    <p:sldId id="421" r:id="rId11"/>
    <p:sldId id="412" r:id="rId12"/>
    <p:sldId id="434" r:id="rId13"/>
    <p:sldId id="418" r:id="rId14"/>
    <p:sldId id="260" r:id="rId15"/>
    <p:sldId id="426" r:id="rId16"/>
    <p:sldId id="318" r:id="rId17"/>
    <p:sldId id="427" r:id="rId18"/>
    <p:sldId id="428" r:id="rId19"/>
    <p:sldId id="261" r:id="rId20"/>
    <p:sldId id="445" r:id="rId21"/>
    <p:sldId id="296" r:id="rId22"/>
    <p:sldId id="423" r:id="rId23"/>
    <p:sldId id="436" r:id="rId24"/>
    <p:sldId id="262" r:id="rId25"/>
    <p:sldId id="446" r:id="rId26"/>
    <p:sldId id="298" r:id="rId27"/>
    <p:sldId id="408" r:id="rId28"/>
    <p:sldId id="438" r:id="rId29"/>
    <p:sldId id="459" r:id="rId30"/>
    <p:sldId id="263" r:id="rId31"/>
    <p:sldId id="441" r:id="rId32"/>
    <p:sldId id="330" r:id="rId33"/>
    <p:sldId id="442" r:id="rId34"/>
    <p:sldId id="447" r:id="rId35"/>
    <p:sldId id="443" r:id="rId36"/>
    <p:sldId id="448" r:id="rId37"/>
    <p:sldId id="452" r:id="rId38"/>
    <p:sldId id="463" r:id="rId39"/>
    <p:sldId id="453" r:id="rId40"/>
    <p:sldId id="462" r:id="rId41"/>
    <p:sldId id="44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5001"/>
    <a:srgbClr val="EEC222"/>
    <a:srgbClr val="000099"/>
    <a:srgbClr val="006600"/>
    <a:srgbClr val="0000FF"/>
    <a:srgbClr val="71BC64"/>
    <a:srgbClr val="00729A"/>
    <a:srgbClr val="96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47" autoAdjust="0"/>
  </p:normalViewPr>
  <p:slideViewPr>
    <p:cSldViewPr>
      <p:cViewPr varScale="1">
        <p:scale>
          <a:sx n="105" d="100"/>
          <a:sy n="105" d="100"/>
        </p:scale>
        <p:origin x="17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0F5C2-8B84-4169-828A-A99B60AB767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C58DD-7CAB-4B82-B128-AEB1F85CB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3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1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4D32A-AAA2-461F-9526-A893D035725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Many vegetables are </a:t>
            </a:r>
            <a:r>
              <a:rPr lang="en-US" dirty="0" err="1" smtClean="0"/>
              <a:t>goiterogens</a:t>
            </a:r>
            <a:r>
              <a:rPr lang="en-US" dirty="0" smtClean="0"/>
              <a:t>, fruits are NOT. Which one is NOT a </a:t>
            </a:r>
            <a:r>
              <a:rPr lang="en-US" dirty="0" err="1" smtClean="0"/>
              <a:t>goiterogen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109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84100-9CB1-490D-B5AF-68CBBBAB25A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945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F00C5-0ED9-49B8-9DA2-EDDE484AEFC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1847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975BF-2CA6-4211-9C6B-75645B9BEC6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 circumscribed brown nodule.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Adjacent normal thyroid.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Thick white capsule.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126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5008B-FCE9-4A27-816B-F99ACCBEB65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304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 smtClean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2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369A9-A8AC-4A9A-8313-5EAFAA79BDB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58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2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58450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6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01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70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29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2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1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59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578ABD-F541-4805-917B-96F86E113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06926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529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ED507F-E0B1-40E7-B784-79B0E19B95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2754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5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6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5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4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5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6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9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2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CBD470-7A5F-44DC-87E9-AAFAEF4C371B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2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980" y="2492896"/>
            <a:ext cx="6316216" cy="1894362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Block</a:t>
            </a:r>
            <a:r>
              <a:rPr lang="en-US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Practical</a:t>
            </a:r>
            <a:endParaRPr lang="en-US" sz="5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563888" y="5954940"/>
            <a:ext cx="169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Prepared by: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5164088" y="5714672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1" dirty="0" smtClean="0">
                <a:solidFill>
                  <a:schemeClr val="accent2">
                    <a:lumMod val="50000"/>
                  </a:schemeClr>
                </a:solidFill>
              </a:rPr>
              <a:t>Prof.  Ammar Al Rikabi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1" dirty="0" smtClean="0">
                <a:solidFill>
                  <a:schemeClr val="accent2">
                    <a:lumMod val="50000"/>
                  </a:schemeClr>
                </a:solidFill>
              </a:rPr>
              <a:t>Dr. Sayed Al Esawy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1" dirty="0" smtClean="0">
                <a:solidFill>
                  <a:schemeClr val="accent2">
                    <a:lumMod val="50000"/>
                  </a:schemeClr>
                </a:solidFill>
              </a:rPr>
              <a:t>Dr. Marie Mukhashin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1" dirty="0" smtClean="0">
                <a:solidFill>
                  <a:schemeClr val="accent2">
                    <a:lumMod val="50000"/>
                  </a:schemeClr>
                </a:solidFill>
              </a:rPr>
              <a:t>Dr. Shaesta Zaidi</a:t>
            </a:r>
          </a:p>
        </p:txBody>
      </p:sp>
      <p:sp>
        <p:nvSpPr>
          <p:cNvPr id="8" name="Rectangle 7"/>
          <p:cNvSpPr/>
          <p:nvPr/>
        </p:nvSpPr>
        <p:spPr>
          <a:xfrm>
            <a:off x="5076056" y="6551766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1" i="1" dirty="0">
                <a:solidFill>
                  <a:schemeClr val="accent1">
                    <a:lumMod val="50000"/>
                  </a:schemeClr>
                </a:solidFill>
              </a:rPr>
              <a:t>Head of Pathology Department</a:t>
            </a:r>
            <a:r>
              <a:rPr lang="en-US" sz="1100" b="1" i="1" dirty="0">
                <a:solidFill>
                  <a:schemeClr val="accent2">
                    <a:lumMod val="50000"/>
                  </a:schemeClr>
                </a:solidFill>
              </a:rPr>
              <a:t>: Dr. Abdulmalik Al Sheikh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Documents and Settings\Mr. Amer Shafie\My Documents\My Pictures\OM93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923928" cy="3456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128458" cy="3456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83568" y="404664"/>
            <a:ext cx="7632848" cy="64807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Exophthalmos – Sign of Grave’s Disease</a:t>
            </a:r>
            <a:endParaRPr lang="en-US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524139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Proptosis, Lid lag , Lid retraction , </a:t>
            </a:r>
            <a:r>
              <a:rPr lang="en-US" sz="2000" b="1" i="1" dirty="0" err="1" smtClean="0"/>
              <a:t>Peri</a:t>
            </a:r>
            <a:r>
              <a:rPr lang="en-US" sz="2000" b="1" i="1" dirty="0" smtClean="0"/>
              <a:t>-ocular fat deposition and Scleral rim above the iris</a:t>
            </a:r>
            <a:endParaRPr lang="en-US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65544" y="1340768"/>
            <a:ext cx="2962440" cy="3528392"/>
          </a:xfrm>
        </p:spPr>
      </p:pic>
      <p:pic>
        <p:nvPicPr>
          <p:cNvPr id="2151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268760"/>
            <a:ext cx="3168352" cy="3528392"/>
          </a:xfrm>
        </p:spPr>
      </p:pic>
      <p:sp>
        <p:nvSpPr>
          <p:cNvPr id="2150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1691680" y="5157192"/>
            <a:ext cx="6838528" cy="1296144"/>
          </a:xfrm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Symmetrical enlargement </a:t>
            </a:r>
            <a:r>
              <a:rPr lang="en-US" sz="2000" b="1" i="1" dirty="0"/>
              <a:t>of thyroid gland</a:t>
            </a:r>
          </a:p>
          <a:p>
            <a:r>
              <a:rPr lang="en-US" sz="2000" b="1" i="1" dirty="0"/>
              <a:t>Cut-surface is </a:t>
            </a:r>
            <a:r>
              <a:rPr lang="en-US" sz="2000" b="1" i="1" dirty="0">
                <a:solidFill>
                  <a:srgbClr val="C00000"/>
                </a:solidFill>
              </a:rPr>
              <a:t>homogenous, soft and appear meaty</a:t>
            </a:r>
          </a:p>
          <a:p>
            <a:r>
              <a:rPr lang="en-US" sz="2000" b="1" i="1" dirty="0"/>
              <a:t>Hyperplasia  and hypertrophy of follicular cells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75656" y="332656"/>
            <a:ext cx="6264696" cy="5760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Grave’s Disease - Gross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library.med.utah.edu/WebPath/jpeg4/ENDO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861" y="1124744"/>
            <a:ext cx="6445483" cy="42330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475656" y="332656"/>
            <a:ext cx="6264696" cy="5760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Grave’s Disease - LPF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5345921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A diffusely enlarged thyroid gland associated with hyperthyroidism is known as Graves disease.</a:t>
            </a:r>
          </a:p>
          <a:p>
            <a:pPr algn="ctr"/>
            <a:r>
              <a:rPr lang="en-US" sz="2000" b="1" i="1" dirty="0" smtClean="0"/>
              <a:t> At </a:t>
            </a:r>
            <a:r>
              <a:rPr lang="en-US" sz="2000" b="1" i="1" dirty="0" smtClean="0"/>
              <a:t>low power field</a:t>
            </a:r>
            <a:r>
              <a:rPr lang="en-US" sz="2000" b="1" i="1" dirty="0" smtClean="0"/>
              <a:t>, </a:t>
            </a:r>
            <a:r>
              <a:rPr lang="en-US" sz="2000" b="1" i="1" dirty="0" smtClean="0"/>
              <a:t>note the prominent </a:t>
            </a:r>
            <a:r>
              <a:rPr lang="en-US" sz="2000" b="1" i="1" dirty="0" smtClean="0">
                <a:solidFill>
                  <a:srgbClr val="FF0000"/>
                </a:solidFill>
              </a:rPr>
              <a:t>infoldings</a:t>
            </a:r>
            <a:r>
              <a:rPr lang="en-US" sz="2000" b="1" i="1" dirty="0" smtClean="0"/>
              <a:t> of the hyperplastic follicular epithelium</a:t>
            </a:r>
            <a:endParaRPr lang="en-US" sz="2000" b="1" i="1" dirty="0"/>
          </a:p>
        </p:txBody>
      </p:sp>
      <p:sp>
        <p:nvSpPr>
          <p:cNvPr id="11" name="Right Arrow 10"/>
          <p:cNvSpPr/>
          <p:nvPr/>
        </p:nvSpPr>
        <p:spPr>
          <a:xfrm>
            <a:off x="1979712" y="3110079"/>
            <a:ext cx="57606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272808" cy="41044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5157192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Section shows thyroid follicles lined </a:t>
            </a:r>
            <a:r>
              <a:rPr lang="en-US" sz="2000" b="1" i="1" dirty="0" smtClean="0">
                <a:solidFill>
                  <a:srgbClr val="C00000"/>
                </a:solidFill>
              </a:rPr>
              <a:t>by columnar and high cuboidal cells </a:t>
            </a:r>
            <a:r>
              <a:rPr lang="en-US" sz="2000" b="1" i="1" dirty="0" smtClean="0"/>
              <a:t>with evidence of peripheral vacuoles within the intrafollicular colloid material .</a:t>
            </a:r>
          </a:p>
          <a:p>
            <a:pPr algn="ctr"/>
            <a:r>
              <a:rPr lang="en-US" sz="2000" b="1" i="1" dirty="0" smtClean="0"/>
              <a:t> Note the presence of  peripheral smaller thyroid follicles devoid of colloid but lined by similar cells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75656" y="260648"/>
            <a:ext cx="6264696" cy="5760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Grave’s Disease - HPF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3124200"/>
            <a:ext cx="6622504" cy="1096888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Hashimoto’s Thyroiditis</a:t>
            </a:r>
            <a:endParaRPr lang="en-US" sz="44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library.med.utah.edu/WebPath/jpeg4/ENDO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760640" cy="387285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1560" y="4987042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This symmetrically small thyroid gland demonstrates </a:t>
            </a:r>
            <a:r>
              <a:rPr lang="en-US" b="1" i="1" dirty="0" smtClean="0">
                <a:solidFill>
                  <a:srgbClr val="C00000"/>
                </a:solidFill>
              </a:rPr>
              <a:t>atrophy</a:t>
            </a:r>
            <a:r>
              <a:rPr lang="en-US" b="1" i="1" dirty="0" smtClean="0"/>
              <a:t>. This patient was hypothyroid. This is the end result of Hashimoto's thyroiditis.</a:t>
            </a:r>
          </a:p>
          <a:p>
            <a:pPr algn="ctr"/>
            <a:r>
              <a:rPr lang="en-US" b="1" i="1" dirty="0" smtClean="0"/>
              <a:t> Initially, the thyroid is enlarged and there may be transient hyperthyroidism, followed by a euthyroid state and then hypothyroidism with eventual atrophy years later.</a:t>
            </a:r>
            <a:endParaRPr lang="en-US" b="1" i="1" dirty="0"/>
          </a:p>
        </p:txBody>
      </p:sp>
      <p:sp>
        <p:nvSpPr>
          <p:cNvPr id="8" name="Rounded Rectangle 7"/>
          <p:cNvSpPr/>
          <p:nvPr/>
        </p:nvSpPr>
        <p:spPr>
          <a:xfrm>
            <a:off x="1619672" y="404664"/>
            <a:ext cx="5472608" cy="504056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Hashimoto's Thyroiditis, Gross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1124744"/>
            <a:ext cx="5256584" cy="4464496"/>
          </a:xfrm>
        </p:spPr>
      </p:pic>
      <p:sp>
        <p:nvSpPr>
          <p:cNvPr id="6" name="Rounded Rectangle 5"/>
          <p:cNvSpPr/>
          <p:nvPr/>
        </p:nvSpPr>
        <p:spPr>
          <a:xfrm>
            <a:off x="1835696" y="332656"/>
            <a:ext cx="5112568" cy="504056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Hashimoto's Thyroiditis - Gross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5589240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i="1" dirty="0" smtClean="0"/>
              <a:t>  </a:t>
            </a:r>
            <a:r>
              <a:rPr lang="en-US" sz="2000" b="1" i="1" dirty="0" smtClean="0">
                <a:solidFill>
                  <a:srgbClr val="C00000"/>
                </a:solidFill>
              </a:rPr>
              <a:t>Diffuse enlargement</a:t>
            </a:r>
            <a:r>
              <a:rPr lang="en-US" sz="2000" b="1" i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dirty="0" smtClean="0"/>
              <a:t>  </a:t>
            </a:r>
            <a:r>
              <a:rPr lang="en-US" sz="2000" b="1" i="1" dirty="0" smtClean="0">
                <a:solidFill>
                  <a:srgbClr val="C00000"/>
                </a:solidFill>
              </a:rPr>
              <a:t>Firm or rubbery.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  Pale, yellow-tan, firm &amp; somewhat nodular cut surface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library.med.utah.edu/WebPath/jpeg4/ENDO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768752" cy="4248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9552" y="526404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This view shows an early stage of Hashimoto thyroiditis with prominent lymphoid follicles containing large, active germinal centers. </a:t>
            </a:r>
          </a:p>
          <a:p>
            <a:pPr algn="ctr"/>
            <a:r>
              <a:rPr lang="en-US" b="1" i="1" dirty="0" smtClean="0"/>
              <a:t>In this autoimmune disease, </a:t>
            </a:r>
            <a:r>
              <a:rPr lang="en-US" b="1" i="1" dirty="0" smtClean="0">
                <a:solidFill>
                  <a:srgbClr val="C00000"/>
                </a:solidFill>
              </a:rPr>
              <a:t>antithyroglobulin and antimicrosomal (thyroid peroxidase) autoantibodies</a:t>
            </a:r>
            <a:r>
              <a:rPr lang="en-US" b="1" i="1" dirty="0" smtClean="0"/>
              <a:t> can often be detected in serum. </a:t>
            </a:r>
            <a:endParaRPr lang="en-US" b="1" i="1" dirty="0"/>
          </a:p>
        </p:txBody>
      </p:sp>
      <p:sp>
        <p:nvSpPr>
          <p:cNvPr id="7" name="Rounded Rectangle 6"/>
          <p:cNvSpPr/>
          <p:nvPr/>
        </p:nvSpPr>
        <p:spPr>
          <a:xfrm>
            <a:off x="1907704" y="260648"/>
            <a:ext cx="5688632" cy="603448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Hashimoto's Thyroiditis - LPF 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library.med.utah.edu/WebPath/jpeg4/ENDO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225" y="980727"/>
            <a:ext cx="6627135" cy="42484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979712" y="260648"/>
            <a:ext cx="5472608" cy="504056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Hashimoto's Thyroiditis - HPF 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530120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This </a:t>
            </a:r>
            <a:r>
              <a:rPr lang="en-US" b="1" i="1" dirty="0" smtClean="0"/>
              <a:t>high power field</a:t>
            </a:r>
            <a:r>
              <a:rPr lang="en-US" b="1" i="1" dirty="0" smtClean="0"/>
              <a:t> </a:t>
            </a:r>
            <a:r>
              <a:rPr lang="en-US" b="1" i="1" dirty="0" smtClean="0"/>
              <a:t>view demonstrates the pink Hürthle cells at the center and right. The lymphoid follicle is at the left.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076056" y="3356992"/>
            <a:ext cx="144016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780928"/>
            <a:ext cx="5526360" cy="1728192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Follicular Adenoma</a:t>
            </a:r>
            <a:endParaRPr lang="en-US" sz="44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2852936"/>
            <a:ext cx="6172200" cy="1384920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Multinodular Goiter  </a:t>
            </a:r>
            <a:endParaRPr lang="en-US" sz="44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RQUEhQUFBUUFBcUFBQVFRQUFRQUFxQVFRUUFxcXHCYeFxkkGhQUHy8gJCcpLCwsFR4xNTAqNSYrLCkBCQoKDgwOGg8PGikkHCQpLCwpKSksLCkpLCkpKSkpKSwpKSwsKSwpLCkpKSwpKSwpKSwpKSwsKSwsLCwpLCkpLP/AABEIAMIBAwMBIgACEQEDEQH/xAAbAAACAwEBAQAAAAAAAAAAAAADBAACBQEGB//EADgQAAIBAgMFBgQGAQQDAAAAAAABAgMRBCExBRJBUWEicYGRofATscHRBhQyUmLx4RUWI6IzQnL/xAAbAQACAwEBAQAAAAAAAAAAAAABAgADBAUGB//EACwRAAICAQMCBAUFAQAAAAAAAAABAhEDBBIxIUEFIlFxExQyYfBSkaGx0Qb/2gAMAwEAAhEDEQA/AMCvt+qoqKs2tJK9/HhbpmY2JxMqjvK1/wCKUV5INi8Zd2XixRsvc3I4mokr2xfuBrvITcd5P3wYXG1RelUsn1f0M+Tg1aCPnTZrwxW9hFTvZ7ri+670S6GTRjZ2eqGaW0lGNt0Tp4neqSby0KE3Ts7copNGhTiGiUpq6DWKLLkiyQYDEPCORAhaLNDDmfTRoYWJU0OjTw6HqMRPDxHaYAl374AazyDSQvViU5H0DFAZAKgeXcBqCLgjAlajvYtNZFYx0HjyVZOAS1OnZxs2iJHpFwfNMl7nfJGccDqRExiuy0UEpg0EgiAK1IlWgoNrIgGJY7gBxkb0l1dlb0CY15D+ycLvuF9IvefW2nq/QDdG3TrzR9zawGG3KcIftil48RuMSQQWMTOdVldwgaxCCnyhRAVmHk7IWkywSHIpiVmBTsOVoXAunYSUbN+LLspoXnX5LxFYVd2aGq1PUSxEbWEcUuh0Y5nN2z0eEldDkUZOya14ryNmJhkqZ0odUUaC02UmSEhLLdvQPT1NPDZGXQlma+EgVt9RkjUw7HIxE6CHqaFsNElEXqjUkLVUVzChWbAzeaDyiBmsxewCkkZ208a6e7u6t+nE0mecr0p18Q0otJPdUmnay1fnctxQc30KcmWGLzTdI361ZTUZcbZgmVWHUOytEXZ3cMHCCiz594hnjn1EskFSZESxEzrLjCdsXiDQREAdvmcqLUky8s14ACZOKfzNjZUt2N0YtWXa8TdwkewLPg3adedGnTxFwixduAnRuhilHe11KDosP+cXJkAbpAinzOrMCScjiRYOlSLIDiXZB90BiY5EGh9QvVjlvLi7fYTrQun0Gd52twAyiHKuGdCHQLsapa6PSYdZHmdmxtJnqcKsjk6h0zuabrEtKmAcWjR+GBnQMqma9oPC6m1hEZlChY1sKskG7FqjTw6HYMVw6GL9AMZI7KQtVkHcgNRFcuoaF2AqMYkgUhWxVEWqPO3MLSjbTQFU/Uu8BtXaSo0pT4pWiucnkvv4HW0FbGzyHj6lPNjxr0/tnasruTXM5F5HlNjbYlGSjNtxbsnyl16M9VTlkdGLs4Op08sEtsi8FmXSzK8i/EcyFWdTOSOIhAs1c7DSxWLOxeYCGNiuzO3U9Dg86Zhbbp2lfuNnZVTsCT4OjgrdF+4/RGKWVxaksxgpNzLtHCECKfKkgiRRBEWIZnbFZJM7c4hgGfVha/eCq6mhXppmZWqZsSRvxS3JUE2f+o9NhEeawP6j0mDeRytVyeh0f0GlE7unKYWKOebjtGmaGGhkLUkaFCA1kaHcPHIM4lKKDpBtkSF5IHNDLjcDOPuwrYaFWgM0GksyTplbYUjOrrR8jxW39qqtNqP6I/p/k+Mj3WIjk+J80xVLclJcpNeTOnop+VxORrdPF5Y5XylRWeSVnn9mey2Ji9+mr68TxO9meo/DTupPhc6WN0zheJ41LDu7o9E9DrBplrmk8sdZDtTocsQBIllIrA4iEKbTo70U/A7sOpZWDKN4NCuAluyzFatGjHPbT+5uwyL3BLMspGc7LGUQC2QgtHzJIuikUEUXyLNyXcf4cnwmQiLfDfJl1h5cgPLBctDx02aXEX+wvV0Zi1Fmz0iwLeoGrsdf+qu/Nmeeqx8I6em0OZfUqMfCPM9JgZmfV2PWgt505qC42yXG/QcwJj1D3KzsaWOxUbVIOkAooOkc43DVJD9BCFGQ9QYwB6mw8WLQYemBhRbeBTQ0oFZUhGMZVY6GxNIXg8hSC+J0PnO3Y2xFRfyv5pP6n0fEHgvxThXGq52yklnyaVvlY36KXmZh1a8pjU4Xuew2Dh92iubzPH4WN5d57nD9mNuiO1D1PKeKyexQXcagwgvRqXYa5cjzklTCpE4HISI2EQskVnkWgiVEQBalLMWlG0mFg7MNVgmQYNQq5LyDRkJ0FquegzTd0Z5KmdrTy340H3yC3xTotl1GMtnrkSWBiaccDnnfxCLZ9s/T7HHWP1PYGO9n24f2deDa4XN6GEWsfFPiXWHu1lYb4aGRiYPZjb7UcuSZ6TZ2ChFdmnnzYxClGFskUrbQUUWqKiLTZfGONrNLTw6nzWlZVJJaKTt3Xdj0e1tsOaajppf7HmqULPxKpNNOi6MaNvD5jcYCODZq04ZGPuXgoxsNUWBlE7TmMgUaFOY9hmZdGZpUKg6QKHoEkika6LSmRxRDPxaEoRHcWBUcjO0OJ14mbXw9zXroWjRuNF0I1ZkrY0HnuRT5pWfoFez3bLgrGvToDEcPkXY9Rkg+jMep0WDMvPHr69zzNOhKLd0FUjeqYRC09nrkdCGvkuUcLN4Bjk7jJr+f8M+DzJJjv+noq8Gi35+PeJkl/wA/PtNfsL05FmwssOkUVG4/z0PRlT8Ay/qX8gmxmDug1PZ1+AVYCwVrcb5sSfgWdLo0/wA9hGIWjWvnz16NOzRerg2jN39yq4vSWa6S0fyLt8ciuLKMGDLgk4ZE0OOR0HOOZCs2UbFSjw9orFZZmfHaM1wv4HfzzfB+hgTR6vqPOolmAqY1cDNxeMm1lFvxRjqniM+y1flmNaGSPQV9r24mbiMVKpktOIvh9nyveSfezTp0bLQonL0LEIVKWQtKh7+ppumClT6GZWi50CwiNijmZlHDu90n5M0qOWuQaImglSIFxGpyuhVSIkEvCVh2lXM2VSxIYkZ9B0jZp1w0a/Mx6eKDwxJXYzQ7UlcrLQFCrcvKQJIQXqlqcCOOYaCEIWox9A6iSMbI7KQ8VRVJ2ykwUmi1SYJjiAqswaD/AAbhYUApWKxNULjdDCDEKAxCA1CMpTolnSCnGgigJ0DN2hsuNRWku5rJruZsboOpTGi3F2hZJSVM8BP8M14tpSUktJOTTa6oh7WVHMhf8eRlelgZzpq+ugWjFcrvyRVZ5dAlODTYtG7sWlgE+nyKxwD4sPBPi8/fANCRKQOqEnhczjw3VLvGZytmkVjJ6vj6f2SiWLPCcPpr4hPymXLuL1XbJtZcGrPw5kpyzVvT7B2k3HVQUV3u3gdirtq2mnXg175nVO7lF26cCyvk/B+nDvCoolhIYeL4Wvn5ao5LZq5LPoXlUSl6+gaOJyS6fQVxQVJilTZVN6xXyF6v4dpcLrukzRqV736fYFWqdMlmxdpZGTM3/bbteFTwmvqvsZWIdSlLdnGzejWafcz2+zKkfhReV3e/mxT8RqEqMm9VnF/y4eeniLLEqtDxyO+piYKDauxo5g4dlDDgUSiW7gCgHhkcscYqiK3YR1AUqhNxsJCjYeitsGohY0g0KYSEMwCg4UQqphFEskWIVlVTOuJdkIKwaR3dLkIKV3TkkRzKTmSwUDlDMhVzIMQxo1uWXPiw0ZX1l9fRCkanBjMcRl096IuHGacP7epZR8vQBTq7zstObzK1toRi7Wc5ckvqAFjaiDrQfARliZ8HGP8A2+xWeMnpvd9lYlgZetiUspLx5FFVbXHLihf4l3xbNOhh3ZPK3cNYLAuMpR0s9L8/IPhqdVJKUou3R5hJK1u/yGFCy6hCKfkJNtt5vPT3kEWBl+5+g82XpPPPS9vBitBM+OA/lLz+x17O6vzZo1FYG55FdOx0xKlNU4y3t7JX7OtuOXERqYh1msmop3W883yvbJDG0q6jBvjmvPJfMFg1khZyroWQjfUfoUkkEcCURlRBVkboU+CdVAb+Gd3CbRdwtGkXVMPuHUgNC2CUSWL2OpCNBKpFjsoksEBGQ4jjZLBRxsq5lWwdyWQtOYGcyTYvOYABXI4LOZwcUxviPjp8w9KV5JcXw5LqDpwbt19EGw0LRb4t2XcjQBsam7dmPLN8+iKQoWWWrz8C9JWvfp4+7l41E2/D7/IgDPqVUp2/adcM+9OwpVqt1Zd69NA2FxPB5tejDSI2zkYtNNa6aZ58PQ3cPV7Cduy0u9aJ+TMmqle8bNcuXcXwOMccs2m/7HpAs1ZwzT8P8l4JveXG7XQQ/PW6o7/qmeeTeoUGzWcsl3fUnxPVozZbQvxAVdpqOrz4LV+QkmMa1XE3uubYvUxaSzZkxr1Kn6Y7q5y+y+41T2c7dp7z66eCKpMeKFsTU+JJWvZO/iaGEpWRelg7DVOkVbW+S7ckqRakN00BhD3wDFkUVSkEcSKJyM/Mq5DOhC7KkR1MWhjljpVMskVsh1FWdZXeFYSsmDczs5ApTEsgT4lyjj1Btg3Mlkok0KVQ05gKjCgAHUOHJWOjgMuGN1fd5IvHFt6ZL6CsaKLRsahBueK8gznaHXViVLN34L1Yz8S+SzfvUIBRZO5WvUSzTs0Fr4WbTztySWvieVxuGk5u+9Oztm3a/JJEtepF1Nett+EX+teGYr/umKeSk+5WLYbYeS/4kn1d0Ow2VbSMV4D9AWLP8VOX6aLbCU8diJ6U4xX8m36D9LCP+ojdLCS4L0sK2h1foLYXZ9Sf/kqO37Ydheepr4bAQhovffxOUcHU5pdy+41HZ0uM5P0Qu4NN8nZYiMFnZclx8isMS5aKy5s7/pqWfHmEUUhLHSojjNJtdq2ttS+HxdxjCVEoefoZ0ZXnJrRv+yuVxaYeTXjUI583/kUp1Qu+NuEoN8Qvv/YX3jqmCyUHUrl0wMGETJYSyZEytzqYrIWKNFri8q7392ys02nfl/YjGjFy49zkwQaTEpYlreutP8v6FbHhjlP6QkpA3Ip8Z5ZLO68r5++ZyTISeNwdP87EkxerMLOQrWY6KikqhBSVTMgxDNeKzsjqlfLzFoQ3Flq+IVft8+pqKBn42iWS59B+nUUY5Lw+S9TKxVSzXn4aIkcfr6d+dl6+hGQ3JO0G3ra4J7GUMOqkk7ymtx2yerbv4GZU2o9xq/JebV35WR6HbP4qVbC4WhneDcpO+WS3YpclYrcLaJudiPxVFe8wlGW80vF/QzsRK+nBL1/sboTsr30XyLEh0zTWT0HKdjJjXb3b63v9QzxfIDGNZNeZdTWRm08RkRYrMWiWPTq5Ze8hDEVDlTEZAIU3J3lpy98CMKZFVk00n3h6MLJBYxSJJlMhky8S2+DTO2FCGTLxYGAWMB0hWMQYRsFFlggLXOKRRyOXAELcBKmt7eu+6+Xf6HXIpKQjHjJrgkpCrorPN59e/wC7CykClIRoKm48Mru255X9Xdg5M7KYNQb0TfcrhUbFlNvrJlJ1BarM1qP4frT4bq5v7GrhfwXDWpJy6aL7mqOCcuxnlmhE8RKauQ+lR2BRSsqcfJELvlfuU/M/Y+MyeYXDvt+f0IQRFhXaD7XivkJUXp3shBlwTsXxj7C/+18w8H/yR75fJHCCy5Qq5NOt+nyLN9hkIOOh+nw98CqeZCCPkcagykXmQgwCQfaY5TZ0hTIKL3Ov6MhCssRIlyEFGCxCxIQdCMLEs+JCBAUOTIQASrAviQgrGKs1dm0IvWMX3pM6Q06VJyKM3Bu/k4WXYhp+1EpUktEl4IhDoUc2xiKOshAgBshCE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35696" y="260648"/>
            <a:ext cx="6096000" cy="576064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Solitary Thyroid nodule</a:t>
            </a:r>
            <a:endParaRPr lang="en-US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0033" y="1556792"/>
            <a:ext cx="5267325" cy="3838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47664" y="594180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Central movable thyroid nodule occupying the thyroid isthmus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34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5085184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i="1" dirty="0" smtClean="0"/>
              <a:t>A </a:t>
            </a:r>
            <a:r>
              <a:rPr lang="en-US" sz="2000" b="1" i="1" dirty="0" smtClean="0">
                <a:solidFill>
                  <a:srgbClr val="C00000"/>
                </a:solidFill>
              </a:rPr>
              <a:t>well circumscribed </a:t>
            </a:r>
            <a:r>
              <a:rPr lang="en-US" sz="2000" b="1" i="1" dirty="0" smtClean="0"/>
              <a:t>light brown and circular tumor nodule </a:t>
            </a:r>
            <a:endParaRPr lang="en-US" sz="2000" b="1" i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i="1" dirty="0" smtClean="0"/>
              <a:t>Surrounded </a:t>
            </a:r>
            <a:r>
              <a:rPr lang="en-US" sz="2000" b="1" i="1" dirty="0" smtClean="0"/>
              <a:t>by a </a:t>
            </a:r>
            <a:r>
              <a:rPr lang="en-US" sz="2000" b="1" i="1" dirty="0" smtClean="0">
                <a:solidFill>
                  <a:srgbClr val="FF0000"/>
                </a:solidFill>
              </a:rPr>
              <a:t>thick and whitish capsule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i="1" dirty="0" smtClean="0"/>
              <a:t>The </a:t>
            </a:r>
            <a:r>
              <a:rPr lang="en-US" sz="2000" b="1" i="1" dirty="0" smtClean="0">
                <a:solidFill>
                  <a:srgbClr val="FF0000"/>
                </a:solidFill>
              </a:rPr>
              <a:t>surrounding thyroid tissue </a:t>
            </a:r>
            <a:r>
              <a:rPr lang="en-US" sz="2000" b="1" i="1" dirty="0" smtClean="0"/>
              <a:t>is unremarkable . </a:t>
            </a:r>
          </a:p>
          <a:p>
            <a:endParaRPr lang="en-US" sz="2000" b="1" i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11560" y="260648"/>
            <a:ext cx="7560840" cy="576064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Benign Follicular </a:t>
            </a:r>
            <a:r>
              <a:rPr lang="en-US" sz="2800" b="1" i="1" dirty="0" smtClean="0"/>
              <a:t>Adenoma – Gross cut section</a:t>
            </a:r>
            <a:endParaRPr lang="en-US" sz="2800" b="1" i="1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4644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60032" y="1052736"/>
            <a:ext cx="3843427" cy="3816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radiology.uchc.edu/eatlas/images/Endo/5583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624736" cy="3960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83568" y="5157192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1925" indent="-1431925"/>
            <a:r>
              <a:rPr lang="en-US" b="1" i="1" dirty="0" smtClean="0"/>
              <a:t>The </a:t>
            </a:r>
            <a:r>
              <a:rPr lang="en-US" b="1" i="1" u="sng" dirty="0" smtClean="0">
                <a:solidFill>
                  <a:srgbClr val="FF0000"/>
                </a:solidFill>
              </a:rPr>
              <a:t>red arrow </a:t>
            </a:r>
            <a:r>
              <a:rPr lang="en-US" b="1" i="1" dirty="0" smtClean="0"/>
              <a:t>is located within the adenoma. </a:t>
            </a:r>
            <a:r>
              <a:rPr lang="en-US" b="1" i="1" dirty="0" smtClean="0">
                <a:solidFill>
                  <a:srgbClr val="FF0000"/>
                </a:solidFill>
              </a:rPr>
              <a:t>Thyroid follicle cells with scant colloid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1539875" indent="-1539875"/>
            <a:r>
              <a:rPr lang="en-US" b="1" i="1" dirty="0" smtClean="0"/>
              <a:t>The </a:t>
            </a:r>
            <a:r>
              <a:rPr lang="en-US" b="1" i="1" u="sng" dirty="0" smtClean="0">
                <a:solidFill>
                  <a:srgbClr val="0000FF"/>
                </a:solidFill>
              </a:rPr>
              <a:t>blue arrow </a:t>
            </a:r>
            <a:r>
              <a:rPr lang="en-US" b="1" i="1" dirty="0" smtClean="0"/>
              <a:t>points to the </a:t>
            </a:r>
            <a:r>
              <a:rPr lang="en-US" b="1" i="1" dirty="0" smtClean="0">
                <a:solidFill>
                  <a:srgbClr val="000099"/>
                </a:solidFill>
              </a:rPr>
              <a:t>thick fibrous capsule </a:t>
            </a:r>
            <a:r>
              <a:rPr lang="en-US" b="1" i="1" dirty="0" smtClean="0"/>
              <a:t>of the </a:t>
            </a:r>
            <a:r>
              <a:rPr lang="en-US" b="1" i="1" dirty="0" smtClean="0"/>
              <a:t>adenoma</a:t>
            </a:r>
          </a:p>
          <a:p>
            <a:pPr marL="1539875" indent="-1539875"/>
            <a:r>
              <a:rPr lang="en-US" b="1" i="1" dirty="0" smtClean="0"/>
              <a:t>The </a:t>
            </a:r>
            <a:r>
              <a:rPr lang="en-US" b="1" i="1" u="sng" dirty="0" smtClean="0">
                <a:solidFill>
                  <a:srgbClr val="EEC222"/>
                </a:solidFill>
              </a:rPr>
              <a:t>yellow arrow </a:t>
            </a:r>
            <a:r>
              <a:rPr lang="en-US" b="1" i="1" dirty="0" smtClean="0"/>
              <a:t>points to colloid within a </a:t>
            </a:r>
            <a:r>
              <a:rPr lang="en-US" b="1" i="1" dirty="0" smtClean="0">
                <a:solidFill>
                  <a:srgbClr val="EEC222"/>
                </a:solidFill>
              </a:rPr>
              <a:t>large normal </a:t>
            </a:r>
            <a:r>
              <a:rPr lang="en-US" b="1" i="1" dirty="0" smtClean="0">
                <a:solidFill>
                  <a:srgbClr val="EEC222"/>
                </a:solidFill>
              </a:rPr>
              <a:t>follicle containing colloid</a:t>
            </a:r>
            <a:r>
              <a:rPr lang="en-US" b="1" i="1" dirty="0" smtClean="0"/>
              <a:t>.</a:t>
            </a:r>
            <a:endParaRPr lang="en-US" b="1" i="1" dirty="0"/>
          </a:p>
        </p:txBody>
      </p:sp>
      <p:sp>
        <p:nvSpPr>
          <p:cNvPr id="4" name="Rounded Rectangle 3"/>
          <p:cNvSpPr/>
          <p:nvPr/>
        </p:nvSpPr>
        <p:spPr>
          <a:xfrm>
            <a:off x="1259632" y="260648"/>
            <a:ext cx="6552728" cy="576064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Benign Follicular </a:t>
            </a:r>
            <a:r>
              <a:rPr lang="en-US" sz="2800" b="1" i="1" dirty="0" smtClean="0"/>
              <a:t>Adenoma – LPF</a:t>
            </a:r>
            <a:endParaRPr lang="en-US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library.med.utah.edu/WebPath/jpeg4/ENDO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648" y="1124744"/>
            <a:ext cx="6682712" cy="38884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259632" y="260648"/>
            <a:ext cx="6552728" cy="576064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Benign Follicular </a:t>
            </a:r>
            <a:r>
              <a:rPr lang="en-US" sz="2800" b="1" i="1" dirty="0" smtClean="0"/>
              <a:t>Adenoma – HPF</a:t>
            </a:r>
            <a:endParaRPr lang="en-US" sz="2800" b="1" i="1" dirty="0"/>
          </a:p>
        </p:txBody>
      </p:sp>
      <p:sp>
        <p:nvSpPr>
          <p:cNvPr id="4" name="Rectangle 3"/>
          <p:cNvSpPr/>
          <p:nvPr/>
        </p:nvSpPr>
        <p:spPr>
          <a:xfrm>
            <a:off x="755576" y="5157192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Normal thyroid follicles appear at the lower right. The follicular adenoma is at the center to upper left. </a:t>
            </a:r>
            <a:endParaRPr lang="en-US" b="1" i="1" dirty="0" smtClean="0"/>
          </a:p>
          <a:p>
            <a:r>
              <a:rPr lang="en-US" b="1" dirty="0" smtClean="0"/>
              <a:t>Features </a:t>
            </a:r>
            <a:r>
              <a:rPr lang="en-US" b="1" dirty="0"/>
              <a:t>which if present may indicate </a:t>
            </a:r>
            <a:r>
              <a:rPr lang="en-US" b="1" dirty="0">
                <a:solidFill>
                  <a:srgbClr val="C00000"/>
                </a:solidFill>
              </a:rPr>
              <a:t>malignant </a:t>
            </a:r>
            <a:r>
              <a:rPr lang="en-US" b="1" dirty="0" smtClean="0">
                <a:solidFill>
                  <a:srgbClr val="C00000"/>
                </a:solidFill>
              </a:rPr>
              <a:t>behavior </a:t>
            </a:r>
            <a:r>
              <a:rPr lang="en-US" b="1" dirty="0"/>
              <a:t>in this </a:t>
            </a:r>
            <a:r>
              <a:rPr lang="en-US" b="1" dirty="0" smtClean="0"/>
              <a:t>benign lesion are: </a:t>
            </a:r>
            <a:endParaRPr lang="en-US" dirty="0"/>
          </a:p>
          <a:p>
            <a:r>
              <a:rPr lang="en-US" b="1" i="1" dirty="0"/>
              <a:t>- </a:t>
            </a:r>
            <a:r>
              <a:rPr lang="en-US" b="1" i="1" dirty="0">
                <a:solidFill>
                  <a:srgbClr val="C00000"/>
                </a:solidFill>
              </a:rPr>
              <a:t>Vascular invasion.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b="1" i="1" dirty="0">
                <a:solidFill>
                  <a:srgbClr val="C00000"/>
                </a:solidFill>
              </a:rPr>
              <a:t>- Capsular penetration and invasion</a:t>
            </a:r>
            <a:r>
              <a:rPr lang="en-US" b="1" i="1" dirty="0"/>
              <a:t>. </a:t>
            </a:r>
            <a:endParaRPr lang="en-US" b="1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70892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Papillary Thyroid Carcinoma</a:t>
            </a:r>
            <a:endParaRPr lang="en-US" sz="4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052736"/>
            <a:ext cx="4824536" cy="38068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39752" y="260648"/>
            <a:ext cx="5688632" cy="57606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Papillary Thyroid Carcinoma</a:t>
            </a:r>
            <a:endParaRPr lang="en-US" sz="28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826060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</a:rPr>
              <a:t>Huge </a:t>
            </a:r>
            <a:r>
              <a:rPr lang="en-US" b="1" i="1" dirty="0" smtClean="0">
                <a:latin typeface="arial" panose="020B0604020202020204" pitchFamily="34" charset="0"/>
              </a:rPr>
              <a:t>thyroid swelling due to papillary </a:t>
            </a:r>
            <a:r>
              <a:rPr lang="en-US" b="1" i="1" dirty="0">
                <a:latin typeface="arial" panose="020B0604020202020204" pitchFamily="34" charset="0"/>
              </a:rPr>
              <a:t>thyroid carcinoma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50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5373216"/>
            <a:ext cx="79928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A relatively well circumscribed pale and firm nodule showing a whitish cut surface with vague scattered  papillary areas 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59632" y="260648"/>
            <a:ext cx="6552728" cy="57606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Papillary Thyroid Carcinoma– Gross</a:t>
            </a:r>
            <a:endParaRPr lang="en-US" sz="2800" b="1" i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3"/>
            <a:ext cx="7056784" cy="39610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library.med.utah.edu/WebPath/jpeg4/ENDO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6840760" cy="43204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259632" y="260648"/>
            <a:ext cx="6552728" cy="57606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Papillary Thyroid Carcinoma– LPF</a:t>
            </a:r>
            <a:endParaRPr lang="en-US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539552" y="5345921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Sections show a papillary neoplasm consisting of </a:t>
            </a:r>
            <a:r>
              <a:rPr lang="en-US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fronds lined by overlapping clear nuclei </a:t>
            </a:r>
          </a:p>
          <a:p>
            <a:pPr algn="ctr"/>
            <a:r>
              <a:rPr lang="en-US" sz="2000" b="1" i="1" dirty="0" smtClean="0"/>
              <a:t>( Orphan Annie nuclei ). </a:t>
            </a:r>
          </a:p>
          <a:p>
            <a:pPr algn="ctr"/>
            <a:r>
              <a:rPr lang="en-US" sz="2000" b="1" i="1" dirty="0" smtClean="0"/>
              <a:t>Calcified Psammoma bodies are also seen (not seen here)</a:t>
            </a:r>
            <a:endParaRPr lang="en-US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3648" y="260648"/>
            <a:ext cx="6264696" cy="57606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Papillary Thyroid Carcinoma– HPF</a:t>
            </a:r>
            <a:endParaRPr lang="en-US" sz="2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http://americanlivewire.com/wp-content/uploads/thyroid-cance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9"/>
            <a:ext cx="6264696" cy="4464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084168" y="3789040"/>
            <a:ext cx="792088" cy="1440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31840" y="2123357"/>
            <a:ext cx="216024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7624" y="558924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High power microscopic field showing a classical papillary carcinoma of the thyroid gland. Note the presence of intranuclear inclusion (</a:t>
            </a:r>
            <a:r>
              <a:rPr lang="en-US" b="1" i="1" u="sng" dirty="0" smtClean="0">
                <a:solidFill>
                  <a:srgbClr val="FF0000"/>
                </a:solidFill>
              </a:rPr>
              <a:t>red arrow</a:t>
            </a:r>
            <a:r>
              <a:rPr lang="en-US" b="1" i="1" dirty="0" smtClean="0"/>
              <a:t>) and coffee bean nucleus with prominent nuclear groove (</a:t>
            </a:r>
            <a:r>
              <a:rPr lang="en-US" b="1" i="1" u="sng" dirty="0" smtClean="0"/>
              <a:t>black arrow</a:t>
            </a:r>
            <a:r>
              <a:rPr lang="en-US" b="1" i="1" dirty="0" smtClean="0"/>
              <a:t>) </a:t>
            </a:r>
            <a:endParaRPr lang="en-US" b="1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3140968"/>
            <a:ext cx="6947127" cy="1112002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 GLAND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2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24744"/>
            <a:ext cx="4824536" cy="53285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1187624" y="260648"/>
            <a:ext cx="6192688" cy="576064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Multinodular Goiter </a:t>
            </a:r>
            <a:endParaRPr lang="en-US" sz="28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5436096" y="2564904"/>
            <a:ext cx="1224136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340768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Huge multiple  neck nodules,</a:t>
            </a:r>
          </a:p>
          <a:p>
            <a:r>
              <a:rPr lang="en-US" sz="2000" b="1" dirty="0" smtClean="0"/>
              <a:t>Clinically  is </a:t>
            </a:r>
          </a:p>
          <a:p>
            <a:r>
              <a:rPr lang="en-US" sz="2000" b="1" dirty="0" err="1" smtClean="0"/>
              <a:t>Multinodular</a:t>
            </a:r>
            <a:r>
              <a:rPr lang="en-US" sz="2000" b="1" dirty="0" smtClean="0"/>
              <a:t> </a:t>
            </a:r>
            <a:r>
              <a:rPr lang="en-US" sz="2000" b="1" dirty="0" smtClean="0"/>
              <a:t>Goiter or 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b="1" i="1" dirty="0"/>
              <a:t>l</a:t>
            </a:r>
            <a:r>
              <a:rPr lang="en-US" sz="2000" b="1" i="1" dirty="0" smtClean="0"/>
              <a:t>arge </a:t>
            </a:r>
            <a:r>
              <a:rPr lang="en-US" sz="2000" b="1" i="1" dirty="0" err="1"/>
              <a:t>multinodular</a:t>
            </a:r>
            <a:r>
              <a:rPr lang="en-US" sz="2000" b="1" i="1" dirty="0"/>
              <a:t> thyroid </a:t>
            </a:r>
            <a:r>
              <a:rPr lang="en-US" sz="2000" b="1" i="1" dirty="0" smtClean="0"/>
              <a:t>mass.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u="sng" dirty="0" smtClean="0"/>
              <a:t>Causes: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IODINE deficiency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</a:t>
            </a:r>
            <a:r>
              <a:rPr lang="en-US" sz="2000" b="1" dirty="0" err="1" smtClean="0"/>
              <a:t>Goitrogens</a:t>
            </a:r>
            <a:r>
              <a:rPr lang="en-US" sz="2000" b="1" dirty="0" smtClean="0"/>
              <a:t>, e.g., cabbage, </a:t>
            </a:r>
          </a:p>
          <a:p>
            <a:r>
              <a:rPr lang="en-US" sz="2000" b="1" dirty="0" smtClean="0"/>
              <a:t>   Brussels sprouts, cauliflower, </a:t>
            </a:r>
          </a:p>
          <a:p>
            <a:r>
              <a:rPr lang="en-US" sz="2000" b="1" dirty="0" smtClean="0"/>
              <a:t>   turnips, cassava)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Congenital </a:t>
            </a:r>
            <a:endParaRPr lang="en-US" sz="2000"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924944"/>
            <a:ext cx="6840760" cy="1240904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Pheochromocytoma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library.med.utah.edu/WebPath/jpeg4/ENDO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912768" cy="42221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403648" y="260648"/>
            <a:ext cx="6192688" cy="64807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/>
              <a:t>Normal Adrenal Gland Histology</a:t>
            </a:r>
            <a:endParaRPr lang="en-US" sz="2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248418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92280" y="248418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242088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242088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242088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91071" y="2492896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566124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1 – Periadrenal fat                         2- Adrenal Capsule</a:t>
            </a:r>
          </a:p>
          <a:p>
            <a:r>
              <a:rPr lang="en-US" b="1" i="1" dirty="0" smtClean="0"/>
              <a:t>3-  Zona Glomerulasa                    4- Zona Fasiculata</a:t>
            </a:r>
          </a:p>
          <a:p>
            <a:r>
              <a:rPr lang="en-US" b="1" i="1" dirty="0" smtClean="0"/>
              <a:t>5-  Zona Reticularis                       6- adrenal Medulla</a:t>
            </a: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627784" y="1124744"/>
            <a:ext cx="144016" cy="42221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171764" y="1173862"/>
            <a:ext cx="144016" cy="42221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292080" y="1112542"/>
            <a:ext cx="144016" cy="42221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08068" y="1140597"/>
            <a:ext cx="144016" cy="42221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371928" y="1156450"/>
            <a:ext cx="144016" cy="42221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0" y="545799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A single partly </a:t>
            </a:r>
            <a:r>
              <a:rPr lang="en-US" b="1" i="1" dirty="0" smtClean="0">
                <a:solidFill>
                  <a:srgbClr val="C00000"/>
                </a:solidFill>
              </a:rPr>
              <a:t>pale and partly hemorrhagic </a:t>
            </a:r>
            <a:r>
              <a:rPr lang="en-US" b="1" i="1" dirty="0" smtClean="0"/>
              <a:t>adrenal medullary mass . Note the grey-tan color of the tumor compared to the yellow cortex stretched around it and a small remnant of remaining adrenal at the lower right ( </a:t>
            </a:r>
            <a:r>
              <a:rPr lang="en-US" b="1" i="1" dirty="0" smtClean="0">
                <a:solidFill>
                  <a:srgbClr val="00729A"/>
                </a:solidFill>
              </a:rPr>
              <a:t>arrow</a:t>
            </a:r>
            <a:r>
              <a:rPr lang="en-US" b="1" i="1" dirty="0" smtClean="0"/>
              <a:t> 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15616" y="260648"/>
            <a:ext cx="6768752" cy="64807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/>
              <a:t>Pheochromocytoma – Gross cut section</a:t>
            </a:r>
            <a:endParaRPr lang="en-US" sz="2600" b="1" i="1" dirty="0"/>
          </a:p>
        </p:txBody>
      </p:sp>
      <p:pic>
        <p:nvPicPr>
          <p:cNvPr id="20482" name="Picture 2" descr="http://library.med.utah.edu/WebPath/jpeg4/ENDO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6264696" cy="4032448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300192" y="4005064"/>
            <a:ext cx="648072" cy="576064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library.med.utah.edu/WebPath/jpeg4/ENDO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696744" cy="39604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115616" y="260648"/>
            <a:ext cx="6768752" cy="64807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/>
              <a:t>Pheochromocytoma – LPF</a:t>
            </a:r>
            <a:endParaRPr lang="en-US" sz="2600" b="1" i="1" dirty="0"/>
          </a:p>
        </p:txBody>
      </p:sp>
      <p:sp>
        <p:nvSpPr>
          <p:cNvPr id="4" name="Rectangle 3"/>
          <p:cNvSpPr/>
          <p:nvPr/>
        </p:nvSpPr>
        <p:spPr>
          <a:xfrm>
            <a:off x="971600" y="5373216"/>
            <a:ext cx="70567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There is some </a:t>
            </a:r>
            <a:r>
              <a:rPr lang="en-US" sz="2400" b="1" i="1" dirty="0" smtClean="0">
                <a:solidFill>
                  <a:srgbClr val="FF0000"/>
                </a:solidFill>
              </a:rPr>
              <a:t>residual adrenal cortical tissue </a:t>
            </a:r>
            <a:r>
              <a:rPr lang="en-US" sz="2000" b="1" i="1" dirty="0" smtClean="0"/>
              <a:t>at the lower center right, with the darker cells of the </a:t>
            </a:r>
            <a:r>
              <a:rPr lang="en-US" sz="2400" b="1" i="1" dirty="0" smtClean="0">
                <a:solidFill>
                  <a:srgbClr val="000099"/>
                </a:solidFill>
              </a:rPr>
              <a:t>pheochromocytoma</a:t>
            </a:r>
            <a:r>
              <a:rPr lang="en-US" sz="2000" b="1" i="1" dirty="0" smtClean="0"/>
              <a:t> seen above and to the left.</a:t>
            </a:r>
            <a:endParaRPr lang="en-US" sz="2000" b="1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0" y="4005064"/>
            <a:ext cx="720080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67744" y="2780928"/>
            <a:ext cx="720080" cy="216024"/>
          </a:xfrm>
          <a:prstGeom prst="straightConnector1">
            <a:avLst/>
          </a:prstGeom>
          <a:ln w="762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ebpathology.com/slides/slides/Adrenal_Pheochromocytoma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052735"/>
            <a:ext cx="6144680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907704" y="260648"/>
            <a:ext cx="5184576" cy="648072"/>
          </a:xfrm>
          <a:prstGeom prst="round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/>
              <a:t>Pheochromocytoma – LPF</a:t>
            </a:r>
            <a:endParaRPr lang="en-US" sz="2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5746030"/>
            <a:ext cx="6360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Microscopic view of pheochromocytoma consisting of </a:t>
            </a:r>
            <a:r>
              <a:rPr lang="en-US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 balls of cells with trabecular areas</a:t>
            </a:r>
            <a:r>
              <a:rPr lang="en-US" b="1" i="1" dirty="0" smtClean="0"/>
              <a:t>. </a:t>
            </a:r>
          </a:p>
          <a:p>
            <a:pPr algn="ctr"/>
            <a:r>
              <a:rPr lang="en-US" b="1" i="1" dirty="0" smtClean="0"/>
              <a:t>Note the presence of numerous blood vessels between the tumor cells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56132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15616" y="260648"/>
            <a:ext cx="7128792" cy="648072"/>
          </a:xfrm>
          <a:prstGeom prst="round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smtClean="0"/>
              <a:t>Pheochromocytoma – Electron Microscopy view</a:t>
            </a:r>
            <a:endParaRPr lang="en-US" sz="2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http://library.med.utah.edu/WebPath/jpeg4/ENDO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4006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92580"/>
              </p:ext>
            </p:extLst>
          </p:nvPr>
        </p:nvGraphicFramePr>
        <p:xfrm>
          <a:off x="467544" y="5134312"/>
          <a:ext cx="8226660" cy="640080"/>
        </p:xfrm>
        <a:graphic>
          <a:graphicData uri="http://schemas.openxmlformats.org/drawingml/2006/table">
            <a:tbl>
              <a:tblPr/>
              <a:tblGrid>
                <a:gridCol w="82266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effectLst/>
                        </a:rPr>
                        <a:t>By electron microscopy, the neoplastic cells of the pheochromocytoma contain </a:t>
                      </a:r>
                      <a:r>
                        <a:rPr lang="en-US" b="1" i="1" u="sng" dirty="0">
                          <a:solidFill>
                            <a:srgbClr val="C00000"/>
                          </a:solidFill>
                          <a:effectLst/>
                        </a:rPr>
                        <a:t>neurosecretory granules.</a:t>
                      </a:r>
                      <a:r>
                        <a:rPr lang="en-US" b="1" i="1" dirty="0">
                          <a:effectLst/>
                        </a:rPr>
                        <a:t> It is these granules that contain the </a:t>
                      </a:r>
                      <a:r>
                        <a:rPr lang="en-US" b="1" i="1" u="sng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catecholamines.</a:t>
                      </a:r>
                      <a:r>
                        <a:rPr lang="en-US" b="1" i="1" dirty="0"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3212976"/>
            <a:ext cx="5762563" cy="936104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Cushing </a:t>
            </a:r>
            <a:r>
              <a:rPr lang="en-US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97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79712" y="476672"/>
            <a:ext cx="5626223" cy="439445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Cushing Syndrome – Clinical Case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6017" y="4941168"/>
            <a:ext cx="3909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Georgia Serif"/>
              </a:rPr>
              <a:t>A patient with Cushing </a:t>
            </a:r>
            <a:r>
              <a:rPr lang="en-US" b="1" i="1" dirty="0" smtClean="0">
                <a:solidFill>
                  <a:srgbClr val="000000"/>
                </a:solidFill>
                <a:latin typeface="Georgia Serif"/>
              </a:rPr>
              <a:t>syndrome. Note </a:t>
            </a:r>
            <a:r>
              <a:rPr lang="en-US" b="1" i="1" dirty="0">
                <a:solidFill>
                  <a:srgbClr val="000000"/>
                </a:solidFill>
                <a:latin typeface="Georgia Serif"/>
              </a:rPr>
              <a:t>the </a:t>
            </a:r>
            <a:r>
              <a:rPr lang="en-US" b="1" i="1" dirty="0" smtClean="0">
                <a:solidFill>
                  <a:srgbClr val="C00000"/>
                </a:solidFill>
                <a:latin typeface="Georgia Serif"/>
              </a:rPr>
              <a:t>truncal </a:t>
            </a:r>
            <a:r>
              <a:rPr lang="en-US" b="1" i="1" dirty="0">
                <a:solidFill>
                  <a:srgbClr val="C00000"/>
                </a:solidFill>
                <a:latin typeface="Georgia Serif"/>
              </a:rPr>
              <a:t>obesity and purple striae.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218321"/>
            <a:ext cx="3981450" cy="3505200"/>
          </a:xfrm>
          <a:prstGeom prst="rect">
            <a:avLst/>
          </a:prstGeom>
        </p:spPr>
      </p:pic>
      <p:pic>
        <p:nvPicPr>
          <p:cNvPr id="11" name="Picture 2" descr="https://lehman-cuny.digication.com/files/Mae80a31432055b1b872739edb4e4ae4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56" y="1258429"/>
            <a:ext cx="2927664" cy="346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9694" y="492258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A child with Cushing syndrome as a result of Long-term corticosteroids treatment. Note the classical Moon face appearance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39790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99591"/>
          </a:xfrm>
        </p:spPr>
        <p:txBody>
          <a:bodyPr/>
          <a:lstStyle/>
          <a:p>
            <a:r>
              <a:rPr lang="en-US" dirty="0" smtClean="0"/>
              <a:t>Causes of Cushing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7704667" cy="415499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   </a:t>
            </a:r>
            <a:r>
              <a:rPr lang="en-US" b="1" dirty="0" smtClean="0">
                <a:solidFill>
                  <a:srgbClr val="C35001"/>
                </a:solidFill>
              </a:rPr>
              <a:t>ACTH –DEPENDENT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Cushing disease </a:t>
            </a:r>
            <a:r>
              <a:rPr lang="en-US" b="1" dirty="0" smtClean="0"/>
              <a:t>(</a:t>
            </a:r>
            <a:r>
              <a:rPr lang="en-US" b="1" dirty="0" err="1" smtClean="0"/>
              <a:t>eg</a:t>
            </a:r>
            <a:r>
              <a:rPr lang="en-US" b="1" dirty="0" smtClean="0"/>
              <a:t>. pituitary adenoma</a:t>
            </a:r>
            <a:r>
              <a:rPr lang="en-US" b="1" dirty="0"/>
              <a:t> </a:t>
            </a:r>
            <a:r>
              <a:rPr lang="en-US" b="1" dirty="0" smtClean="0"/>
              <a:t>)</a:t>
            </a: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Ectopic corticotrophin syndrome</a:t>
            </a:r>
          </a:p>
          <a:p>
            <a:pPr marL="0" indent="0">
              <a:buNone/>
            </a:pPr>
            <a:endParaRPr lang="en-US" b="1" dirty="0" smtClean="0"/>
          </a:p>
          <a:p>
            <a:pPr marL="457200" indent="-457200"/>
            <a:r>
              <a:rPr lang="en-US" b="1" dirty="0" smtClean="0">
                <a:solidFill>
                  <a:srgbClr val="C35001"/>
                </a:solidFill>
              </a:rPr>
              <a:t>ACTH-INDEPENDENT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Adrenal adenoma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Adrenal carcinoma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Macro nodular hyperplasia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Primary pigmented nodular adrenal disease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332656"/>
            <a:ext cx="8064896" cy="511453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Cushing syndrome with Cortical Adenoma - Gross</a:t>
            </a:r>
          </a:p>
        </p:txBody>
      </p:sp>
      <p:pic>
        <p:nvPicPr>
          <p:cNvPr id="5122" name="Picture 2" descr="http://library.med.utah.edu/WebPath/jpeg4/ENDO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6805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2080" y="1844824"/>
            <a:ext cx="3851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Well-circumscribed tumor</a:t>
            </a:r>
          </a:p>
          <a:p>
            <a:endParaRPr lang="en-US" sz="2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adenoma is composed </a:t>
            </a:r>
            <a:r>
              <a:rPr lang="en-US" sz="2000" b="1" dirty="0">
                <a:latin typeface="Arial" panose="020B0604020202020204" pitchFamily="34" charset="0"/>
              </a:rPr>
              <a:t>of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</a:rPr>
              <a:t>yellow firm </a:t>
            </a: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tissue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Some remaining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atrophic adrenal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 is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seen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9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0500" y="3733800"/>
            <a:ext cx="2603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05250"/>
            <a:ext cx="3619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4038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299695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Many vegetables are </a:t>
            </a:r>
            <a:r>
              <a:rPr lang="en-US" b="1" dirty="0" err="1" smtClean="0"/>
              <a:t>goiterogens</a:t>
            </a:r>
            <a:r>
              <a:rPr lang="en-US" b="1" dirty="0" smtClean="0"/>
              <a:t>, fruits are NOT. Which one is NOT a </a:t>
            </a:r>
            <a:r>
              <a:rPr lang="en-US" b="1" dirty="0" err="1" smtClean="0"/>
              <a:t>goiterogen</a:t>
            </a:r>
            <a:r>
              <a:rPr lang="en-US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9632" y="279004"/>
            <a:ext cx="6768752" cy="439445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Cortical Adenoma - MPF</a:t>
            </a:r>
          </a:p>
        </p:txBody>
      </p:sp>
      <p:pic>
        <p:nvPicPr>
          <p:cNvPr id="5" name="Picture 2" descr="http://library.med.utah.edu/WebPath/jpeg4/ENDO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3608" y="980725"/>
            <a:ext cx="3600400" cy="432048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831850"/>
              </p:ext>
            </p:extLst>
          </p:nvPr>
        </p:nvGraphicFramePr>
        <p:xfrm>
          <a:off x="593813" y="5445224"/>
          <a:ext cx="8442684" cy="1714500"/>
        </p:xfrm>
        <a:graphic>
          <a:graphicData uri="http://schemas.openxmlformats.org/drawingml/2006/table">
            <a:tbl>
              <a:tblPr/>
              <a:tblGrid>
                <a:gridCol w="8442684"/>
              </a:tblGrid>
              <a:tr h="685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Histologically, it is composed of well-differentiated cells resembling the normal </a:t>
                      </a:r>
                      <a:r>
                        <a:rPr lang="en-US" b="1" i="0" dirty="0" smtClean="0">
                          <a:solidFill>
                            <a:srgbClr val="C35001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cortical </a:t>
                      </a:r>
                      <a:r>
                        <a:rPr lang="en-US" b="1" i="0" dirty="0" err="1" smtClean="0">
                          <a:solidFill>
                            <a:srgbClr val="C35001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fasciculata</a:t>
                      </a:r>
                      <a:r>
                        <a:rPr lang="en-US" b="1" i="0" dirty="0" smtClean="0">
                          <a:solidFill>
                            <a:srgbClr val="C35001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zone</a:t>
                      </a:r>
                      <a:r>
                        <a:rPr lang="en-US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18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There may be minimal cellular </a:t>
                      </a:r>
                      <a:r>
                        <a:rPr lang="en-US" sz="1800" b="1" i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pleomorphism</a:t>
                      </a:r>
                      <a:r>
                        <a:rPr lang="en-US" sz="18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within adenomas.</a:t>
                      </a:r>
                      <a:r>
                        <a:rPr lang="en-US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Occasional </a:t>
                      </a:r>
                      <a:r>
                        <a:rPr lang="en-US" b="1" i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enlarged </a:t>
                      </a:r>
                      <a:r>
                        <a:rPr lang="en-US" b="1" i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hyperchromatic</a:t>
                      </a:r>
                      <a:r>
                        <a:rPr lang="en-US" b="1" i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nuclei with one or more prominent nucleoli can be seen.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n-US" sz="18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capsule</a:t>
                      </a:r>
                      <a:r>
                        <a:rPr lang="en-US" sz="1800" b="1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of this benign neoplasm is at the </a:t>
                      </a:r>
                      <a:r>
                        <a:rPr lang="en-US" sz="18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right. </a:t>
                      </a:r>
                      <a:r>
                        <a:rPr lang="en-US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It is benign.</a:t>
                      </a:r>
                      <a:endParaRPr lang="en-US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800" b="1" i="1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pic>
        <p:nvPicPr>
          <p:cNvPr id="9" name="Picture 2" descr="http://www.webpathology.com/slides/slides/Adrenal_AtypicalAdenoma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312367" cy="432048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300192" y="3140968"/>
            <a:ext cx="360040" cy="2880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796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encrypted-tbn2.gstatic.com/images?q=tbn:ANd9GcQQa9edzqVNp9lSJNzQ-inxMeZjzp7gtMHeCBrukouvkiDeT11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54002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63736" y="1916832"/>
            <a:ext cx="3611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5397023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This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diffusely asymmetric enlarged </a:t>
            </a:r>
            <a:r>
              <a:rPr lang="en-US" b="1" i="1" dirty="0" smtClean="0"/>
              <a:t>thyroid gland </a:t>
            </a:r>
            <a:r>
              <a:rPr lang="en-US" b="1" i="1" dirty="0" smtClean="0">
                <a:solidFill>
                  <a:srgbClr val="002060"/>
                </a:solidFill>
              </a:rPr>
              <a:t>is 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nodular with haemorrhage and cystic degeneration.</a:t>
            </a:r>
            <a:r>
              <a:rPr lang="en-US" b="1" i="1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en-US" b="1" i="1" dirty="0" smtClean="0"/>
              <a:t>This represents the most common cause for an enlarged thyroid gland and the most common disease of the thyroid</a:t>
            </a:r>
            <a:endParaRPr lang="en-US" b="1" i="1" dirty="0"/>
          </a:p>
        </p:txBody>
      </p:sp>
      <p:sp>
        <p:nvSpPr>
          <p:cNvPr id="7" name="Rounded Rectangle 6"/>
          <p:cNvSpPr/>
          <p:nvPr/>
        </p:nvSpPr>
        <p:spPr>
          <a:xfrm>
            <a:off x="1475656" y="404664"/>
            <a:ext cx="6120680" cy="576064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Multinodular Goiter - Gross</a:t>
            </a:r>
            <a:endParaRPr lang="en-US" sz="2800" b="1" i="1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838" y="1124744"/>
            <a:ext cx="613749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980729"/>
            <a:ext cx="5976664" cy="4536504"/>
          </a:xfrm>
          <a:ln w="28575"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475656" y="260648"/>
            <a:ext cx="6120680" cy="576064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Multinodular Goiter - LPF</a:t>
            </a:r>
            <a:endParaRPr lang="en-US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827584" y="5589240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Numerous 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follicles varying in size filled with colloid and lined 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flattened epithelium</a:t>
            </a:r>
            <a:r>
              <a:rPr lang="en-US" sz="2000" b="1" i="1" dirty="0" smtClean="0"/>
              <a:t>. </a:t>
            </a:r>
          </a:p>
          <a:p>
            <a:pPr algn="ctr"/>
            <a:r>
              <a:rPr lang="en-US" sz="2000" b="1" i="1" u="sng" dirty="0" smtClean="0"/>
              <a:t>We can also see : </a:t>
            </a:r>
            <a:r>
              <a:rPr lang="en-US" sz="2000" b="1" i="1" dirty="0" smtClean="0"/>
              <a:t>Recent haemorrhage , Haemosiderin , Calcification  &amp; Cystic degeneration</a:t>
            </a:r>
            <a:endParaRPr lang="en-US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373216"/>
            <a:ext cx="7344816" cy="1296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i="1" dirty="0" smtClean="0"/>
              <a:t>The 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follicles are irregularly enlarged, with flattened epithelium</a:t>
            </a:r>
            <a:endParaRPr lang="en-US" sz="2000" b="1" i="1" dirty="0"/>
          </a:p>
        </p:txBody>
      </p:sp>
      <p:pic>
        <p:nvPicPr>
          <p:cNvPr id="2050" name="Picture 2" descr="http://library.med.utah.edu/WebPath/jpeg4/ENDO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480720" cy="41764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475656" y="260648"/>
            <a:ext cx="6120680" cy="576064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Multinodular Goiter - LPF</a:t>
            </a:r>
            <a:endParaRPr lang="en-US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5289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 Hyperthyroidism &amp; Grave’s Disease</a:t>
            </a:r>
            <a:endParaRPr lang="en-US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340768"/>
            <a:ext cx="6552728" cy="40100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None/>
            </a:pPr>
            <a:r>
              <a:rPr lang="en-US" sz="3600" b="1" i="1" u="sng" dirty="0" smtClean="0"/>
              <a:t>CLINICALLY:</a:t>
            </a:r>
          </a:p>
          <a:p>
            <a:pPr eaLnBrk="1" hangingPunct="1"/>
            <a:r>
              <a:rPr lang="en-US" sz="3600" b="1" i="1" dirty="0" smtClean="0">
                <a:solidFill>
                  <a:srgbClr val="000099"/>
                </a:solidFill>
              </a:rPr>
              <a:t>Hypermetabolism</a:t>
            </a:r>
          </a:p>
          <a:p>
            <a:pPr eaLnBrk="1" hangingPunct="1"/>
            <a:r>
              <a:rPr lang="en-US" sz="3600" b="1" i="1" dirty="0" smtClean="0">
                <a:solidFill>
                  <a:srgbClr val="000099"/>
                </a:solidFill>
              </a:rPr>
              <a:t>Tachycardia, palpitations</a:t>
            </a:r>
          </a:p>
          <a:p>
            <a:pPr eaLnBrk="1" hangingPunct="1"/>
            <a:r>
              <a:rPr lang="en-US" sz="3600" b="1" i="1" dirty="0" smtClean="0">
                <a:solidFill>
                  <a:srgbClr val="000099"/>
                </a:solidFill>
              </a:rPr>
              <a:t>Increased T3, T4</a:t>
            </a:r>
          </a:p>
          <a:p>
            <a:pPr eaLnBrk="1" hangingPunct="1"/>
            <a:r>
              <a:rPr lang="en-US" sz="3600" b="1" i="1" dirty="0" smtClean="0">
                <a:solidFill>
                  <a:srgbClr val="000099"/>
                </a:solidFill>
              </a:rPr>
              <a:t>Goiter</a:t>
            </a:r>
          </a:p>
          <a:p>
            <a:pPr eaLnBrk="1" hangingPunct="1"/>
            <a:r>
              <a:rPr lang="en-US" sz="3600" b="1" i="1" dirty="0" smtClean="0">
                <a:solidFill>
                  <a:srgbClr val="000099"/>
                </a:solidFill>
              </a:rPr>
              <a:t>Exophthalmos</a:t>
            </a:r>
          </a:p>
          <a:p>
            <a:pPr eaLnBrk="1" hangingPunct="1"/>
            <a:r>
              <a:rPr lang="en-US" sz="3600" b="1" i="1" dirty="0" smtClean="0">
                <a:solidFill>
                  <a:srgbClr val="000099"/>
                </a:solidFill>
              </a:rPr>
              <a:t>Tremor</a:t>
            </a:r>
          </a:p>
          <a:p>
            <a:pPr eaLnBrk="1" hangingPunct="1"/>
            <a:r>
              <a:rPr lang="en-US" sz="3600" b="1" i="1" dirty="0" smtClean="0">
                <a:solidFill>
                  <a:srgbClr val="000099"/>
                </a:solidFill>
              </a:rPr>
              <a:t>GIT hypermotility</a:t>
            </a:r>
          </a:p>
          <a:p>
            <a:pPr eaLnBrk="1" hangingPunct="1"/>
            <a:r>
              <a:rPr lang="en-US" sz="3600" b="1" i="1" dirty="0" smtClean="0">
                <a:solidFill>
                  <a:srgbClr val="000099"/>
                </a:solidFill>
              </a:rPr>
              <a:t>Thyroid “storm”, life threatening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75656" y="404664"/>
            <a:ext cx="6264696" cy="5760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HYPERTHYROIDISM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408" y="6654552"/>
            <a:ext cx="899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0000FF"/>
                </a:solidFill>
              </a:rPr>
              <a:t>Endocrine block</a:t>
            </a:r>
            <a:endParaRPr lang="en-US" sz="9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7352"/>
            <a:ext cx="1187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0000FF"/>
                </a:solidFill>
              </a:rPr>
              <a:t>Pathology Dept. KSU</a:t>
            </a:r>
            <a:endParaRPr lang="en-US" sz="9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1327</TotalTime>
  <Words>1286</Words>
  <Application>Microsoft Office PowerPoint</Application>
  <PresentationFormat>On-screen Show (4:3)</PresentationFormat>
  <Paragraphs>222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</vt:lpstr>
      <vt:lpstr>Calibri</vt:lpstr>
      <vt:lpstr>Corbel</vt:lpstr>
      <vt:lpstr>Georgia Serif</vt:lpstr>
      <vt:lpstr>Wingdings</vt:lpstr>
      <vt:lpstr>Parallax</vt:lpstr>
      <vt:lpstr>Endocrine Block Pathology Practical</vt:lpstr>
      <vt:lpstr>1- Multinodular Goiter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  Hyperthyroidism &amp; Grave’s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 Hashimoto’s Thyroiditis</vt:lpstr>
      <vt:lpstr>PowerPoint Presentation</vt:lpstr>
      <vt:lpstr>PowerPoint Presentation</vt:lpstr>
      <vt:lpstr>PowerPoint Presentation</vt:lpstr>
      <vt:lpstr>PowerPoint Presentation</vt:lpstr>
      <vt:lpstr>4- Follicular Adenoma</vt:lpstr>
      <vt:lpstr>PowerPoint Presentation</vt:lpstr>
      <vt:lpstr>PowerPoint Presentation</vt:lpstr>
      <vt:lpstr>PowerPoint Presentation</vt:lpstr>
      <vt:lpstr>PowerPoint Presentation</vt:lpstr>
      <vt:lpstr>5- Papillary Thyroid Carcinoma</vt:lpstr>
      <vt:lpstr>PowerPoint Presentation</vt:lpstr>
      <vt:lpstr>PowerPoint Presentation</vt:lpstr>
      <vt:lpstr>PowerPoint Presentation</vt:lpstr>
      <vt:lpstr>PowerPoint Presentation</vt:lpstr>
      <vt:lpstr>ADRENAL GLAND</vt:lpstr>
      <vt:lpstr>Pheochromocytoma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of Cushing Syndrome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practical block</dc:title>
  <dc:creator>Dr. Sayed Esawy</dc:creator>
  <cp:lastModifiedBy>Naseem Zaidi Shaesta</cp:lastModifiedBy>
  <cp:revision>171</cp:revision>
  <dcterms:created xsi:type="dcterms:W3CDTF">2010-07-07T11:08:25Z</dcterms:created>
  <dcterms:modified xsi:type="dcterms:W3CDTF">2015-03-11T06:01:52Z</dcterms:modified>
</cp:coreProperties>
</file>