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86" r:id="rId3"/>
    <p:sldId id="258" r:id="rId4"/>
    <p:sldId id="316" r:id="rId5"/>
    <p:sldId id="290" r:id="rId6"/>
    <p:sldId id="317" r:id="rId7"/>
    <p:sldId id="268" r:id="rId8"/>
    <p:sldId id="285" r:id="rId9"/>
    <p:sldId id="291" r:id="rId10"/>
    <p:sldId id="308" r:id="rId11"/>
    <p:sldId id="306" r:id="rId12"/>
    <p:sldId id="312" r:id="rId13"/>
    <p:sldId id="305" r:id="rId14"/>
    <p:sldId id="309" r:id="rId15"/>
    <p:sldId id="303" r:id="rId16"/>
    <p:sldId id="310" r:id="rId17"/>
    <p:sldId id="311" r:id="rId18"/>
    <p:sldId id="307" r:id="rId19"/>
    <p:sldId id="313" r:id="rId20"/>
    <p:sldId id="314" r:id="rId21"/>
    <p:sldId id="3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66CC"/>
    <a:srgbClr val="C75102"/>
    <a:srgbClr val="FF00FF"/>
    <a:srgbClr val="66CCFF"/>
    <a:srgbClr val="00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709" autoAdjust="0"/>
  </p:normalViewPr>
  <p:slideViewPr>
    <p:cSldViewPr>
      <p:cViewPr varScale="1">
        <p:scale>
          <a:sx n="70" d="100"/>
          <a:sy n="70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300" b="1" dirty="0" smtClean="0">
              <a:solidFill>
                <a:srgbClr val="C00000"/>
              </a:solidFill>
            </a:rPr>
            <a:t>Screening </a:t>
          </a:r>
          <a:endParaRPr lang="en-US" sz="1300" b="1" dirty="0">
            <a:solidFill>
              <a:srgbClr val="C00000"/>
            </a:solidFill>
          </a:endParaRP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 smtClean="0"/>
            <a:t>Basal plasma ACTH and basal serum </a:t>
          </a:r>
          <a:r>
            <a:rPr lang="en-US" b="1" dirty="0" err="1" smtClean="0"/>
            <a:t>cortisol</a:t>
          </a:r>
          <a:r>
            <a:rPr lang="en-US" b="1" dirty="0" smtClean="0"/>
            <a:t>, glucose, urea and electrolytes</a:t>
          </a:r>
          <a:endParaRPr lang="en-US" b="1" dirty="0"/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 smtClean="0">
              <a:solidFill>
                <a:srgbClr val="0000CC"/>
              </a:solidFill>
            </a:rPr>
            <a:t>Confirmation</a:t>
          </a:r>
          <a:endParaRPr lang="en-US" b="1" dirty="0">
            <a:solidFill>
              <a:srgbClr val="0000CC"/>
            </a:solidFill>
          </a:endParaRP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 smtClean="0"/>
            <a:t>Short ACTH stimulation test: </a:t>
          </a:r>
          <a:r>
            <a:rPr lang="en-US" b="1" dirty="0" smtClean="0">
              <a:solidFill>
                <a:srgbClr val="0000CC"/>
              </a:solidFill>
            </a:rPr>
            <a:t>No response</a:t>
          </a:r>
          <a:endParaRPr lang="en-US" b="1" dirty="0">
            <a:solidFill>
              <a:srgbClr val="0000CC"/>
            </a:solidFill>
          </a:endParaRP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</a:rPr>
            <a:t>Others</a:t>
          </a:r>
          <a:endParaRPr lang="en-US" sz="1400" b="1" dirty="0">
            <a:solidFill>
              <a:srgbClr val="FF0000"/>
            </a:solidFill>
          </a:endParaRP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 smtClean="0"/>
            <a:t>Adrenal </a:t>
          </a:r>
          <a:r>
            <a:rPr lang="en-US" b="1" dirty="0" err="1" smtClean="0"/>
            <a:t>autoantibodies</a:t>
          </a:r>
          <a:endParaRPr lang="en-US" b="1" dirty="0"/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 smtClean="0"/>
            <a:t>Ultrasound/CT adrenal glands</a:t>
          </a:r>
          <a:endParaRPr lang="en-US" b="1" dirty="0"/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DD1B37A0-7F7F-432C-90DA-DE1A65528C3D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High</a:t>
          </a:r>
          <a:r>
            <a:rPr lang="en-US" b="1" dirty="0" smtClean="0"/>
            <a:t> ACTH and </a:t>
          </a:r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</a:t>
          </a:r>
          <a:r>
            <a:rPr lang="en-US" b="1" dirty="0" err="1" smtClean="0"/>
            <a:t>cortisol</a:t>
          </a:r>
          <a:endParaRPr lang="en-US" b="1" dirty="0"/>
        </a:p>
      </dgm:t>
    </dgm:pt>
    <dgm:pt modelId="{A33F09B0-8D72-4390-9829-7E688E8AFEEA}" type="parTrans" cxnId="{22951EED-8A8E-411C-8442-6622AF39F78C}">
      <dgm:prSet/>
      <dgm:spPr/>
      <dgm:t>
        <a:bodyPr/>
        <a:lstStyle/>
        <a:p>
          <a:endParaRPr lang="en-US"/>
        </a:p>
      </dgm:t>
    </dgm:pt>
    <dgm:pt modelId="{1FA41193-534B-4959-B513-A1FE0C802656}" type="sibTrans" cxnId="{22951EED-8A8E-411C-8442-6622AF39F78C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6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32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32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EE7039C7-E541-42FD-A2BC-410CBD2F2058}" type="presOf" srcId="{8F1425E0-6C71-4D3A-8786-5287C5F278CA}" destId="{BB9B3803-CF3B-4933-BA91-361D11124587}" srcOrd="0" destOrd="0" presId="urn:microsoft.com/office/officeart/2005/8/layout/chevron2"/>
    <dgm:cxn modelId="{353F7396-EA33-4BBF-9789-18B3A9F8F7CF}" type="presOf" srcId="{97E5EA8B-9D7A-4D43-B48E-33FB78B942B6}" destId="{E99D23D6-D74A-45D4-B3A8-75575F236E4D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88449C9A-A2FF-443E-B418-60671F4C2678}" type="presOf" srcId="{C71D2EB3-2269-4253-A5FF-E47BD193D2EB}" destId="{D18105EC-3F81-4A22-A871-ED1FF6D0E3C9}" srcOrd="0" destOrd="1" presId="urn:microsoft.com/office/officeart/2005/8/layout/chevron2"/>
    <dgm:cxn modelId="{9092DF29-6DF2-460A-AFCE-078E7B753F2F}" type="presOf" srcId="{19E9909B-DAA7-4D6D-AFB0-7D74368B95F5}" destId="{9E607324-54CE-4B41-A18F-717F9A0FAC39}" srcOrd="0" destOrd="0" presId="urn:microsoft.com/office/officeart/2005/8/layout/chevron2"/>
    <dgm:cxn modelId="{B37A8976-5EA8-45DA-86B2-CC03F98E437F}" type="presOf" srcId="{DD1B37A0-7F7F-432C-90DA-DE1A65528C3D}" destId="{9E607324-54CE-4B41-A18F-717F9A0FAC39}" srcOrd="0" destOrd="1" presId="urn:microsoft.com/office/officeart/2005/8/layout/chevron2"/>
    <dgm:cxn modelId="{F54242D5-C16B-4369-AD35-2BF93AC886BF}" type="presOf" srcId="{0D4D44EB-55D5-4D59-9207-8595418856A0}" destId="{D18105EC-3F81-4A22-A871-ED1FF6D0E3C9}" srcOrd="0" destOrd="0" presId="urn:microsoft.com/office/officeart/2005/8/layout/chevron2"/>
    <dgm:cxn modelId="{C658C162-63CC-4F48-A883-BDCFEE4939C1}" type="presOf" srcId="{8E4D5AC5-1FDA-43AC-9742-A3235B5235CF}" destId="{E1F634AB-E819-47D3-B3F6-15000BD1D9D3}" srcOrd="0" destOrd="0" presId="urn:microsoft.com/office/officeart/2005/8/layout/chevron2"/>
    <dgm:cxn modelId="{22951EED-8A8E-411C-8442-6622AF39F78C}" srcId="{F2784601-BA85-4AA3-960C-ADE27E4150A0}" destId="{DD1B37A0-7F7F-432C-90DA-DE1A65528C3D}" srcOrd="1" destOrd="0" parTransId="{A33F09B0-8D72-4390-9829-7E688E8AFEEA}" sibTransId="{1FA41193-534B-4959-B513-A1FE0C802656}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60B301D8-C2F2-41E9-A64C-39BEA7D83DC2}" type="presOf" srcId="{B54EFF97-724B-45E6-94F8-77D4FECA28B6}" destId="{7CB2879B-8B77-4EA5-8C35-2D63A2E7C00A}" srcOrd="0" destOrd="0" presId="urn:microsoft.com/office/officeart/2005/8/layout/chevron2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E506728C-A185-4C66-A45A-B72FBA270A6C}" type="presOf" srcId="{F2784601-BA85-4AA3-960C-ADE27E4150A0}" destId="{190DE5E5-B72B-4814-9C9A-8862F73D6305}" srcOrd="0" destOrd="0" presId="urn:microsoft.com/office/officeart/2005/8/layout/chevron2"/>
    <dgm:cxn modelId="{DF9742B8-C61A-4305-B983-9B688F94B0AC}" type="presParOf" srcId="{E1F634AB-E819-47D3-B3F6-15000BD1D9D3}" destId="{AC8B0293-7D8B-4780-93A0-1B04F54985D4}" srcOrd="0" destOrd="0" presId="urn:microsoft.com/office/officeart/2005/8/layout/chevron2"/>
    <dgm:cxn modelId="{4262D603-8A01-44CC-97BE-0DD56DF0127E}" type="presParOf" srcId="{AC8B0293-7D8B-4780-93A0-1B04F54985D4}" destId="{190DE5E5-B72B-4814-9C9A-8862F73D6305}" srcOrd="0" destOrd="0" presId="urn:microsoft.com/office/officeart/2005/8/layout/chevron2"/>
    <dgm:cxn modelId="{56C5E6CC-0857-491C-8692-17349E251BAC}" type="presParOf" srcId="{AC8B0293-7D8B-4780-93A0-1B04F54985D4}" destId="{9E607324-54CE-4B41-A18F-717F9A0FAC39}" srcOrd="1" destOrd="0" presId="urn:microsoft.com/office/officeart/2005/8/layout/chevron2"/>
    <dgm:cxn modelId="{1BA3FDBD-A5D5-449F-95A8-EAE0E066B598}" type="presParOf" srcId="{E1F634AB-E819-47D3-B3F6-15000BD1D9D3}" destId="{658E4E51-07D8-40E1-A115-690449B19281}" srcOrd="1" destOrd="0" presId="urn:microsoft.com/office/officeart/2005/8/layout/chevron2"/>
    <dgm:cxn modelId="{A84239EB-B329-4AC2-83D0-3B5E418C28AA}" type="presParOf" srcId="{E1F634AB-E819-47D3-B3F6-15000BD1D9D3}" destId="{6DDDCE46-8818-44FD-8CC8-610F77A86CB6}" srcOrd="2" destOrd="0" presId="urn:microsoft.com/office/officeart/2005/8/layout/chevron2"/>
    <dgm:cxn modelId="{323DDF9C-00CD-4405-B637-568705936FB4}" type="presParOf" srcId="{6DDDCE46-8818-44FD-8CC8-610F77A86CB6}" destId="{E99D23D6-D74A-45D4-B3A8-75575F236E4D}" srcOrd="0" destOrd="0" presId="urn:microsoft.com/office/officeart/2005/8/layout/chevron2"/>
    <dgm:cxn modelId="{72CCB69E-D41E-4FA2-A6BF-5F12382422BA}" type="presParOf" srcId="{6DDDCE46-8818-44FD-8CC8-610F77A86CB6}" destId="{7CB2879B-8B77-4EA5-8C35-2D63A2E7C00A}" srcOrd="1" destOrd="0" presId="urn:microsoft.com/office/officeart/2005/8/layout/chevron2"/>
    <dgm:cxn modelId="{D5BAD20C-ADB5-4876-84D0-F789334CF2FD}" type="presParOf" srcId="{E1F634AB-E819-47D3-B3F6-15000BD1D9D3}" destId="{5122AE2E-EC71-436A-B9E8-A4B1FD7E8CAD}" srcOrd="3" destOrd="0" presId="urn:microsoft.com/office/officeart/2005/8/layout/chevron2"/>
    <dgm:cxn modelId="{886EF067-C2FE-4806-AF02-2C2A8269D46D}" type="presParOf" srcId="{E1F634AB-E819-47D3-B3F6-15000BD1D9D3}" destId="{8F4BFEA1-8CE3-4C49-8D41-CD487AC19CB8}" srcOrd="4" destOrd="0" presId="urn:microsoft.com/office/officeart/2005/8/layout/chevron2"/>
    <dgm:cxn modelId="{6178482A-A0DA-470D-BF36-5391E412FEC1}" type="presParOf" srcId="{8F4BFEA1-8CE3-4C49-8D41-CD487AC19CB8}" destId="{BB9B3803-CF3B-4933-BA91-361D11124587}" srcOrd="0" destOrd="0" presId="urn:microsoft.com/office/officeart/2005/8/layout/chevron2"/>
    <dgm:cxn modelId="{786A52EA-1F9E-475A-BDE7-BF306C9E2084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00000"/>
              </a:solidFill>
            </a:rPr>
            <a:t>Screening </a:t>
          </a:r>
          <a:endParaRPr lang="en-US" sz="1400" b="1" dirty="0">
            <a:solidFill>
              <a:srgbClr val="C00000"/>
            </a:solidFill>
          </a:endParaRP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ACTH and </a:t>
          </a:r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</a:t>
          </a:r>
          <a:r>
            <a:rPr lang="en-US" b="1" dirty="0" err="1" smtClean="0"/>
            <a:t>cortisol</a:t>
          </a:r>
          <a:endParaRPr lang="en-US" b="1" dirty="0"/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 smtClean="0">
              <a:solidFill>
                <a:srgbClr val="0000CC"/>
              </a:solidFill>
            </a:rPr>
            <a:t>Confirmation</a:t>
          </a:r>
          <a:endParaRPr lang="en-US" b="1" dirty="0">
            <a:solidFill>
              <a:srgbClr val="0000CC"/>
            </a:solidFill>
          </a:endParaRP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 smtClean="0"/>
            <a:t>Long ACTH stimulation test: </a:t>
          </a:r>
          <a:r>
            <a:rPr lang="en-US" b="1" dirty="0" smtClean="0">
              <a:solidFill>
                <a:srgbClr val="0000CC"/>
              </a:solidFill>
            </a:rPr>
            <a:t>Stepwise</a:t>
          </a:r>
          <a:br>
            <a:rPr lang="en-US" b="1" dirty="0" smtClean="0">
              <a:solidFill>
                <a:srgbClr val="0000CC"/>
              </a:solidFill>
            </a:rPr>
          </a:br>
          <a:r>
            <a:rPr lang="en-US" b="1" dirty="0" smtClean="0">
              <a:solidFill>
                <a:srgbClr val="0000CC"/>
              </a:solidFill>
            </a:rPr>
            <a:t>increase in S. </a:t>
          </a:r>
          <a:r>
            <a:rPr lang="en-US" b="1" dirty="0" err="1" smtClean="0">
              <a:solidFill>
                <a:srgbClr val="0000CC"/>
              </a:solidFill>
            </a:rPr>
            <a:t>cortisol</a:t>
          </a:r>
          <a:endParaRPr lang="en-US" b="1" dirty="0">
            <a:solidFill>
              <a:srgbClr val="0000CC"/>
            </a:solidFill>
          </a:endParaRP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</a:rPr>
            <a:t>Others</a:t>
          </a:r>
          <a:endParaRPr lang="en-US" sz="1400" b="1" dirty="0">
            <a:solidFill>
              <a:srgbClr val="FF0000"/>
            </a:solidFill>
          </a:endParaRP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 smtClean="0"/>
            <a:t>Insulin-induced hypoglycemia</a:t>
          </a:r>
          <a:endParaRPr lang="en-US" b="1" dirty="0"/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 smtClean="0"/>
            <a:t>MRI pituitary gland</a:t>
          </a:r>
          <a:endParaRPr lang="en-US" b="1" dirty="0"/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18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20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0552FD5E-96D7-4243-849D-164E6C7DA490}" type="presOf" srcId="{8E4D5AC5-1FDA-43AC-9742-A3235B5235CF}" destId="{E1F634AB-E819-47D3-B3F6-15000BD1D9D3}" srcOrd="0" destOrd="0" presId="urn:microsoft.com/office/officeart/2005/8/layout/chevron2"/>
    <dgm:cxn modelId="{42685B80-D1A2-41CC-BF7D-2AD1E4827A51}" type="presOf" srcId="{8F1425E0-6C71-4D3A-8786-5287C5F278CA}" destId="{BB9B3803-CF3B-4933-BA91-361D11124587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FAFB86C7-1EBF-4889-8288-4F7479480FEE}" type="presOf" srcId="{0D4D44EB-55D5-4D59-9207-8595418856A0}" destId="{D18105EC-3F81-4A22-A871-ED1FF6D0E3C9}" srcOrd="0" destOrd="0" presId="urn:microsoft.com/office/officeart/2005/8/layout/chevron2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650EFCF1-B21A-4B73-8F3F-A041001F7DE5}" type="presOf" srcId="{F2784601-BA85-4AA3-960C-ADE27E4150A0}" destId="{190DE5E5-B72B-4814-9C9A-8862F73D6305}" srcOrd="0" destOrd="0" presId="urn:microsoft.com/office/officeart/2005/8/layout/chevron2"/>
    <dgm:cxn modelId="{9B844DCF-0644-4530-96A6-F51FD01E976A}" type="presOf" srcId="{B54EFF97-724B-45E6-94F8-77D4FECA28B6}" destId="{7CB2879B-8B77-4EA5-8C35-2D63A2E7C00A}" srcOrd="0" destOrd="0" presId="urn:microsoft.com/office/officeart/2005/8/layout/chevron2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CEC6959C-35D4-4683-8A75-E7A1CE3E345B}" type="presOf" srcId="{19E9909B-DAA7-4D6D-AFB0-7D74368B95F5}" destId="{9E607324-54CE-4B41-A18F-717F9A0FAC39}" srcOrd="0" destOrd="0" presId="urn:microsoft.com/office/officeart/2005/8/layout/chevron2"/>
    <dgm:cxn modelId="{A947B02A-1119-42C0-8390-9818E915AA36}" type="presOf" srcId="{97E5EA8B-9D7A-4D43-B48E-33FB78B942B6}" destId="{E99D23D6-D74A-45D4-B3A8-75575F236E4D}" srcOrd="0" destOrd="0" presId="urn:microsoft.com/office/officeart/2005/8/layout/chevron2"/>
    <dgm:cxn modelId="{1CF4DBC9-9502-4A8C-BD8D-00717A27642B}" type="presOf" srcId="{C71D2EB3-2269-4253-A5FF-E47BD193D2EB}" destId="{D18105EC-3F81-4A22-A871-ED1FF6D0E3C9}" srcOrd="0" destOrd="1" presId="urn:microsoft.com/office/officeart/2005/8/layout/chevron2"/>
    <dgm:cxn modelId="{09D56FF0-C19C-4BBA-BCA9-CA53C009C323}" type="presParOf" srcId="{E1F634AB-E819-47D3-B3F6-15000BD1D9D3}" destId="{AC8B0293-7D8B-4780-93A0-1B04F54985D4}" srcOrd="0" destOrd="0" presId="urn:microsoft.com/office/officeart/2005/8/layout/chevron2"/>
    <dgm:cxn modelId="{120FF802-6D80-45DD-900E-F1B6205E2048}" type="presParOf" srcId="{AC8B0293-7D8B-4780-93A0-1B04F54985D4}" destId="{190DE5E5-B72B-4814-9C9A-8862F73D6305}" srcOrd="0" destOrd="0" presId="urn:microsoft.com/office/officeart/2005/8/layout/chevron2"/>
    <dgm:cxn modelId="{8DF59B3C-D7AC-4642-B8A4-0207581B7ACA}" type="presParOf" srcId="{AC8B0293-7D8B-4780-93A0-1B04F54985D4}" destId="{9E607324-54CE-4B41-A18F-717F9A0FAC39}" srcOrd="1" destOrd="0" presId="urn:microsoft.com/office/officeart/2005/8/layout/chevron2"/>
    <dgm:cxn modelId="{D82AFDA5-EFDD-41F9-9D28-7CAFD4292F58}" type="presParOf" srcId="{E1F634AB-E819-47D3-B3F6-15000BD1D9D3}" destId="{658E4E51-07D8-40E1-A115-690449B19281}" srcOrd="1" destOrd="0" presId="urn:microsoft.com/office/officeart/2005/8/layout/chevron2"/>
    <dgm:cxn modelId="{CEFDD0A7-E48E-48E6-9385-B058B4075975}" type="presParOf" srcId="{E1F634AB-E819-47D3-B3F6-15000BD1D9D3}" destId="{6DDDCE46-8818-44FD-8CC8-610F77A86CB6}" srcOrd="2" destOrd="0" presId="urn:microsoft.com/office/officeart/2005/8/layout/chevron2"/>
    <dgm:cxn modelId="{05AA128A-8A0E-4BBA-BB57-274CA7574FA5}" type="presParOf" srcId="{6DDDCE46-8818-44FD-8CC8-610F77A86CB6}" destId="{E99D23D6-D74A-45D4-B3A8-75575F236E4D}" srcOrd="0" destOrd="0" presId="urn:microsoft.com/office/officeart/2005/8/layout/chevron2"/>
    <dgm:cxn modelId="{D38D40A5-9FCD-406E-9792-515594C25F6D}" type="presParOf" srcId="{6DDDCE46-8818-44FD-8CC8-610F77A86CB6}" destId="{7CB2879B-8B77-4EA5-8C35-2D63A2E7C00A}" srcOrd="1" destOrd="0" presId="urn:microsoft.com/office/officeart/2005/8/layout/chevron2"/>
    <dgm:cxn modelId="{2DD1313F-8AAE-4CDA-8BF9-515E32C5D26D}" type="presParOf" srcId="{E1F634AB-E819-47D3-B3F6-15000BD1D9D3}" destId="{5122AE2E-EC71-436A-B9E8-A4B1FD7E8CAD}" srcOrd="3" destOrd="0" presId="urn:microsoft.com/office/officeart/2005/8/layout/chevron2"/>
    <dgm:cxn modelId="{B7E15D3B-9107-49E6-8F15-A43DF3701A7C}" type="presParOf" srcId="{E1F634AB-E819-47D3-B3F6-15000BD1D9D3}" destId="{8F4BFEA1-8CE3-4C49-8D41-CD487AC19CB8}" srcOrd="4" destOrd="0" presId="urn:microsoft.com/office/officeart/2005/8/layout/chevron2"/>
    <dgm:cxn modelId="{1DB8500F-8F4C-4AF6-B484-B48A4B039CF2}" type="presParOf" srcId="{8F4BFEA1-8CE3-4C49-8D41-CD487AC19CB8}" destId="{BB9B3803-CF3B-4933-BA91-361D11124587}" srcOrd="0" destOrd="0" presId="urn:microsoft.com/office/officeart/2005/8/layout/chevron2"/>
    <dgm:cxn modelId="{56E37B0C-1C79-4B3B-9089-31091394012B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FC5C504-36EA-4FB4-A668-61B1A2BACF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2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22B7A-3CA0-472D-8A6C-3273FDFB15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69FE-4259-425B-A7C5-38F5F5499F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3CC1A-C5FA-4517-A19F-288E4E0033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DB566-DCAE-4B86-A3CD-8937A44896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B1A97-B8DF-47F0-8F8C-82EAA42348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D51E-D86B-4ED5-A53B-67C18BD8C6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B52E9-3738-4203-923F-3AC06DC251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0753-9F76-4F1A-B084-0534A893E2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689EA-D5AB-4DF6-8ACC-BE4F2DD1EC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9FFAB-70A7-4D26-A30D-42E0BB1483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08A87-6361-4D95-A315-B1A644F59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8651B-164D-4CEB-89FF-E6B77A11D7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C61B-D687-456D-BD5B-F9B2EA94D6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72F8-076B-4884-A88D-24FAAAA437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0FC-C8E2-4A28-998B-5B699EC6B3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2FDD28B-54E2-406A-814A-590B38537B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-opiomelanocortin" TargetMode="External"/><Relationship Id="rId2" Type="http://schemas.openxmlformats.org/officeDocument/2006/relationships/hyperlink" Target="http://en.wikipedia.org/wiki/Melanocyte-stimulating_hormon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8424862" cy="2665413"/>
          </a:xfrm>
        </p:spPr>
        <p:txBody>
          <a:bodyPr/>
          <a:lstStyle/>
          <a:p>
            <a:pPr algn="ctr" eaLnBrk="1" hangingPunct="1"/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Biochemistry of </a:t>
            </a:r>
            <a:br>
              <a:rPr lang="en-US" sz="4400" smtClean="0"/>
            </a:b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Addison’s Disease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>
          <a:xfrm>
            <a:off x="1691680" y="3789040"/>
            <a:ext cx="6048672" cy="2016224"/>
          </a:xfrm>
        </p:spPr>
        <p:txBody>
          <a:bodyPr/>
          <a:lstStyle/>
          <a:p>
            <a:pPr algn="ctr"/>
            <a:r>
              <a:rPr lang="en-US" b="1" dirty="0" smtClean="0"/>
              <a:t>By</a:t>
            </a:r>
          </a:p>
          <a:p>
            <a:pPr algn="ctr">
              <a:defRPr/>
            </a:pPr>
            <a:r>
              <a:rPr lang="en-US" b="1" dirty="0" err="1" smtClean="0"/>
              <a:t>Rana</a:t>
            </a:r>
            <a:r>
              <a:rPr lang="en-US" b="1" dirty="0" smtClean="0"/>
              <a:t> </a:t>
            </a:r>
            <a:r>
              <a:rPr lang="en-US" b="1" dirty="0" err="1" smtClean="0"/>
              <a:t>Hasanato</a:t>
            </a:r>
            <a:r>
              <a:rPr lang="en-US" b="1" dirty="0" smtClean="0"/>
              <a:t>, </a:t>
            </a:r>
            <a:r>
              <a:rPr lang="en-US" sz="2400" b="1" i="1" dirty="0" smtClean="0"/>
              <a:t>MD</a:t>
            </a:r>
            <a:r>
              <a:rPr lang="en-US" sz="2400" b="1" i="1" smtClean="0"/>
              <a:t>, </a:t>
            </a:r>
            <a:r>
              <a:rPr lang="en-US" sz="2400" b="1" i="1" smtClean="0"/>
              <a:t>KSFCC</a:t>
            </a:r>
            <a:endParaRPr lang="en-US" sz="2400" b="1" i="1" dirty="0" smtClean="0"/>
          </a:p>
          <a:p>
            <a:pPr algn="ctr">
              <a:defRPr/>
            </a:pPr>
            <a:r>
              <a:rPr lang="en-US" sz="2400" b="1" i="1" dirty="0" smtClean="0">
                <a:solidFill>
                  <a:schemeClr val="accent1">
                    <a:lumMod val="25000"/>
                  </a:schemeClr>
                </a:solidFill>
              </a:rPr>
              <a:t>Clinical 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</a:rPr>
              <a:t>Chemistry Unit, Pathology Dept.</a:t>
            </a:r>
          </a:p>
          <a:p>
            <a:pPr algn="ctr">
              <a:defRPr/>
            </a:pP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</a:rPr>
              <a:t>College of Medicine, King Saud University</a:t>
            </a:r>
          </a:p>
          <a:p>
            <a:pPr algn="ctr"/>
            <a:endParaRPr lang="en-US" sz="2400" b="1" i="1" dirty="0" smtClean="0"/>
          </a:p>
          <a:p>
            <a:pPr algn="ctr"/>
            <a:endParaRPr lang="en-US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6346" y="260648"/>
            <a:ext cx="8820150" cy="91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Causes of </a:t>
            </a:r>
            <a:r>
              <a:rPr lang="en-US" sz="2800" b="1" dirty="0" err="1" smtClean="0"/>
              <a:t>adrenocortical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hypofunction</a:t>
            </a:r>
            <a:r>
              <a:rPr lang="en-US" sz="2800" b="1" dirty="0" smtClean="0"/>
              <a:t> (AC)</a:t>
            </a:r>
            <a:endParaRPr lang="en-US" sz="2800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744"/>
            <a:ext cx="8353425" cy="50403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A.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Primary AC </a:t>
            </a:r>
            <a:r>
              <a:rPr lang="en-US" sz="2800" b="1" dirty="0" err="1" smtClean="0">
                <a:solidFill>
                  <a:srgbClr val="0000CC"/>
                </a:solidFill>
              </a:rPr>
              <a:t>hypofunction</a:t>
            </a:r>
            <a:r>
              <a:rPr lang="en-US" sz="2800" b="1" dirty="0" smtClean="0">
                <a:solidFill>
                  <a:srgbClr val="0000CC"/>
                </a:solidFill>
              </a:rPr>
              <a:t> (destruction of adrenal gland, Addison’s disease):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Autoimmune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Infection, e.g., tuberculosis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Infiltrative lesions, e.g., </a:t>
            </a:r>
            <a:r>
              <a:rPr lang="en-US" sz="2800" b="1" dirty="0" err="1" smtClean="0"/>
              <a:t>amylodosis</a:t>
            </a:r>
            <a:r>
              <a:rPr lang="en-US" sz="2800" b="1" dirty="0" smtClean="0"/>
              <a:t>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800" b="1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B.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Secondary AC </a:t>
            </a:r>
            <a:r>
              <a:rPr lang="en-US" sz="2800" b="1" dirty="0" err="1" smtClean="0">
                <a:solidFill>
                  <a:srgbClr val="0000CC"/>
                </a:solidFill>
              </a:rPr>
              <a:t>hypofunction</a:t>
            </a:r>
            <a:r>
              <a:rPr lang="en-US" sz="2800" b="1" dirty="0" smtClean="0">
                <a:solidFill>
                  <a:srgbClr val="0000CC"/>
                </a:solidFill>
              </a:rPr>
              <a:t>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Pituitary tumors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Vascular lesions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Head trauma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Hypothalmic</a:t>
            </a:r>
            <a:r>
              <a:rPr lang="en-US" sz="2800" b="1" dirty="0" smtClean="0"/>
              <a:t> diseases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Iatrogenic </a:t>
            </a:r>
            <a:r>
              <a:rPr lang="en-US" sz="2800" b="1" dirty="0" smtClean="0">
                <a:solidFill>
                  <a:srgbClr val="FF0000"/>
                </a:solidFill>
              </a:rPr>
              <a:t>(steroid therapy, surgery or radiotherapy)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Signs and symptoms of primary adrenal failure (Addison’s disease)</a:t>
            </a:r>
            <a:endParaRPr lang="en-US" sz="320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CC"/>
                </a:solidFill>
              </a:rPr>
              <a:t>The symptoms are precipitated by trauma, infection or surgery: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Lethargy, weakness, nausea &amp; weight loss.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Hypotension especially on standing (postural)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Hyperpigmentation (buccal mucosa, skin creases, scars)      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Deficiency of both glucocorticoids and   		mineralocorticoids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Hypoglycemia,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 Na</a:t>
            </a:r>
            <a:r>
              <a:rPr lang="en-US" b="1" baseline="3000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sz="2800" b="1" smtClean="0">
                <a:solidFill>
                  <a:srgbClr val="FF3300"/>
                </a:solidFill>
                <a:sym typeface="Symbol" pitchFamily="18" charset="2"/>
              </a:rPr>
              <a:t>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 K</a:t>
            </a:r>
            <a:r>
              <a:rPr lang="en-US" b="1" baseline="3000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and raised urea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Life threatening and need urgent care.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 dirty="0" err="1" smtClean="0"/>
              <a:t>Hyperpigmentation</a:t>
            </a:r>
            <a:r>
              <a:rPr lang="en-US" sz="3200" b="1" dirty="0" smtClean="0"/>
              <a:t> in </a:t>
            </a:r>
            <a:br>
              <a:rPr lang="en-US" sz="3200" b="1" dirty="0" smtClean="0"/>
            </a:br>
            <a:r>
              <a:rPr lang="en-US" sz="3200" b="1" dirty="0" smtClean="0"/>
              <a:t>Addison’s disease</a:t>
            </a:r>
            <a:endParaRPr lang="en-US" sz="3200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err="1" smtClean="0"/>
              <a:t>Hyperpigmentation</a:t>
            </a:r>
            <a:r>
              <a:rPr lang="en-US" sz="2800" dirty="0" smtClean="0"/>
              <a:t> occurs because </a:t>
            </a:r>
            <a:r>
              <a:rPr lang="en-US" sz="2800" b="1" dirty="0" err="1" smtClean="0">
                <a:solidFill>
                  <a:srgbClr val="FF0000"/>
                </a:solidFill>
                <a:hlinkClick r:id="rId2" action="ppaction://hlinkfile" tooltip="Melanocyte-stimulating hormone"/>
              </a:rPr>
              <a:t>melanocyte</a:t>
            </a:r>
            <a:r>
              <a:rPr lang="en-US" sz="2800" b="1" dirty="0" smtClean="0">
                <a:solidFill>
                  <a:srgbClr val="FF0000"/>
                </a:solidFill>
                <a:hlinkClick r:id="rId2" action="ppaction://hlinkfile" tooltip="Melanocyte-stimulating hormone"/>
              </a:rPr>
              <a:t>-stimulating hormone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(MSH)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00CC"/>
                </a:solidFill>
              </a:rPr>
              <a:t>(ACTH) </a:t>
            </a:r>
            <a:r>
              <a:rPr lang="en-US" sz="2800" dirty="0" smtClean="0"/>
              <a:t>share the same precursor molecule,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hlinkClick r:id="rId3" action="ppaction://hlinkfile" tooltip="Pro-opiomelanocortin"/>
              </a:rPr>
              <a:t>Pro-</a:t>
            </a:r>
            <a:r>
              <a:rPr lang="en-US" sz="2800" b="1" dirty="0" err="1" smtClean="0">
                <a:solidFill>
                  <a:srgbClr val="FF0000"/>
                </a:solidFill>
                <a:hlinkClick r:id="rId3" action="ppaction://hlinkfile" tooltip="Pro-opiomelanocortin"/>
              </a:rPr>
              <a:t>opiomelanocorti</a:t>
            </a:r>
            <a:r>
              <a:rPr lang="en-US" sz="2800" dirty="0" err="1" smtClean="0">
                <a:solidFill>
                  <a:srgbClr val="FF0000"/>
                </a:solidFill>
                <a:hlinkClick r:id="rId3" action="ppaction://hlinkfile" tooltip="Pro-opiomelanocortin"/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(POMC).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The anterior pituitary POMC is cleaved into </a:t>
            </a:r>
            <a:r>
              <a:rPr lang="en-US" sz="2800" dirty="0" smtClean="0">
                <a:solidFill>
                  <a:srgbClr val="0000CC"/>
                </a:solidFill>
              </a:rPr>
              <a:t>ACTH, </a:t>
            </a:r>
            <a:r>
              <a:rPr lang="el-GR" sz="2800" dirty="0" smtClean="0">
                <a:solidFill>
                  <a:srgbClr val="0000CC"/>
                </a:solidFill>
              </a:rPr>
              <a:t>γ</a:t>
            </a:r>
            <a:r>
              <a:rPr lang="en-US" sz="2800" dirty="0" smtClean="0">
                <a:solidFill>
                  <a:srgbClr val="0000CC"/>
                </a:solidFill>
              </a:rPr>
              <a:t>-MSH, and </a:t>
            </a:r>
            <a:r>
              <a:rPr lang="el-GR" sz="2800" dirty="0" smtClean="0">
                <a:solidFill>
                  <a:srgbClr val="0000CC"/>
                </a:solidFill>
                <a:latin typeface="Verdana"/>
              </a:rPr>
              <a:t>β</a:t>
            </a:r>
            <a:r>
              <a:rPr lang="en-US" sz="2800" dirty="0" smtClean="0">
                <a:solidFill>
                  <a:srgbClr val="0000CC"/>
                </a:solidFill>
              </a:rPr>
              <a:t>-</a:t>
            </a:r>
            <a:r>
              <a:rPr lang="en-US" sz="2800" dirty="0" err="1" smtClean="0">
                <a:solidFill>
                  <a:srgbClr val="0000CC"/>
                </a:solidFill>
              </a:rPr>
              <a:t>lipotropin</a:t>
            </a:r>
            <a:r>
              <a:rPr lang="en-US" sz="2800" dirty="0" smtClean="0">
                <a:solidFill>
                  <a:srgbClr val="0000CC"/>
                </a:solidFill>
              </a:rPr>
              <a:t>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The subunit ACTH undergoes further cleavage to produce </a:t>
            </a:r>
            <a:r>
              <a:rPr lang="el-GR" sz="28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α</a:t>
            </a:r>
            <a:r>
              <a:rPr lang="en-US" sz="2800" dirty="0" smtClean="0">
                <a:solidFill>
                  <a:srgbClr val="0000CC"/>
                </a:solidFill>
              </a:rPr>
              <a:t>-MSH</a:t>
            </a:r>
            <a:r>
              <a:rPr lang="en-US" sz="2800" dirty="0" smtClean="0"/>
              <a:t>, the most important MSH for skin pigmentation.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In secondary </a:t>
            </a:r>
            <a:r>
              <a:rPr lang="en-US" sz="2800" dirty="0" err="1" smtClean="0"/>
              <a:t>adrenocortical</a:t>
            </a:r>
            <a:r>
              <a:rPr lang="en-US" sz="2800" dirty="0" smtClean="0"/>
              <a:t> insufficiency, skin darkening does not occur. </a:t>
            </a:r>
            <a:r>
              <a:rPr lang="en-US" sz="28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096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 dirty="0" smtClean="0"/>
              <a:t>Investigation of Addison’s disease (AD)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 The patient should be hospitalized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>
                <a:solidFill>
                  <a:srgbClr val="FF0000"/>
                </a:solidFill>
              </a:rPr>
              <a:t>Basal measurement of: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Serum urea, Na</a:t>
            </a:r>
            <a:r>
              <a:rPr lang="en-US" baseline="30000" smtClean="0">
                <a:sym typeface="Symbol" pitchFamily="18" charset="2"/>
              </a:rPr>
              <a:t>+</a:t>
            </a:r>
            <a:r>
              <a:rPr lang="en-US" smtClean="0"/>
              <a:t>, K</a:t>
            </a:r>
            <a:r>
              <a:rPr lang="en-US" baseline="30000" smtClean="0">
                <a:sym typeface="Symbol" pitchFamily="18" charset="2"/>
              </a:rPr>
              <a:t>+</a:t>
            </a:r>
            <a:r>
              <a:rPr lang="en-US" smtClean="0"/>
              <a:t> &amp; glucose</a:t>
            </a:r>
            <a:br>
              <a:rPr lang="en-US" smtClean="0"/>
            </a:br>
            <a:r>
              <a:rPr lang="en-US" smtClean="0"/>
              <a:t>Serum cortisol and plasma ACTH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Definitive diagnosis and confirmatory tests should be done later after crisis.</a:t>
            </a:r>
            <a:br>
              <a:rPr lang="en-US" smtClean="0"/>
            </a:br>
            <a:endParaRPr lang="en-US" smtClean="0"/>
          </a:p>
          <a:p>
            <a:pPr eaLnBrk="1" hangingPunct="1">
              <a:spcAft>
                <a:spcPts val="120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 smtClean="0"/>
              <a:t>Investigation of Addison’s disease (AD)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 Normal serum cortisol and UFC does not exclude AD.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Simultaneous measurement of cortisol  and ACTH improves the accuracy of diagnosis of primary adrenal failure: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mtClean="0">
                <a:solidFill>
                  <a:srgbClr val="FF0000"/>
                </a:solidFill>
              </a:rPr>
              <a:t>Low</a:t>
            </a:r>
            <a:r>
              <a:rPr lang="en-US" smtClean="0"/>
              <a:t> serum cortisol ( &lt;200nmol/L) and 	</a:t>
            </a:r>
            <a:r>
              <a:rPr lang="en-US" smtClean="0">
                <a:solidFill>
                  <a:srgbClr val="FF0000"/>
                </a:solidFill>
              </a:rPr>
              <a:t>High </a:t>
            </a:r>
            <a:r>
              <a:rPr lang="en-US" smtClean="0"/>
              <a:t>plasma ACTH (&gt;200 ng/L)</a:t>
            </a:r>
          </a:p>
          <a:p>
            <a:pPr eaLnBrk="1" hangingPunct="1">
              <a:spcAft>
                <a:spcPts val="1200"/>
              </a:spcAft>
            </a:pPr>
            <a:endParaRPr lang="en-US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7885113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476672"/>
            <a:ext cx="8062912" cy="803175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Confirmatory Tests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38536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Measure basal S. </a:t>
            </a:r>
            <a:r>
              <a:rPr lang="en-US" sz="2800" dirty="0" err="1" smtClean="0"/>
              <a:t>cortisol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Stimulate with I.M. synthetic ACTH (0.25 mg)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Measure S.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30 min after I/M injection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Normal: </a:t>
            </a:r>
            <a:r>
              <a:rPr lang="en-US" sz="2800" b="1" dirty="0" smtClean="0">
                <a:solidFill>
                  <a:srgbClr val="FF3300"/>
                </a:solidFill>
                <a:sym typeface="Symbol" pitchFamily="18" charset="2"/>
              </a:rPr>
              <a:t> of S. </a:t>
            </a:r>
            <a:r>
              <a:rPr lang="en-US" sz="2800" b="1" dirty="0" err="1" smtClean="0">
                <a:solidFill>
                  <a:srgbClr val="FF3300"/>
                </a:solidFill>
                <a:sym typeface="Symbol" pitchFamily="18" charset="2"/>
              </a:rPr>
              <a:t>cortisol</a:t>
            </a:r>
            <a:r>
              <a:rPr lang="en-US" sz="2800" b="1" dirty="0" smtClean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to</a:t>
            </a:r>
            <a:r>
              <a:rPr lang="en-US" sz="2800" dirty="0" smtClean="0">
                <a:solidFill>
                  <a:srgbClr val="FF3300"/>
                </a:solidFill>
                <a:sym typeface="Symbol" pitchFamily="18" charset="2"/>
              </a:rPr>
              <a:t> &gt;</a:t>
            </a:r>
            <a:r>
              <a:rPr lang="en-US" sz="2800" dirty="0" smtClean="0">
                <a:sym typeface="Symbol" pitchFamily="18" charset="2"/>
              </a:rPr>
              <a:t>500 </a:t>
            </a:r>
            <a:r>
              <a:rPr lang="en-US" sz="2800" dirty="0" err="1" smtClean="0">
                <a:sym typeface="Symbol" pitchFamily="18" charset="2"/>
              </a:rPr>
              <a:t>nmol</a:t>
            </a:r>
            <a:r>
              <a:rPr lang="en-US" sz="2800" dirty="0" smtClean="0">
                <a:sym typeface="Symbol" pitchFamily="18" charset="2"/>
              </a:rPr>
              <a:t>/L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ym typeface="Symbol" pitchFamily="18" charset="2"/>
              </a:rPr>
              <a:t>Failure of S. </a:t>
            </a:r>
            <a:r>
              <a:rPr lang="en-US" sz="2800" dirty="0" err="1" smtClean="0">
                <a:sym typeface="Symbol" pitchFamily="18" charset="2"/>
              </a:rPr>
              <a:t>cortisol</a:t>
            </a:r>
            <a:r>
              <a:rPr lang="en-US" sz="2800" dirty="0" smtClean="0">
                <a:sym typeface="Symbol" pitchFamily="18" charset="2"/>
              </a:rPr>
              <a:t> to respond to stimulation, 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confirm AD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Abnormal results:</a:t>
            </a:r>
            <a:r>
              <a:rPr lang="en-US" sz="2800" b="1" dirty="0" smtClean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emotional stress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glucocorticoid</a:t>
            </a:r>
            <a:r>
              <a:rPr lang="en-US" sz="2400" b="1" dirty="0" smtClean="0"/>
              <a:t> therapy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estrogen contraceptives.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207863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1. Short </a:t>
            </a:r>
            <a:r>
              <a:rPr lang="en-US" sz="3200" b="1" dirty="0" err="1" smtClean="0">
                <a:solidFill>
                  <a:srgbClr val="FF0000"/>
                </a:solidFill>
              </a:rPr>
              <a:t>tetracosactrin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Synacthen</a:t>
            </a:r>
            <a:r>
              <a:rPr lang="en-US" sz="3200" b="1" dirty="0" smtClean="0">
                <a:solidFill>
                  <a:srgbClr val="FF0000"/>
                </a:solidFill>
              </a:rPr>
              <a:t>) test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    (Short ACTH stimulation test)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609601"/>
            <a:ext cx="8062912" cy="947192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Confirmatory Tests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3841"/>
            <a:ext cx="7772400" cy="1019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Detection of adrenal antibodies in serum of patients with autoimmune Addison’s disease</a:t>
            </a:r>
            <a:endParaRPr lang="en-US" sz="2400" b="1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3429000"/>
            <a:ext cx="6192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3.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Imaging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(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Ultrasound/CT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650" y="4609927"/>
            <a:ext cx="784381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cs typeface="+mn-cs"/>
              </a:rPr>
              <a:t>  Ultrasound </a:t>
            </a:r>
            <a:r>
              <a:rPr lang="en-US" sz="2800" dirty="0">
                <a:latin typeface="+mn-lt"/>
                <a:cs typeface="+mn-cs"/>
              </a:rPr>
              <a:t>or CT for adrenal glands for </a:t>
            </a:r>
            <a:endParaRPr lang="en-US" sz="2800" dirty="0" smtClean="0">
              <a:latin typeface="+mn-lt"/>
              <a:cs typeface="+mn-cs"/>
            </a:endParaRPr>
          </a:p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smtClean="0">
                <a:latin typeface="+mn-lt"/>
                <a:cs typeface="+mn-cs"/>
              </a:rPr>
              <a:t>  identifying the </a:t>
            </a:r>
            <a:r>
              <a:rPr lang="en-US" sz="2800" dirty="0">
                <a:latin typeface="+mn-lt"/>
                <a:cs typeface="+mn-cs"/>
              </a:rPr>
              <a:t>cause of primary adrenal failure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1761753"/>
            <a:ext cx="4311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 Adrenal antibodies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596336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38063"/>
            <a:ext cx="8353425" cy="1018729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Investigation of Secondary AC Insufficiency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2493"/>
            <a:ext cx="8280400" cy="460883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Low</a:t>
            </a:r>
            <a:r>
              <a:rPr lang="en-US" sz="2800" b="1" dirty="0" smtClean="0"/>
              <a:t> serum </a:t>
            </a:r>
            <a:r>
              <a:rPr lang="en-US" sz="2800" b="1" dirty="0" err="1" smtClean="0"/>
              <a:t>cortisol</a:t>
            </a:r>
            <a:r>
              <a:rPr lang="en-US" sz="2800" b="1" dirty="0" smtClean="0"/>
              <a:t> with </a:t>
            </a:r>
            <a:r>
              <a:rPr lang="en-US" sz="2800" b="1" dirty="0" smtClean="0">
                <a:solidFill>
                  <a:srgbClr val="FF0000"/>
                </a:solidFill>
              </a:rPr>
              <a:t>low</a:t>
            </a:r>
            <a:r>
              <a:rPr lang="en-US" sz="2800" b="1" dirty="0" smtClean="0"/>
              <a:t> plasma ACTH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No response to short </a:t>
            </a:r>
            <a:r>
              <a:rPr lang="en-US" sz="2400" b="1" dirty="0" err="1" smtClean="0"/>
              <a:t>synacthen</a:t>
            </a:r>
            <a:r>
              <a:rPr lang="en-US" sz="2400" b="1" dirty="0" smtClean="0"/>
              <a:t> test: </a:t>
            </a:r>
            <a:r>
              <a:rPr lang="en-US" sz="2400" b="1" dirty="0" err="1" smtClean="0"/>
              <a:t>Adrenocortical</a:t>
            </a:r>
            <a:r>
              <a:rPr lang="en-US" sz="2400" b="1" dirty="0" smtClean="0"/>
              <a:t> cells fail to respond to short ACTH stimulation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Depot </a:t>
            </a:r>
            <a:r>
              <a:rPr lang="en-US" sz="2800" b="1" dirty="0" err="1" smtClean="0">
                <a:solidFill>
                  <a:srgbClr val="FF0000"/>
                </a:solidFill>
              </a:rPr>
              <a:t>Synacthen</a:t>
            </a:r>
            <a:r>
              <a:rPr lang="en-US" sz="2800" b="1" dirty="0" smtClean="0">
                <a:solidFill>
                  <a:srgbClr val="FF0000"/>
                </a:solidFill>
              </a:rPr>
              <a:t> test (confirmatory test)</a:t>
            </a:r>
            <a:r>
              <a:rPr lang="en-US" sz="2800" b="1" dirty="0" smtClean="0"/>
              <a:t> 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dirty="0" smtClean="0"/>
              <a:t> </a:t>
            </a:r>
            <a:r>
              <a:rPr lang="en-US" sz="2400" b="1" dirty="0" smtClean="0"/>
              <a:t>Measure basal S. </a:t>
            </a:r>
            <a:r>
              <a:rPr lang="en-US" sz="2400" b="1" dirty="0" err="1" smtClean="0"/>
              <a:t>cortisol</a:t>
            </a:r>
            <a:endParaRPr lang="en-US" sz="2400" b="1" dirty="0" smtClean="0"/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 smtClean="0"/>
              <a:t> Stimulate with I.M. synthetic ACTH (1.0 mg) on each of three consecutive days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 smtClean="0"/>
              <a:t> Measure S. </a:t>
            </a:r>
            <a:r>
              <a:rPr lang="en-US" sz="2400" b="1" dirty="0" err="1" smtClean="0"/>
              <a:t>cortisol</a:t>
            </a:r>
            <a:r>
              <a:rPr lang="en-US" sz="2400" b="1" dirty="0" smtClean="0"/>
              <a:t> at 5 hours after I.M. injection on </a:t>
            </a:r>
            <a:r>
              <a:rPr lang="en-US" sz="2400" b="1" dirty="0" smtClean="0">
                <a:solidFill>
                  <a:srgbClr val="FF0000"/>
                </a:solidFill>
              </a:rPr>
              <a:t>each</a:t>
            </a:r>
            <a:r>
              <a:rPr lang="en-US" sz="2400" b="1" dirty="0" smtClean="0"/>
              <a:t> of the three days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8407"/>
            <a:ext cx="8424863" cy="1368425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Investigation of Secondary AC Insufficiency</a:t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Depot </a:t>
            </a:r>
            <a:r>
              <a:rPr lang="en-US" sz="3200" b="1" dirty="0" err="1" smtClean="0">
                <a:solidFill>
                  <a:srgbClr val="FF0000"/>
                </a:solidFill>
              </a:rPr>
              <a:t>Synacthen</a:t>
            </a:r>
            <a:r>
              <a:rPr lang="en-US" sz="3200" b="1" dirty="0" smtClean="0">
                <a:solidFill>
                  <a:srgbClr val="FF0000"/>
                </a:solidFill>
              </a:rPr>
              <a:t> test …. Cont’d</a:t>
            </a:r>
            <a:endParaRPr lang="en-US" sz="3200" dirty="0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6203"/>
            <a:ext cx="8353425" cy="417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Interpretation of results: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 smtClean="0"/>
              <a:t>Addison’s disease: </a:t>
            </a:r>
            <a:r>
              <a:rPr lang="en-US" sz="2400" b="1" dirty="0" smtClean="0">
                <a:solidFill>
                  <a:srgbClr val="0000CC"/>
                </a:solidFill>
              </a:rPr>
              <a:t>No rise of S. </a:t>
            </a:r>
            <a:r>
              <a:rPr lang="en-US" sz="2400" b="1" dirty="0" err="1" smtClean="0">
                <a:solidFill>
                  <a:srgbClr val="0000CC"/>
                </a:solidFill>
              </a:rPr>
              <a:t>cortisol</a:t>
            </a:r>
            <a:r>
              <a:rPr lang="en-US" sz="2400" b="1" dirty="0" smtClean="0">
                <a:solidFill>
                  <a:srgbClr val="0000CC"/>
                </a:solidFill>
              </a:rPr>
              <a:t> &gt;600 </a:t>
            </a:r>
            <a:r>
              <a:rPr lang="en-US" sz="2400" b="1" dirty="0" err="1" smtClean="0">
                <a:solidFill>
                  <a:srgbClr val="0000CC"/>
                </a:solidFill>
              </a:rPr>
              <a:t>nmol</a:t>
            </a:r>
            <a:r>
              <a:rPr lang="en-US" sz="2400" b="1" dirty="0" smtClean="0">
                <a:solidFill>
                  <a:srgbClr val="0000CC"/>
                </a:solidFill>
              </a:rPr>
              <a:t>/L at 5 h after 3</a:t>
            </a:r>
            <a:r>
              <a:rPr lang="en-US" sz="2400" b="1" baseline="30000" dirty="0" smtClean="0">
                <a:solidFill>
                  <a:srgbClr val="0000CC"/>
                </a:solidFill>
              </a:rPr>
              <a:t>rd</a:t>
            </a:r>
            <a:r>
              <a:rPr lang="en-US" sz="2400" b="1" dirty="0" smtClean="0">
                <a:solidFill>
                  <a:srgbClr val="0000CC"/>
                </a:solidFill>
              </a:rPr>
              <a:t> injection.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 smtClean="0"/>
              <a:t>Secondary AC: </a:t>
            </a:r>
            <a:r>
              <a:rPr lang="en-US" sz="2400" b="1" dirty="0" smtClean="0">
                <a:solidFill>
                  <a:srgbClr val="0000CC"/>
                </a:solidFill>
              </a:rPr>
              <a:t>Stepwise increase in the S. </a:t>
            </a:r>
            <a:r>
              <a:rPr lang="en-US" sz="2400" b="1" dirty="0" err="1" smtClean="0">
                <a:solidFill>
                  <a:srgbClr val="0000CC"/>
                </a:solidFill>
              </a:rPr>
              <a:t>cortisol</a:t>
            </a:r>
            <a:r>
              <a:rPr lang="en-US" sz="2400" b="1" dirty="0" smtClean="0">
                <a:solidFill>
                  <a:srgbClr val="0000CC"/>
                </a:solidFill>
              </a:rPr>
              <a:t> after successive injections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 smtClean="0"/>
              <a:t>Limitations: </a:t>
            </a:r>
            <a:br>
              <a:rPr lang="en-US" sz="2400" b="1" dirty="0" smtClean="0"/>
            </a:b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Hypothyroidism: </a:t>
            </a:r>
            <a:r>
              <a:rPr lang="en-US" sz="2000" b="1" dirty="0" smtClean="0">
                <a:solidFill>
                  <a:srgbClr val="0000CC"/>
                </a:solidFill>
              </a:rPr>
              <a:t>Thyroid deficiency must be corrected 	before testing of </a:t>
            </a:r>
            <a:r>
              <a:rPr lang="en-US" sz="2000" b="1" dirty="0" err="1" smtClean="0">
                <a:solidFill>
                  <a:srgbClr val="0000CC"/>
                </a:solidFill>
              </a:rPr>
              <a:t>adrenocortical</a:t>
            </a:r>
            <a:r>
              <a:rPr lang="en-US" sz="2000" b="1" dirty="0" smtClean="0">
                <a:solidFill>
                  <a:srgbClr val="0000CC"/>
                </a:solidFill>
              </a:rPr>
              <a:t> functions</a:t>
            </a:r>
            <a:br>
              <a:rPr lang="en-US" sz="2000" b="1" dirty="0" smtClean="0">
                <a:solidFill>
                  <a:srgbClr val="0000CC"/>
                </a:solidFill>
              </a:rPr>
            </a:b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/>
            </a:r>
            <a:br>
              <a:rPr lang="en-US" sz="2400" b="1" dirty="0" smtClean="0">
                <a:solidFill>
                  <a:srgbClr val="0000CC"/>
                </a:solidFill>
              </a:rPr>
            </a:br>
            <a:r>
              <a:rPr lang="en-US" sz="2400" b="1" dirty="0" smtClean="0">
                <a:solidFill>
                  <a:srgbClr val="0000CC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Prolonged steroid therapy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424863" cy="1366838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of Secondary AC Insufficiency …. Cont’d</a:t>
            </a:r>
            <a:br>
              <a:rPr lang="en-US" sz="3200" smtClean="0"/>
            </a:br>
            <a:r>
              <a:rPr lang="en-US" sz="3200" b="1" smtClean="0">
                <a:solidFill>
                  <a:srgbClr val="FF0000"/>
                </a:solidFill>
              </a:rPr>
              <a:t>Other Investigations</a:t>
            </a:r>
            <a:endParaRPr lang="en-US" sz="3200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353425" cy="2808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b="1" smtClean="0">
                <a:solidFill>
                  <a:srgbClr val="0000CC"/>
                </a:solidFill>
              </a:rPr>
              <a:t>Insulin-induced hypoglycemia: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sz="2400" b="1" smtClean="0"/>
              <a:t>		Adrenal failure secondary to pituitary causes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sz="2400" b="1" smtClean="0">
                <a:solidFill>
                  <a:srgbClr val="0000CC"/>
                </a:solidFill>
              </a:rPr>
              <a:t>MRI for pituitary gland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6550025" cy="914400"/>
          </a:xfrm>
        </p:spPr>
        <p:txBody>
          <a:bodyPr/>
          <a:lstStyle/>
          <a:p>
            <a:r>
              <a:rPr lang="en-US" dirty="0" smtClean="0"/>
              <a:t>Objectives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14649"/>
            <a:ext cx="8062913" cy="4738687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800" dirty="0" smtClean="0"/>
              <a:t>To identify different causes of primary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r>
              <a:rPr lang="en-US" sz="2800" dirty="0" smtClean="0"/>
              <a:t> (Addison’s disease)</a:t>
            </a:r>
          </a:p>
          <a:p>
            <a:pPr lvl="0">
              <a:spcAft>
                <a:spcPts val="1200"/>
              </a:spcAft>
            </a:pPr>
            <a:r>
              <a:rPr lang="en-US" sz="2800" dirty="0" smtClean="0"/>
              <a:t>To identify secondary causes of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endParaRPr lang="en-US" sz="2800" dirty="0" smtClean="0"/>
          </a:p>
          <a:p>
            <a:pPr lvl="0">
              <a:spcAft>
                <a:spcPts val="1200"/>
              </a:spcAft>
            </a:pPr>
            <a:r>
              <a:rPr lang="en-US" sz="2800" dirty="0" smtClean="0"/>
              <a:t>To understand the diagnostic algorithm for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endParaRPr lang="en-US" sz="2800" dirty="0" smtClean="0"/>
          </a:p>
          <a:p>
            <a:pPr lvl="0"/>
            <a:r>
              <a:rPr lang="en-US" sz="2800" dirty="0" smtClean="0"/>
              <a:t>To understand the interpretation of laboratory tests of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for Addison’s disease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for </a:t>
            </a:r>
            <a:br>
              <a:rPr lang="en-US" sz="3200" smtClean="0"/>
            </a:br>
            <a:r>
              <a:rPr lang="en-US" sz="3200" smtClean="0"/>
              <a:t>Secondary AC Insufficiency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11138"/>
            <a:ext cx="3960813" cy="769937"/>
          </a:xfrm>
        </p:spPr>
        <p:txBody>
          <a:bodyPr/>
          <a:lstStyle/>
          <a:p>
            <a:pPr eaLnBrk="1" hangingPunct="1"/>
            <a:r>
              <a:rPr lang="en-US" sz="2800" b="1" u="sng" smtClean="0"/>
              <a:t>ANATOMICALLY: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4608513" cy="2663825"/>
          </a:xfrm>
        </p:spPr>
        <p:txBody>
          <a:bodyPr/>
          <a:lstStyle/>
          <a:p>
            <a:pPr eaLnBrk="1" hangingPunct="1"/>
            <a:r>
              <a:rPr lang="en-US" sz="2400" b="1" smtClean="0"/>
              <a:t>The adrenal gland is situated on the anteriosuperior aspect of the kidney and receives its blood supply from the adrenal arteries.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323850" y="3860800"/>
            <a:ext cx="46085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u="sng">
                <a:solidFill>
                  <a:schemeClr val="tx2"/>
                </a:solidFill>
                <a:latin typeface="Arial Black" pitchFamily="34" charset="0"/>
              </a:rPr>
              <a:t>﻿HISTOLOGICALLY: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0000CC"/>
                </a:solidFill>
              </a:rPr>
              <a:t>The adrenal gland consists of two distinct tissues of different embryological origin, the outer cortex and inner medulla.</a:t>
            </a:r>
            <a:r>
              <a:rPr lang="en-US" sz="2400"/>
              <a:t> </a:t>
            </a:r>
          </a:p>
        </p:txBody>
      </p:sp>
      <p:pic>
        <p:nvPicPr>
          <p:cNvPr id="4101" name="Picture 10" descr="kidney_adrena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692150"/>
            <a:ext cx="3600450" cy="2952750"/>
          </a:xfrm>
          <a:noFill/>
          <a:ln>
            <a:solidFill>
              <a:srgbClr val="000000"/>
            </a:solidFill>
          </a:ln>
        </p:spPr>
      </p:pic>
      <p:pic>
        <p:nvPicPr>
          <p:cNvPr id="4102" name="Picture 11" descr="adrena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4163" y="4248150"/>
            <a:ext cx="3529012" cy="1989138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9144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smtClean="0"/>
              <a:t>The adrenal cortex comprises three zones based on cell type and function:</a:t>
            </a:r>
            <a:r>
              <a:rPr lang="en-US" sz="2800" smtClean="0"/>
              <a:t> 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4749800" cy="5181600"/>
          </a:xfrm>
        </p:spPr>
        <p:txBody>
          <a:bodyPr/>
          <a:lstStyle/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glomerulosa</a:t>
            </a:r>
            <a:r>
              <a:rPr lang="en-US" sz="2600" b="1" smtClean="0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/>
              <a:t>   The outermost zone </a:t>
            </a: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</a:t>
            </a:r>
            <a:r>
              <a:rPr lang="en-US" sz="2600" b="1" smtClean="0">
                <a:solidFill>
                  <a:srgbClr val="0066CC"/>
                </a:solidFill>
              </a:rPr>
              <a:t>aldosterone</a:t>
            </a:r>
            <a:r>
              <a:rPr lang="en-US" sz="2600" b="1" smtClean="0"/>
              <a:t> (the principal mineralocorticoid).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b="1" smtClean="0"/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/>
              <a:t>The deeper layers of the cortex: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fasciculata</a:t>
            </a:r>
            <a:r>
              <a:rPr lang="en-US" sz="2600" b="1" smtClean="0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glucocorticoids – mainly </a:t>
            </a:r>
            <a:r>
              <a:rPr lang="en-US" sz="2600" b="1" smtClean="0">
                <a:solidFill>
                  <a:srgbClr val="0066CC"/>
                </a:solidFill>
              </a:rPr>
              <a:t>cortisol</a:t>
            </a:r>
            <a:r>
              <a:rPr lang="en-US" sz="2600" b="1" smtClean="0"/>
              <a:t> (95%)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reticularis</a:t>
            </a:r>
            <a:r>
              <a:rPr lang="en-US" sz="2600" b="1" smtClean="0"/>
              <a:t> </a:t>
            </a:r>
            <a:br>
              <a:rPr lang="en-US" sz="2600" b="1" smtClean="0"/>
            </a:b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Sex hormones</a:t>
            </a:r>
            <a:endParaRPr lang="en-US" sz="2600" smtClean="0"/>
          </a:p>
        </p:txBody>
      </p:sp>
      <p:pic>
        <p:nvPicPr>
          <p:cNvPr id="5124" name="Picture 8" descr="miniadrenalAna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29275" y="1341438"/>
            <a:ext cx="3263900" cy="2087562"/>
          </a:xfrm>
          <a:noFill/>
          <a:ln>
            <a:solidFill>
              <a:srgbClr val="000000"/>
            </a:solidFill>
          </a:ln>
        </p:spPr>
      </p:pic>
      <p:pic>
        <p:nvPicPr>
          <p:cNvPr id="5125" name="Picture 12" descr="Adrenal_cortex_lay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1500" y="3573463"/>
            <a:ext cx="3241675" cy="3024187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979613" y="0"/>
            <a:ext cx="5400675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3333FF"/>
                </a:solidFill>
              </a:rPr>
              <a:t>Steroid Hormone Synthesis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563938" y="5492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Cholesterol</a:t>
            </a: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4716463" y="14128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3132138" y="1700213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Pregnenolone (C21)</a:t>
            </a:r>
          </a:p>
        </p:txBody>
      </p:sp>
      <p:sp>
        <p:nvSpPr>
          <p:cNvPr id="6150" name="Line 10"/>
          <p:cNvSpPr>
            <a:spLocks noChangeShapeType="1"/>
          </p:cNvSpPr>
          <p:nvPr/>
        </p:nvSpPr>
        <p:spPr bwMode="auto">
          <a:xfrm>
            <a:off x="4716463" y="21336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4932363" y="2133600"/>
            <a:ext cx="331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3-</a:t>
            </a:r>
            <a:r>
              <a:rPr lang="el-GR" sz="1400" b="1">
                <a:solidFill>
                  <a:srgbClr val="0000CC"/>
                </a:solidFill>
              </a:rPr>
              <a:t>β</a:t>
            </a:r>
            <a:r>
              <a:rPr lang="en-US" sz="1400" b="1">
                <a:solidFill>
                  <a:srgbClr val="0000CC"/>
                </a:solidFill>
              </a:rPr>
              <a:t>-Hydroxysteroid dehydrogenase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3708400" y="2565400"/>
            <a:ext cx="259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Progesterone (C21)</a:t>
            </a:r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>
            <a:off x="4716463" y="2997200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4859338" y="2997200"/>
            <a:ext cx="172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17-</a:t>
            </a:r>
            <a:r>
              <a:rPr lang="el-GR" sz="1400" b="1">
                <a:solidFill>
                  <a:srgbClr val="0000CC"/>
                </a:solidFill>
              </a:rPr>
              <a:t>α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2627313" y="3422650"/>
            <a:ext cx="4751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17-</a:t>
            </a:r>
            <a:r>
              <a:rPr lang="el-GR" sz="2000" b="1">
                <a:solidFill>
                  <a:srgbClr val="000000"/>
                </a:solidFill>
              </a:rPr>
              <a:t>α</a:t>
            </a:r>
            <a:r>
              <a:rPr lang="en-US" sz="2000" b="1">
                <a:solidFill>
                  <a:srgbClr val="000000"/>
                </a:solidFill>
              </a:rPr>
              <a:t>-Hydroxyprogesterone (C21)</a:t>
            </a:r>
            <a:endParaRPr lang="el-GR" sz="2000" b="1">
              <a:solidFill>
                <a:srgbClr val="000000"/>
              </a:solidFill>
            </a:endParaRP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5795963" y="443071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Androstenedione (C19)</a:t>
            </a:r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5867400" y="5013325"/>
            <a:ext cx="295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Testosterone (C19)</a:t>
            </a:r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6156325" y="616585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Estradiol (C18) </a:t>
            </a:r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>
            <a:off x="7235825" y="47974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21"/>
          <p:cNvSpPr>
            <a:spLocks noChangeShapeType="1"/>
          </p:cNvSpPr>
          <p:nvPr/>
        </p:nvSpPr>
        <p:spPr bwMode="auto">
          <a:xfrm>
            <a:off x="7235825" y="58769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22"/>
          <p:cNvSpPr>
            <a:spLocks noChangeShapeType="1"/>
          </p:cNvSpPr>
          <p:nvPr/>
        </p:nvSpPr>
        <p:spPr bwMode="auto">
          <a:xfrm>
            <a:off x="4859338" y="3860800"/>
            <a:ext cx="15843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2" name="Text Box 23"/>
          <p:cNvSpPr txBox="1">
            <a:spLocks noChangeArrowheads="1"/>
          </p:cNvSpPr>
          <p:nvPr/>
        </p:nvSpPr>
        <p:spPr bwMode="auto">
          <a:xfrm>
            <a:off x="3348038" y="4718050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11-Deoxycortisol (C21)</a:t>
            </a:r>
          </a:p>
        </p:txBody>
      </p:sp>
      <p:sp>
        <p:nvSpPr>
          <p:cNvPr id="6163" name="Text Box 24"/>
          <p:cNvSpPr txBox="1">
            <a:spLocks noChangeArrowheads="1"/>
          </p:cNvSpPr>
          <p:nvPr/>
        </p:nvSpPr>
        <p:spPr bwMode="auto">
          <a:xfrm>
            <a:off x="250825" y="4430713"/>
            <a:ext cx="349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11-Deoxycorticosterone (C21)</a:t>
            </a:r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4716463" y="3860800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4716463" y="5084763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Text Box 27"/>
          <p:cNvSpPr txBox="1">
            <a:spLocks noChangeArrowheads="1"/>
          </p:cNvSpPr>
          <p:nvPr/>
        </p:nvSpPr>
        <p:spPr bwMode="auto">
          <a:xfrm>
            <a:off x="3635375" y="616585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Cortisol (C21) </a:t>
            </a:r>
          </a:p>
        </p:txBody>
      </p:sp>
      <p:sp>
        <p:nvSpPr>
          <p:cNvPr id="6167" name="Line 28"/>
          <p:cNvSpPr>
            <a:spLocks noChangeShapeType="1"/>
          </p:cNvSpPr>
          <p:nvPr/>
        </p:nvSpPr>
        <p:spPr bwMode="auto">
          <a:xfrm flipH="1">
            <a:off x="2843213" y="3860800"/>
            <a:ext cx="165735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Text Box 29"/>
          <p:cNvSpPr txBox="1">
            <a:spLocks noChangeArrowheads="1"/>
          </p:cNvSpPr>
          <p:nvPr/>
        </p:nvSpPr>
        <p:spPr bwMode="auto">
          <a:xfrm>
            <a:off x="2051050" y="3860800"/>
            <a:ext cx="172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21-</a:t>
            </a:r>
            <a:r>
              <a:rPr lang="el-GR" sz="1400" b="1">
                <a:solidFill>
                  <a:srgbClr val="0000CC"/>
                </a:solidFill>
              </a:rPr>
              <a:t>α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69" name="Text Box 30"/>
          <p:cNvSpPr txBox="1">
            <a:spLocks noChangeArrowheads="1"/>
          </p:cNvSpPr>
          <p:nvPr/>
        </p:nvSpPr>
        <p:spPr bwMode="auto">
          <a:xfrm>
            <a:off x="2411413" y="5013325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11- </a:t>
            </a:r>
            <a:r>
              <a:rPr lang="el-GR" sz="1400" b="1">
                <a:solidFill>
                  <a:srgbClr val="0000CC"/>
                </a:solidFill>
              </a:rPr>
              <a:t>β</a:t>
            </a:r>
            <a:r>
              <a:rPr lang="el-GR"/>
              <a:t> 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70" name="Text Box 31"/>
          <p:cNvSpPr txBox="1">
            <a:spLocks noChangeArrowheads="1"/>
          </p:cNvSpPr>
          <p:nvPr/>
        </p:nvSpPr>
        <p:spPr bwMode="auto">
          <a:xfrm>
            <a:off x="611188" y="52943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Corticosterone </a:t>
            </a:r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1835150" y="47974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2" name="Text Box 33"/>
          <p:cNvSpPr txBox="1">
            <a:spLocks noChangeArrowheads="1"/>
          </p:cNvSpPr>
          <p:nvPr/>
        </p:nvSpPr>
        <p:spPr bwMode="auto">
          <a:xfrm>
            <a:off x="368300" y="6165850"/>
            <a:ext cx="295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Aldosterone (C21) </a:t>
            </a:r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1835150" y="566102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716463" y="9810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7235825" y="53736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3438" y="4765675"/>
            <a:ext cx="2808287" cy="1985963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7837488" y="5475288"/>
            <a:ext cx="2173287" cy="369887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Peripheral tissues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622375" y="426368"/>
            <a:ext cx="6550025" cy="914400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Aldosterone</a:t>
            </a:r>
            <a:r>
              <a:rPr lang="en-US" b="1" dirty="0" smtClean="0"/>
              <a:t> Hormone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6617"/>
            <a:ext cx="8062913" cy="4738687"/>
          </a:xfrm>
        </p:spPr>
        <p:txBody>
          <a:bodyPr/>
          <a:lstStyle/>
          <a:p>
            <a:pPr eaLnBrk="1" hangingPunct="1"/>
            <a:r>
              <a:rPr lang="en-US" b="1" dirty="0" smtClean="0"/>
              <a:t>The principal physiological function of </a:t>
            </a:r>
            <a:r>
              <a:rPr lang="en-US" b="1" dirty="0" err="1" smtClean="0"/>
              <a:t>aldosterone</a:t>
            </a:r>
            <a:r>
              <a:rPr lang="en-US" b="1" dirty="0" smtClean="0"/>
              <a:t> is to </a:t>
            </a:r>
            <a:r>
              <a:rPr lang="en-US" b="1" dirty="0" smtClean="0">
                <a:solidFill>
                  <a:srgbClr val="3333FF"/>
                </a:solidFill>
              </a:rPr>
              <a:t>conserve Na</a:t>
            </a:r>
            <a:r>
              <a:rPr lang="en-US" b="1" baseline="30000" dirty="0" smtClean="0">
                <a:solidFill>
                  <a:srgbClr val="3333FF"/>
                </a:solidFill>
              </a:rPr>
              <a:t>+</a:t>
            </a:r>
            <a:r>
              <a:rPr lang="en-US" b="1" dirty="0" smtClean="0">
                <a:solidFill>
                  <a:srgbClr val="3333FF"/>
                </a:solidFill>
              </a:rPr>
              <a:t>,</a:t>
            </a:r>
            <a:r>
              <a:rPr lang="en-US" b="1" dirty="0" smtClean="0"/>
              <a:t> mainly by facilitating Na</a:t>
            </a:r>
            <a:r>
              <a:rPr lang="en-US" b="1" baseline="30000" dirty="0" smtClean="0"/>
              <a:t>+</a:t>
            </a:r>
            <a:r>
              <a:rPr lang="en-US" b="1" dirty="0" smtClean="0"/>
              <a:t> </a:t>
            </a:r>
            <a:r>
              <a:rPr lang="en-US" b="1" dirty="0" err="1" smtClean="0"/>
              <a:t>reabsorption</a:t>
            </a:r>
            <a:r>
              <a:rPr lang="en-US" b="1" dirty="0" smtClean="0"/>
              <a:t> and reciprocal </a:t>
            </a:r>
            <a:r>
              <a:rPr lang="en-US" b="1" dirty="0" smtClean="0">
                <a:solidFill>
                  <a:srgbClr val="3333FF"/>
                </a:solidFill>
              </a:rPr>
              <a:t>K</a:t>
            </a:r>
            <a:r>
              <a:rPr lang="en-US" b="1" baseline="30000" dirty="0" smtClean="0">
                <a:solidFill>
                  <a:srgbClr val="3333FF"/>
                </a:solidFill>
              </a:rPr>
              <a:t>+</a:t>
            </a:r>
            <a:r>
              <a:rPr lang="en-US" b="1" dirty="0" smtClean="0">
                <a:solidFill>
                  <a:srgbClr val="3333FF"/>
                </a:solidFill>
              </a:rPr>
              <a:t> or H</a:t>
            </a:r>
            <a:r>
              <a:rPr lang="en-US" b="1" baseline="30000" dirty="0" smtClean="0">
                <a:solidFill>
                  <a:srgbClr val="3333FF"/>
                </a:solidFill>
              </a:rPr>
              <a:t>+</a:t>
            </a:r>
            <a:r>
              <a:rPr lang="en-US" b="1" dirty="0" smtClean="0">
                <a:solidFill>
                  <a:srgbClr val="3333FF"/>
                </a:solidFill>
              </a:rPr>
              <a:t> secretion</a:t>
            </a:r>
            <a:r>
              <a:rPr lang="en-US" b="1" dirty="0" smtClean="0"/>
              <a:t> in the distal renal tubule.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err="1" smtClean="0"/>
              <a:t>aldosterone</a:t>
            </a:r>
            <a:r>
              <a:rPr lang="en-US" b="1" dirty="0" smtClean="0"/>
              <a:t> is a </a:t>
            </a:r>
            <a:r>
              <a:rPr lang="en-US" b="1" dirty="0" smtClean="0">
                <a:solidFill>
                  <a:srgbClr val="FF3300"/>
                </a:solidFill>
              </a:rPr>
              <a:t>major regulator of water and electrolyte balance</a:t>
            </a:r>
            <a:r>
              <a:rPr lang="en-US" b="1" dirty="0" smtClean="0"/>
              <a:t>, as well as </a:t>
            </a:r>
            <a:r>
              <a:rPr lang="en-US" b="1" dirty="0" smtClean="0">
                <a:solidFill>
                  <a:srgbClr val="3333FF"/>
                </a:solidFill>
              </a:rPr>
              <a:t>blood pressure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80400" cy="511333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Aldosterone</a:t>
            </a:r>
            <a:r>
              <a:rPr lang="en-US" b="1" smtClean="0"/>
              <a:t>, by acting on the </a:t>
            </a:r>
            <a:r>
              <a:rPr lang="en-US" b="1" u="sng" smtClean="0">
                <a:solidFill>
                  <a:srgbClr val="0000CC"/>
                </a:solidFill>
              </a:rPr>
              <a:t>distal convoluted tubule</a:t>
            </a:r>
            <a:r>
              <a:rPr lang="en-US" b="1" smtClean="0"/>
              <a:t> of kidney, leads to: </a:t>
            </a:r>
          </a:p>
          <a:p>
            <a:pPr eaLnBrk="1" hangingPunct="1"/>
            <a:endParaRPr lang="en-US" sz="1600" b="1" smtClean="0">
              <a:sym typeface="Symbol" pitchFamily="18" charset="2"/>
            </a:endParaRPr>
          </a:p>
          <a:p>
            <a:pPr eaLnBrk="1" hangingPunct="1"/>
            <a:r>
              <a:rPr lang="en-US" b="1" smtClean="0">
                <a:sym typeface="Symbol" pitchFamily="18" charset="2"/>
              </a:rPr>
              <a:t></a:t>
            </a:r>
            <a:r>
              <a:rPr lang="en-US" b="1" smtClean="0"/>
              <a:t> potassium </a:t>
            </a:r>
            <a:r>
              <a:rPr lang="en-US" b="1" smtClean="0">
                <a:solidFill>
                  <a:srgbClr val="FF3300"/>
                </a:solidFill>
              </a:rPr>
              <a:t>excretion</a:t>
            </a:r>
            <a:r>
              <a:rPr lang="en-US" b="1" smtClean="0"/>
              <a:t> </a:t>
            </a:r>
            <a:endParaRPr lang="en-US" b="1" smtClean="0">
              <a:sym typeface="Symbol" pitchFamily="18" charset="2"/>
            </a:endParaRPr>
          </a:p>
          <a:p>
            <a:pPr eaLnBrk="1" hangingPunct="1"/>
            <a:r>
              <a:rPr lang="en-US" b="1" smtClean="0">
                <a:sym typeface="Symbol" pitchFamily="18" charset="2"/>
              </a:rPr>
              <a:t></a:t>
            </a:r>
            <a:r>
              <a:rPr lang="en-US" b="1" smtClean="0"/>
              <a:t> sodium and water </a:t>
            </a:r>
            <a:r>
              <a:rPr lang="en-US" b="1" smtClean="0">
                <a:solidFill>
                  <a:srgbClr val="FF3300"/>
                </a:solidFill>
              </a:rPr>
              <a:t>reabsorption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>
              <a:sym typeface="Symbol" pitchFamily="18" charset="2"/>
            </a:endParaRPr>
          </a:p>
          <a:p>
            <a:pPr eaLnBrk="1" hangingPunct="1">
              <a:buClr>
                <a:srgbClr val="FF0000"/>
              </a:buClr>
            </a:pP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Renin-Angiotensin system </a:t>
            </a:r>
            <a:r>
              <a:rPr lang="en-US" b="1" smtClean="0">
                <a:sym typeface="Symbol" pitchFamily="18" charset="2"/>
              </a:rPr>
              <a:t>is the most important regulatory mechanism for aldosterone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914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The </a:t>
            </a:r>
            <a:r>
              <a:rPr lang="en-US" sz="3200" b="1" dirty="0" err="1" smtClean="0"/>
              <a:t>renin</a:t>
            </a:r>
            <a:r>
              <a:rPr lang="en-US" sz="3200" b="1" dirty="0" smtClean="0"/>
              <a:t> - </a:t>
            </a:r>
            <a:r>
              <a:rPr lang="en-US" sz="3200" b="1" dirty="0" err="1" smtClean="0"/>
              <a:t>angiotensin</a:t>
            </a:r>
            <a:r>
              <a:rPr lang="en-US" sz="3200" b="1" dirty="0" smtClean="0"/>
              <a:t> system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It is the </a:t>
            </a:r>
            <a:r>
              <a:rPr lang="en-US" sz="2400" b="1" u="sng" smtClean="0">
                <a:solidFill>
                  <a:srgbClr val="000000"/>
                </a:solidFill>
              </a:rPr>
              <a:t>most important system</a:t>
            </a:r>
            <a:r>
              <a:rPr lang="en-US" sz="2400" b="1" smtClean="0">
                <a:solidFill>
                  <a:srgbClr val="000000"/>
                </a:solidFill>
              </a:rPr>
              <a:t> controlling </a:t>
            </a:r>
            <a:r>
              <a:rPr lang="en-US" sz="2400" b="1" smtClean="0">
                <a:solidFill>
                  <a:srgbClr val="FF3300"/>
                </a:solidFill>
              </a:rPr>
              <a:t>aldosterone secretion</a:t>
            </a:r>
            <a:r>
              <a:rPr lang="en-US" sz="2400" b="1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5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It is involved in </a:t>
            </a:r>
            <a:r>
              <a:rPr lang="en-US" sz="2400" b="1" smtClean="0">
                <a:solidFill>
                  <a:srgbClr val="FF3300"/>
                </a:solidFill>
              </a:rPr>
              <a:t>B.P. regulation</a:t>
            </a:r>
            <a:r>
              <a:rPr lang="en-US" sz="2400" b="1" smtClean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sz="5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FF3300"/>
                </a:solidFill>
                <a:latin typeface="Bodoni MT Black" pitchFamily="18" charset="0"/>
              </a:rPr>
              <a:t>Renin: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a proteolytic enzyme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000000"/>
                </a:solidFill>
              </a:rPr>
              <a:t>produced by the </a:t>
            </a:r>
            <a:r>
              <a:rPr lang="en-US" sz="2400" b="1" smtClean="0">
                <a:solidFill>
                  <a:srgbClr val="3333FF"/>
                </a:solidFill>
              </a:rPr>
              <a:t>juxtaglomerular cells</a:t>
            </a:r>
            <a:r>
              <a:rPr lang="en-US" sz="2400" b="1" smtClean="0">
                <a:solidFill>
                  <a:srgbClr val="000000"/>
                </a:solidFill>
              </a:rPr>
              <a:t> of the afferent renal arteriole</a:t>
            </a:r>
            <a:r>
              <a:rPr lang="en-US" sz="2400" b="1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Sensitive to B.P. changes through baroreceptors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released into the circulation in response to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a fall in circulating blood volume.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a fall in renal perfusion pressure.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 loss of Na</a:t>
            </a:r>
            <a:r>
              <a:rPr lang="en-US" sz="2000" b="1" baseline="30000" smtClean="0">
                <a:solidFill>
                  <a:srgbClr val="3333FF"/>
                </a:solidFill>
              </a:rPr>
              <a:t>+</a:t>
            </a:r>
            <a:r>
              <a:rPr lang="en-US" sz="2000" b="1" smtClean="0">
                <a:solidFill>
                  <a:srgbClr val="3333FF"/>
                </a:solidFill>
              </a:rPr>
              <a:t>.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476250"/>
            <a:ext cx="8675687" cy="612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smtClean="0">
                <a:solidFill>
                  <a:srgbClr val="FF3300"/>
                </a:solidFill>
                <a:latin typeface="Bodoni MT Black" pitchFamily="18" charset="0"/>
              </a:rPr>
              <a:t> </a:t>
            </a:r>
            <a:endParaRPr lang="el-GR" sz="2400" b="1" smtClean="0"/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4500563" y="17732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572000" y="1700213"/>
            <a:ext cx="1655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Renin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60700" y="234473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</a:t>
            </a: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4500563" y="28527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060700" y="342582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II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4572000" y="2778125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ACE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4500563" y="3933825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844800" y="4578350"/>
            <a:ext cx="3598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Vasoconstriction</a:t>
            </a:r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4500563" y="515778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3779838" y="5802313"/>
            <a:ext cx="1728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Bodoni MT Black" pitchFamily="18" charset="0"/>
                <a:sym typeface="Symbol" pitchFamily="18" charset="2"/>
              </a:rPr>
              <a:t></a:t>
            </a: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 B.P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6516688" y="3370263"/>
            <a:ext cx="2555875" cy="7889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 Aldosterone sec.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 Renin release</a:t>
            </a:r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6084888" y="3789363"/>
            <a:ext cx="431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1042988" y="3573463"/>
            <a:ext cx="12477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Degraded</a:t>
            </a: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787400" y="4484688"/>
            <a:ext cx="17684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Angiotensin III</a:t>
            </a:r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 flipH="1">
            <a:off x="2339975" y="3789363"/>
            <a:ext cx="79216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>
            <a:off x="1619250" y="3933825"/>
            <a:ext cx="0" cy="57467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1979613" y="476250"/>
            <a:ext cx="5113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3300"/>
                </a:solidFill>
                <a:latin typeface="Bodoni MT Black" pitchFamily="18" charset="0"/>
              </a:rPr>
              <a:t>Angiotensinogen</a:t>
            </a:r>
            <a:r>
              <a:rPr lang="en-US" sz="3600">
                <a:latin typeface="Bodoni MT Black" pitchFamily="18" charset="0"/>
              </a:rPr>
              <a:t> </a:t>
            </a:r>
          </a:p>
          <a:p>
            <a:pPr algn="ctr"/>
            <a:r>
              <a:rPr lang="en-US" sz="2400" b="1"/>
              <a:t>  (</a:t>
            </a:r>
            <a:r>
              <a:rPr lang="el-GR" sz="2400" b="1"/>
              <a:t>α</a:t>
            </a:r>
            <a:r>
              <a:rPr lang="en-US" sz="2400" b="1"/>
              <a:t>2-Globulin made in the liver)</a:t>
            </a:r>
            <a:endParaRPr lang="en-US" sz="2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theme/theme1.xml><?xml version="1.0" encoding="utf-8"?>
<a:theme xmlns:a="http://schemas.openxmlformats.org/drawingml/2006/main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Plaid design templa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2558</TotalTime>
  <Words>873</Words>
  <Application>Microsoft Office PowerPoint</Application>
  <PresentationFormat>On-screen Show (4:3)</PresentationFormat>
  <Paragraphs>168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Bodoni MT Black</vt:lpstr>
      <vt:lpstr>Symbol</vt:lpstr>
      <vt:lpstr>Times New Roman</vt:lpstr>
      <vt:lpstr>Verdana</vt:lpstr>
      <vt:lpstr>Wingdings</vt:lpstr>
      <vt:lpstr>Plaid design template</vt:lpstr>
      <vt:lpstr> Biochemistry of   Addison’s Disease</vt:lpstr>
      <vt:lpstr>Objectives</vt:lpstr>
      <vt:lpstr>ANATOMICALLY:</vt:lpstr>
      <vt:lpstr>The adrenal cortex comprises three zones based on cell type and function: </vt:lpstr>
      <vt:lpstr>PowerPoint Presentation</vt:lpstr>
      <vt:lpstr>Aldosterone Hormone</vt:lpstr>
      <vt:lpstr>PowerPoint Presentation</vt:lpstr>
      <vt:lpstr>The renin - angiotensin system</vt:lpstr>
      <vt:lpstr>PowerPoint Presentation</vt:lpstr>
      <vt:lpstr>Causes of adrenocortical hypofunction (AC)</vt:lpstr>
      <vt:lpstr>Signs and symptoms of primary adrenal failure (Addison’s disease)</vt:lpstr>
      <vt:lpstr>Hyperpigmentation in  Addison’s disease</vt:lpstr>
      <vt:lpstr>Investigation of Addison’s disease (AD)</vt:lpstr>
      <vt:lpstr>Investigation of Addison’s disease (AD)</vt:lpstr>
      <vt:lpstr>Confirmatory Tests</vt:lpstr>
      <vt:lpstr>Confirmatory Tests</vt:lpstr>
      <vt:lpstr>Investigation of Secondary AC Insufficiency</vt:lpstr>
      <vt:lpstr>Investigation of Secondary AC Insufficiency Depot Synacthen test …. Cont’d</vt:lpstr>
      <vt:lpstr>Investigation of Secondary AC Insufficiency …. Cont’d Other Investigations</vt:lpstr>
      <vt:lpstr>Investigation for Addison’s disease</vt:lpstr>
      <vt:lpstr>Investigation for  Secondary AC Insufficiency</vt:lpstr>
    </vt:vector>
  </TitlesOfParts>
  <Manager/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sayed</dc:creator>
  <cp:keywords/>
  <dc:description/>
  <cp:lastModifiedBy>DrRana</cp:lastModifiedBy>
  <cp:revision>121</cp:revision>
  <cp:lastPrinted>1601-01-01T00:00:00Z</cp:lastPrinted>
  <dcterms:created xsi:type="dcterms:W3CDTF">2006-12-18T22:02:11Z</dcterms:created>
  <dcterms:modified xsi:type="dcterms:W3CDTF">2015-02-21T20:09:27Z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