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77" r:id="rId6"/>
    <p:sldId id="279" r:id="rId7"/>
    <p:sldId id="280" r:id="rId8"/>
    <p:sldId id="281" r:id="rId9"/>
    <p:sldId id="259" r:id="rId10"/>
    <p:sldId id="260" r:id="rId11"/>
    <p:sldId id="261" r:id="rId12"/>
    <p:sldId id="283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72" r:id="rId22"/>
    <p:sldId id="269" r:id="rId23"/>
    <p:sldId id="273" r:id="rId24"/>
    <p:sldId id="274" r:id="rId25"/>
    <p:sldId id="275" r:id="rId26"/>
    <p:sldId id="276" r:id="rId27"/>
    <p:sldId id="282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g.medscape.com/pi/emed/ckb/radiology/336139-383902-2225.jpg&amp;imgrefurl=http://horecagroen.nl/webshop/beheer123/mucormycosis-ct&amp;usg=__ElFGYQEGhfGxD2hYsOAsqAgxE7A=&amp;h=371&amp;w=432&amp;sz=61&amp;hl=en&amp;start=14&amp;zoom=1&amp;tbnid=GtwAYCZZ_YPAZM:&amp;tbnh=108&amp;tbnw=126&amp;ei=eWeqTdvxLYW4hAftkrCuCQ&amp;prev=/images?q=mucormycosis&amp;hl=en&amp;safe=active&amp;gbv=2&amp;tbm=isch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vajira.ac.th/php/dept/d_patho/Mucormycosis.jpg&amp;imgrefurl=http://moodle.cku.siedlce.pl/grade/report/grader/mucormycosis-images&amp;usg=__mx9TwBeb4PzZQ6xO5SoFrxnJ3NA=&amp;h=172&amp;w=255&amp;sz=57&amp;hl=en&amp;start=10&amp;zoom=1&amp;tbnid=8s6GaHjfwZnM4M:&amp;tbnh=75&amp;tbnw=111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pmj.bmj.com/content/80/949/670/F2.large.jpg&amp;imgrefurl=http://pmj.bmj.com/content/80/949/670.full&amp;usg=__BcsDqwSVyDUZAvRBaqalQlC1neo=&amp;h=1280&amp;w=976&amp;sz=243&amp;hl=en&amp;start=12&amp;zoom=1&amp;tbnid=YpF3tgb2CHUapM:&amp;tbnh=150&amp;tbnw=114&amp;ei=eWeqTdvxLYW4hAftkrCuCQ&amp;prev=/images?q=mucormycosis&amp;hl=en&amp;safe=active&amp;gbv=2&amp;tbm=isch&amp;itbs=1" TargetMode="External"/><Relationship Id="rId4" Type="http://schemas.openxmlformats.org/officeDocument/2006/relationships/hyperlink" Target="http://www.google.com/imgres?imgurl=http://upload.wikimedia.org/wikipedia/commons/thumb/5/58/Periorbital_fungal_infection_known_as_mucormycosis,_or_phycomycosis_PHIL_2831_lores.jpg/230px-Periorbital_fungal_infection_known_as_mucormycosis,_or_phycomycosis_PHIL_2831_lores.jpg&amp;imgrefurl=http://en.wikipedia.org/wiki/Mucormycosis&amp;usg=__f7D2_NU3XZWtco7jaAmL9XSmdfI=&amp;h=216&amp;w=230&amp;sz=15&amp;hl=en&amp;start=1&amp;zoom=1&amp;tbnid=fUJVUIOYhoYsDM:&amp;tbnh=101&amp;tbnw=108&amp;ei=eWeqTdvxLYW4hAftkrCuCQ&amp;prev=/images?q=mucormycosis&amp;hl=en&amp;safe=active&amp;gbv=2&amp;tbm=isch&amp;itbs=1" TargetMode="External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clearwaterfootdoctor.com/wp-content/uploads/2009/11/DiabeticRisk.gif&amp;imgrefurl=http://www.clearwaterfootdoctor.com/resources/foot-ankle-topics/diabetic-foot-care/&amp;usg=__x1CaDC5fk8R1RODrry0eTtORyPE=&amp;h=327&amp;w=418&amp;sz=57&amp;hl=en&amp;start=19&amp;zoom=1&amp;tbnid=qlhy5sJ5ZaB-ZM:&amp;tbnh=98&amp;tbnw=125&amp;ei=W2aqTeoEiYmFB_jq1JoJ&amp;prev=/images?q=diabetic+foot&amp;hl=en&amp;safe=active&amp;gbv=2&amp;tbm=isch&amp;itbs=1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reversegangrene.com/image_diabetic_toe_ulcer_condition2.jpg&amp;imgrefurl=http://www.reversegangrene.com/A.htm&amp;usg=__MmW0mNPsrALgoMB_kBB-VDsm67k=&amp;h=224&amp;w=224&amp;sz=148&amp;hl=en&amp;start=20&amp;zoom=1&amp;tbnid=KoaxLSgjHLGuOM:&amp;tbnh=108&amp;tbnw=108&amp;ei=W2aqTeoEiYmFB_jq1JoJ&amp;prev=/images?q=diabetic+foot&amp;hl=en&amp;safe=active&amp;gbv=2&amp;tbm=isch&amp;itbs=1" TargetMode="External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hyperlink" Target="http://www.google.com/imgres?imgurl=http://www.aafp.org/afp/2002/1101/afp20021101p1655-f1.jpg&amp;imgrefurl=http://www.aafp.org/afp/2002/1101/p1655.html&amp;usg=__Goe6gEM-Ys23kRE6uvOI_SdwDOM=&amp;h=246&amp;w=300&amp;sz=30&amp;hl=en&amp;start=6&amp;zoom=1&amp;tbnid=H0e2aUH8RxCuwM:&amp;tbnh=95&amp;tbnw=116&amp;ei=W2aqTeoEiYmFB_jq1JoJ&amp;prev=/images?q=diabetic+foot&amp;hl=en&amp;safe=active&amp;gbv=2&amp;tbm=isch&amp;itbs=1" TargetMode="External"/><Relationship Id="rId9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Prof. Hanan Habib &amp; Dr. Ali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Somily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dirty="0" smtClean="0"/>
              <a:t>Department of Pathology &amp; Laboratory Medicine- Microbiology section</a:t>
            </a:r>
          </a:p>
          <a:p>
            <a:r>
              <a:rPr lang="en-US" sz="2400" b="1" dirty="0" smtClean="0"/>
              <a:t>College of Medicine, KSU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Diabetic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Upper Respiratory Tract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Invasive ( malignant) </a:t>
            </a:r>
            <a:r>
              <a:rPr lang="en-US" sz="8600" dirty="0" err="1" smtClean="0"/>
              <a:t>ottitis</a:t>
            </a:r>
            <a:r>
              <a:rPr lang="en-US" sz="8600" dirty="0" smtClean="0"/>
              <a:t> media, uncommon but potentially life threatening.</a:t>
            </a:r>
          </a:p>
          <a:p>
            <a:r>
              <a:rPr lang="en-US" sz="8600" dirty="0" err="1" smtClean="0"/>
              <a:t>Rhinocerebral</a:t>
            </a:r>
            <a:r>
              <a:rPr lang="en-US" sz="8600" dirty="0" smtClean="0"/>
              <a:t> </a:t>
            </a:r>
            <a:r>
              <a:rPr lang="en-US" sz="8600" dirty="0" err="1" smtClean="0"/>
              <a:t>mucormycosis</a:t>
            </a:r>
            <a:endParaRPr lang="en-US" sz="8600" dirty="0" smtClean="0"/>
          </a:p>
          <a:p>
            <a:pPr>
              <a:buNone/>
            </a:pPr>
            <a:endParaRPr lang="en-US" sz="8600" dirty="0"/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Invasive </a:t>
            </a:r>
            <a:r>
              <a:rPr lang="en-US" sz="9600" b="1" dirty="0" err="1" smtClean="0">
                <a:solidFill>
                  <a:srgbClr val="C00000"/>
                </a:solidFill>
              </a:rPr>
              <a:t>ottitis</a:t>
            </a:r>
            <a:r>
              <a:rPr lang="en-US" sz="9600" b="1" dirty="0" smtClean="0">
                <a:solidFill>
                  <a:srgbClr val="C00000"/>
                </a:solidFill>
              </a:rPr>
              <a:t> media</a:t>
            </a:r>
          </a:p>
          <a:p>
            <a:pPr>
              <a:buNone/>
            </a:pPr>
            <a:r>
              <a:rPr lang="en-US" sz="7400" b="1" dirty="0" smtClean="0"/>
              <a:t>Cause:</a:t>
            </a:r>
            <a:r>
              <a:rPr lang="en-US" sz="7400" dirty="0" smtClean="0"/>
              <a:t> </a:t>
            </a:r>
            <a:r>
              <a:rPr lang="en-US" sz="9600" i="1" dirty="0" err="1" smtClean="0"/>
              <a:t>P.aeruginosa</a:t>
            </a:r>
            <a:r>
              <a:rPr lang="en-US" sz="9600" dirty="0" smtClean="0"/>
              <a:t>. 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dirty="0" smtClean="0"/>
              <a:t>s/s :Patient present with severe pain, </a:t>
            </a:r>
            <a:r>
              <a:rPr lang="en-US" sz="9600" dirty="0" err="1" smtClean="0"/>
              <a:t>otorrhea</a:t>
            </a:r>
            <a:r>
              <a:rPr lang="en-US" sz="9600" dirty="0" smtClean="0"/>
              <a:t>, and hearing loss. </a:t>
            </a:r>
          </a:p>
          <a:p>
            <a:pPr>
              <a:buNone/>
            </a:pPr>
            <a:r>
              <a:rPr lang="en-US" sz="9600" dirty="0" smtClean="0"/>
              <a:t>Intense </a:t>
            </a:r>
            <a:r>
              <a:rPr lang="en-US" sz="9600" dirty="0" err="1" smtClean="0"/>
              <a:t>cellulitis</a:t>
            </a:r>
            <a:r>
              <a:rPr lang="en-US" sz="9600" dirty="0" smtClean="0"/>
              <a:t> and </a:t>
            </a:r>
            <a:r>
              <a:rPr lang="en-US" sz="9600" dirty="0" err="1" smtClean="0"/>
              <a:t>oedema</a:t>
            </a:r>
            <a:r>
              <a:rPr lang="en-US" sz="9600" dirty="0" smtClean="0"/>
              <a:t> of the ear canal.</a:t>
            </a:r>
          </a:p>
          <a:p>
            <a:pPr>
              <a:buNone/>
            </a:pPr>
            <a:r>
              <a:rPr lang="en-US" sz="9600" b="1" dirty="0" smtClean="0"/>
              <a:t>Diagnosis</a:t>
            </a:r>
            <a:r>
              <a:rPr lang="en-US" sz="9600" dirty="0" smtClean="0"/>
              <a:t>: CT and MRI studies to define the extent of bone destruction.</a:t>
            </a:r>
          </a:p>
          <a:p>
            <a:pPr>
              <a:buNone/>
            </a:pPr>
            <a:r>
              <a:rPr lang="en-US" sz="9600" b="1" dirty="0" smtClean="0"/>
              <a:t>Treatment</a:t>
            </a:r>
            <a:r>
              <a:rPr lang="en-US" sz="9600" dirty="0" smtClean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Rhinocerebral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 threatening fungal infection</a:t>
            </a:r>
          </a:p>
          <a:p>
            <a:r>
              <a:rPr lang="en-US" b="1" dirty="0" smtClean="0"/>
              <a:t>Cause</a:t>
            </a:r>
            <a:r>
              <a:rPr lang="en-US" dirty="0" smtClean="0"/>
              <a:t>: (</a:t>
            </a:r>
            <a:r>
              <a:rPr lang="en-US" dirty="0" err="1" smtClean="0"/>
              <a:t>Mucormycosis</a:t>
            </a:r>
            <a:r>
              <a:rPr lang="en-US" dirty="0" smtClean="0"/>
              <a:t> )</a:t>
            </a:r>
            <a:r>
              <a:rPr lang="en-US" i="1" dirty="0" err="1" smtClean="0"/>
              <a:t>Rhizopus</a:t>
            </a:r>
            <a:r>
              <a:rPr lang="en-US" i="1" dirty="0" smtClean="0"/>
              <a:t>, </a:t>
            </a:r>
            <a:r>
              <a:rPr lang="en-US" i="1" dirty="0" err="1" smtClean="0"/>
              <a:t>Absidia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Mucor</a:t>
            </a:r>
            <a:r>
              <a:rPr lang="en-US" dirty="0" smtClean="0"/>
              <a:t> species.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: facial or ocular pain and nasal stuffiness, generalized malaise and fever. May be intranasal black </a:t>
            </a:r>
            <a:r>
              <a:rPr lang="en-US" dirty="0" err="1" smtClean="0"/>
              <a:t>eschars</a:t>
            </a:r>
            <a:r>
              <a:rPr lang="en-US" dirty="0" smtClean="0"/>
              <a:t> or necrotic </a:t>
            </a:r>
            <a:r>
              <a:rPr lang="en-US" dirty="0" err="1" smtClean="0"/>
              <a:t>turbinates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: biopsy of necrotic tissue</a:t>
            </a:r>
          </a:p>
          <a:p>
            <a:r>
              <a:rPr lang="en-US" b="1" dirty="0" smtClean="0"/>
              <a:t>Treatment:</a:t>
            </a:r>
            <a:r>
              <a:rPr lang="en-US" dirty="0" smtClean="0"/>
              <a:t> surgical debridement and prolonged IV therapy with  </a:t>
            </a:r>
            <a:r>
              <a:rPr lang="en-US" dirty="0" err="1" smtClean="0"/>
              <a:t>Amphotericin</a:t>
            </a:r>
            <a:r>
              <a:rPr lang="en-US" dirty="0" smtClean="0"/>
              <a:t> B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2.gstatic.com/images?q=tbn:ANd9GcTqf8ek3jzFpmw5uU91RdpI1yI5ZQ0x43PO3uT1GQLhqR3cITe57lUqq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124200" cy="2895600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Tt28VVfWkq_mEC6ecGOTGYTmXOf_U3LFB4o4LZPyPAulxsWqZlKVNnX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762000"/>
            <a:ext cx="2324100" cy="2209800"/>
          </a:xfrm>
          <a:prstGeom prst="rect">
            <a:avLst/>
          </a:prstGeom>
          <a:noFill/>
        </p:spPr>
      </p:pic>
      <p:pic>
        <p:nvPicPr>
          <p:cNvPr id="39942" name="Picture 6" descr="http://t3.gstatic.com/images?q=tbn:ANd9GcTDbAN0n_7J8Oe1gCzguh3c90OU7J1I4aD7eFXMJYdkNEvscGT9wb7VQo6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838200"/>
            <a:ext cx="2057400" cy="2057400"/>
          </a:xfrm>
          <a:prstGeom prst="rect">
            <a:avLst/>
          </a:prstGeom>
          <a:noFill/>
        </p:spPr>
      </p:pic>
      <p:pic>
        <p:nvPicPr>
          <p:cNvPr id="39946" name="Picture 10" descr="http://t2.gstatic.com/images?q=tbn:ANd9GcQiqcLDTPKYGcKABXcSI3UEFVCWqseYK2ZlgBwGsVFLP-l0nFY0dVkSN2I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886200"/>
            <a:ext cx="2590800" cy="2286000"/>
          </a:xfrm>
          <a:prstGeom prst="rect">
            <a:avLst/>
          </a:prstGeom>
          <a:noFill/>
        </p:spPr>
      </p:pic>
      <p:pic>
        <p:nvPicPr>
          <p:cNvPr id="39948" name="Picture 12" descr="http://t0.gstatic.com/images?q=tbn:ANd9GcRvYUiPGww_IXTztr2FKN8QvIkVqW2Xlpx2XmTGV-Xl4LQHXc7U9GH51vZJ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886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pneumonia and influenza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4 times more likely to die from pneumonia or influenza than non-diabetic patients.</a:t>
            </a:r>
          </a:p>
          <a:p>
            <a:r>
              <a:rPr lang="en-US" b="1" dirty="0" smtClean="0"/>
              <a:t>Common organisms</a:t>
            </a:r>
            <a:r>
              <a:rPr lang="en-US" dirty="0" smtClean="0"/>
              <a:t>: Gram positive bacteria :</a:t>
            </a:r>
            <a:r>
              <a:rPr lang="en-US" i="1" dirty="0" err="1" smtClean="0"/>
              <a:t>S.aureus</a:t>
            </a:r>
            <a:r>
              <a:rPr lang="en-US" dirty="0" smtClean="0"/>
              <a:t>  , </a:t>
            </a:r>
            <a:r>
              <a:rPr lang="en-US" i="1" dirty="0" err="1" smtClean="0"/>
              <a:t>S.pneumoniae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dirty="0" smtClean="0"/>
              <a:t>Gram negative bacteria: </a:t>
            </a:r>
            <a:r>
              <a:rPr lang="en-US" dirty="0" err="1" smtClean="0"/>
              <a:t>Enterobacteria</a:t>
            </a:r>
            <a:r>
              <a:rPr lang="en-US" dirty="0" smtClean="0"/>
              <a:t> and </a:t>
            </a:r>
            <a:r>
              <a:rPr lang="en-US" i="1" dirty="0" err="1" smtClean="0"/>
              <a:t>Legionella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Other organisms: Influenza virus &amp; </a:t>
            </a:r>
            <a:r>
              <a:rPr lang="en-US" i="1" dirty="0" smtClean="0"/>
              <a:t>Mycobacterium tuberculosis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Routine pneumococcal vaccination and influenza recommended.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Genitourinary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Asymptomatic</a:t>
            </a:r>
            <a:r>
              <a:rPr lang="en-US" dirty="0" smtClean="0"/>
              <a:t> </a:t>
            </a:r>
            <a:r>
              <a:rPr lang="en-US" b="1" dirty="0" err="1" smtClean="0"/>
              <a:t>bacteriuria</a:t>
            </a:r>
            <a:r>
              <a:rPr lang="en-US" dirty="0" smtClean="0"/>
              <a:t> ( &gt; 100,000 /ml urine) is common.</a:t>
            </a:r>
          </a:p>
          <a:p>
            <a:pPr>
              <a:buNone/>
            </a:pPr>
            <a:r>
              <a:rPr lang="en-US" dirty="0" smtClean="0"/>
              <a:t>Symptoms/ Signs and time of onset similar to non-diabetics.  </a:t>
            </a:r>
          </a:p>
          <a:p>
            <a:pPr>
              <a:buNone/>
            </a:pPr>
            <a:r>
              <a:rPr lang="en-US" dirty="0" smtClean="0"/>
              <a:t>Diabetes is an indication for screening for treating asymptomatic </a:t>
            </a:r>
            <a:r>
              <a:rPr lang="en-US" dirty="0" err="1" smtClean="0"/>
              <a:t>bacteriuria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Cystitis</a:t>
            </a:r>
            <a:r>
              <a:rPr lang="en-US" dirty="0" smtClean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 smtClean="0"/>
              <a:t>Bacteria ( Gram negative rods or group B streptococci) or fungi (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i="1" dirty="0" smtClean="0"/>
              <a:t> ) </a:t>
            </a:r>
            <a:r>
              <a:rPr lang="en-US" dirty="0" smtClean="0"/>
              <a:t>may be involved.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Bilateral </a:t>
            </a:r>
            <a:r>
              <a:rPr lang="en-US" b="1" dirty="0" err="1" smtClean="0"/>
              <a:t>Pyelonephritis</a:t>
            </a:r>
            <a:r>
              <a:rPr lang="en-US" dirty="0" smtClean="0"/>
              <a:t>: diabetes predisposes to a more severe infection of the upper urinary tract. </a:t>
            </a:r>
            <a:r>
              <a:rPr lang="en-US" b="1" dirty="0" smtClean="0"/>
              <a:t>Emphysematous</a:t>
            </a:r>
            <a:r>
              <a:rPr lang="en-US" dirty="0" smtClean="0"/>
              <a:t> </a:t>
            </a:r>
            <a:r>
              <a:rPr lang="en-US" b="1" dirty="0" err="1" smtClean="0"/>
              <a:t>Pyelonephritis</a:t>
            </a:r>
            <a:r>
              <a:rPr lang="en-US" dirty="0" smtClean="0"/>
              <a:t> exclusively an infection of diabetics ( 60%) and carries grave prognosis ( 30% fatal).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 smtClean="0"/>
              <a:t> flank mass &amp; </a:t>
            </a:r>
            <a:r>
              <a:rPr lang="en-US" dirty="0" err="1" smtClean="0"/>
              <a:t>crepitus</a:t>
            </a:r>
            <a:r>
              <a:rPr lang="en-US" dirty="0" smtClean="0"/>
              <a:t> . CT show gas in the renal tissues.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Management:</a:t>
            </a:r>
            <a:r>
              <a:rPr lang="en-US" dirty="0" smtClean="0"/>
              <a:t> supportive &amp; IV antibiotics , </a:t>
            </a:r>
            <a:r>
              <a:rPr lang="en-US" dirty="0" err="1" smtClean="0"/>
              <a:t>nephrectomy</a:t>
            </a:r>
            <a:r>
              <a:rPr lang="en-US" dirty="0" smtClean="0"/>
              <a:t> may be needed.</a:t>
            </a:r>
          </a:p>
          <a:p>
            <a:r>
              <a:rPr lang="en-US" b="1" dirty="0" err="1" smtClean="0"/>
              <a:t>Vulvovaginitis</a:t>
            </a:r>
            <a:r>
              <a:rPr lang="en-US" b="1" dirty="0" smtClean="0"/>
              <a:t> : </a:t>
            </a:r>
            <a:r>
              <a:rPr lang="en-US" dirty="0" smtClean="0"/>
              <a:t>as mentioned earlier.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Severe fulminating </a:t>
            </a:r>
            <a:r>
              <a:rPr lang="en-US" b="1" dirty="0" err="1" smtClean="0"/>
              <a:t>Cholecystitis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Common causes</a:t>
            </a:r>
            <a:r>
              <a:rPr lang="en-US" dirty="0" smtClean="0"/>
              <a:t>: enteric Gram negative bacteria and anaerobes. Gall stone or peritonitis may be present. Gas gangrene and perforation may occur.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: </a:t>
            </a:r>
            <a:r>
              <a:rPr lang="en-US" dirty="0" err="1" smtClean="0"/>
              <a:t>Cholecystectomy</a:t>
            </a:r>
            <a:r>
              <a:rPr lang="en-US" dirty="0" smtClean="0"/>
              <a:t> and broad spectrum antibiotics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Skin and soft tissue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 smtClean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 smtClean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 smtClean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 smtClean="0"/>
              <a:t>H/O of </a:t>
            </a:r>
            <a:r>
              <a:rPr lang="en-US" dirty="0" err="1" smtClean="0"/>
              <a:t>cellulitis</a:t>
            </a:r>
            <a:r>
              <a:rPr lang="en-US" dirty="0" smtClean="0"/>
              <a:t>, peripheral vascular diseases, </a:t>
            </a:r>
            <a:r>
              <a:rPr lang="en-US" i="1" dirty="0" err="1" smtClean="0"/>
              <a:t>Tinea</a:t>
            </a:r>
            <a:r>
              <a:rPr lang="en-US" dirty="0" smtClean="0"/>
              <a:t>, and dry skin.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Organisms:</a:t>
            </a:r>
            <a:r>
              <a:rPr lang="en-US" dirty="0" smtClean="0"/>
              <a:t> 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 </a:t>
            </a:r>
            <a:r>
              <a:rPr lang="en-US" dirty="0" smtClean="0"/>
              <a:t>( Group</a:t>
            </a:r>
            <a:r>
              <a:rPr lang="en-US" i="1" dirty="0" smtClean="0"/>
              <a:t> A Streptococcus</a:t>
            </a:r>
            <a:r>
              <a:rPr lang="en-US" dirty="0" smtClean="0"/>
              <a:t> (GAS) ) and </a:t>
            </a:r>
            <a:r>
              <a:rPr lang="en-US" i="1" dirty="0" err="1" smtClean="0"/>
              <a:t>S.aureus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CA-MRSA ( community acquired -MRSA)  is of concern  causes (77%) of skin and soft tissue infections 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Necrotizing fasciitis</a:t>
            </a:r>
            <a:r>
              <a:rPr lang="en-US" dirty="0" smtClean="0"/>
              <a:t> :a deep –seated ,life threatening infection of subcutaneous tissue with progressive destruction of fascia, fat and muscle.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Causes</a:t>
            </a:r>
            <a:r>
              <a:rPr lang="en-US" dirty="0" smtClean="0"/>
              <a:t> :10% associated with GAS ,with or without </a:t>
            </a:r>
            <a:r>
              <a:rPr lang="en-US" i="1" dirty="0" err="1" smtClean="0"/>
              <a:t>S.aureus</a:t>
            </a:r>
            <a:r>
              <a:rPr lang="en-US" dirty="0" smtClean="0"/>
              <a:t>, anaerobes may be involved.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: pain of proportion of skin, </a:t>
            </a:r>
            <a:r>
              <a:rPr lang="en-US" dirty="0" err="1" smtClean="0"/>
              <a:t>anaesthesia</a:t>
            </a:r>
            <a:r>
              <a:rPr lang="en-US" dirty="0" smtClean="0"/>
              <a:t> of overlying skin. </a:t>
            </a:r>
            <a:r>
              <a:rPr lang="en-US" i="1" dirty="0" err="1" smtClean="0"/>
              <a:t>Violaceous</a:t>
            </a:r>
            <a:r>
              <a:rPr lang="en-US" i="1" dirty="0" smtClean="0"/>
              <a:t> discoloration </a:t>
            </a:r>
            <a:r>
              <a:rPr lang="en-US" dirty="0" smtClean="0"/>
              <a:t>of skin that evolves into vesicles and </a:t>
            </a:r>
            <a:r>
              <a:rPr lang="en-US" dirty="0" err="1" smtClean="0"/>
              <a:t>bullae</a:t>
            </a:r>
            <a:r>
              <a:rPr lang="en-US" dirty="0" smtClean="0"/>
              <a:t>, </a:t>
            </a:r>
            <a:r>
              <a:rPr lang="en-US" dirty="0" err="1" smtClean="0"/>
              <a:t>crepitus</a:t>
            </a:r>
            <a:r>
              <a:rPr lang="en-US" dirty="0" smtClean="0"/>
              <a:t> ,soft tissue gas seen in radiograph or CT scan.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 :aggressive surgical debridement &amp; IV antibiotics.</a:t>
            </a:r>
            <a:endParaRPr lang="en-US" dirty="0"/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Diabetic Foot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Because it is related to peripheral neuropathy and compromised </a:t>
            </a:r>
            <a:r>
              <a:rPr lang="en-US" dirty="0" err="1" smtClean="0"/>
              <a:t>microvascular</a:t>
            </a:r>
            <a:r>
              <a:rPr lang="en-US" dirty="0" smtClean="0"/>
              <a:t> circulation which limits the access of </a:t>
            </a:r>
            <a:r>
              <a:rPr lang="en-US" dirty="0" err="1" smtClean="0"/>
              <a:t>phagocytic</a:t>
            </a:r>
            <a:r>
              <a:rPr lang="en-US" dirty="0" smtClean="0"/>
              <a:t> cells to the infected area and poor concentration of antibiotics in the affected area.</a:t>
            </a:r>
          </a:p>
          <a:p>
            <a:r>
              <a:rPr lang="en-US" dirty="0" smtClean="0"/>
              <a:t>Complicated by chronic </a:t>
            </a:r>
            <a:r>
              <a:rPr lang="en-US" dirty="0" err="1" smtClean="0"/>
              <a:t>Osteomyelitis</a:t>
            </a:r>
            <a:r>
              <a:rPr lang="en-US" dirty="0" smtClean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know why diabetic patients are at increased risk to have infections.</a:t>
            </a:r>
          </a:p>
          <a:p>
            <a:r>
              <a:rPr lang="en-US" dirty="0" smtClean="0"/>
              <a:t>To know common infections in diabetic patients </a:t>
            </a:r>
            <a:r>
              <a:rPr lang="en-US" b="1" i="1" dirty="0" smtClean="0"/>
              <a:t>( with emphasis on diabetic foot infection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 know the causative  organisms and pathogenesis of common infections .</a:t>
            </a:r>
          </a:p>
          <a:p>
            <a:r>
              <a:rPr lang="en-US" dirty="0" smtClean="0"/>
              <a:t>To know the clinical presentations of common infections.</a:t>
            </a:r>
          </a:p>
          <a:p>
            <a:r>
              <a:rPr lang="en-US" dirty="0" smtClean="0"/>
              <a:t>State lab and radiological tests of common infections</a:t>
            </a:r>
          </a:p>
          <a:p>
            <a:r>
              <a:rPr lang="en-US" dirty="0" smtClean="0"/>
              <a:t>State the complications of diabetes mellitus ( </a:t>
            </a:r>
            <a:r>
              <a:rPr lang="en-US" b="1" i="1" dirty="0" smtClean="0"/>
              <a:t>diabetic foot </a:t>
            </a:r>
            <a:r>
              <a:rPr lang="en-US" dirty="0" smtClean="0"/>
              <a:t>).</a:t>
            </a:r>
          </a:p>
          <a:p>
            <a:r>
              <a:rPr lang="en-US" dirty="0" smtClean="0"/>
              <a:t>Know the management and antimicrobial therapy of common  infections in diabetic patients.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spectrum of foot infection ranges from superficial </a:t>
            </a:r>
            <a:r>
              <a:rPr lang="en-US" dirty="0" err="1" smtClean="0"/>
              <a:t>cellulitis</a:t>
            </a:r>
            <a:r>
              <a:rPr lang="en-US" dirty="0" smtClean="0"/>
              <a:t> to chronic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Combined infection involving bone and soft tissue may occur 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Pathophysiology</a:t>
            </a:r>
            <a:r>
              <a:rPr lang="en-US" dirty="0" smtClean="0"/>
              <a:t>:  </a:t>
            </a:r>
            <a:r>
              <a:rPr lang="en-US" dirty="0" err="1" smtClean="0"/>
              <a:t>microvascualr</a:t>
            </a:r>
            <a:r>
              <a:rPr lang="en-US" dirty="0" smtClean="0"/>
              <a:t> disease limits blood supply to the superficial and deep structures. Pressure from ill fitting shoes ,trauma compromises local blood supply predisposing foot to infection.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Infection may involve the skin, soft tissues, bone ,or all.</a:t>
            </a:r>
          </a:p>
          <a:p>
            <a:r>
              <a:rPr lang="en-US" dirty="0" smtClean="0"/>
              <a:t>Diabetic  neuropathy may lead to incidental trauma that goes unrecognized.</a:t>
            </a:r>
          </a:p>
          <a:p>
            <a:r>
              <a:rPr lang="en-US" dirty="0" smtClean="0"/>
              <a:t>Sinus tract may be present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Organisms involved in diabetic foot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: Beta-hemolytic </a:t>
            </a:r>
            <a:r>
              <a:rPr lang="en-US" dirty="0" err="1" smtClean="0"/>
              <a:t>streotococci</a:t>
            </a:r>
            <a:r>
              <a:rPr lang="en-US" dirty="0" smtClean="0"/>
              <a:t> ( group A,B </a:t>
            </a:r>
            <a:r>
              <a:rPr lang="en-US" dirty="0" err="1" smtClean="0"/>
              <a:t>streptococi</a:t>
            </a:r>
            <a:r>
              <a:rPr lang="en-US" dirty="0" smtClean="0"/>
              <a:t> ), </a:t>
            </a:r>
            <a:r>
              <a:rPr lang="en-US" i="1" dirty="0" err="1" smtClean="0"/>
              <a:t>S.aureus</a:t>
            </a:r>
            <a:r>
              <a:rPr lang="en-US" dirty="0" smtClean="0"/>
              <a:t>,  </a:t>
            </a:r>
            <a:r>
              <a:rPr lang="en-US" i="1" dirty="0" err="1" smtClean="0"/>
              <a:t>Entertobacteriacae</a:t>
            </a:r>
            <a:r>
              <a:rPr lang="en-US" dirty="0" smtClean="0"/>
              <a:t> ( 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, Proteus spp.</a:t>
            </a:r>
            <a:r>
              <a:rPr lang="en-US" dirty="0" smtClean="0"/>
              <a:t>)  in chronic ulcers.</a:t>
            </a:r>
          </a:p>
          <a:p>
            <a:r>
              <a:rPr lang="en-US" b="1" dirty="0" smtClean="0"/>
              <a:t>Macerated ulcer or nail injury </a:t>
            </a:r>
            <a:r>
              <a:rPr lang="en-US" dirty="0" smtClean="0"/>
              <a:t>( sinus) : </a:t>
            </a:r>
            <a:r>
              <a:rPr lang="en-US" i="1" dirty="0" err="1" smtClean="0"/>
              <a:t>P.aeruginosa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Deep soft tissue infections (</a:t>
            </a:r>
            <a:r>
              <a:rPr lang="en-US" dirty="0" smtClean="0"/>
              <a:t>necrotizing fasciitis, or </a:t>
            </a:r>
            <a:r>
              <a:rPr lang="en-US" dirty="0" err="1" smtClean="0"/>
              <a:t>myositis</a:t>
            </a:r>
            <a:r>
              <a:rPr lang="en-US" dirty="0" smtClean="0"/>
              <a:t>).GAS &amp;  gas producing gram positive bacilli   (</a:t>
            </a:r>
            <a:r>
              <a:rPr lang="en-US" i="1" dirty="0" smtClean="0"/>
              <a:t>Clostridium</a:t>
            </a:r>
            <a:r>
              <a:rPr lang="en-US" dirty="0" smtClean="0"/>
              <a:t> ). 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 GAS and Group B </a:t>
            </a:r>
            <a:r>
              <a:rPr lang="en-US" dirty="0" err="1" smtClean="0"/>
              <a:t>Sterptococcus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 </a:t>
            </a:r>
            <a:r>
              <a:rPr lang="en-US" i="1" dirty="0" err="1" smtClean="0"/>
              <a:t>Enterobacteriacae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,</a:t>
            </a:r>
            <a:r>
              <a:rPr lang="en-US" i="1" dirty="0" smtClean="0"/>
              <a:t>Proteus</a:t>
            </a:r>
            <a:r>
              <a:rPr lang="en-US" dirty="0" smtClean="0"/>
              <a:t> </a:t>
            </a:r>
            <a:r>
              <a:rPr lang="en-US" i="1" dirty="0" smtClean="0"/>
              <a:t>mirabilis</a:t>
            </a:r>
            <a:r>
              <a:rPr lang="en-US" dirty="0" smtClean="0"/>
              <a:t> ,  </a:t>
            </a:r>
            <a:r>
              <a:rPr lang="en-US" i="1" dirty="0" err="1" smtClean="0"/>
              <a:t>K.pneumoniae</a:t>
            </a:r>
            <a:r>
              <a:rPr lang="en-US" i="1" dirty="0" smtClean="0"/>
              <a:t>.) &amp; </a:t>
            </a:r>
            <a:r>
              <a:rPr lang="en-US" i="1" dirty="0" err="1" smtClean="0"/>
              <a:t>Bacteroides</a:t>
            </a:r>
            <a:r>
              <a:rPr lang="en-US" i="1" dirty="0" smtClean="0"/>
              <a:t> </a:t>
            </a:r>
            <a:r>
              <a:rPr lang="en-US" i="1" dirty="0" err="1" smtClean="0"/>
              <a:t>fragilis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Factors that increase the development of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grossly visible bone or ability to probe to bone, ulcer size &gt;2x2 cm, ulcer depth &gt; 3mm, ulcer duration longer than 1-2 wks, ESR &gt;70 mm/hr</a:t>
            </a:r>
            <a:endParaRPr lang="en-US" dirty="0"/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724400"/>
            <a:ext cx="2590800" cy="19050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6kNR52eEp1WLLOzrb1V4fxc2FR6cnn9LBgxVrKqjMrpGpu_bWoV7Dy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95600"/>
            <a:ext cx="2209800" cy="16002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GNHgQTPOdan3Lao9pQStQL45Qq7F4OyhWO1XskJIkYO6efit7R4zns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638300" cy="1676400"/>
          </a:xfrm>
          <a:prstGeom prst="rect">
            <a:avLst/>
          </a:prstGeom>
          <a:noFill/>
        </p:spPr>
      </p:pic>
      <p:pic>
        <p:nvPicPr>
          <p:cNvPr id="6152" name="Picture 8" descr="http://t3.gstatic.com/images?q=tbn:ANd9GcRJbp0T1NJLIRKMb2e1ZPyLI7jGgWDDcPDUI9DefgoS8cf4TUBphGYqlr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800600"/>
            <a:ext cx="2362200" cy="16002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3124200"/>
            <a:ext cx="3429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presentations of diabetic foot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tender, </a:t>
            </a:r>
            <a:r>
              <a:rPr lang="en-US" dirty="0" err="1" smtClean="0"/>
              <a:t>erythematous</a:t>
            </a:r>
            <a:r>
              <a:rPr lang="en-US" dirty="0" smtClean="0"/>
              <a:t> non-raised skin lesion on the lower limb ,may be accompanied with </a:t>
            </a:r>
            <a:r>
              <a:rPr lang="en-US" dirty="0" err="1" smtClean="0"/>
              <a:t>lymphangitis</a:t>
            </a:r>
            <a:r>
              <a:rPr lang="en-US" dirty="0" smtClean="0"/>
              <a:t> which suggests GAS.</a:t>
            </a:r>
          </a:p>
          <a:p>
            <a:r>
              <a:rPr lang="en-US" dirty="0" err="1" smtClean="0"/>
              <a:t>Bullae</a:t>
            </a:r>
            <a:r>
              <a:rPr lang="en-US" dirty="0" smtClean="0"/>
              <a:t> suggests </a:t>
            </a:r>
            <a:r>
              <a:rPr lang="en-US" i="1" dirty="0" err="1" smtClean="0"/>
              <a:t>S.aureus</a:t>
            </a:r>
            <a:r>
              <a:rPr lang="en-US" dirty="0" smtClean="0"/>
              <a:t> ,occasionally GAS.</a:t>
            </a:r>
          </a:p>
          <a:p>
            <a:r>
              <a:rPr lang="en-US" b="1" dirty="0" smtClean="0"/>
              <a:t>Deep skin and soft tissue infections</a:t>
            </a:r>
            <a:r>
              <a:rPr lang="en-US" dirty="0" smtClean="0"/>
              <a:t>: patient acutely ill, with painful </a:t>
            </a:r>
            <a:r>
              <a:rPr lang="en-US" dirty="0" err="1" smtClean="0"/>
              <a:t>induration</a:t>
            </a:r>
            <a:r>
              <a:rPr lang="en-US" dirty="0" smtClean="0"/>
              <a:t> of the limb especially the thigh . Foot may be involved.</a:t>
            </a:r>
          </a:p>
          <a:p>
            <a:pPr>
              <a:buNone/>
            </a:pPr>
            <a:r>
              <a:rPr lang="en-US" dirty="0" smtClean="0"/>
              <a:t>Wound discharge suggest anaerobes</a:t>
            </a:r>
            <a:endParaRPr lang="en-US" dirty="0"/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</a:t>
            </a:r>
            <a:r>
              <a:rPr lang="en-US" b="1" dirty="0" err="1" smtClean="0"/>
              <a:t>Osteomyelitis</a:t>
            </a:r>
            <a:r>
              <a:rPr lang="en-US" dirty="0" smtClean="0"/>
              <a:t>: pain at the involved bone, fever, </a:t>
            </a:r>
            <a:r>
              <a:rPr lang="en-US" dirty="0" err="1" smtClean="0"/>
              <a:t>adenopathy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fever ,foul discharge , may be pain, no </a:t>
            </a:r>
            <a:r>
              <a:rPr lang="en-US" dirty="0" err="1" smtClean="0"/>
              <a:t>lymphangitis</a:t>
            </a:r>
            <a:r>
              <a:rPr lang="en-US" dirty="0" smtClean="0"/>
              <a:t>, deep penetrating ulcer ,and sinuses on the planter surface of the foot.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Diagnosis of foot infections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examination to evaluate the patient’s vascular and neurological status.</a:t>
            </a:r>
          </a:p>
          <a:p>
            <a:r>
              <a:rPr lang="en-US" dirty="0" smtClean="0"/>
              <a:t>Radiological examination including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en-US" dirty="0" err="1" smtClean="0"/>
              <a:t>ultrasonography</a:t>
            </a:r>
            <a:r>
              <a:rPr lang="en-US" dirty="0" smtClean="0"/>
              <a:t> ,</a:t>
            </a:r>
            <a:r>
              <a:rPr lang="en-US" dirty="0" err="1" smtClean="0"/>
              <a:t>transcutaneous</a:t>
            </a:r>
            <a:r>
              <a:rPr lang="en-US" dirty="0" smtClean="0"/>
              <a:t> </a:t>
            </a:r>
            <a:r>
              <a:rPr lang="en-US" dirty="0" err="1" smtClean="0"/>
              <a:t>oxymetery</a:t>
            </a:r>
            <a:r>
              <a:rPr lang="en-US" dirty="0" smtClean="0"/>
              <a:t>, MR angiography.</a:t>
            </a:r>
          </a:p>
          <a:p>
            <a:r>
              <a:rPr lang="en-US" dirty="0" smtClean="0"/>
              <a:t>CT scan ,MRI and gallium -67 scan for soft tissue and bone evaluation.</a:t>
            </a:r>
          </a:p>
          <a:p>
            <a:r>
              <a:rPr lang="en-US" dirty="0" smtClean="0"/>
              <a:t>Exploration of ulcer to determine its depth and presence of sinus tract.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Deep specimens (tissues) for culture and susceptibility testing.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&amp; 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blood sugar and hydration</a:t>
            </a:r>
          </a:p>
          <a:p>
            <a:r>
              <a:rPr lang="en-US" dirty="0" smtClean="0"/>
              <a:t>Evaluation of neuropathy and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r>
              <a:rPr lang="en-US" b="1" dirty="0" smtClean="0"/>
              <a:t>Mild cases</a:t>
            </a:r>
            <a:r>
              <a:rPr lang="en-US" dirty="0" smtClean="0"/>
              <a:t>: debridement of necrotic tissues and use of antibiotics according to the causative bacteria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. </a:t>
            </a:r>
            <a:r>
              <a:rPr lang="en-US" dirty="0" err="1" smtClean="0"/>
              <a:t>Clindamycin</a:t>
            </a:r>
            <a:r>
              <a:rPr lang="en-US" dirty="0" smtClean="0"/>
              <a:t> , TMP-SMX  (for CA-MRSA</a:t>
            </a:r>
            <a:r>
              <a:rPr lang="en-US" dirty="0" smtClean="0"/>
              <a:t>). </a:t>
            </a:r>
            <a:r>
              <a:rPr lang="en-US" dirty="0" err="1" smtClean="0"/>
              <a:t>Aminoglycosides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Moderate to severe cases : </a:t>
            </a:r>
            <a:r>
              <a:rPr lang="en-US" dirty="0" smtClean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Prevention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cornerstone of diabetic foot care.</a:t>
            </a:r>
          </a:p>
          <a:p>
            <a:r>
              <a:rPr lang="en-US" dirty="0" smtClean="0"/>
              <a:t>It is multidisciplinary including family physician, social worker, home care nurse and specialist.</a:t>
            </a:r>
          </a:p>
          <a:p>
            <a:r>
              <a:rPr lang="en-US" dirty="0" smtClean="0"/>
              <a:t>Patient education about the control and complication of diabetes.</a:t>
            </a:r>
          </a:p>
          <a:p>
            <a:r>
              <a:rPr lang="en-US" dirty="0" smtClean="0"/>
              <a:t>Blood sugar should be controlled promptly ( shift to insulin if  oral hypoglycemic agents were not effective</a:t>
            </a:r>
            <a:r>
              <a:rPr lang="en-US" smtClean="0"/>
              <a:t>),weight  </a:t>
            </a:r>
            <a:r>
              <a:rPr lang="en-US" dirty="0" smtClean="0"/>
              <a:t>reduction, a diet low in fat and cholesterol.</a:t>
            </a:r>
          </a:p>
          <a:p>
            <a:r>
              <a:rPr lang="en-US" dirty="0" smtClean="0"/>
              <a:t>Proper foot care, using protective footwear and pressure reduction.</a:t>
            </a:r>
          </a:p>
          <a:p>
            <a:r>
              <a:rPr lang="en-US" dirty="0" smtClean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predisposed to infections</a:t>
            </a:r>
          </a:p>
          <a:p>
            <a:r>
              <a:rPr lang="en-US" dirty="0" smtClean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 smtClean="0"/>
              <a:t>Infections may increase the morbidity and mortality in diabetic patients.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 smtClean="0"/>
              <a:t>Because of host related factors </a:t>
            </a:r>
            <a:r>
              <a:rPr lang="en-US" dirty="0" smtClean="0"/>
              <a:t>&amp; </a:t>
            </a:r>
            <a:r>
              <a:rPr lang="en-US" b="1" dirty="0" smtClean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Vascular insufficiency: </a:t>
            </a:r>
            <a:r>
              <a:rPr lang="en-US" sz="2400" dirty="0" smtClean="0"/>
              <a:t>results in local tissue ischemia that enhances the growth of </a:t>
            </a:r>
            <a:r>
              <a:rPr lang="en-US" sz="2400" dirty="0" err="1" smtClean="0"/>
              <a:t>microarophilic</a:t>
            </a:r>
            <a:r>
              <a:rPr lang="en-US" sz="2400" dirty="0" smtClean="0"/>
              <a:t> and anaerobic organisms while depressing the O2 dependent bactericidal functions of leukocytes. There may be also impairment of the local inflammatory response and absorption of antibiotics.</a:t>
            </a:r>
          </a:p>
          <a:p>
            <a:r>
              <a:rPr lang="en-US" sz="2400" b="1" dirty="0" smtClean="0"/>
              <a:t>Sensory peripheral neuropathy</a:t>
            </a:r>
            <a:r>
              <a:rPr lang="en-US" sz="2400" dirty="0" smtClean="0"/>
              <a:t>: Minor local trauma may result in skin ulcers, which leads to diabetic foot infections.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Autonomic neuropathy</a:t>
            </a:r>
            <a:r>
              <a:rPr lang="en-US" sz="2400" dirty="0" smtClean="0"/>
              <a:t>: Diabetic patients may develop urinary retention and stasis that in turn,  predisposes to develop UTIs.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Hyperglycemia and metabolic derangements </a:t>
            </a:r>
            <a:r>
              <a:rPr lang="en-US" dirty="0" smtClean="0"/>
              <a:t>in diabetes may facilitate infection.</a:t>
            </a:r>
          </a:p>
          <a:p>
            <a:r>
              <a:rPr lang="en-US" b="1" dirty="0" smtClean="0"/>
              <a:t>Immune defects </a:t>
            </a:r>
            <a:r>
              <a:rPr lang="en-US" dirty="0" smtClean="0"/>
              <a:t>in diabetes such as: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neutrophil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function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chemotaxis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cell mediated immunity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Increased skin and mucosal colonization: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Diabetics on insulin have asymptomatic nasal and skin colonization with </a:t>
            </a:r>
            <a:r>
              <a:rPr lang="en-US" i="1" dirty="0" err="1" smtClean="0"/>
              <a:t>S.aureus</a:t>
            </a:r>
            <a:r>
              <a:rPr lang="en-US" dirty="0" smtClean="0"/>
              <a:t> ,particularly MRSA.</a:t>
            </a:r>
          </a:p>
          <a:p>
            <a:pPr>
              <a:buNone/>
            </a:pPr>
            <a:r>
              <a:rPr lang="en-US" dirty="0" smtClean="0"/>
              <a:t>Colonization predisposes to skin infection and transient </a:t>
            </a:r>
            <a:r>
              <a:rPr lang="en-US" dirty="0" err="1" smtClean="0"/>
              <a:t>bacteraemia</a:t>
            </a:r>
            <a:r>
              <a:rPr lang="en-US" dirty="0" smtClean="0"/>
              <a:t> which may result in distal sites infection such as damaged muscle.</a:t>
            </a:r>
          </a:p>
          <a:p>
            <a:pPr>
              <a:buNone/>
            </a:pPr>
            <a:r>
              <a:rPr lang="en-US" dirty="0" smtClean="0"/>
              <a:t>In type- 2 diabetes ;mucosal colonization with </a:t>
            </a:r>
            <a:r>
              <a:rPr lang="en-US" i="1" dirty="0" err="1" smtClean="0"/>
              <a:t>C.albiacns</a:t>
            </a:r>
            <a:r>
              <a:rPr lang="en-US" i="1" dirty="0" smtClean="0"/>
              <a:t>  </a:t>
            </a:r>
            <a:r>
              <a:rPr lang="en-US" dirty="0" smtClean="0"/>
              <a:t>is common. </a:t>
            </a:r>
            <a:r>
              <a:rPr lang="en-US" b="1" dirty="0" err="1" smtClean="0"/>
              <a:t>Vulvovaginitis</a:t>
            </a:r>
            <a:r>
              <a:rPr lang="en-US" dirty="0" smtClean="0"/>
              <a:t> caused by non-</a:t>
            </a:r>
            <a:r>
              <a:rPr lang="en-US" i="1" dirty="0" err="1" smtClean="0"/>
              <a:t>albicans</a:t>
            </a:r>
            <a:r>
              <a:rPr lang="en-US" i="1" dirty="0" smtClean="0"/>
              <a:t> Candida</a:t>
            </a:r>
            <a:r>
              <a:rPr lang="en-US" dirty="0" smtClean="0"/>
              <a:t> spp. is common  in patients with poor </a:t>
            </a:r>
            <a:r>
              <a:rPr lang="en-US" dirty="0" err="1" smtClean="0"/>
              <a:t>glycemic</a:t>
            </a:r>
            <a:r>
              <a:rPr lang="en-US" dirty="0" smtClean="0"/>
              <a:t> control.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Surgical site infections </a:t>
            </a:r>
            <a:r>
              <a:rPr lang="en-US" dirty="0" smtClean="0"/>
              <a:t>associated with postoperative hyperglycemia which is related to deleterious effect on </a:t>
            </a:r>
            <a:r>
              <a:rPr lang="en-US" dirty="0" err="1" smtClean="0"/>
              <a:t>chemotaxis</a:t>
            </a:r>
            <a:r>
              <a:rPr lang="en-US" dirty="0" smtClean="0"/>
              <a:t>,  </a:t>
            </a:r>
            <a:r>
              <a:rPr lang="en-US" dirty="0" err="1" smtClean="0"/>
              <a:t>phagocytosis</a:t>
            </a:r>
            <a:r>
              <a:rPr lang="en-US" dirty="0" smtClean="0"/>
              <a:t> and adherence of granulocytes.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Organism Specific Factors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Candida </a:t>
            </a:r>
            <a:r>
              <a:rPr lang="en-US" b="1" i="1" dirty="0" err="1" smtClean="0">
                <a:solidFill>
                  <a:srgbClr val="C00000"/>
                </a:solidFill>
              </a:rPr>
              <a:t>albicans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:glucose inducible proteins promote adhesion of </a:t>
            </a:r>
            <a:r>
              <a:rPr lang="en-US" i="1" dirty="0" err="1" smtClean="0"/>
              <a:t>C.albicans</a:t>
            </a:r>
            <a:r>
              <a:rPr lang="en-US" dirty="0" smtClean="0"/>
              <a:t> to </a:t>
            </a:r>
            <a:r>
              <a:rPr lang="en-US" dirty="0" err="1" smtClean="0"/>
              <a:t>buccal</a:t>
            </a:r>
            <a:r>
              <a:rPr lang="en-US" dirty="0" smtClean="0"/>
              <a:t> or vaginal epithelium which in turn, impairs </a:t>
            </a:r>
            <a:r>
              <a:rPr lang="en-US" dirty="0" err="1" smtClean="0"/>
              <a:t>phagocytosis</a:t>
            </a:r>
            <a:r>
              <a:rPr lang="en-US" dirty="0" smtClean="0"/>
              <a:t>, giving the organism advantage over the host.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Rhizopus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spp.</a:t>
            </a:r>
            <a:r>
              <a:rPr lang="en-US" dirty="0" smtClean="0"/>
              <a:t>: </a:t>
            </a:r>
            <a:r>
              <a:rPr lang="en-US" dirty="0" err="1" smtClean="0"/>
              <a:t>ketoacidosis</a:t>
            </a:r>
            <a:r>
              <a:rPr lang="en-US" dirty="0" smtClean="0"/>
              <a:t> allow </a:t>
            </a:r>
            <a:r>
              <a:rPr lang="en-US" i="1" dirty="0" err="1" smtClean="0"/>
              <a:t>Rhizopus</a:t>
            </a:r>
            <a:r>
              <a:rPr lang="en-US" dirty="0" smtClean="0"/>
              <a:t> spp. which cause </a:t>
            </a:r>
            <a:r>
              <a:rPr lang="en-US" b="1" dirty="0" err="1" smtClean="0"/>
              <a:t>Mucormycosis</a:t>
            </a:r>
            <a:r>
              <a:rPr lang="en-US" dirty="0" smtClean="0"/>
              <a:t> (</a:t>
            </a:r>
            <a:r>
              <a:rPr lang="en-US" dirty="0" err="1" smtClean="0"/>
              <a:t>Zygomycosis</a:t>
            </a:r>
            <a:r>
              <a:rPr lang="en-US" dirty="0" smtClean="0"/>
              <a:t>) to thrive in high glucose acidic conditions .</a:t>
            </a:r>
            <a:endParaRPr lang="en-US" dirty="0"/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Common infections in diabetic patients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Upper &amp; lower respiratory tract infections</a:t>
            </a:r>
          </a:p>
          <a:p>
            <a:r>
              <a:rPr lang="en-US" dirty="0" smtClean="0"/>
              <a:t>Periodontal infections</a:t>
            </a:r>
          </a:p>
          <a:p>
            <a:r>
              <a:rPr lang="en-US" dirty="0" smtClean="0"/>
              <a:t>Genitourinary infections</a:t>
            </a:r>
          </a:p>
          <a:p>
            <a:r>
              <a:rPr lang="en-US" dirty="0" smtClean="0"/>
              <a:t>Abdominal infections</a:t>
            </a:r>
          </a:p>
          <a:p>
            <a:r>
              <a:rPr lang="en-US" dirty="0" smtClean="0"/>
              <a:t>Skin and soft tissue infections &amp; </a:t>
            </a:r>
            <a:r>
              <a:rPr lang="en-US" b="1" dirty="0" smtClean="0"/>
              <a:t>diabetic foot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746</TotalTime>
  <Words>1632</Words>
  <Application>Microsoft Office PowerPoint</Application>
  <PresentationFormat>On-screen Show (4:3)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Infections in Diabetic Patients</vt:lpstr>
      <vt:lpstr>OBJECTIVES</vt:lpstr>
      <vt:lpstr>Introduction</vt:lpstr>
      <vt:lpstr>Host Related Factors</vt:lpstr>
      <vt:lpstr>Host Related Factors</vt:lpstr>
      <vt:lpstr>Host Related Factors</vt:lpstr>
      <vt:lpstr>Host Related Factors</vt:lpstr>
      <vt:lpstr>Organism Specific Factors</vt:lpstr>
      <vt:lpstr>Common infections in diabetic patients</vt:lpstr>
      <vt:lpstr>Upper Respiratory Tract Infections</vt:lpstr>
      <vt:lpstr>Rhinocerebral Mucormycosis</vt:lpstr>
      <vt:lpstr>Slide 12</vt:lpstr>
      <vt:lpstr>Lower respiratory tract infections pneumonia and influenza</vt:lpstr>
      <vt:lpstr>Genitourinary infections</vt:lpstr>
      <vt:lpstr>Slide 15</vt:lpstr>
      <vt:lpstr>Abdominal infections</vt:lpstr>
      <vt:lpstr>Skin and soft tissue infections</vt:lpstr>
      <vt:lpstr>Slide 18</vt:lpstr>
      <vt:lpstr>Diabetic Foot Infection</vt:lpstr>
      <vt:lpstr>Slide 20</vt:lpstr>
      <vt:lpstr>Slide 21</vt:lpstr>
      <vt:lpstr>Organisms involved in diabetic foot infections</vt:lpstr>
      <vt:lpstr>Slide 23</vt:lpstr>
      <vt:lpstr>Clinical presentations of diabetic foot infections</vt:lpstr>
      <vt:lpstr>Slide 25</vt:lpstr>
      <vt:lpstr>Diagnosis of foot infections</vt:lpstr>
      <vt:lpstr>Management &amp; Treatment</vt:lpstr>
      <vt:lpstr>Prevention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DRHANNAN</cp:lastModifiedBy>
  <cp:revision>92</cp:revision>
  <dcterms:created xsi:type="dcterms:W3CDTF">2011-04-02T06:50:10Z</dcterms:created>
  <dcterms:modified xsi:type="dcterms:W3CDTF">2015-02-18T05:04:18Z</dcterms:modified>
</cp:coreProperties>
</file>