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9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9" r:id="rId12"/>
    <p:sldId id="316" r:id="rId13"/>
    <p:sldId id="325" r:id="rId14"/>
    <p:sldId id="270" r:id="rId15"/>
    <p:sldId id="327" r:id="rId16"/>
    <p:sldId id="328" r:id="rId17"/>
    <p:sldId id="332" r:id="rId18"/>
    <p:sldId id="337" r:id="rId19"/>
    <p:sldId id="336" r:id="rId20"/>
    <p:sldId id="272" r:id="rId21"/>
    <p:sldId id="273" r:id="rId22"/>
    <p:sldId id="317" r:id="rId23"/>
    <p:sldId id="318" r:id="rId24"/>
    <p:sldId id="319" r:id="rId25"/>
    <p:sldId id="320" r:id="rId26"/>
    <p:sldId id="321" r:id="rId27"/>
    <p:sldId id="339" r:id="rId28"/>
    <p:sldId id="286" r:id="rId29"/>
    <p:sldId id="283" r:id="rId30"/>
    <p:sldId id="322" r:id="rId31"/>
    <p:sldId id="323" r:id="rId32"/>
    <p:sldId id="324" r:id="rId33"/>
    <p:sldId id="34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1" autoAdjust="0"/>
  </p:normalViewPr>
  <p:slideViewPr>
    <p:cSldViewPr snapToGrid="0" snapToObjects="1">
      <p:cViewPr>
        <p:scale>
          <a:sx n="87" d="100"/>
          <a:sy n="87" d="100"/>
        </p:scale>
        <p:origin x="-450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C1017D-E2BA-9E4E-AC8E-BA79FF68D6B0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A4F22-7DDE-4840-8782-22AE8C25A3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66607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61661-79FB-6244-BD6B-BB2CFAE72ED2}" type="datetimeFigureOut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846E1-30B4-ED40-A977-8EB270391D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1415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93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93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693738"/>
            <a:ext cx="4548187" cy="3413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26EC96-DD2A-EB49-92F6-893510B030B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8933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8B1659D-6131-E341-9DA0-08938247EEFD}" type="slidenum">
              <a:rPr lang="en-US" sz="1000"/>
              <a:pPr/>
              <a:t>9</a:t>
            </a:fld>
            <a:endParaRPr lang="en-US" sz="10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9475"/>
          </a:xfrm>
          <a:ln cap="flat"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7CAE90-BC61-9D43-B01D-9146EFED2F0E}" type="slidenum">
              <a:rPr lang="en-US" sz="1000"/>
              <a:pPr/>
              <a:t>10</a:t>
            </a:fld>
            <a:endParaRPr lang="en-US" sz="10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9350" y="690563"/>
            <a:ext cx="4557713" cy="3419475"/>
          </a:xfrm>
          <a:ln cap="flat"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E5CC1C8-7CDD-614A-BF79-B748A13868EA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8EB-C5E2-E746-A076-1C75D50D43F5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31ADC88-C75B-A240-8E82-009D32DC73EC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E230A3-A282-D845-B0EE-DD5E65DC7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4475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B786C-D82E-FA48-83F0-CC652D90FC2A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11887-AA64-9D4B-9129-BCBDD73C6547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8930E93-3AD6-5345-9AFE-AD7FD9216154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877B127-84F9-C34A-9183-0D3163EBBEC4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D6D6-042E-D348-94ED-FBD02B86F2F7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D037C-7840-DC4A-BC59-BE994E926B9C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B87A-AE48-CB45-B346-CDA2528078F0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813612D-5F14-6548-B12C-B24D8A5061AB}" type="datetime1">
              <a:rPr lang="en-US" smtClean="0"/>
              <a:pPr/>
              <a:t>3/1/2015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F1FE40C-A7B4-4B4F-AF18-FD8785ADD787}" type="datetime1">
              <a:rPr lang="en-US" smtClean="0"/>
              <a:pPr/>
              <a:t>3/1/2015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049B934-3194-5049-8C3E-ECA0C396BD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il_fi" descr="http://fac.ksu.edu.sa/sites/all/themes/simpleclean/images/ksu_logo.png"/>
          <p:cNvPicPr/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5360" y="0"/>
            <a:ext cx="1818640" cy="651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  <p:sldLayoutId id="2147483982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www.eatonhand.com/jpg/153210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atonhand.com/jpg/1372302.jpg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www.eatonhand.com/jpg/140720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21346" y="1352337"/>
            <a:ext cx="6477000" cy="1828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Candidiasis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000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069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Times New Roman" charset="0"/>
              </a:rPr>
              <a:t>Transmission of Opportunistic Fungi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lvl="1"/>
            <a:r>
              <a:rPr lang="en-US" b="1" dirty="0" smtClean="0">
                <a:latin typeface="Times New Roman" charset="0"/>
              </a:rPr>
              <a:t>ENDOGENOUS</a:t>
            </a:r>
            <a:endParaRPr lang="en-US" dirty="0">
              <a:latin typeface="Times New Roman" charset="0"/>
            </a:endParaRPr>
          </a:p>
          <a:p>
            <a:pPr lvl="2"/>
            <a:r>
              <a:rPr lang="en-US" dirty="0" smtClean="0">
                <a:latin typeface="Times New Roman" charset="0"/>
              </a:rPr>
              <a:t>Colonization </a:t>
            </a:r>
            <a:r>
              <a:rPr lang="en-US" dirty="0">
                <a:latin typeface="Times New Roman" charset="0"/>
              </a:rPr>
              <a:t>precedes infection</a:t>
            </a:r>
          </a:p>
          <a:p>
            <a:pPr lvl="2"/>
            <a:r>
              <a:rPr lang="en-US" dirty="0">
                <a:latin typeface="Times New Roman" charset="0"/>
              </a:rPr>
              <a:t>A</a:t>
            </a:r>
            <a:r>
              <a:rPr lang="en-US" dirty="0" smtClean="0">
                <a:latin typeface="Times New Roman" charset="0"/>
              </a:rPr>
              <a:t>ntibiotic </a:t>
            </a:r>
            <a:r>
              <a:rPr lang="en-US" dirty="0">
                <a:latin typeface="Times New Roman" charset="0"/>
              </a:rPr>
              <a:t>suppression of normal flora, fungal </a:t>
            </a:r>
            <a:r>
              <a:rPr lang="en-US" dirty="0" smtClean="0">
                <a:latin typeface="Times New Roman" charset="0"/>
              </a:rPr>
              <a:t>overgrowth</a:t>
            </a:r>
          </a:p>
          <a:p>
            <a:pPr lvl="2"/>
            <a:endParaRPr lang="en-US" dirty="0">
              <a:latin typeface="Times New Roman" charset="0"/>
            </a:endParaRPr>
          </a:p>
          <a:p>
            <a:pPr lvl="2"/>
            <a:endParaRPr lang="en-US" dirty="0">
              <a:latin typeface="Times New Roman" charset="0"/>
            </a:endParaRPr>
          </a:p>
          <a:p>
            <a:pPr lvl="1"/>
            <a:r>
              <a:rPr lang="en-US" dirty="0" smtClean="0">
                <a:latin typeface="Times New Roman" charset="0"/>
              </a:rPr>
              <a:t>EXOGENOUS  ??</a:t>
            </a:r>
            <a:endParaRPr lang="en-US" dirty="0">
              <a:latin typeface="Times New Roman" charset="0"/>
            </a:endParaRPr>
          </a:p>
          <a:p>
            <a:pPr marL="685800" lvl="2" indent="0">
              <a:buNone/>
            </a:pPr>
            <a:r>
              <a:rPr lang="en-US" dirty="0" smtClean="0">
                <a:latin typeface="Times New Roman" charset="0"/>
              </a:rPr>
              <a:t> </a:t>
            </a:r>
            <a:endParaRPr lang="en-US" dirty="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439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charset="0"/>
              </a:rPr>
              <a:t>Candida - </a:t>
            </a:r>
            <a:r>
              <a:rPr lang="en-US" sz="4000" dirty="0">
                <a:latin typeface="Times New Roman" charset="0"/>
              </a:rPr>
              <a:t>Clinical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b="1" dirty="0">
                <a:latin typeface="Times New Roman" charset="0"/>
              </a:rPr>
              <a:t>Mucous membrane infections</a:t>
            </a:r>
          </a:p>
          <a:p>
            <a:pPr lvl="1"/>
            <a:r>
              <a:rPr lang="en-US" sz="2400" dirty="0">
                <a:latin typeface="Times New Roman" charset="0"/>
              </a:rPr>
              <a:t>Thrush (</a:t>
            </a:r>
            <a:r>
              <a:rPr lang="en-US" sz="2400" dirty="0" err="1">
                <a:latin typeface="Times New Roman" charset="0"/>
              </a:rPr>
              <a:t>oropharyngeal</a:t>
            </a:r>
            <a:r>
              <a:rPr lang="en-US" sz="2400" dirty="0">
                <a:latin typeface="Times New Roman" charset="0"/>
              </a:rPr>
              <a:t>)</a:t>
            </a:r>
          </a:p>
          <a:p>
            <a:pPr lvl="1"/>
            <a:r>
              <a:rPr lang="en-US" sz="2400" dirty="0">
                <a:latin typeface="Times New Roman" charset="0"/>
              </a:rPr>
              <a:t>Esophagitis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Vaginitis</a:t>
            </a:r>
          </a:p>
          <a:p>
            <a:pPr lvl="1"/>
            <a:endParaRPr lang="en-US" sz="2400" dirty="0">
              <a:latin typeface="Times New Roman" charset="0"/>
            </a:endParaRPr>
          </a:p>
          <a:p>
            <a:r>
              <a:rPr lang="en-US" sz="2400" b="1" dirty="0">
                <a:latin typeface="Times New Roman" charset="0"/>
              </a:rPr>
              <a:t>Cutaneous infections</a:t>
            </a:r>
          </a:p>
          <a:p>
            <a:pPr lvl="1"/>
            <a:r>
              <a:rPr lang="en-US" sz="2400" dirty="0">
                <a:latin typeface="Times New Roman" charset="0"/>
              </a:rPr>
              <a:t>Paronychia (skin around nail bed)</a:t>
            </a:r>
          </a:p>
          <a:p>
            <a:pPr lvl="1"/>
            <a:r>
              <a:rPr lang="en-US" sz="2400" dirty="0" err="1">
                <a:latin typeface="Times New Roman" charset="0"/>
              </a:rPr>
              <a:t>Onychomycosis</a:t>
            </a:r>
            <a:r>
              <a:rPr lang="en-US" sz="2400" dirty="0">
                <a:latin typeface="Times New Roman" charset="0"/>
              </a:rPr>
              <a:t> (nails)</a:t>
            </a:r>
          </a:p>
          <a:p>
            <a:pPr lvl="1"/>
            <a:r>
              <a:rPr lang="en-US" sz="2400" dirty="0">
                <a:latin typeface="Times New Roman" charset="0"/>
              </a:rPr>
              <a:t>Diaper rash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Chronic </a:t>
            </a:r>
            <a:r>
              <a:rPr lang="en-US" sz="2400" dirty="0" err="1">
                <a:latin typeface="Times New Roman" charset="0"/>
              </a:rPr>
              <a:t>mucotaneous</a:t>
            </a:r>
            <a:r>
              <a:rPr lang="en-US" sz="2400" dirty="0">
                <a:latin typeface="Times New Roman" charset="0"/>
              </a:rPr>
              <a:t> candidiasis</a:t>
            </a:r>
          </a:p>
          <a:p>
            <a:pPr lvl="2"/>
            <a:r>
              <a:rPr lang="en-US" dirty="0">
                <a:latin typeface="Times New Roman" charset="0"/>
              </a:rPr>
              <a:t>children with T-cell abnormality</a:t>
            </a:r>
          </a:p>
        </p:txBody>
      </p:sp>
    </p:spTree>
    <p:extLst>
      <p:ext uri="{BB962C8B-B14F-4D97-AF65-F5344CB8AC3E}">
        <p14:creationId xmlns:p14="http://schemas.microsoft.com/office/powerpoint/2010/main" xmlns="" val="1403836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>
                <a:cs typeface="Times New Roman" pitchFamily="18" charset="0"/>
              </a:rPr>
              <a:t>Mucocutaneous</a:t>
            </a:r>
            <a:r>
              <a:rPr lang="en-US" sz="3200" dirty="0" smtClean="0">
                <a:cs typeface="Times New Roman" pitchFamily="18" charset="0"/>
              </a:rPr>
              <a:t> infections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err="1" smtClean="0">
                <a:cs typeface="Times New Roman" pitchFamily="18" charset="0"/>
              </a:rPr>
              <a:t>Oropharyngeal</a:t>
            </a:r>
            <a:r>
              <a:rPr lang="en-US" sz="3200" dirty="0" smtClean="0">
                <a:cs typeface="Times New Roman" pitchFamily="18" charset="0"/>
              </a:rPr>
              <a:t> Candidiasis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100" dirty="0" smtClean="0">
                <a:cs typeface="Times New Roman" pitchFamily="18" charset="0"/>
              </a:rPr>
              <a:t>Oral </a:t>
            </a:r>
            <a:r>
              <a:rPr lang="en-US" sz="3100" dirty="0">
                <a:cs typeface="Times New Roman" pitchFamily="18" charset="0"/>
              </a:rPr>
              <a:t>thrush: </a:t>
            </a: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>
                <a:cs typeface="Times New Roman" pitchFamily="18" charset="0"/>
              </a:rPr>
              <a:t>White or grey Pseudomembranous patches on oral surfaces especially tongue with underlying erythema.  </a:t>
            </a: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>
                <a:cs typeface="Times New Roman" pitchFamily="18" charset="0"/>
              </a:rPr>
              <a:t>Common in neonates, infants, </a:t>
            </a:r>
            <a:r>
              <a:rPr lang="en-US" sz="3100" dirty="0" smtClean="0">
                <a:cs typeface="Times New Roman" pitchFamily="18" charset="0"/>
              </a:rPr>
              <a:t>elderly</a:t>
            </a:r>
            <a:endParaRPr lang="en-US" sz="3100" dirty="0">
              <a:cs typeface="Times New Roman" pitchFamily="18" charset="0"/>
            </a:endParaRPr>
          </a:p>
          <a:p>
            <a:pPr marL="937260" lvl="2" indent="-342900">
              <a:lnSpc>
                <a:spcPct val="80000"/>
              </a:lnSpc>
              <a:spcBef>
                <a:spcPct val="50000"/>
              </a:spcBef>
            </a:pPr>
            <a:r>
              <a:rPr lang="en-US" sz="3100" dirty="0" smtClean="0">
                <a:cs typeface="Times New Roman" pitchFamily="18" charset="0"/>
              </a:rPr>
              <a:t>In </a:t>
            </a:r>
            <a:r>
              <a:rPr lang="en-US" sz="3100" dirty="0" err="1" smtClean="0">
                <a:cs typeface="Times New Roman" pitchFamily="18" charset="0"/>
              </a:rPr>
              <a:t>immunocompromised</a:t>
            </a:r>
            <a:r>
              <a:rPr lang="en-US" sz="3100" dirty="0" smtClean="0">
                <a:cs typeface="Times New Roman" pitchFamily="18" charset="0"/>
              </a:rPr>
              <a:t> </a:t>
            </a:r>
            <a:r>
              <a:rPr lang="en-US" sz="3100" dirty="0">
                <a:cs typeface="Times New Roman" pitchFamily="18" charset="0"/>
              </a:rPr>
              <a:t>host, </a:t>
            </a:r>
            <a:r>
              <a:rPr lang="en-US" sz="3100" dirty="0" smtClean="0">
                <a:cs typeface="Times New Roman" pitchFamily="18" charset="0"/>
              </a:rPr>
              <a:t>e.g. </a:t>
            </a:r>
            <a:r>
              <a:rPr lang="en-US" sz="3100" u="sng" dirty="0" smtClean="0">
                <a:cs typeface="Times New Roman" pitchFamily="18" charset="0"/>
              </a:rPr>
              <a:t>AIDS</a:t>
            </a:r>
            <a:r>
              <a:rPr lang="en-US" sz="3100" dirty="0" smtClean="0">
                <a:cs typeface="Times New Roman" pitchFamily="18" charset="0"/>
              </a:rPr>
              <a:t>.</a:t>
            </a:r>
            <a:endParaRPr lang="en-US" sz="3100" dirty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cs typeface="Times New Roman" pitchFamily="18" charset="0"/>
              </a:rPr>
              <a:t>Esophagitis 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err="1">
                <a:cs typeface="Times New Roman" pitchFamily="18" charset="0"/>
              </a:rPr>
              <a:t>V</a:t>
            </a:r>
            <a:r>
              <a:rPr lang="en-US" sz="3200" dirty="0" err="1" smtClean="0">
                <a:cs typeface="Times New Roman" pitchFamily="18" charset="0"/>
              </a:rPr>
              <a:t>ulvovaginitis</a:t>
            </a:r>
            <a:r>
              <a:rPr lang="en-US" sz="3200" dirty="0" smtClean="0">
                <a:cs typeface="Times New Roman" pitchFamily="18" charset="0"/>
              </a:rPr>
              <a:t> </a:t>
            </a:r>
            <a:r>
              <a:rPr lang="en-US" sz="3200" dirty="0">
                <a:cs typeface="Times New Roman" pitchFamily="18" charset="0"/>
              </a:rPr>
              <a:t>: 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cs typeface="Times New Roman" pitchFamily="18" charset="0"/>
              </a:rPr>
              <a:t>Common in pregnancy, diabetics, use of contraceptives. </a:t>
            </a:r>
            <a:endParaRPr lang="en-US" sz="3200" dirty="0">
              <a:cs typeface="Times New Roman" pitchFamily="18" charset="0"/>
            </a:endParaRP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dirty="0">
                <a:cs typeface="Times New Roman" pitchFamily="18" charset="0"/>
              </a:rPr>
              <a:t>Thick discharge, itching irritation . Lesion appear as white patches on vaginal mucosa.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0314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cs typeface="Times New Roman" pitchFamily="18" charset="0"/>
              </a:rPr>
              <a:t>Cutaneous infections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3200" dirty="0" err="1">
                <a:cs typeface="Times New Roman" pitchFamily="18" charset="0"/>
              </a:rPr>
              <a:t>Intertriginous</a:t>
            </a:r>
            <a:r>
              <a:rPr lang="en-US" sz="3200" dirty="0">
                <a:cs typeface="Times New Roman" pitchFamily="18" charset="0"/>
              </a:rPr>
              <a:t> candidiasis: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>
                <a:cs typeface="Times New Roman" pitchFamily="18" charset="0"/>
              </a:rPr>
              <a:t>Infections of skin folds </a:t>
            </a:r>
            <a:r>
              <a:rPr lang="en-US" dirty="0" err="1">
                <a:cs typeface="Times New Roman" pitchFamily="18" charset="0"/>
              </a:rPr>
              <a:t>eg</a:t>
            </a:r>
            <a:r>
              <a:rPr lang="en-US" dirty="0">
                <a:cs typeface="Times New Roman" pitchFamily="18" charset="0"/>
              </a:rPr>
              <a:t>. axilla, buttock, toe web, under breast.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>
                <a:cs typeface="Times New Roman" pitchFamily="18" charset="0"/>
              </a:rPr>
              <a:t>Erythematous lesion, dry or moist or whitish accompanied by itching and burning.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3200" dirty="0">
                <a:cs typeface="Times New Roman" pitchFamily="18" charset="0"/>
              </a:rPr>
              <a:t>Nail infections: </a:t>
            </a:r>
          </a:p>
          <a:p>
            <a:pPr marL="320040" lvl="1" indent="0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dirty="0" err="1">
                <a:cs typeface="Times New Roman" pitchFamily="18" charset="0"/>
              </a:rPr>
              <a:t>Onychomycosis</a:t>
            </a:r>
            <a:r>
              <a:rPr lang="en-US" dirty="0">
                <a:cs typeface="Times New Roman" pitchFamily="18" charset="0"/>
              </a:rPr>
              <a:t> and paronychia</a:t>
            </a:r>
          </a:p>
          <a:p>
            <a:pPr marL="0" indent="0">
              <a:lnSpc>
                <a:spcPct val="80000"/>
              </a:lnSpc>
              <a:spcBef>
                <a:spcPct val="50000"/>
              </a:spcBef>
              <a:buNone/>
            </a:pPr>
            <a:endParaRPr lang="en-US" sz="3200" dirty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Diaper </a:t>
            </a:r>
            <a:r>
              <a:rPr lang="en-US" sz="3200" dirty="0" smtClean="0">
                <a:cs typeface="Times New Roman" pitchFamily="18" charset="0"/>
              </a:rPr>
              <a:t>rash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cs typeface="Times New Roman" pitchFamily="18" charset="0"/>
              </a:rPr>
              <a:t>Chronic </a:t>
            </a:r>
            <a:r>
              <a:rPr lang="en-US" sz="3200" dirty="0" err="1">
                <a:cs typeface="Times New Roman" pitchFamily="18" charset="0"/>
              </a:rPr>
              <a:t>mucocutaneous</a:t>
            </a:r>
            <a:r>
              <a:rPr lang="en-US" sz="3200" dirty="0">
                <a:cs typeface="Times New Roman" pitchFamily="18" charset="0"/>
              </a:rPr>
              <a:t> candidiasis</a:t>
            </a: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endParaRPr lang="en-US" sz="3200" dirty="0"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735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Mucosal candidiasis</a:t>
            </a: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57400"/>
            <a:ext cx="4343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5791200" y="5715000"/>
            <a:ext cx="1331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Oral thrush</a:t>
            </a:r>
          </a:p>
        </p:txBody>
      </p:sp>
    </p:spTree>
    <p:extLst>
      <p:ext uri="{BB962C8B-B14F-4D97-AF65-F5344CB8AC3E}">
        <p14:creationId xmlns:p14="http://schemas.microsoft.com/office/powerpoint/2010/main" xmlns="" val="204386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23850" y="1578201"/>
            <a:ext cx="4219575" cy="214924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3871" y="4125686"/>
            <a:ext cx="3111729" cy="1488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578201"/>
            <a:ext cx="4284662" cy="21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Rectangle 5"/>
          <p:cNvSpPr>
            <a:spLocks noChangeArrowheads="1"/>
          </p:cNvSpPr>
          <p:nvPr/>
        </p:nvSpPr>
        <p:spPr bwMode="auto">
          <a:xfrm>
            <a:off x="1835150" y="5867401"/>
            <a:ext cx="7200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 err="1">
                <a:solidFill>
                  <a:srgbClr val="000000"/>
                </a:solidFill>
              </a:rPr>
              <a:t>pseudomembranous-erythematous</a:t>
            </a:r>
            <a:r>
              <a:rPr lang="en-US" i="1" dirty="0">
                <a:solidFill>
                  <a:srgbClr val="000000"/>
                </a:solidFill>
              </a:rPr>
              <a:t> form.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809625" y="3727450"/>
            <a:ext cx="3617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00"/>
                </a:solidFill>
              </a:rPr>
              <a:t> </a:t>
            </a:r>
            <a:r>
              <a:rPr lang="en-US" i="1" dirty="0" err="1">
                <a:solidFill>
                  <a:srgbClr val="000000"/>
                </a:solidFill>
              </a:rPr>
              <a:t>pseudomembranous</a:t>
            </a:r>
            <a:r>
              <a:rPr lang="en-US" i="1" dirty="0">
                <a:solidFill>
                  <a:srgbClr val="000000"/>
                </a:solidFill>
              </a:rPr>
              <a:t> form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8374" name="Rectangle 7"/>
          <p:cNvSpPr>
            <a:spLocks noChangeArrowheads="1"/>
          </p:cNvSpPr>
          <p:nvPr/>
        </p:nvSpPr>
        <p:spPr bwMode="auto">
          <a:xfrm>
            <a:off x="5435600" y="3727450"/>
            <a:ext cx="2592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erythematous</a:t>
            </a:r>
            <a:r>
              <a:rPr lang="en-US" dirty="0">
                <a:solidFill>
                  <a:srgbClr val="000000"/>
                </a:solidFill>
              </a:rPr>
              <a:t> form</a:t>
            </a:r>
          </a:p>
        </p:txBody>
      </p:sp>
      <p:sp>
        <p:nvSpPr>
          <p:cNvPr id="58375" name="Rectangle 1"/>
          <p:cNvSpPr>
            <a:spLocks noChangeArrowheads="1"/>
          </p:cNvSpPr>
          <p:nvPr/>
        </p:nvSpPr>
        <p:spPr bwMode="auto">
          <a:xfrm>
            <a:off x="764152" y="666750"/>
            <a:ext cx="44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082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5288" y="1896836"/>
            <a:ext cx="4008437" cy="33147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971449"/>
            <a:ext cx="4113212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4"/>
          <p:cNvSpPr>
            <a:spLocks noChangeArrowheads="1"/>
          </p:cNvSpPr>
          <p:nvPr/>
        </p:nvSpPr>
        <p:spPr bwMode="auto">
          <a:xfrm>
            <a:off x="395288" y="5211536"/>
            <a:ext cx="35290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 Painful, </a:t>
            </a:r>
            <a:r>
              <a:rPr lang="en-US" dirty="0" err="1">
                <a:solidFill>
                  <a:srgbClr val="000000"/>
                </a:solidFill>
              </a:rPr>
              <a:t>depapillation</a:t>
            </a:r>
            <a:r>
              <a:rPr lang="en-US" dirty="0">
                <a:solidFill>
                  <a:srgbClr val="000000"/>
                </a:solidFill>
              </a:rPr>
              <a:t> of the tongue dorsum.</a:t>
            </a:r>
          </a:p>
        </p:txBody>
      </p:sp>
      <p:sp>
        <p:nvSpPr>
          <p:cNvPr id="59396" name="Rectangle 1"/>
          <p:cNvSpPr>
            <a:spLocks noChangeArrowheads="1"/>
          </p:cNvSpPr>
          <p:nvPr/>
        </p:nvSpPr>
        <p:spPr bwMode="auto">
          <a:xfrm>
            <a:off x="5003800" y="5211536"/>
            <a:ext cx="3384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B)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Painful </a:t>
            </a:r>
            <a:r>
              <a:rPr lang="en-US" dirty="0" err="1">
                <a:solidFill>
                  <a:srgbClr val="000000"/>
                </a:solidFill>
              </a:rPr>
              <a:t>hyperplastic</a:t>
            </a:r>
            <a:r>
              <a:rPr lang="en-US" dirty="0">
                <a:solidFill>
                  <a:srgbClr val="000000"/>
                </a:solidFill>
              </a:rPr>
              <a:t> Candida of the lateral tongue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4152" y="666750"/>
            <a:ext cx="4482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36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4525" y="1562100"/>
            <a:ext cx="53149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1835150" y="530066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Hyperplastic candidiasis, that was mistaken for leukoplakia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</a:rPr>
              <a:t>Forms of </a:t>
            </a:r>
            <a:r>
              <a:rPr lang="en-US" sz="2800" b="1" dirty="0" smtClean="0">
                <a:solidFill>
                  <a:srgbClr val="000000"/>
                </a:solidFill>
              </a:rPr>
              <a:t>Oral </a:t>
            </a:r>
            <a:r>
              <a:rPr lang="en-US" sz="2800" b="1" dirty="0" err="1" smtClean="0">
                <a:solidFill>
                  <a:srgbClr val="000000"/>
                </a:solidFill>
              </a:rPr>
              <a:t>candidiasis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5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Cutaneous candidiasis</a:t>
            </a:r>
          </a:p>
        </p:txBody>
      </p:sp>
      <p:pic>
        <p:nvPicPr>
          <p:cNvPr id="6" name="Picture 5" descr="Nappy r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732" y="1740208"/>
            <a:ext cx="3959225" cy="43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t3.gstatic.com/images?q=tbn:ANd9GcQNCLUaXIwUdPgdOCHtNB9AERB4mSpPlX_zWZHBcADzclzY6Z7f4KX9TBq1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3219" y="1813233"/>
            <a:ext cx="3671888" cy="427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37246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5" descr="Click for larger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45339" y="2420484"/>
            <a:ext cx="3132138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6" name="Picture 7" descr="Click for larger imag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941" y="608579"/>
            <a:ext cx="352742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7" name="Picture 9" descr="Click for larger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941" y="3450771"/>
            <a:ext cx="3527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0162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</a:rPr>
              <a:t>Objectives</a:t>
            </a:r>
            <a:endParaRPr lang="en-US" dirty="0">
              <a:latin typeface="Times New Roman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sz="2400" b="1" dirty="0">
                <a:solidFill>
                  <a:srgbClr val="0000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Students at the end of the lecture will be able to</a:t>
            </a:r>
            <a:r>
              <a:rPr lang="en-US" sz="2400" b="1" dirty="0" smtClean="0">
                <a:solidFill>
                  <a:srgbClr val="000000"/>
                </a:solidFill>
                <a:latin typeface="Century Gothic" pitchFamily="34" charset="0"/>
                <a:ea typeface="Century Gothic" pitchFamily="34" charset="0"/>
                <a:cs typeface="Century Gothic" pitchFamily="34" charset="0"/>
              </a:rPr>
              <a:t>:</a:t>
            </a:r>
          </a:p>
          <a:p>
            <a:pPr>
              <a:buNone/>
              <a:defRPr/>
            </a:pPr>
            <a:endParaRPr lang="en-US" sz="2400" b="1" dirty="0">
              <a:solidFill>
                <a:srgbClr val="000000"/>
              </a:solidFill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Acquire the basic knowledge about </a:t>
            </a:r>
            <a:r>
              <a:rPr lang="en-US" sz="2400" dirty="0" smtClean="0">
                <a:solidFill>
                  <a:srgbClr val="000000"/>
                </a:solidFill>
              </a:rPr>
              <a:t>Candida as a pathogen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know the main </a:t>
            </a:r>
            <a:r>
              <a:rPr lang="en-US" sz="2400" dirty="0" smtClean="0">
                <a:solidFill>
                  <a:srgbClr val="000000"/>
                </a:solidFill>
              </a:rPr>
              <a:t>infections caused by Candida species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Identify the clinical settings of such </a:t>
            </a:r>
            <a:r>
              <a:rPr lang="en-US" sz="2400" dirty="0" smtClean="0">
                <a:solidFill>
                  <a:srgbClr val="000000"/>
                </a:solidFill>
              </a:rPr>
              <a:t>infections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sz="2400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0000"/>
                </a:solidFill>
              </a:rPr>
              <a:t> Know the laboratory diagnosis, and treatment of these infections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11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6585857" cy="990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Chronic </a:t>
            </a:r>
            <a:r>
              <a:rPr lang="en-US" sz="3200" dirty="0" err="1" smtClean="0"/>
              <a:t>mucocutaneous</a:t>
            </a:r>
            <a:r>
              <a:rPr lang="en-US" sz="3200" dirty="0" smtClean="0"/>
              <a:t> </a:t>
            </a:r>
            <a:r>
              <a:rPr lang="en-US" sz="3200" dirty="0" err="1" smtClean="0"/>
              <a:t>candidiasis</a:t>
            </a:r>
            <a:endParaRPr lang="en-US" sz="3200" dirty="0">
              <a:latin typeface="Times New Roman" charset="0"/>
            </a:endParaRPr>
          </a:p>
        </p:txBody>
      </p:sp>
      <p:pic>
        <p:nvPicPr>
          <p:cNvPr id="23556" name="Picture 84" descr="073.jpg                                                        0010325D•WI4•       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4343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121" descr="165MIKE.jpg                                                    000022DFHOME                           ABA78158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419600" cy="381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559" name="TextBox 8"/>
          <p:cNvSpPr txBox="1">
            <a:spLocks noChangeArrowheads="1"/>
          </p:cNvSpPr>
          <p:nvPr/>
        </p:nvSpPr>
        <p:spPr bwMode="auto">
          <a:xfrm>
            <a:off x="4953000" y="5943600"/>
            <a:ext cx="38687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Chronic </a:t>
            </a:r>
            <a:r>
              <a:rPr lang="en-US" dirty="0" err="1"/>
              <a:t>mucocutaneous</a:t>
            </a:r>
            <a:r>
              <a:rPr lang="en-US" dirty="0"/>
              <a:t> candidiasis</a:t>
            </a:r>
          </a:p>
        </p:txBody>
      </p:sp>
    </p:spTree>
    <p:extLst>
      <p:ext uri="{BB962C8B-B14F-4D97-AF65-F5344CB8AC3E}">
        <p14:creationId xmlns:p14="http://schemas.microsoft.com/office/powerpoint/2010/main" xmlns="" val="2028831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 - </a:t>
            </a:r>
            <a:r>
              <a:rPr lang="en-US" sz="4000">
                <a:latin typeface="Times New Roman" charset="0"/>
              </a:rPr>
              <a:t>Clinical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035050" y="1524000"/>
            <a:ext cx="7727950" cy="42672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Times New Roman" charset="0"/>
              </a:rPr>
              <a:t>Urinary tract infection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r>
              <a:rPr lang="en-US" sz="2400" dirty="0" err="1" smtClean="0">
                <a:latin typeface="Times New Roman" charset="0"/>
              </a:rPr>
              <a:t>Candidemia</a:t>
            </a:r>
            <a:endParaRPr lang="en-US" sz="2400" dirty="0">
              <a:latin typeface="Times New Roman" charset="0"/>
            </a:endParaRPr>
          </a:p>
          <a:p>
            <a:r>
              <a:rPr lang="en-US" sz="2800" dirty="0">
                <a:latin typeface="Times New Roman" charset="0"/>
              </a:rPr>
              <a:t>Disseminated (systemic, invasive) infection</a:t>
            </a:r>
          </a:p>
          <a:p>
            <a:pPr lvl="1"/>
            <a:r>
              <a:rPr lang="en-US" sz="2400" dirty="0" err="1" smtClean="0">
                <a:latin typeface="Times New Roman" charset="0"/>
              </a:rPr>
              <a:t>Endophthalmitis</a:t>
            </a:r>
            <a:r>
              <a:rPr lang="en-US" sz="2400" dirty="0" smtClean="0">
                <a:latin typeface="Times New Roman" charset="0"/>
              </a:rPr>
              <a:t> </a:t>
            </a:r>
            <a:r>
              <a:rPr lang="en-US" sz="2400" dirty="0">
                <a:latin typeface="Times New Roman" charset="0"/>
              </a:rPr>
              <a:t>(eye)</a:t>
            </a:r>
          </a:p>
          <a:p>
            <a:pPr lvl="1"/>
            <a:r>
              <a:rPr lang="en-US" sz="2400" dirty="0">
                <a:latin typeface="Times New Roman" charset="0"/>
              </a:rPr>
              <a:t>Liver and spleen</a:t>
            </a:r>
          </a:p>
          <a:p>
            <a:pPr lvl="1"/>
            <a:r>
              <a:rPr lang="en-US" sz="2400" dirty="0">
                <a:latin typeface="Times New Roman" charset="0"/>
              </a:rPr>
              <a:t>Kidneys</a:t>
            </a:r>
          </a:p>
          <a:p>
            <a:pPr lvl="1"/>
            <a:r>
              <a:rPr lang="en-US" sz="2400" dirty="0">
                <a:latin typeface="Times New Roman" charset="0"/>
              </a:rPr>
              <a:t>Skin</a:t>
            </a:r>
          </a:p>
          <a:p>
            <a:pPr lvl="1"/>
            <a:r>
              <a:rPr lang="en-US" sz="2400" dirty="0">
                <a:latin typeface="Times New Roman" charset="0"/>
              </a:rPr>
              <a:t>Brain</a:t>
            </a:r>
          </a:p>
          <a:p>
            <a:pPr lvl="1"/>
            <a:r>
              <a:rPr lang="en-US" sz="2400" dirty="0">
                <a:latin typeface="Times New Roman" charset="0"/>
              </a:rPr>
              <a:t>Lungs</a:t>
            </a:r>
          </a:p>
          <a:p>
            <a:pPr lvl="1"/>
            <a:r>
              <a:rPr lang="en-US" sz="2400" dirty="0">
                <a:latin typeface="Times New Roman" charset="0"/>
              </a:rPr>
              <a:t>Bone</a:t>
            </a:r>
          </a:p>
        </p:txBody>
      </p:sp>
    </p:spTree>
    <p:extLst>
      <p:ext uri="{BB962C8B-B14F-4D97-AF65-F5344CB8AC3E}">
        <p14:creationId xmlns:p14="http://schemas.microsoft.com/office/powerpoint/2010/main" xmlns="" val="273275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Pulmonary Candidiasis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Primary pneumonia is less common and could be a result of Aspiration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Secondary pneumonia commonly seen with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hematogenous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candisiasis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 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Immunocompromised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patients</a:t>
            </a:r>
          </a:p>
          <a:p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Isolation of </a:t>
            </a:r>
            <a:r>
              <a:rPr lang="en-US" i="1" dirty="0">
                <a:solidFill>
                  <a:srgbClr val="000000"/>
                </a:solidFill>
                <a:cs typeface="Times New Roman" pitchFamily="18" charset="0"/>
              </a:rPr>
              <a:t>Candida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from sputum, BAL is not always significant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Clinical features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Radiology,</a:t>
            </a:r>
          </a:p>
          <a:p>
            <a:pPr lvl="1"/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Other Lab investigations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lvl="1"/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094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err="1" smtClean="0">
                <a:ln w="635">
                  <a:noFill/>
                </a:ln>
              </a:rPr>
              <a:t>Candidemia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Increased colonization (endogenous or exogenous factors)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Damage  in host barriers by catheters, trauma, surgery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dirty="0"/>
              <a:t>Immunosuppression 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endParaRPr lang="en-US" dirty="0"/>
          </a:p>
          <a:p>
            <a:pPr lvl="1">
              <a:lnSpc>
                <a:spcPct val="80000"/>
              </a:lnSpc>
              <a:buFont typeface="Wingdings" pitchFamily="2" charset="2"/>
              <a:buChar char="§"/>
            </a:pPr>
            <a:r>
              <a:rPr lang="en-US" u="sng" dirty="0"/>
              <a:t>Central venous catheters (CVC)</a:t>
            </a:r>
          </a:p>
          <a:p>
            <a:endParaRPr lang="en-US" dirty="0"/>
          </a:p>
          <a:p>
            <a:r>
              <a:rPr lang="en-US" dirty="0"/>
              <a:t>Disseminated candidiasis </a:t>
            </a:r>
            <a:r>
              <a:rPr lang="en-US" dirty="0" smtClean="0"/>
              <a:t>(involvement </a:t>
            </a:r>
            <a:r>
              <a:rPr lang="en-US" dirty="0"/>
              <a:t>of any organ)</a:t>
            </a:r>
          </a:p>
          <a:p>
            <a:pPr lvl="1"/>
            <a:r>
              <a:rPr lang="en-US" dirty="0"/>
              <a:t>     Septic shock</a:t>
            </a:r>
          </a:p>
          <a:p>
            <a:pPr lvl="1"/>
            <a:r>
              <a:rPr lang="en-US" dirty="0"/>
              <a:t>     Meningitis</a:t>
            </a:r>
          </a:p>
          <a:p>
            <a:pPr lvl="1"/>
            <a:r>
              <a:rPr lang="en-US" dirty="0"/>
              <a:t>     Ocular involvement (retinitis)</a:t>
            </a:r>
          </a:p>
          <a:p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Fever could be the only clinical manifestation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7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n w="635">
                  <a:noFill/>
                </a:ln>
              </a:rPr>
              <a:t>Candidemia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/>
              <a:t>Candida is the fourth in causing nosocomial bloodstream infections (BSI</a:t>
            </a:r>
            <a:r>
              <a:rPr lang="en-US" sz="2400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78627"/>
            <a:ext cx="7175528" cy="427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137"/>
          <p:cNvSpPr txBox="1">
            <a:spLocks noChangeArrowheads="1"/>
          </p:cNvSpPr>
          <p:nvPr/>
        </p:nvSpPr>
        <p:spPr bwMode="auto">
          <a:xfrm>
            <a:off x="5220072" y="6426112"/>
            <a:ext cx="375237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200" b="0" dirty="0" err="1" smtClean="0">
                <a:latin typeface="Constantia" pitchFamily="18" charset="0"/>
              </a:rPr>
              <a:t>Wisplinghoff</a:t>
            </a:r>
            <a:r>
              <a:rPr lang="en-US" sz="1200" b="0" dirty="0" smtClean="0">
                <a:latin typeface="Constantia" pitchFamily="18" charset="0"/>
              </a:rPr>
              <a:t> </a:t>
            </a:r>
            <a:r>
              <a:rPr lang="en-US" sz="1200" b="0" dirty="0">
                <a:latin typeface="Constantia" pitchFamily="18" charset="0"/>
              </a:rPr>
              <a:t>H, et al. </a:t>
            </a:r>
            <a:r>
              <a:rPr lang="en-US" sz="1200" b="0" i="1" dirty="0" err="1">
                <a:latin typeface="Constantia" pitchFamily="18" charset="0"/>
              </a:rPr>
              <a:t>Clin</a:t>
            </a:r>
            <a:r>
              <a:rPr lang="en-US" sz="1200" b="0" i="1" dirty="0">
                <a:latin typeface="Constantia" pitchFamily="18" charset="0"/>
              </a:rPr>
              <a:t> Infect Dis.</a:t>
            </a:r>
            <a:r>
              <a:rPr lang="en-US" sz="1200" b="0" dirty="0">
                <a:latin typeface="Constantia" pitchFamily="18" charset="0"/>
              </a:rPr>
              <a:t> 2004;39:309-317.</a:t>
            </a:r>
          </a:p>
        </p:txBody>
      </p:sp>
    </p:spTree>
    <p:extLst>
      <p:ext uri="{BB962C8B-B14F-4D97-AF65-F5344CB8AC3E}">
        <p14:creationId xmlns:p14="http://schemas.microsoft.com/office/powerpoint/2010/main" xmlns="" val="308242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900113" y="1535832"/>
            <a:ext cx="7920037" cy="298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400" b="1" u="sng" dirty="0">
                <a:cs typeface="Times New Roman" pitchFamily="18" charset="0"/>
              </a:rPr>
              <a:t>Specimen</a:t>
            </a:r>
            <a:r>
              <a:rPr lang="en-US" sz="2100" dirty="0">
                <a:cs typeface="Times New Roman" pitchFamily="18" charset="0"/>
              </a:rPr>
              <a:t> </a:t>
            </a:r>
            <a:r>
              <a:rPr lang="en-US" sz="2100" dirty="0" smtClean="0">
                <a:cs typeface="Times New Roman" pitchFamily="18" charset="0"/>
              </a:rPr>
              <a:t>depend </a:t>
            </a:r>
            <a:r>
              <a:rPr lang="en-US" sz="2100" dirty="0">
                <a:cs typeface="Times New Roman" pitchFamily="18" charset="0"/>
              </a:rPr>
              <a:t>on site of infection</a:t>
            </a:r>
            <a:r>
              <a:rPr lang="en-US" sz="21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Swabs, Urine, Blood, Respiratory specimens, CSF,  Blood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u="sng" dirty="0" smtClean="0">
                <a:cs typeface="Times New Roman" pitchFamily="18" charset="0"/>
              </a:rPr>
              <a:t>1. Direct microscopy</a:t>
            </a:r>
            <a:r>
              <a:rPr lang="en-US" sz="2100" b="1" dirty="0" smtClean="0">
                <a:cs typeface="Times New Roman" pitchFamily="18" charset="0"/>
              </a:rPr>
              <a:t> </a:t>
            </a:r>
            <a:r>
              <a:rPr lang="en-US" sz="2100" dirty="0" smtClean="0">
                <a:cs typeface="Times New Roman" pitchFamily="18" charset="0"/>
              </a:rPr>
              <a:t>: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Gram stain, KOH, </a:t>
            </a:r>
            <a:r>
              <a:rPr lang="en-US" sz="2100" dirty="0" err="1" smtClean="0">
                <a:cs typeface="Times New Roman" pitchFamily="18" charset="0"/>
              </a:rPr>
              <a:t>Giemsa</a:t>
            </a:r>
            <a:r>
              <a:rPr lang="en-US" sz="2100" dirty="0" smtClean="0">
                <a:cs typeface="Times New Roman" pitchFamily="18" charset="0"/>
              </a:rPr>
              <a:t>, GMS, or PAS  stained smears. 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cs typeface="Times New Roman" pitchFamily="18" charset="0"/>
              </a:rPr>
              <a:t>Budding yeast cells and </a:t>
            </a:r>
            <a:r>
              <a:rPr lang="en-US" sz="2100" dirty="0" err="1" smtClean="0">
                <a:cs typeface="Times New Roman" pitchFamily="18" charset="0"/>
              </a:rPr>
              <a:t>pseudohyphae</a:t>
            </a:r>
            <a:r>
              <a:rPr lang="en-US" sz="2100" dirty="0" smtClean="0">
                <a:cs typeface="Times New Roman" pitchFamily="18" charset="0"/>
              </a:rPr>
              <a:t> will be seen in stained smear or KOH.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>
              <a:cs typeface="Times New Roman" pitchFamily="18" charset="0"/>
            </a:endParaRPr>
          </a:p>
        </p:txBody>
      </p:sp>
      <p:pic>
        <p:nvPicPr>
          <p:cNvPr id="5" name="Picture 4" descr="4FF7.jpg"/>
          <p:cNvPicPr>
            <a:picLocks noChangeAspect="1"/>
          </p:cNvPicPr>
          <p:nvPr/>
        </p:nvPicPr>
        <p:blipFill>
          <a:blip r:embed="rId2" cstate="print"/>
          <a:srcRect b="7355"/>
          <a:stretch>
            <a:fillRect/>
          </a:stretch>
        </p:blipFill>
        <p:spPr>
          <a:xfrm>
            <a:off x="971600" y="4221088"/>
            <a:ext cx="3320264" cy="2376264"/>
          </a:xfrm>
          <a:prstGeom prst="rect">
            <a:avLst/>
          </a:prstGeom>
        </p:spPr>
      </p:pic>
      <p:pic>
        <p:nvPicPr>
          <p:cNvPr id="6" name="Picture 5" descr="5FF12A.jpg"/>
          <p:cNvPicPr>
            <a:picLocks noChangeAspect="1"/>
          </p:cNvPicPr>
          <p:nvPr/>
        </p:nvPicPr>
        <p:blipFill>
          <a:blip r:embed="rId3" cstate="print"/>
          <a:srcRect b="7887"/>
          <a:stretch>
            <a:fillRect/>
          </a:stretch>
        </p:blipFill>
        <p:spPr>
          <a:xfrm>
            <a:off x="4716016" y="4149080"/>
            <a:ext cx="299903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715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pPr lvl="0"/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83568" y="2132856"/>
            <a:ext cx="7920037" cy="3097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2. Culture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:  </a:t>
            </a:r>
            <a:endParaRPr lang="en-US" sz="21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b="1" u="sng" dirty="0" smtClean="0">
                <a:latin typeface="Times New Roman" pitchFamily="18" charset="0"/>
                <a:cs typeface="Times New Roman" pitchFamily="18" charset="0"/>
              </a:rPr>
              <a:t>Media: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SDA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&amp; Blood agar at 37</a:t>
            </a:r>
            <a:r>
              <a:rPr lang="en-US" sz="2100" baseline="300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C,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reamy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moist colonies in 24 - 48 hours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x-none" sz="2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3. Blood culture</a:t>
            </a: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405" y="2132856"/>
            <a:ext cx="2232248" cy="1658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557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316194"/>
            <a:ext cx="8153400" cy="9906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Constantia" pitchFamily="18" charset="0"/>
              </a:rPr>
              <a:t>Candidiasis </a:t>
            </a:r>
            <a:r>
              <a:rPr lang="en-US" sz="3200" b="1" dirty="0" smtClean="0">
                <a:latin typeface="Constantia" pitchFamily="18" charset="0"/>
              </a:rPr>
              <a:t>–  Laboratory diagnosis</a:t>
            </a:r>
            <a:br>
              <a:rPr lang="en-US" sz="3200" b="1" dirty="0" smtClean="0">
                <a:latin typeface="Constantia" pitchFamily="18" charset="0"/>
              </a:rPr>
            </a:br>
            <a:r>
              <a:rPr lang="en-US" sz="2400" dirty="0">
                <a:latin typeface="Times New Roman" charset="0"/>
              </a:rPr>
              <a:t>Laboratory </a:t>
            </a:r>
            <a:r>
              <a:rPr lang="en-US" sz="2400" dirty="0" smtClean="0">
                <a:latin typeface="Times New Roman" charset="0"/>
              </a:rPr>
              <a:t>identification of Yeast</a:t>
            </a:r>
            <a:r>
              <a:rPr lang="en-US" sz="3200" dirty="0" smtClean="0">
                <a:latin typeface="Times New Roman" charset="0"/>
              </a:rPr>
              <a:t> </a:t>
            </a:r>
            <a:r>
              <a:rPr lang="en-US" sz="3200" b="1" dirty="0">
                <a:ln w="635">
                  <a:noFill/>
                </a:ln>
                <a:latin typeface="Constantia" pitchFamily="18" charset="0"/>
              </a:rPr>
              <a:t/>
            </a:r>
            <a:br>
              <a:rPr lang="en-US" sz="3200" b="1" dirty="0">
                <a:ln w="635">
                  <a:noFill/>
                </a:ln>
                <a:latin typeface="Constantia" pitchFamily="18" charset="0"/>
              </a:rPr>
            </a:br>
            <a:endParaRPr lang="en-US" sz="3200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0155" y="1159950"/>
            <a:ext cx="8642350" cy="542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endParaRPr lang="en-US" sz="21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sz="2100" i="1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21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>
                <a:latin typeface="Times New Roman" pitchFamily="18" charset="0"/>
                <a:cs typeface="Times New Roman" pitchFamily="18" charset="0"/>
              </a:rPr>
              <a:t>is the most common species to cause infection </a:t>
            </a:r>
            <a:endParaRPr lang="en-US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The following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tests </a:t>
            </a:r>
            <a:r>
              <a:rPr lang="en-US" sz="2100" b="1" dirty="0" smtClean="0">
                <a:latin typeface="Times New Roman" pitchFamily="18" charset="0"/>
                <a:cs typeface="Times New Roman" pitchFamily="18" charset="0"/>
              </a:rPr>
              <a:t>are used to </a:t>
            </a:r>
            <a:r>
              <a:rPr lang="en-US" sz="2100" b="1" dirty="0">
                <a:latin typeface="Times New Roman" pitchFamily="18" charset="0"/>
                <a:cs typeface="Times New Roman" pitchFamily="18" charset="0"/>
              </a:rPr>
              <a:t>identify 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100" b="1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2100" b="1" i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800100" lvl="1" indent="-342900" algn="l" rtl="0">
              <a:lnSpc>
                <a:spcPct val="90000"/>
              </a:lnSpc>
              <a:spcBef>
                <a:spcPct val="50000"/>
              </a:spcBef>
              <a:buAutoNum type="arabi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Germ tube test : Formation of germ tube when cultured in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serum at 37ᵒC </a:t>
            </a:r>
          </a:p>
          <a:p>
            <a:pPr lvl="1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Chlamydospore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production in corn meal Agar</a:t>
            </a:r>
          </a:p>
          <a:p>
            <a:pPr marL="914400" lvl="1" indent="-457200" algn="l" rtl="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3.   Resistance to 500 </a:t>
            </a: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g/ml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Cycloheximide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these 3 are  positive this   yeast is </a:t>
            </a:r>
            <a:r>
              <a:rPr lang="en-US" sz="2000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C.albicans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el-GR" sz="20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Ø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If negative,  </a:t>
            </a:r>
            <a:r>
              <a:rPr lang="en-US" sz="2000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then it could be any other yeast,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 algn="l" rtl="0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 Carbohydrate assimilations and fermentation. </a:t>
            </a:r>
          </a:p>
          <a:p>
            <a:pPr marL="1257300" lvl="2" indent="-342900">
              <a:lnSpc>
                <a:spcPct val="90000"/>
              </a:lnSpc>
              <a:spcBef>
                <a:spcPct val="50000"/>
              </a:spcBef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Commercial kits available for this like: API 20C, API 32C</a:t>
            </a:r>
          </a:p>
          <a:p>
            <a:pPr marL="800100" lvl="1" indent="-342900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Culture on Chromogenic Media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CHROMagar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™ Candida)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7092280" y="5661248"/>
            <a:ext cx="1800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Chlamydospores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of 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1400" i="1" dirty="0" err="1" smtClean="0">
                <a:latin typeface="Times New Roman" pitchFamily="18" charset="0"/>
                <a:cs typeface="Times New Roman" pitchFamily="18" charset="0"/>
              </a:rPr>
              <a:t>albicans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in CMA</a:t>
            </a:r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7020272" y="3589784"/>
            <a:ext cx="1511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Germ tube test </a:t>
            </a:r>
          </a:p>
        </p:txBody>
      </p:sp>
      <p:pic>
        <p:nvPicPr>
          <p:cNvPr id="10" name="Picture 5" descr="C_albicans_germ_tub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90164" y="2116892"/>
            <a:ext cx="2330308" cy="1472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8FF4.jpg"/>
          <p:cNvPicPr>
            <a:picLocks noChangeAspect="1"/>
          </p:cNvPicPr>
          <p:nvPr/>
        </p:nvPicPr>
        <p:blipFill>
          <a:blip r:embed="rId3" cstate="print"/>
          <a:srcRect b="15060"/>
          <a:stretch>
            <a:fillRect/>
          </a:stretch>
        </p:blipFill>
        <p:spPr>
          <a:xfrm>
            <a:off x="6490164" y="4005064"/>
            <a:ext cx="252283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58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4000" b="1" i="1">
                <a:solidFill>
                  <a:schemeClr val="tx2"/>
                </a:solidFill>
              </a:rPr>
              <a:t>Candida</a:t>
            </a:r>
            <a:r>
              <a:rPr lang="en-US" sz="4000" b="1">
                <a:solidFill>
                  <a:schemeClr val="tx2"/>
                </a:solidFill>
              </a:rPr>
              <a:t> species</a:t>
            </a:r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685800" y="1676400"/>
            <a:ext cx="46482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sz="2400" b="1" i="1" dirty="0"/>
              <a:t>Candida </a:t>
            </a:r>
            <a:r>
              <a:rPr lang="en-US" sz="2400" b="1" i="1" dirty="0" err="1"/>
              <a:t>albicans</a:t>
            </a:r>
            <a:endParaRPr lang="en-US" sz="2400" b="1" i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 err="1"/>
              <a:t>Sabouraud</a:t>
            </a:r>
            <a:r>
              <a:rPr lang="en-US" dirty="0"/>
              <a:t> Agar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Morphology: Creamy white yeast,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may be dull, dry irregular and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heaped up, glabrous and tough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endParaRPr lang="en-US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b="1" dirty="0" err="1"/>
              <a:t>Chromagar</a:t>
            </a:r>
            <a:endParaRPr lang="en-US" b="1" dirty="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producing green pigmented colonies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on specially designed medium to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 err="1"/>
              <a:t>speciate</a:t>
            </a:r>
            <a:r>
              <a:rPr lang="en-US" dirty="0"/>
              <a:t> certain yeasts based on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Monotype Sorts" charset="0"/>
              <a:buNone/>
            </a:pPr>
            <a:r>
              <a:rPr lang="en-US" dirty="0"/>
              <a:t>color they produce</a:t>
            </a:r>
            <a:endParaRPr lang="en-US" b="1" i="1" dirty="0"/>
          </a:p>
        </p:txBody>
      </p:sp>
      <p:pic>
        <p:nvPicPr>
          <p:cNvPr id="36869" name="Picture 4" descr="Calbic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236220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5" descr="Calbican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810000"/>
            <a:ext cx="1687513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34467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Yeast Identification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 eaLnBrk="0" hangingPunct="0"/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90460" y="6175485"/>
            <a:ext cx="398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Carbohydrates assimilation test , API 20C</a:t>
            </a:r>
            <a:endParaRPr lang="en-US" dirty="0"/>
          </a:p>
        </p:txBody>
      </p:sp>
      <p:pic>
        <p:nvPicPr>
          <p:cNvPr id="6" name="Picture 5" descr="api.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14" y="1677761"/>
            <a:ext cx="6248400" cy="2152650"/>
          </a:xfrm>
          <a:prstGeom prst="rect">
            <a:avLst/>
          </a:prstGeom>
        </p:spPr>
      </p:pic>
      <p:pic>
        <p:nvPicPr>
          <p:cNvPr id="7" name="Picture 6" descr="ap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914" y="3830411"/>
            <a:ext cx="62769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131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890" y="1163631"/>
            <a:ext cx="6477000" cy="1828800"/>
          </a:xfrm>
        </p:spPr>
        <p:txBody>
          <a:bodyPr/>
          <a:lstStyle/>
          <a:p>
            <a:r>
              <a:rPr lang="en-US" dirty="0" smtClean="0">
                <a:latin typeface="Times New Roman" charset="0"/>
              </a:rPr>
              <a:t>The Organism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1275" y="3520924"/>
            <a:ext cx="6705600" cy="1752557"/>
          </a:xfrm>
        </p:spPr>
        <p:txBody>
          <a:bodyPr/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3600" b="1" i="1" dirty="0" smtClean="0">
                <a:solidFill>
                  <a:srgbClr val="000000"/>
                </a:solidFill>
                <a:latin typeface="Times New Roman" charset="0"/>
              </a:rPr>
              <a:t>Candida</a:t>
            </a:r>
            <a:endParaRPr lang="en-US" sz="2800" b="1" dirty="0">
              <a:solidFill>
                <a:srgbClr val="000000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800" b="1" dirty="0">
              <a:solidFill>
                <a:srgbClr val="000000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400" dirty="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236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latin typeface="Constantia" pitchFamily="18" charset="0"/>
              </a:rPr>
              <a:t>Candidiasis –  Laboratory diagnosis</a:t>
            </a:r>
            <a:endParaRPr lang="en-US" sz="2800" dirty="0"/>
          </a:p>
        </p:txBody>
      </p:sp>
      <p:sp>
        <p:nvSpPr>
          <p:cNvPr id="9" name="Rectangle 8"/>
          <p:cNvSpPr/>
          <p:nvPr/>
        </p:nvSpPr>
        <p:spPr>
          <a:xfrm>
            <a:off x="612648" y="1608758"/>
            <a:ext cx="6245352" cy="3405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chemeClr val="tx1"/>
                </a:solidFill>
                <a:cs typeface="Times New Roman" pitchFamily="18" charset="0"/>
              </a:rPr>
              <a:t>4. Serology: </a:t>
            </a: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endParaRPr lang="en-US" sz="21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100" dirty="0" smtClean="0">
                <a:solidFill>
                  <a:schemeClr val="tx1"/>
                </a:solidFill>
                <a:cs typeface="Times New Roman" pitchFamily="18" charset="0"/>
              </a:rPr>
              <a:t>     Patient serum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           Test for Antigen , e.g. </a:t>
            </a:r>
            <a:r>
              <a:rPr lang="en-US" sz="1700" dirty="0" err="1" smtClean="0">
                <a:solidFill>
                  <a:schemeClr val="tx1"/>
                </a:solidFill>
                <a:cs typeface="Times New Roman" pitchFamily="18" charset="0"/>
              </a:rPr>
              <a:t>Mannan</a:t>
            </a: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antigen  using ELISA 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r>
              <a:rPr lang="en-US" sz="1700" dirty="0" smtClean="0">
                <a:solidFill>
                  <a:schemeClr val="tx1"/>
                </a:solidFill>
                <a:cs typeface="Times New Roman" pitchFamily="18" charset="0"/>
              </a:rPr>
              <a:t>            Test for Antibodies</a:t>
            </a: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endParaRPr lang="en-US" sz="17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982980" lvl="1" indent="-342900">
              <a:lnSpc>
                <a:spcPct val="90000"/>
              </a:lnSpc>
              <a:spcBef>
                <a:spcPct val="50000"/>
              </a:spcBef>
            </a:pPr>
            <a:endParaRPr lang="en-US" sz="17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ct val="50000"/>
              </a:spcBef>
            </a:pPr>
            <a:r>
              <a:rPr lang="en-US" sz="2800" b="1" dirty="0" smtClean="0">
                <a:solidFill>
                  <a:schemeClr val="tx1"/>
                </a:solidFill>
                <a:cs typeface="Times New Roman" pitchFamily="18" charset="0"/>
              </a:rPr>
              <a:t>5. PCR</a:t>
            </a:r>
            <a:endParaRPr lang="en-US" sz="28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83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Candidiasis-  Treatment</a:t>
            </a:r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sz="quarter" idx="1"/>
          </p:nvPr>
        </p:nvSpPr>
        <p:spPr bwMode="auto">
          <a:xfrm>
            <a:off x="612648" y="1600200"/>
            <a:ext cx="8153400" cy="482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err="1">
                <a:cs typeface="Times New Roman" pitchFamily="18" charset="0"/>
              </a:rPr>
              <a:t>Oropharyngeal</a:t>
            </a:r>
            <a:r>
              <a:rPr lang="en-US" sz="1800" dirty="0">
                <a:cs typeface="Times New Roman" pitchFamily="18" charset="0"/>
              </a:rPr>
              <a:t>: </a:t>
            </a:r>
            <a:endParaRPr lang="en-US" sz="1800" dirty="0" smtClean="0">
              <a:cs typeface="Times New Roman" pitchFamily="18" charset="0"/>
            </a:endParaRP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500" dirty="0" smtClean="0">
                <a:cs typeface="Times New Roman" pitchFamily="18" charset="0"/>
              </a:rPr>
              <a:t>Topical </a:t>
            </a:r>
            <a:r>
              <a:rPr lang="en-US" sz="1500" dirty="0" err="1">
                <a:cs typeface="Times New Roman" pitchFamily="18" charset="0"/>
              </a:rPr>
              <a:t>Nystatin</a:t>
            </a:r>
            <a:r>
              <a:rPr lang="en-US" sz="1500" dirty="0">
                <a:cs typeface="Times New Roman" pitchFamily="18" charset="0"/>
              </a:rPr>
              <a:t> suspension, </a:t>
            </a:r>
            <a:r>
              <a:rPr lang="en-US" sz="1500" dirty="0" err="1" smtClean="0">
                <a:cs typeface="Times New Roman" pitchFamily="18" charset="0"/>
              </a:rPr>
              <a:t>Clotrimazole</a:t>
            </a:r>
            <a:r>
              <a:rPr lang="en-US" sz="1500" dirty="0" smtClean="0">
                <a:cs typeface="Times New Roman" pitchFamily="18" charset="0"/>
              </a:rPr>
              <a:t> </a:t>
            </a:r>
            <a:r>
              <a:rPr lang="en-US" sz="1500" dirty="0">
                <a:cs typeface="Times New Roman" pitchFamily="18" charset="0"/>
              </a:rPr>
              <a:t>troches </a:t>
            </a:r>
            <a:r>
              <a:rPr lang="en-US" sz="1500" dirty="0" smtClean="0">
                <a:cs typeface="Times New Roman" pitchFamily="18" charset="0"/>
              </a:rPr>
              <a:t>,</a:t>
            </a:r>
            <a:r>
              <a:rPr lang="en-US" sz="1500" dirty="0" err="1">
                <a:cs typeface="Times New Roman" pitchFamily="18" charset="0"/>
              </a:rPr>
              <a:t>Miconazole</a:t>
            </a:r>
            <a:r>
              <a:rPr lang="en-US" sz="1500" dirty="0">
                <a:cs typeface="Times New Roman" pitchFamily="18" charset="0"/>
              </a:rPr>
              <a:t>, </a:t>
            </a:r>
            <a:r>
              <a:rPr lang="en-US" sz="1500" dirty="0" err="1">
                <a:cs typeface="Times New Roman" pitchFamily="18" charset="0"/>
              </a:rPr>
              <a:t>Fluconazole</a:t>
            </a:r>
            <a:r>
              <a:rPr lang="en-US" sz="1500" dirty="0">
                <a:cs typeface="Times New Roman" pitchFamily="18" charset="0"/>
              </a:rPr>
              <a:t> suspension</a:t>
            </a:r>
            <a:r>
              <a:rPr lang="en-US" sz="1500" dirty="0" smtClean="0">
                <a:cs typeface="Times New Roman" pitchFamily="18" charset="0"/>
              </a:rPr>
              <a:t>.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r>
              <a:rPr lang="en-US" sz="1800" b="1" dirty="0" err="1" smtClean="0">
                <a:cs typeface="Times New Roman" pitchFamily="18" charset="0"/>
              </a:rPr>
              <a:t>Vaginitis</a:t>
            </a:r>
            <a:r>
              <a:rPr lang="en-US" sz="1800" b="1" dirty="0" smtClean="0">
                <a:cs typeface="Times New Roman" pitchFamily="18" charset="0"/>
              </a:rPr>
              <a:t>: </a:t>
            </a:r>
          </a:p>
          <a:p>
            <a:pPr marL="662940" lvl="1" indent="-342900">
              <a:lnSpc>
                <a:spcPct val="80000"/>
              </a:lnSpc>
              <a:spcBef>
                <a:spcPct val="50000"/>
              </a:spcBef>
            </a:pPr>
            <a:r>
              <a:rPr lang="en-US" sz="1500" dirty="0" err="1" smtClean="0">
                <a:cs typeface="Times New Roman" pitchFamily="18" charset="0"/>
              </a:rPr>
              <a:t>Miconazole</a:t>
            </a:r>
            <a:r>
              <a:rPr lang="en-US" sz="1500" dirty="0" smtClean="0">
                <a:cs typeface="Times New Roman" pitchFamily="18" charset="0"/>
              </a:rPr>
              <a:t>, </a:t>
            </a:r>
            <a:r>
              <a:rPr lang="en-US" sz="1500" dirty="0" err="1" smtClean="0">
                <a:cs typeface="Times New Roman" pitchFamily="18" charset="0"/>
              </a:rPr>
              <a:t>Clotrimazole</a:t>
            </a:r>
            <a:r>
              <a:rPr lang="en-US" sz="1500" dirty="0" smtClean="0">
                <a:cs typeface="Times New Roman" pitchFamily="18" charset="0"/>
              </a:rPr>
              <a:t>, Fluconazole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800" dirty="0" smtClean="0">
              <a:cs typeface="Times New Roman" pitchFamily="18" charset="0"/>
            </a:endParaRPr>
          </a:p>
          <a:p>
            <a:pPr lvl="1">
              <a:buFont typeface="Wingdings 2" charset="2"/>
              <a:buChar char=""/>
            </a:pPr>
            <a:r>
              <a:rPr lang="en-US" sz="1500" b="1" dirty="0" smtClean="0"/>
              <a:t>Systemic treatment of Candidiasis</a:t>
            </a:r>
          </a:p>
          <a:p>
            <a:pPr lvl="2">
              <a:buFont typeface="Wingdings" charset="2"/>
              <a:buChar char="u"/>
            </a:pPr>
            <a:r>
              <a:rPr lang="en-US" sz="1600" dirty="0" smtClean="0"/>
              <a:t>Fluconazole</a:t>
            </a:r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Voriconazole</a:t>
            </a:r>
            <a:endParaRPr lang="en-US" sz="1600" dirty="0" smtClean="0"/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Caspofungin</a:t>
            </a:r>
            <a:endParaRPr lang="en-US" sz="1600" dirty="0" smtClean="0"/>
          </a:p>
          <a:p>
            <a:pPr lvl="2">
              <a:buFont typeface="Wingdings" charset="2"/>
              <a:buChar char="u"/>
            </a:pPr>
            <a:r>
              <a:rPr lang="en-US" sz="1600" dirty="0" err="1" smtClean="0"/>
              <a:t>Amphotericin</a:t>
            </a:r>
            <a:endParaRPr lang="en-US" sz="1600" dirty="0" smtClean="0"/>
          </a:p>
          <a:p>
            <a:pPr marL="274320" lvl="0" indent="-27432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en-US" sz="1800" b="1" dirty="0" smtClean="0"/>
          </a:p>
          <a:p>
            <a:pPr marL="731520" lvl="1" indent="-274320" algn="l" rtl="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800" dirty="0" smtClean="0"/>
              <a:t>In </a:t>
            </a:r>
            <a:r>
              <a:rPr lang="en-US" sz="1800" dirty="0" err="1" smtClean="0"/>
              <a:t>candidemia</a:t>
            </a:r>
            <a:r>
              <a:rPr lang="en-US" sz="1800" dirty="0" smtClean="0"/>
              <a:t> :</a:t>
            </a:r>
          </a:p>
          <a:p>
            <a:pPr marL="1005840" lvl="2" indent="-274320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en-US" sz="1500" dirty="0" smtClean="0"/>
              <a:t>Treat for 14 days after last negative culture and resolution of signs and symptoms</a:t>
            </a:r>
          </a:p>
          <a:p>
            <a:pPr marL="1005840" lvl="2" indent="-274320"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lang="en-US" sz="1500" dirty="0" smtClean="0"/>
              <a:t>Remove catheters, if possible</a:t>
            </a:r>
          </a:p>
          <a:p>
            <a:pPr marL="342900" indent="-342900" algn="l" rtl="0">
              <a:lnSpc>
                <a:spcPct val="80000"/>
              </a:lnSpc>
              <a:spcBef>
                <a:spcPct val="50000"/>
              </a:spcBef>
            </a:pPr>
            <a:endParaRPr lang="en-US" sz="1800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41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Candidiasis-  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spcBef>
                <a:spcPct val="20000"/>
              </a:spcBef>
              <a:buNone/>
            </a:pPr>
            <a:r>
              <a:rPr lang="en-US" sz="2000" dirty="0"/>
              <a:t>Antifungal susceptibility testing in not done routinely in the microbiology lab.</a:t>
            </a:r>
          </a:p>
          <a:p>
            <a:pPr lvl="1">
              <a:spcBef>
                <a:spcPct val="20000"/>
              </a:spcBef>
              <a:buNone/>
            </a:pPr>
            <a:r>
              <a:rPr lang="en-US" sz="2000" dirty="0"/>
              <a:t>It is done in the following cases: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For fungi isolated from sterile samples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If the patient is not responding to treatment</a:t>
            </a:r>
          </a:p>
          <a:p>
            <a:pPr lvl="2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dirty="0"/>
              <a:t>In case of recurrent infections</a:t>
            </a:r>
          </a:p>
          <a:p>
            <a:pPr lvl="1">
              <a:spcBef>
                <a:spcPct val="20000"/>
              </a:spcBef>
            </a:pPr>
            <a:endParaRPr lang="en-US" sz="2000" b="1" dirty="0"/>
          </a:p>
          <a:p>
            <a:pPr lvl="1">
              <a:spcBef>
                <a:spcPct val="20000"/>
              </a:spcBef>
            </a:pPr>
            <a:r>
              <a:rPr lang="en-US" sz="2000" b="1" dirty="0"/>
              <a:t>Points to consider:</a:t>
            </a:r>
          </a:p>
          <a:p>
            <a:pPr lvl="1">
              <a:spcBef>
                <a:spcPct val="20000"/>
              </a:spcBef>
              <a:buNone/>
            </a:pPr>
            <a:endParaRPr lang="en-US" sz="2000" dirty="0"/>
          </a:p>
          <a:p>
            <a:pPr marL="925830" lvl="2" indent="-285750">
              <a:spcBef>
                <a:spcPct val="20000"/>
              </a:spcBef>
              <a:buFont typeface="Wingdings" charset="2"/>
              <a:buChar char="u"/>
            </a:pPr>
            <a:r>
              <a:rPr lang="en-US" sz="1800" i="1" dirty="0"/>
              <a:t>C. </a:t>
            </a:r>
            <a:r>
              <a:rPr lang="en-US" sz="1800" i="1" dirty="0" err="1"/>
              <a:t>glabrata</a:t>
            </a:r>
            <a:r>
              <a:rPr lang="en-US" sz="1800" i="1" dirty="0"/>
              <a:t> </a:t>
            </a:r>
            <a:r>
              <a:rPr lang="en-US" sz="1800" dirty="0"/>
              <a:t>can be less susceptible or resistant to fluconazole</a:t>
            </a:r>
          </a:p>
          <a:p>
            <a:pPr marL="925830" lvl="2" indent="-285750">
              <a:spcBef>
                <a:spcPct val="20000"/>
              </a:spcBef>
              <a:buFont typeface="Wingdings" charset="2"/>
              <a:buChar char="u"/>
            </a:pPr>
            <a:r>
              <a:rPr lang="en-US" sz="1800" i="1" dirty="0"/>
              <a:t>C. </a:t>
            </a:r>
            <a:r>
              <a:rPr lang="en-US" sz="1800" i="1" dirty="0" err="1"/>
              <a:t>krusei</a:t>
            </a:r>
            <a:r>
              <a:rPr lang="en-US" sz="1800" i="1" dirty="0"/>
              <a:t> </a:t>
            </a:r>
            <a:r>
              <a:rPr lang="en-US" sz="1800" dirty="0"/>
              <a:t>is resistant to fluconazole</a:t>
            </a:r>
          </a:p>
          <a:p>
            <a:pPr marL="777240" lvl="1" indent="-457200">
              <a:buFont typeface="Wingdings" charset="2"/>
              <a:buChar char="u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244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3489222"/>
            <a:ext cx="8153400" cy="26067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/>
              <a:t>THANK YOU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xmlns="" val="39265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612648" y="1613028"/>
            <a:ext cx="8153400" cy="4495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Wingdings" charset="0"/>
              <a:buChar char="Ø"/>
            </a:pPr>
            <a:r>
              <a:rPr lang="en-US" sz="2200" i="1" dirty="0" smtClean="0">
                <a:latin typeface="Times New Roman" charset="0"/>
                <a:cs typeface="Times New Roman" charset="0"/>
              </a:rPr>
              <a:t>Candida</a:t>
            </a:r>
            <a:r>
              <a:rPr lang="en-US" sz="2200" dirty="0" smtClean="0">
                <a:latin typeface="Times New Roman" charset="0"/>
                <a:cs typeface="Times New Roman" charset="0"/>
              </a:rPr>
              <a:t> is a unicellular yeast fungus. 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cs typeface="Times New Roman" charset="0"/>
              </a:rPr>
              <a:t>    It is imperfect reproducing by budding</a:t>
            </a:r>
          </a:p>
          <a:p>
            <a:pPr marL="0" indent="0" algn="just" eaLnBrk="1" hangingPunct="1">
              <a:lnSpc>
                <a:spcPct val="90000"/>
              </a:lnSpc>
              <a:spcBef>
                <a:spcPct val="50000"/>
              </a:spcBef>
              <a:buNone/>
            </a:pPr>
            <a:endParaRPr lang="en-US" sz="2200" dirty="0" smtClean="0">
              <a:latin typeface="Times New Roman" charset="0"/>
              <a:cs typeface="Times New Roman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2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800" u="sng" dirty="0" smtClean="0">
                <a:latin typeface="Times New Roman" charset="0"/>
                <a:cs typeface="Times New Roman" charset="0"/>
              </a:rPr>
              <a:t>Morphology</a:t>
            </a:r>
          </a:p>
          <a:p>
            <a:pPr lvl="1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400" dirty="0" smtClean="0">
                <a:latin typeface="Times New Roman" charset="0"/>
                <a:cs typeface="Times New Roman" charset="0"/>
              </a:rPr>
              <a:t> 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Microscopy:</a:t>
            </a:r>
            <a:r>
              <a:rPr lang="en-US" sz="2400" b="1" dirty="0">
                <a:latin typeface="Times New Roman" charset="0"/>
                <a:cs typeface="Times New Roman" charset="0"/>
              </a:rPr>
              <a:t> </a:t>
            </a:r>
            <a:r>
              <a:rPr lang="en-US" sz="2400" b="1" dirty="0" smtClean="0">
                <a:latin typeface="Times New Roman" charset="0"/>
                <a:cs typeface="Times New Roman" charset="0"/>
              </a:rPr>
              <a:t> 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Budding yeast cells, and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Pseudohyphae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. </a:t>
            </a:r>
          </a:p>
          <a:p>
            <a:pPr marL="594360" algn="just">
              <a:lnSpc>
                <a:spcPct val="90000"/>
              </a:lnSpc>
              <a:spcBef>
                <a:spcPct val="50000"/>
              </a:spcBef>
              <a:buFont typeface="Wingdings" charset="2"/>
              <a:buChar char="§"/>
            </a:pPr>
            <a:r>
              <a:rPr lang="en-US" sz="2400" b="1" dirty="0" smtClean="0">
                <a:latin typeface="Times New Roman" charset="0"/>
                <a:cs typeface="Times New Roman" charset="0"/>
              </a:rPr>
              <a:t>Culture:</a:t>
            </a:r>
            <a:r>
              <a:rPr lang="en-US" sz="2400" dirty="0" smtClean="0">
                <a:latin typeface="Times New Roman" charset="0"/>
                <a:cs typeface="Times New Roman" charset="0"/>
              </a:rPr>
              <a:t>    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Creamy colony, fast growing on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Sabouraud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  Dextrose agar  (SDA), Blood agar   (48 </a:t>
            </a:r>
            <a:r>
              <a:rPr lang="en-US" sz="2000" dirty="0" err="1" smtClean="0">
                <a:latin typeface="Times New Roman" charset="0"/>
                <a:cs typeface="Times New Roman" charset="0"/>
              </a:rPr>
              <a:t>hr</a:t>
            </a:r>
            <a:r>
              <a:rPr lang="en-US" sz="2000" dirty="0" smtClean="0">
                <a:latin typeface="Times New Roman" charset="0"/>
                <a:cs typeface="Times New Roman" charset="0"/>
              </a:rPr>
              <a:t>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200" y="5181600"/>
            <a:ext cx="20097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257800"/>
            <a:ext cx="20288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257800"/>
            <a:ext cx="23431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549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algn="just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latin typeface="Times New Roman" charset="0"/>
                <a:cs typeface="Times New Roman" charset="0"/>
              </a:rPr>
              <a:t>There are many species of </a:t>
            </a:r>
            <a:r>
              <a:rPr lang="en-US" i="1" dirty="0" smtClean="0">
                <a:latin typeface="Times New Roman" charset="0"/>
                <a:cs typeface="Times New Roman" charset="0"/>
              </a:rPr>
              <a:t>Candida</a:t>
            </a:r>
            <a:r>
              <a:rPr lang="en-US" dirty="0" smtClean="0">
                <a:latin typeface="Times New Roman" charset="0"/>
                <a:cs typeface="Times New Roman" charset="0"/>
              </a:rPr>
              <a:t>  (&gt;150)</a:t>
            </a:r>
          </a:p>
          <a:p>
            <a:pPr algn="just" eaLnBrk="1" hangingPunct="1">
              <a:spcBef>
                <a:spcPct val="50000"/>
              </a:spcBef>
              <a:buFont typeface="Wingdings" charset="0"/>
              <a:buChar char="Ø"/>
            </a:pPr>
            <a:r>
              <a:rPr lang="en-US" dirty="0" smtClean="0">
                <a:latin typeface="Times New Roman" charset="0"/>
                <a:cs typeface="Times New Roman" charset="0"/>
              </a:rPr>
              <a:t>The common species are: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smtClean="0">
                <a:latin typeface="Times New Roman" charset="0"/>
                <a:cs typeface="Times New Roman" charset="0"/>
              </a:rPr>
              <a:t>Candida </a:t>
            </a:r>
            <a:r>
              <a:rPr lang="en-US" i="1" dirty="0" err="1" smtClean="0">
                <a:latin typeface="Times New Roman" charset="0"/>
                <a:cs typeface="Times New Roman" charset="0"/>
              </a:rPr>
              <a:t>albicans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C.parapsilosis</a:t>
            </a:r>
            <a:endParaRPr lang="en-US" i="1" dirty="0" smtClean="0">
              <a:latin typeface="Times New Roman" charset="0"/>
              <a:cs typeface="Times New Roman" charset="0"/>
            </a:endParaRP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C.tropicalis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C.glabrata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  <a:p>
            <a:pPr marL="857250" lvl="2" indent="0" algn="just" eaLnBrk="1" hangingPunct="1">
              <a:spcBef>
                <a:spcPct val="50000"/>
              </a:spcBef>
              <a:buNone/>
            </a:pPr>
            <a:r>
              <a:rPr lang="en-US" i="1" dirty="0" err="1" smtClean="0">
                <a:latin typeface="Times New Roman" charset="0"/>
                <a:cs typeface="Times New Roman" charset="0"/>
              </a:rPr>
              <a:t>C.krusei</a:t>
            </a:r>
            <a:r>
              <a:rPr lang="en-US" i="1" dirty="0" smtClean="0">
                <a:latin typeface="Times New Roman" charset="0"/>
                <a:cs typeface="Times New Roman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xmlns="" val="1381557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</a:rPr>
              <a:t>Candida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Monotype Sorts" charset="2"/>
              <a:buChar char="u"/>
              <a:defRPr/>
            </a:pPr>
            <a:r>
              <a:rPr lang="en-US" b="1" dirty="0">
                <a:solidFill>
                  <a:schemeClr val="accent2"/>
                </a:solidFill>
                <a:ea typeface="+mn-ea"/>
              </a:rPr>
              <a:t>Human commensal</a:t>
            </a:r>
            <a:r>
              <a:rPr lang="en-US" dirty="0">
                <a:solidFill>
                  <a:schemeClr val="accent2"/>
                </a:solidFill>
                <a:ea typeface="+mn-ea"/>
              </a:rPr>
              <a:t> </a:t>
            </a:r>
          </a:p>
          <a:p>
            <a:pPr lvl="1">
              <a:defRPr/>
            </a:pPr>
            <a:r>
              <a:rPr lang="en-US" dirty="0" smtClean="0"/>
              <a:t>Oral cavity</a:t>
            </a:r>
          </a:p>
          <a:p>
            <a:pPr lvl="1">
              <a:defRPr/>
            </a:pPr>
            <a:r>
              <a:rPr lang="en-US" dirty="0"/>
              <a:t>S</a:t>
            </a:r>
            <a:r>
              <a:rPr lang="en-US" dirty="0" smtClean="0"/>
              <a:t>kin </a:t>
            </a:r>
          </a:p>
          <a:p>
            <a:pPr lvl="1">
              <a:defRPr/>
            </a:pPr>
            <a:r>
              <a:rPr lang="en-US" dirty="0" smtClean="0"/>
              <a:t>Gastrointestinal tract</a:t>
            </a:r>
          </a:p>
          <a:p>
            <a:pPr lvl="1">
              <a:defRPr/>
            </a:pPr>
            <a:r>
              <a:rPr lang="en-US" dirty="0"/>
              <a:t>G</a:t>
            </a:r>
            <a:r>
              <a:rPr lang="en-US" dirty="0" smtClean="0"/>
              <a:t>enitourinary tracts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461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6257" y="1036922"/>
            <a:ext cx="6477000" cy="1828800"/>
          </a:xfrm>
        </p:spPr>
        <p:txBody>
          <a:bodyPr/>
          <a:lstStyle/>
          <a:p>
            <a:r>
              <a:rPr lang="en-US" dirty="0">
                <a:latin typeface="Times New Roman" charset="0"/>
              </a:rPr>
              <a:t>T</a:t>
            </a:r>
            <a:r>
              <a:rPr lang="en-US" dirty="0" smtClean="0">
                <a:latin typeface="Times New Roman" charset="0"/>
              </a:rPr>
              <a:t>he disease</a:t>
            </a:r>
            <a:endParaRPr lang="en-US" dirty="0">
              <a:latin typeface="Times New Roman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50" y="3689744"/>
            <a:ext cx="6705600" cy="685800"/>
          </a:xfrm>
        </p:spPr>
        <p:txBody>
          <a:bodyPr/>
          <a:lstStyle/>
          <a:p>
            <a:pPr algn="l">
              <a:lnSpc>
                <a:spcPct val="90000"/>
              </a:lnSpc>
              <a:buFont typeface="Monotype Sorts" charset="0"/>
              <a:buNone/>
            </a:pPr>
            <a:r>
              <a:rPr lang="en-US" sz="3600" b="1" i="1" dirty="0" smtClean="0">
                <a:solidFill>
                  <a:schemeClr val="tx1"/>
                </a:solidFill>
                <a:latin typeface="Times New Roman" charset="0"/>
              </a:rPr>
              <a:t>Candidiasis</a:t>
            </a:r>
            <a:endParaRPr lang="en-US" sz="2800" b="1" dirty="0">
              <a:solidFill>
                <a:schemeClr val="tx1"/>
              </a:solidFill>
              <a:latin typeface="Times New Roman" charset="0"/>
            </a:endParaRPr>
          </a:p>
          <a:p>
            <a:pPr algn="l">
              <a:lnSpc>
                <a:spcPct val="90000"/>
              </a:lnSpc>
              <a:buFont typeface="Monotype Sorts" charset="0"/>
              <a:buNone/>
            </a:pPr>
            <a:endParaRPr lang="en-US" sz="2800" b="1" dirty="0">
              <a:solidFill>
                <a:schemeClr val="tx1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82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Candidiasis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Definition:	</a:t>
            </a:r>
          </a:p>
          <a:p>
            <a:pPr lvl="1"/>
            <a:r>
              <a:rPr lang="en-US" dirty="0" smtClean="0"/>
              <a:t>Any infection caused by any species of the yeast fungus </a:t>
            </a:r>
            <a:r>
              <a:rPr lang="en-US" i="1" dirty="0" smtClean="0"/>
              <a:t>Candida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 most common invasive fungal infections in </a:t>
            </a:r>
            <a:r>
              <a:rPr lang="en-US" dirty="0" err="1" smtClean="0"/>
              <a:t>immunocompromised</a:t>
            </a:r>
            <a:r>
              <a:rPr lang="en-US" dirty="0" smtClean="0"/>
              <a:t> patients</a:t>
            </a:r>
          </a:p>
          <a:p>
            <a:pPr lvl="1"/>
            <a:r>
              <a:rPr lang="en-US" dirty="0" smtClean="0"/>
              <a:t>4th most common cause of nosocomial blood stream infection</a:t>
            </a:r>
          </a:p>
          <a:p>
            <a:pPr lvl="1"/>
            <a:endParaRPr lang="en-US" dirty="0" smtClean="0"/>
          </a:p>
          <a:p>
            <a:r>
              <a:rPr lang="en-US" sz="2800" dirty="0" smtClean="0"/>
              <a:t>It is considered opportunistic infection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5053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charset="0"/>
              </a:rPr>
              <a:t>Candidiasis</a:t>
            </a:r>
            <a:br>
              <a:rPr lang="en-US" sz="3600" dirty="0" smtClean="0">
                <a:latin typeface="Times New Roman" charset="0"/>
              </a:rPr>
            </a:br>
            <a:r>
              <a:rPr lang="en-US" sz="3600" dirty="0" smtClean="0">
                <a:latin typeface="Times New Roman" charset="0"/>
              </a:rPr>
              <a:t>Opportunistic </a:t>
            </a:r>
            <a:r>
              <a:rPr lang="en-US" sz="3600" dirty="0">
                <a:latin typeface="Times New Roman" charset="0"/>
              </a:rPr>
              <a:t>Fungal </a:t>
            </a:r>
            <a:r>
              <a:rPr lang="en-US" sz="3600" dirty="0" smtClean="0">
                <a:latin typeface="Times New Roman" charset="0"/>
              </a:rPr>
              <a:t>Infections</a:t>
            </a:r>
            <a:endParaRPr lang="en-US" sz="3600" dirty="0">
              <a:latin typeface="Times New Roman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Times New Roman" charset="0"/>
              </a:rPr>
              <a:t>A</a:t>
            </a:r>
            <a:r>
              <a:rPr lang="en-US" sz="2400" dirty="0" smtClean="0">
                <a:latin typeface="Times New Roman" charset="0"/>
              </a:rPr>
              <a:t>lteration in 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Immunity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Normal physiology</a:t>
            </a:r>
          </a:p>
          <a:p>
            <a:pPr lvl="1"/>
            <a:r>
              <a:rPr lang="en-US" sz="2400" dirty="0" smtClean="0">
                <a:latin typeface="Times New Roman" charset="0"/>
              </a:rPr>
              <a:t>Normal flora </a:t>
            </a:r>
          </a:p>
          <a:p>
            <a:r>
              <a:rPr lang="en-US" sz="2400" dirty="0" smtClean="0">
                <a:latin typeface="Times New Roman" charset="0"/>
              </a:rPr>
              <a:t>Damage in the barriers</a:t>
            </a:r>
          </a:p>
          <a:p>
            <a:endParaRPr lang="en-US" sz="2400" dirty="0" smtClean="0">
              <a:latin typeface="Times New Roman" charset="0"/>
            </a:endParaRPr>
          </a:p>
          <a:p>
            <a:r>
              <a:rPr lang="en-US" sz="2400" dirty="0" smtClean="0">
                <a:latin typeface="Times New Roman" charset="0"/>
              </a:rPr>
              <a:t>Clinical – Spectrum of disease</a:t>
            </a:r>
          </a:p>
        </p:txBody>
      </p:sp>
    </p:spTree>
    <p:extLst>
      <p:ext uri="{BB962C8B-B14F-4D97-AF65-F5344CB8AC3E}">
        <p14:creationId xmlns:p14="http://schemas.microsoft.com/office/powerpoint/2010/main" xmlns="" val="261282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ndidasis. new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Candidasis. new theme.thmx</Template>
  <TotalTime>990</TotalTime>
  <Words>937</Words>
  <Application>Microsoft Office PowerPoint</Application>
  <PresentationFormat>On-screen Show (4:3)</PresentationFormat>
  <Paragraphs>234</Paragraphs>
  <Slides>33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Candidasis. new theme</vt:lpstr>
      <vt:lpstr>Candidiasis</vt:lpstr>
      <vt:lpstr>Objectives</vt:lpstr>
      <vt:lpstr>The Organism</vt:lpstr>
      <vt:lpstr>Candida</vt:lpstr>
      <vt:lpstr>Candida</vt:lpstr>
      <vt:lpstr>Candida</vt:lpstr>
      <vt:lpstr>The disease</vt:lpstr>
      <vt:lpstr>Candidiasis</vt:lpstr>
      <vt:lpstr>Candidiasis Opportunistic Fungal Infections</vt:lpstr>
      <vt:lpstr>Transmission of Opportunistic Fungi</vt:lpstr>
      <vt:lpstr>Candida - Clinical</vt:lpstr>
      <vt:lpstr>Mucocutaneous infections</vt:lpstr>
      <vt:lpstr>Cutaneous infections</vt:lpstr>
      <vt:lpstr>Mucosal candidiasis</vt:lpstr>
      <vt:lpstr>Slide 15</vt:lpstr>
      <vt:lpstr>Slide 16</vt:lpstr>
      <vt:lpstr>Slide 17</vt:lpstr>
      <vt:lpstr>Cutaneous candidiasis</vt:lpstr>
      <vt:lpstr>Slide 19</vt:lpstr>
      <vt:lpstr>Chronic mucocutaneous candidiasis</vt:lpstr>
      <vt:lpstr>Candida - Clinical</vt:lpstr>
      <vt:lpstr>Pulmonary Candidiasis </vt:lpstr>
      <vt:lpstr>Candidemia</vt:lpstr>
      <vt:lpstr>Candidemia</vt:lpstr>
      <vt:lpstr>Candidiasis –  Laboratory diagnosis </vt:lpstr>
      <vt:lpstr>Candidiasis –  Laboratory diagnosis </vt:lpstr>
      <vt:lpstr>Candidiasis –  Laboratory diagnosis Laboratory identification of Yeast  </vt:lpstr>
      <vt:lpstr>Slide 28</vt:lpstr>
      <vt:lpstr>Yeast Identification</vt:lpstr>
      <vt:lpstr>Candidiasis –  Laboratory diagnosis</vt:lpstr>
      <vt:lpstr>Candidiasis-  Treatment</vt:lpstr>
      <vt:lpstr>Candidiasis-  Treatment</vt:lpstr>
      <vt:lpstr>Slide 33</vt:lpstr>
    </vt:vector>
  </TitlesOfParts>
  <Company>King Saud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AHMED ALBARRAG</dc:creator>
  <cp:lastModifiedBy>DR.MAHA</cp:lastModifiedBy>
  <cp:revision>29</cp:revision>
  <dcterms:created xsi:type="dcterms:W3CDTF">2014-03-03T15:38:47Z</dcterms:created>
  <dcterms:modified xsi:type="dcterms:W3CDTF">2015-03-01T10:48:47Z</dcterms:modified>
</cp:coreProperties>
</file>