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30"/>
  </p:notesMasterIdLst>
  <p:sldIdLst>
    <p:sldId id="256" r:id="rId2"/>
    <p:sldId id="257" r:id="rId3"/>
    <p:sldId id="288" r:id="rId4"/>
    <p:sldId id="274" r:id="rId5"/>
    <p:sldId id="259" r:id="rId6"/>
    <p:sldId id="260" r:id="rId7"/>
    <p:sldId id="258" r:id="rId8"/>
    <p:sldId id="278" r:id="rId9"/>
    <p:sldId id="279" r:id="rId10"/>
    <p:sldId id="280" r:id="rId11"/>
    <p:sldId id="282" r:id="rId12"/>
    <p:sldId id="283" r:id="rId13"/>
    <p:sldId id="261" r:id="rId14"/>
    <p:sldId id="284" r:id="rId15"/>
    <p:sldId id="262" r:id="rId16"/>
    <p:sldId id="263" r:id="rId17"/>
    <p:sldId id="264" r:id="rId18"/>
    <p:sldId id="285" r:id="rId19"/>
    <p:sldId id="286" r:id="rId20"/>
    <p:sldId id="287" r:id="rId21"/>
    <p:sldId id="267" r:id="rId22"/>
    <p:sldId id="268" r:id="rId23"/>
    <p:sldId id="269" r:id="rId24"/>
    <p:sldId id="270" r:id="rId25"/>
    <p:sldId id="271" r:id="rId26"/>
    <p:sldId id="272" r:id="rId27"/>
    <p:sldId id="273"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5" autoAdjust="0"/>
    <p:restoredTop sz="94659" autoAdjust="0"/>
  </p:normalViewPr>
  <p:slideViewPr>
    <p:cSldViewPr>
      <p:cViewPr varScale="1">
        <p:scale>
          <a:sx n="92" d="100"/>
          <a:sy n="92" d="100"/>
        </p:scale>
        <p:origin x="-216" y="-108"/>
      </p:cViewPr>
      <p:guideLst>
        <p:guide orient="horz" pos="2160"/>
        <p:guide pos="2880"/>
      </p:guideLst>
    </p:cSldViewPr>
  </p:slideViewPr>
  <p:outlineViewPr>
    <p:cViewPr>
      <p:scale>
        <a:sx n="33" d="100"/>
        <a:sy n="33" d="100"/>
      </p:scale>
      <p:origin x="42" y="81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092B-20C6-4670-96DC-25B0C2CCEF68}" type="datetimeFigureOut">
              <a:rPr lang="en-US" smtClean="0"/>
              <a:pPr/>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608C3-31C3-449D-8DA3-4120425C9313}" type="slidenum">
              <a:rPr lang="en-US" smtClean="0"/>
              <a:pPr/>
              <a:t>‹#›</a:t>
            </a:fld>
            <a:endParaRPr lang="en-US"/>
          </a:p>
        </p:txBody>
      </p:sp>
    </p:spTree>
    <p:extLst>
      <p:ext uri="{BB962C8B-B14F-4D97-AF65-F5344CB8AC3E}">
        <p14:creationId xmlns:p14="http://schemas.microsoft.com/office/powerpoint/2010/main" xmlns="" val="5135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15"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117" TargetMode="External"/><Relationship Id="rId5" Type="http://schemas.openxmlformats.org/officeDocument/2006/relationships/hyperlink" Target="http://www.robbinspathology.com/passthru/linktopage.cfm?showtab=toc&amp;xrefID=R024116" TargetMode="External"/><Relationship Id="rId4" Type="http://schemas.openxmlformats.org/officeDocument/2006/relationships/hyperlink" Target="http://www.robbinspathology.com/content/bookcontent.cfm?ID=HC02407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p>
          <a:p>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the generic term for a small group of closely related, uncommon syndromes, all characterized by chronic excess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secretion. Excessive levels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cause sodium retention and potassium excretion, with resultant hypertension and </a:t>
            </a:r>
            <a:r>
              <a:rPr lang="en-US" sz="1200" i="1" kern="1200" dirty="0" err="1" smtClean="0">
                <a:solidFill>
                  <a:schemeClr val="tx1"/>
                </a:solidFill>
                <a:latin typeface="+mn-lt"/>
                <a:ea typeface="+mn-ea"/>
                <a:cs typeface="+mn-cs"/>
              </a:rPr>
              <a:t>hypokalemia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may be primary, or it may be a secondary event resulting from an extra-adrenal cause.	</a:t>
            </a:r>
          </a:p>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indicates an autonomous overproduction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with resultant suppression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and decreased plasma </a:t>
            </a:r>
            <a:r>
              <a:rPr lang="en-US" sz="1200" i="1" kern="1200" dirty="0" err="1" smtClean="0">
                <a:solidFill>
                  <a:schemeClr val="tx1"/>
                </a:solidFill>
                <a:latin typeface="+mn-lt"/>
                <a:ea typeface="+mn-ea"/>
                <a:cs typeface="+mn-cs"/>
              </a:rPr>
              <a:t>renin</a:t>
            </a:r>
            <a:r>
              <a:rPr lang="en-US" sz="1200" i="1" kern="1200" dirty="0" smtClean="0">
                <a:solidFill>
                  <a:schemeClr val="tx1"/>
                </a:solidFill>
                <a:latin typeface="+mn-lt"/>
                <a:ea typeface="+mn-ea"/>
                <a:cs typeface="+mn-cs"/>
              </a:rPr>
              <a:t> activity. 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caused by one of three mechanisms</a:t>
            </a:r>
            <a:r>
              <a:rPr lang="en-US" sz="1200" i="1" kern="1200" baseline="30000" dirty="0" smtClean="0">
                <a:solidFill>
                  <a:schemeClr val="tx1"/>
                </a:solidFill>
                <a:latin typeface="+mn-lt"/>
                <a:ea typeface="+mn-ea"/>
                <a:cs typeface="+mn-cs"/>
                <a:hlinkClick r:id="rId3"/>
              </a:rPr>
              <a:t>115 (</a:t>
            </a:r>
            <a:r>
              <a:rPr lang="en-US" sz="1200" i="1" u="sng" kern="1200" baseline="30000" dirty="0" smtClean="0">
                <a:solidFill>
                  <a:schemeClr val="tx1"/>
                </a:solidFill>
                <a:latin typeface="+mn-lt"/>
                <a:ea typeface="+mn-ea"/>
                <a:cs typeface="+mn-cs"/>
                <a:hlinkClick r:id="rId4"/>
              </a:rPr>
              <a:t>Fig. 24-44):Adrenocortical neoplasm, either an aldosterone-producing adrenocortical adenoma (the most common cause) or, rarely, an adrenocortical carcinoma. In approximately 80% of cases, primary hyperaldosteronism is caused by a solitary aldosterone-secreting adenoma, a condition referred to as Conn syndrome. This syndrome occurs most frequently in adult middle life and is more common in women than in men (2:1). Multiple adenomas may be present in an occasional patient.Primary adrenocortical hyperplasia (idiopathic hyperaldosteronism), characterized by bilateral nodular hyperplasia of the adrenal glands, highly reminiscent of those found in the nodular hyperplasia of Cushing syndrome. The genetic basis of idiopathic hyperaldosteronism is not clear, although it is possibly caused by an overactivity of the aldosterone synthase gene, CYP11B2.</a:t>
            </a:r>
            <a:r>
              <a:rPr lang="en-US" sz="1200" i="1" u="sng" kern="1200" baseline="30000" dirty="0" smtClean="0">
                <a:solidFill>
                  <a:schemeClr val="tx1"/>
                </a:solidFill>
                <a:latin typeface="+mn-lt"/>
                <a:ea typeface="+mn-ea"/>
                <a:cs typeface="+mn-cs"/>
                <a:hlinkClick r:id="rId5"/>
              </a:rPr>
              <a:t>116Glucocorticoid-remediable hyperaldosteronism is an uncommon cause of primary hyperaldosteronism that is familial and genetic. In some families, it is caused by a chimeric gene resulting from fusion between CYP11B1 (the 11β-hydroxylase gene) and CYP11B2 (the aldosterone synthase gene).</a:t>
            </a:r>
            <a:r>
              <a:rPr lang="en-US" sz="1200" i="1" u="sng" kern="1200" baseline="30000" dirty="0" smtClean="0">
                <a:solidFill>
                  <a:schemeClr val="tx1"/>
                </a:solidFill>
                <a:latin typeface="+mn-lt"/>
                <a:ea typeface="+mn-ea"/>
                <a:cs typeface="+mn-cs"/>
                <a:hlinkClick r:id="rId6"/>
              </a:rPr>
              <a:t>117 This leads to a sustained production of hybrid steroids in addition to both cortisol and aldosterone. The activation of aldosterone secretion is under the influence of ACTH and hence is suppressible by exogenous administration of </a:t>
            </a:r>
            <a:r>
              <a:rPr lang="en-US" sz="1200" i="1" u="sng" kern="1200" baseline="30000" dirty="0" smtClean="0">
                <a:solidFill>
                  <a:schemeClr val="tx1"/>
                </a:solidFill>
                <a:latin typeface="+mn-lt"/>
                <a:ea typeface="+mn-ea"/>
                <a:cs typeface="+mn-cs"/>
                <a:hlinkClick r:id="rId4"/>
              </a:rPr>
              <a:t>dexamethasone.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secondary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 contrast,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release occurs in response to activation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t>
            </a:r>
            <a:r>
              <a:rPr lang="en-US" sz="1200" i="1" u="sng" kern="1200" dirty="0" smtClean="0">
                <a:solidFill>
                  <a:schemeClr val="tx1"/>
                </a:solidFill>
                <a:latin typeface="+mn-lt"/>
                <a:ea typeface="+mn-ea"/>
                <a:cs typeface="+mn-cs"/>
                <a:hlinkClick r:id="rId3"/>
              </a:rPr>
              <a:t>Chapter 4). 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Morphology. </a:t>
            </a:r>
            <a:r>
              <a:rPr lang="en-US" sz="1200" b="1" kern="1200" dirty="0" err="1" smtClean="0">
                <a:solidFill>
                  <a:schemeClr val="tx1"/>
                </a:solidFill>
                <a:latin typeface="+mn-lt"/>
                <a:ea typeface="+mn-ea"/>
                <a:cs typeface="+mn-cs"/>
              </a:rPr>
              <a:t>Aldosterone</a:t>
            </a:r>
            <a:r>
              <a:rPr lang="en-US" sz="1200" b="1" kern="1200" dirty="0" smtClean="0">
                <a:solidFill>
                  <a:schemeClr val="tx1"/>
                </a:solidFill>
                <a:latin typeface="+mn-lt"/>
                <a:ea typeface="+mn-ea"/>
                <a:cs typeface="+mn-cs"/>
              </a:rPr>
              <a:t>-producing adenomas are almost always solitary, small (&lt;2 cm in diameter), well-circumscribed lesions, more often found on the left than on the right. They tend to occur in the thirties and forties, and in women more often than in men. These lesions are often buried within the gland and do not produce visible enlargement, a point to be remembered in interpreting </a:t>
            </a:r>
            <a:r>
              <a:rPr lang="en-US" sz="1200" b="1" kern="1200" dirty="0" err="1" smtClean="0">
                <a:solidFill>
                  <a:schemeClr val="tx1"/>
                </a:solidFill>
                <a:latin typeface="+mn-lt"/>
                <a:ea typeface="+mn-ea"/>
                <a:cs typeface="+mn-cs"/>
              </a:rPr>
              <a:t>sonographic</a:t>
            </a:r>
            <a:r>
              <a:rPr lang="en-US" sz="1200" b="1" kern="1200" dirty="0" smtClean="0">
                <a:solidFill>
                  <a:schemeClr val="tx1"/>
                </a:solidFill>
                <a:latin typeface="+mn-lt"/>
                <a:ea typeface="+mn-ea"/>
                <a:cs typeface="+mn-cs"/>
              </a:rPr>
              <a:t> or scanning images. They are bright yellow on cut section (</a:t>
            </a:r>
            <a:r>
              <a:rPr lang="en-US" sz="1200" b="1" u="sng" kern="1200" dirty="0" smtClean="0">
                <a:solidFill>
                  <a:schemeClr val="tx1"/>
                </a:solidFill>
                <a:latin typeface="+mn-lt"/>
                <a:ea typeface="+mn-ea"/>
                <a:cs typeface="+mn-cs"/>
                <a:hlinkClick r:id="rId3"/>
              </a:rPr>
              <a:t>Fig. 24-45) and, surprisingly, 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anaplasia (Fig. 24-46).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Vacuolated cytoplasm,</a:t>
            </a:r>
            <a:r>
              <a:rPr lang="en-US" baseline="0" dirty="0" smtClean="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Waterhouse-</a:t>
            </a:r>
            <a:r>
              <a:rPr lang="en-US" sz="1200" kern="1200" dirty="0" err="1" smtClean="0">
                <a:solidFill>
                  <a:schemeClr val="tx1"/>
                </a:solidFill>
                <a:latin typeface="+mn-lt"/>
                <a:ea typeface="+mn-ea"/>
                <a:cs typeface="+mn-cs"/>
              </a:rPr>
              <a:t>Friderichsen</a:t>
            </a:r>
            <a:r>
              <a:rPr lang="en-US" sz="1200" kern="1200" dirty="0" smtClean="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smtClean="0">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PHEOCHROMOCYTOMA	</a:t>
            </a:r>
          </a:p>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are uncommon </a:t>
            </a:r>
            <a:r>
              <a:rPr lang="en-US" sz="1200" kern="1200" dirty="0" err="1" smtClean="0">
                <a:solidFill>
                  <a:schemeClr val="tx1"/>
                </a:solidFill>
                <a:latin typeface="+mn-lt"/>
                <a:ea typeface="+mn-ea"/>
                <a:cs typeface="+mn-cs"/>
              </a:rPr>
              <a:t>neoplasms</a:t>
            </a:r>
            <a:r>
              <a:rPr lang="en-US" sz="1200" kern="1200" dirty="0" smtClean="0">
                <a:solidFill>
                  <a:schemeClr val="tx1"/>
                </a:solidFill>
                <a:latin typeface="+mn-lt"/>
                <a:ea typeface="+mn-ea"/>
                <a:cs typeface="+mn-cs"/>
              </a:rPr>
              <a:t> composed of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which synthesize and release </a:t>
            </a:r>
            <a:r>
              <a:rPr lang="en-US" sz="1200" kern="1200" dirty="0" err="1" smtClean="0">
                <a:solidFill>
                  <a:schemeClr val="tx1"/>
                </a:solidFill>
                <a:latin typeface="+mn-lt"/>
                <a:ea typeface="+mn-ea"/>
                <a:cs typeface="+mn-cs"/>
              </a:rPr>
              <a:t>catecholamines</a:t>
            </a:r>
            <a:r>
              <a:rPr lang="en-US" sz="1200" kern="1200" dirty="0" smtClean="0">
                <a:solidFill>
                  <a:schemeClr val="tx1"/>
                </a:solidFill>
                <a:latin typeface="+mn-lt"/>
                <a:ea typeface="+mn-ea"/>
                <a:cs typeface="+mn-cs"/>
              </a:rPr>
              <a:t> and in some instances peptide hormones. These tumors are important because they (similar to </a:t>
            </a:r>
            <a:r>
              <a:rPr lang="en-US" sz="1200" kern="1200" dirty="0" err="1" smtClean="0">
                <a:solidFill>
                  <a:schemeClr val="tx1"/>
                </a:solidFill>
                <a:latin typeface="+mn-lt"/>
                <a:ea typeface="+mn-ea"/>
                <a:cs typeface="+mn-cs"/>
              </a:rPr>
              <a:t>aldosterone</a:t>
            </a:r>
            <a:r>
              <a:rPr lang="en-US" sz="1200" kern="1200" dirty="0" smtClean="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hypertension can be fatal when the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goes unrecognized. Occasionally, one of these tumors produces other steroids or peptides and so may be associated with Cushing syndrome or some other </a:t>
            </a:r>
            <a:r>
              <a:rPr lang="en-US" sz="1200" kern="1200" dirty="0" err="1" smtClean="0">
                <a:solidFill>
                  <a:schemeClr val="tx1"/>
                </a:solidFill>
                <a:latin typeface="+mn-lt"/>
                <a:ea typeface="+mn-ea"/>
                <a:cs typeface="+mn-cs"/>
              </a:rPr>
              <a:t>endocrinopathy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usually subscribe to a convenient </a:t>
            </a:r>
            <a:r>
              <a:rPr lang="en-US" sz="1200" i="1" kern="1200" dirty="0" smtClean="0">
                <a:solidFill>
                  <a:schemeClr val="tx1"/>
                </a:solidFill>
                <a:latin typeface="+mn-lt"/>
                <a:ea typeface="+mn-ea"/>
                <a:cs typeface="+mn-cs"/>
              </a:rPr>
              <a:t>"rule of 10s":10% of </a:t>
            </a:r>
            <a:r>
              <a:rPr lang="en-US" sz="1200" i="1" kern="1200" dirty="0" err="1" smtClean="0">
                <a:solidFill>
                  <a:schemeClr val="tx1"/>
                </a:solidFill>
                <a:latin typeface="+mn-lt"/>
                <a:ea typeface="+mn-ea"/>
                <a:cs typeface="+mn-cs"/>
              </a:rPr>
              <a:t>pheochromocytomas</a:t>
            </a:r>
            <a:r>
              <a:rPr lang="en-US" sz="1200" i="1" kern="1200" dirty="0" smtClean="0">
                <a:solidFill>
                  <a:schemeClr val="tx1"/>
                </a:solidFill>
                <a:latin typeface="+mn-lt"/>
                <a:ea typeface="+mn-ea"/>
                <a:cs typeface="+mn-cs"/>
              </a:rPr>
              <a:t> arise in association with one of several familial syndromes (</a:t>
            </a:r>
            <a:r>
              <a:rPr lang="en-US" sz="1200" i="1" u="sng" kern="1200" dirty="0" smtClean="0">
                <a:solidFill>
                  <a:schemeClr val="tx1"/>
                </a:solidFill>
                <a:latin typeface="+mn-lt"/>
                <a:ea typeface="+mn-ea"/>
                <a:cs typeface="+mn-cs"/>
                <a:hlinkClick r:id="rId3"/>
              </a:rPr>
              <a:t>Table 24-11). These include the MEN-2A and MEN-2B syndromes (described later), type I neurofibromatosis (</a:t>
            </a:r>
            <a:r>
              <a:rPr lang="en-US" sz="1200" i="1" u="sng" kern="1200" dirty="0" smtClean="0">
                <a:solidFill>
                  <a:schemeClr val="tx1"/>
                </a:solidFill>
                <a:latin typeface="+mn-lt"/>
                <a:ea typeface="+mn-ea"/>
                <a:cs typeface="+mn-cs"/>
                <a:hlinkClick r:id="rId4"/>
              </a:rPr>
              <a:t>Chapter 5), von Hippel-Lindau syndrome (</a:t>
            </a:r>
            <a:r>
              <a:rPr lang="en-US" sz="1200" i="1" u="sng" kern="1200" dirty="0" smtClean="0">
                <a:solidFill>
                  <a:schemeClr val="tx1"/>
                </a:solidFill>
                <a:latin typeface="+mn-lt"/>
                <a:ea typeface="+mn-ea"/>
                <a:cs typeface="+mn-cs"/>
                <a:hlinkClick r:id="rId5"/>
              </a:rPr>
              <a:t>Chapter 28), and Sturge-Weber syndrome (</a:t>
            </a:r>
            <a:r>
              <a:rPr lang="en-US" sz="1200" i="1" u="sng" kern="1200" dirty="0" smtClean="0">
                <a:solidFill>
                  <a:schemeClr val="tx1"/>
                </a:solidFill>
                <a:latin typeface="+mn-lt"/>
                <a:ea typeface="+mn-ea"/>
                <a:cs typeface="+mn-cs"/>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range from small, circumscribed lesions confined to the adrenal (</a:t>
            </a:r>
            <a:r>
              <a:rPr lang="en-US" sz="1200" u="sng" kern="1200" dirty="0" smtClean="0">
                <a:solidFill>
                  <a:schemeClr val="tx1"/>
                </a:solidFill>
                <a:latin typeface="+mn-lt"/>
                <a:ea typeface="+mn-ea"/>
                <a:cs typeface="+mn-cs"/>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smtClean="0">
                <a:solidFill>
                  <a:schemeClr val="tx1"/>
                </a:solidFill>
                <a:latin typeface="+mn-lt"/>
                <a:ea typeface="+mn-ea"/>
                <a:cs typeface="+mn-cs"/>
                <a:hlinkClick r:id="rId3"/>
              </a:rPr>
              <a:t>chromaffin.	</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 in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is quite variable. The tumors are composed of polygonal to spindle-shaped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or chief cells, clustered with the </a:t>
            </a:r>
            <a:r>
              <a:rPr lang="en-US" sz="1200" kern="1200" dirty="0" err="1" smtClean="0">
                <a:solidFill>
                  <a:schemeClr val="tx1"/>
                </a:solidFill>
                <a:latin typeface="+mn-lt"/>
                <a:ea typeface="+mn-ea"/>
                <a:cs typeface="+mn-cs"/>
              </a:rPr>
              <a:t>sustentacular</a:t>
            </a:r>
            <a:r>
              <a:rPr lang="en-US" sz="1200" kern="1200" dirty="0" smtClean="0">
                <a:solidFill>
                  <a:schemeClr val="tx1"/>
                </a:solidFill>
                <a:latin typeface="+mn-lt"/>
                <a:ea typeface="+mn-ea"/>
                <a:cs typeface="+mn-cs"/>
              </a:rPr>
              <a:t> cells into small nests or alveoli (</a:t>
            </a:r>
            <a:r>
              <a:rPr lang="en-US" sz="1200" b="1" kern="1200" dirty="0" err="1" smtClean="0">
                <a:solidFill>
                  <a:schemeClr val="tx1"/>
                </a:solidFill>
                <a:latin typeface="+mn-lt"/>
                <a:ea typeface="+mn-ea"/>
                <a:cs typeface="+mn-cs"/>
              </a:rPr>
              <a:t>zellballen</a:t>
            </a:r>
            <a:r>
              <a:rPr lang="en-US" sz="1200" b="1" kern="1200" dirty="0" smtClean="0">
                <a:solidFill>
                  <a:schemeClr val="tx1"/>
                </a:solidFill>
                <a:latin typeface="+mn-lt"/>
                <a:ea typeface="+mn-ea"/>
                <a:cs typeface="+mn-cs"/>
              </a:rPr>
              <a:t>) by a rich vascular network (</a:t>
            </a:r>
            <a:r>
              <a:rPr lang="en-US" sz="1200" b="1" u="sng" kern="1200" dirty="0" smtClean="0">
                <a:solidFill>
                  <a:schemeClr val="tx1"/>
                </a:solidFill>
                <a:latin typeface="+mn-lt"/>
                <a:ea typeface="+mn-ea"/>
                <a:cs typeface="+mn-cs"/>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criteria for determining malignancy in </a:t>
            </a:r>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can be a vexing issue. </a:t>
            </a:r>
            <a:r>
              <a:rPr lang="en-US" sz="1200" b="1" kern="1200" dirty="0" smtClean="0">
                <a:solidFill>
                  <a:schemeClr val="tx1"/>
                </a:solidFill>
                <a:latin typeface="+mn-lt"/>
                <a:ea typeface="+mn-ea"/>
                <a:cs typeface="+mn-cs"/>
              </a:rPr>
              <a:t>There is no single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 that can reliably predict clinical behavior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Tumors with "benign"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may metastasize, while bizarrely </a:t>
            </a:r>
            <a:r>
              <a:rPr lang="en-US" sz="1200" b="1"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 tumors may remain confined to the adrenal gland. In fact, cellular and nuclear </a:t>
            </a:r>
            <a:r>
              <a:rPr lang="en-US" sz="1200" b="1" kern="1200" dirty="0" err="1" smtClean="0">
                <a:solidFill>
                  <a:schemeClr val="tx1"/>
                </a:solidFill>
                <a:latin typeface="+mn-lt"/>
                <a:ea typeface="+mn-ea"/>
                <a:cs typeface="+mn-cs"/>
              </a:rPr>
              <a:t>pleomorphism</a:t>
            </a:r>
            <a:r>
              <a:rPr lang="en-US" sz="1200" b="1" kern="1200" dirty="0" smtClean="0">
                <a:solidFill>
                  <a:schemeClr val="tx1"/>
                </a:solidFill>
                <a:latin typeface="+mn-lt"/>
                <a:ea typeface="+mn-ea"/>
                <a:cs typeface="+mn-cs"/>
              </a:rPr>
              <a:t>, including the presence of giant cells, and mitotic figures are often seen in benign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is based exclusively on the presence of metastases. These may involve regional lymph nodes as well as more distant sites, including liver, lung, and bone. Several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such as numbers of mitoses, confluent tumor necrosis, and spindle cell morphology, have been associated with an aggressive behavior and increased risk of metastasis, but in and of itself, no single criterion is entirely reliable.</a:t>
            </a:r>
            <a:r>
              <a:rPr lang="en-US" sz="1200" b="1" kern="1200" baseline="30000" dirty="0" smtClean="0">
                <a:solidFill>
                  <a:schemeClr val="tx1"/>
                </a:solidFill>
                <a:latin typeface="+mn-lt"/>
                <a:ea typeface="+mn-ea"/>
                <a:cs typeface="+mn-cs"/>
                <a:hlinkClick r:id="rId3"/>
              </a:rPr>
              <a:t>128</a:t>
            </a:r>
            <a:r>
              <a:rPr lang="en-US" sz="1200" kern="1200" dirty="0" smtClean="0">
                <a:solidFill>
                  <a:schemeClr val="tx1"/>
                </a:solidFill>
                <a:latin typeface="+mn-lt"/>
                <a:ea typeface="+mn-ea"/>
                <a:cs typeface="+mn-cs"/>
              </a:rPr>
              <a:t>Pheochromocytoma.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medulla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three basic types of corticosteroids elaborated by the adrenal cortex (</a:t>
            </a:r>
            <a:r>
              <a:rPr lang="en-US" sz="1200" kern="1200" dirty="0" err="1" smtClean="0">
                <a:solidFill>
                  <a:schemeClr val="tx1"/>
                </a:solidFill>
                <a:latin typeface="+mn-lt"/>
                <a:ea typeface="+mn-ea"/>
                <a:cs typeface="+mn-cs"/>
              </a:rPr>
              <a:t>glucocorticoids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mineralocorticoids</a:t>
            </a:r>
            <a:r>
              <a:rPr lang="en-US" sz="1200" kern="1200" dirty="0" smtClean="0">
                <a:solidFill>
                  <a:schemeClr val="tx1"/>
                </a:solidFill>
                <a:latin typeface="+mn-lt"/>
                <a:ea typeface="+mn-ea"/>
                <a:cs typeface="+mn-cs"/>
              </a:rPr>
              <a:t>, and sex steroids), so there are three distinctive </a:t>
            </a:r>
            <a:r>
              <a:rPr lang="en-US" sz="1200" kern="1200" dirty="0" err="1" smtClean="0">
                <a:solidFill>
                  <a:schemeClr val="tx1"/>
                </a:solidFill>
                <a:latin typeface="+mn-lt"/>
                <a:ea typeface="+mn-ea"/>
                <a:cs typeface="+mn-cs"/>
              </a:rPr>
              <a:t>hyperadrenal</a:t>
            </a:r>
            <a:r>
              <a:rPr lang="en-US" sz="1200" kern="1200" dirty="0" smtClean="0">
                <a:solidFill>
                  <a:schemeClr val="tx1"/>
                </a:solidFill>
                <a:latin typeface="+mn-lt"/>
                <a:ea typeface="+mn-ea"/>
                <a:cs typeface="+mn-cs"/>
              </a:rPr>
              <a:t> clinical syndromes: (1) </a:t>
            </a:r>
            <a:r>
              <a:rPr lang="en-US" sz="1200" i="1" kern="1200" dirty="0" smtClean="0">
                <a:solidFill>
                  <a:schemeClr val="tx1"/>
                </a:solidFill>
                <a:latin typeface="+mn-lt"/>
                <a:ea typeface="+mn-ea"/>
                <a:cs typeface="+mn-cs"/>
              </a:rPr>
              <a:t>Cushing syndrome, characterized by an excess of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and (3) </a:t>
            </a:r>
            <a:r>
              <a:rPr lang="en-US" sz="1200" i="1" kern="1200" dirty="0" err="1" smtClean="0">
                <a:solidFill>
                  <a:schemeClr val="tx1"/>
                </a:solidFill>
                <a:latin typeface="+mn-lt"/>
                <a:ea typeface="+mn-ea"/>
                <a:cs typeface="+mn-cs"/>
              </a:rPr>
              <a:t>adrenogenital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virilizing</a:t>
            </a:r>
            <a:r>
              <a:rPr lang="en-US" sz="1200" i="1" kern="1200" dirty="0" smtClean="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E64AA16-B270-4626-8204-A5D775379F9E}"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4AA16-B270-4626-8204-A5D775379F9E}"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4AA16-B270-4626-8204-A5D775379F9E}" type="datetimeFigureOut">
              <a:rPr lang="en-US" smtClean="0"/>
              <a:pPr/>
              <a:t>2/17/2014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4AA16-B270-4626-8204-A5D775379F9E}"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64AA16-B270-4626-8204-A5D775379F9E}"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64AA16-B270-4626-8204-A5D775379F9E}" type="datetimeFigureOut">
              <a:rPr lang="en-US" smtClean="0"/>
              <a:pPr/>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64AA16-B270-4626-8204-A5D775379F9E}" type="datetimeFigureOut">
              <a:rPr lang="en-US" smtClean="0"/>
              <a:pPr/>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AA16-B270-4626-8204-A5D775379F9E}" type="datetimeFigureOut">
              <a:rPr lang="en-US" smtClean="0"/>
              <a:pPr/>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E64AA16-B270-4626-8204-A5D775379F9E}" type="datetimeFigureOut">
              <a:rPr lang="en-US" smtClean="0"/>
              <a:pPr/>
              <a:t>2/17/2014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0CAA213-F05A-4ACF-8BAC-997877E9E6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E64AA16-B270-4626-8204-A5D775379F9E}" type="datetimeFigureOut">
              <a:rPr lang="en-US" smtClean="0"/>
              <a:pPr/>
              <a:t>2/17/2014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0CAA213-F05A-4ACF-8BAC-997877E9E6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Adrenal Gland</a:t>
            </a:r>
            <a:endParaRPr lang="en-US" dirty="0"/>
          </a:p>
        </p:txBody>
      </p:sp>
      <p:sp>
        <p:nvSpPr>
          <p:cNvPr id="3" name="Subtitle 2"/>
          <p:cNvSpPr>
            <a:spLocks noGrp="1"/>
          </p:cNvSpPr>
          <p:nvPr>
            <p:ph type="subTitle" idx="1"/>
          </p:nvPr>
        </p:nvSpPr>
        <p:spPr/>
        <p:txBody>
          <a:bodyPr>
            <a:normAutofit/>
          </a:bodyPr>
          <a:lstStyle/>
          <a:p>
            <a:endParaRPr 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a:bodyPr>
          <a:lstStyle/>
          <a:p>
            <a:r>
              <a:rPr lang="en-US" sz="3200" dirty="0" smtClean="0"/>
              <a:t>ADRENOCORTICAL HYPERFUNCTION, Morphology</a:t>
            </a:r>
            <a:endParaRPr lang="en-US" sz="3200" dirty="0"/>
          </a:p>
        </p:txBody>
      </p:sp>
      <p:sp>
        <p:nvSpPr>
          <p:cNvPr id="3" name="Content Placeholder 2"/>
          <p:cNvSpPr>
            <a:spLocks noGrp="1"/>
          </p:cNvSpPr>
          <p:nvPr>
            <p:ph idx="1"/>
          </p:nvPr>
        </p:nvSpPr>
        <p:spPr/>
        <p:txBody>
          <a:bodyPr>
            <a:normAutofit/>
          </a:bodyPr>
          <a:lstStyle/>
          <a:p>
            <a:pPr>
              <a:buNone/>
            </a:pPr>
            <a:r>
              <a:rPr lang="en-US" sz="2400" b="1" dirty="0" smtClean="0"/>
              <a:t>One of the following abnormalities: </a:t>
            </a:r>
          </a:p>
          <a:p>
            <a:pPr>
              <a:buNone/>
            </a:pPr>
            <a:endParaRPr lang="en-US" sz="2400" b="1" dirty="0" smtClean="0"/>
          </a:p>
          <a:p>
            <a:pPr marL="633222" indent="-514350">
              <a:buAutoNum type="arabicParenBoth"/>
            </a:pPr>
            <a:r>
              <a:rPr lang="en-US" sz="2400" b="1" dirty="0" smtClean="0"/>
              <a:t>Cortical atrophy: results from exogenous </a:t>
            </a:r>
            <a:r>
              <a:rPr lang="en-US" sz="2400" b="1" dirty="0" err="1" smtClean="0"/>
              <a:t>glucocorticoids</a:t>
            </a:r>
            <a:endParaRPr lang="en-US" sz="2400" b="1" dirty="0" smtClean="0"/>
          </a:p>
          <a:p>
            <a:pPr marL="633222" indent="-514350">
              <a:buAutoNum type="arabicParenBoth"/>
            </a:pPr>
            <a:r>
              <a:rPr lang="en-US" sz="2400" b="1" dirty="0" smtClean="0"/>
              <a:t>Diffuse hyperplasia: individuals with ACTH-dependent Cushing syndrome</a:t>
            </a:r>
          </a:p>
          <a:p>
            <a:pPr marL="633222" indent="-514350">
              <a:buAutoNum type="arabicParenBoth"/>
            </a:pPr>
            <a:r>
              <a:rPr lang="en-US" sz="2400" b="1" dirty="0" smtClean="0"/>
              <a:t> </a:t>
            </a:r>
            <a:r>
              <a:rPr lang="en-US" sz="2400" b="1" dirty="0" err="1" smtClean="0"/>
              <a:t>Macronodular</a:t>
            </a:r>
            <a:r>
              <a:rPr lang="en-US" sz="2400" b="1" dirty="0" smtClean="0"/>
              <a:t> (less than 3cm), or </a:t>
            </a:r>
            <a:r>
              <a:rPr lang="en-US" sz="2400" b="1" dirty="0" err="1" smtClean="0"/>
              <a:t>micronodular</a:t>
            </a:r>
            <a:r>
              <a:rPr lang="en-US" sz="2400" b="1" dirty="0" smtClean="0"/>
              <a:t>(1-3mm) hyperplasia </a:t>
            </a:r>
          </a:p>
          <a:p>
            <a:pPr marL="633222" indent="-514350">
              <a:buAutoNum type="arabicParenBoth"/>
            </a:pPr>
            <a:r>
              <a:rPr lang="en-US" sz="2400" b="1" dirty="0" smtClean="0"/>
              <a:t> Adenoma or carcinoma</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2590800" y="2209800"/>
            <a:ext cx="3200400" cy="4114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Diffuse Cortical Hyperplasia</a:t>
            </a:r>
            <a:endParaRPr lang="en-US" dirty="0"/>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7" y="685802"/>
          <a:ext cx="7620002" cy="5943594"/>
        </p:xfrm>
        <a:graphic>
          <a:graphicData uri="http://schemas.openxmlformats.org/drawingml/2006/table">
            <a:tbl>
              <a:tblPr/>
              <a:tblGrid>
                <a:gridCol w="3810001"/>
                <a:gridCol w="3810001"/>
              </a:tblGrid>
              <a:tr h="374285">
                <a:tc>
                  <a:txBody>
                    <a:bodyPr/>
                    <a:lstStyle/>
                    <a:p>
                      <a:pPr algn="l"/>
                      <a:r>
                        <a:rPr lang="en-US" sz="1500" b="1" dirty="0"/>
                        <a:t>Obesity or weight gain</a:t>
                      </a:r>
                    </a:p>
                  </a:txBody>
                  <a:tcPr marL="15607" marR="15607" marT="15607" marB="15607" anchor="b">
                    <a:lnL>
                      <a:noFill/>
                    </a:lnL>
                    <a:lnR>
                      <a:noFill/>
                    </a:lnR>
                    <a:lnT>
                      <a:noFill/>
                    </a:lnT>
                    <a:lnB>
                      <a:noFill/>
                    </a:lnB>
                  </a:tcPr>
                </a:tc>
                <a:tc>
                  <a:txBody>
                    <a:bodyPr/>
                    <a:lstStyle/>
                    <a:p>
                      <a:pPr algn="ctr"/>
                      <a:r>
                        <a:rPr lang="en-US" sz="1500" b="1"/>
                        <a:t>95%</a:t>
                      </a:r>
                      <a:r>
                        <a:rPr lang="en-US" sz="1500" b="1" baseline="30000"/>
                        <a:t>[*]</a:t>
                      </a:r>
                      <a:endParaRPr lang="en-US" sz="1500" b="1"/>
                    </a:p>
                  </a:txBody>
                  <a:tcPr marL="15607" marR="15607" marT="15607" marB="15607" anchor="b">
                    <a:lnL>
                      <a:noFill/>
                    </a:lnL>
                    <a:lnR>
                      <a:noFill/>
                    </a:lnR>
                    <a:lnT>
                      <a:noFill/>
                    </a:lnT>
                    <a:lnB>
                      <a:noFill/>
                    </a:lnB>
                  </a:tcPr>
                </a:tc>
              </a:tr>
              <a:tr h="374285">
                <a:tc>
                  <a:txBody>
                    <a:bodyPr/>
                    <a:lstStyle/>
                    <a:p>
                      <a:pPr algn="l"/>
                      <a:r>
                        <a:rPr lang="en-US" sz="1500" b="1" dirty="0"/>
                        <a:t>Facial plethora</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Rounded face</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Decreased libido</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Thin skin</a:t>
                      </a:r>
                    </a:p>
                  </a:txBody>
                  <a:tcPr marL="15607" marR="15607" marT="15607" marB="15607">
                    <a:lnL>
                      <a:noFill/>
                    </a:lnL>
                    <a:lnR>
                      <a:noFill/>
                    </a:lnR>
                    <a:lnT>
                      <a:noFill/>
                    </a:lnT>
                    <a:lnB>
                      <a:noFill/>
                    </a:lnB>
                  </a:tcPr>
                </a:tc>
                <a:tc>
                  <a:txBody>
                    <a:bodyPr/>
                    <a:lstStyle/>
                    <a:p>
                      <a:pPr algn="ctr"/>
                      <a:r>
                        <a:rPr lang="en-US" sz="1500" b="1"/>
                        <a:t>85%</a:t>
                      </a:r>
                    </a:p>
                  </a:txBody>
                  <a:tcPr marL="15607" marR="15607" marT="15607" marB="15607">
                    <a:lnL>
                      <a:noFill/>
                    </a:lnL>
                    <a:lnR>
                      <a:noFill/>
                    </a:lnR>
                    <a:lnT>
                      <a:noFill/>
                    </a:lnT>
                    <a:lnB>
                      <a:noFill/>
                    </a:lnB>
                  </a:tcPr>
                </a:tc>
              </a:tr>
              <a:tr h="703604">
                <a:tc>
                  <a:txBody>
                    <a:bodyPr/>
                    <a:lstStyle/>
                    <a:p>
                      <a:pPr algn="l"/>
                      <a:r>
                        <a:rPr lang="en-US" sz="1500" b="1" dirty="0"/>
                        <a:t>Decrease in linear growth in children</a:t>
                      </a:r>
                    </a:p>
                  </a:txBody>
                  <a:tcPr marL="15607" marR="15607" marT="15607" marB="15607">
                    <a:lnL>
                      <a:noFill/>
                    </a:lnL>
                    <a:lnR>
                      <a:noFill/>
                    </a:lnR>
                    <a:lnT>
                      <a:noFill/>
                    </a:lnT>
                    <a:lnB>
                      <a:noFill/>
                    </a:lnB>
                  </a:tcPr>
                </a:tc>
                <a:tc>
                  <a:txBody>
                    <a:bodyPr/>
                    <a:lstStyle/>
                    <a:p>
                      <a:pPr algn="ctr"/>
                      <a:r>
                        <a:rPr lang="en-US" sz="1500" b="1"/>
                        <a:t>70–80%</a:t>
                      </a:r>
                    </a:p>
                  </a:txBody>
                  <a:tcPr marL="15607" marR="15607" marT="15607" marB="15607">
                    <a:lnL>
                      <a:noFill/>
                    </a:lnL>
                    <a:lnR>
                      <a:noFill/>
                    </a:lnR>
                    <a:lnT>
                      <a:noFill/>
                    </a:lnT>
                    <a:lnB>
                      <a:noFill/>
                    </a:lnB>
                  </a:tcPr>
                </a:tc>
              </a:tr>
              <a:tr h="374285">
                <a:tc>
                  <a:txBody>
                    <a:bodyPr/>
                    <a:lstStyle/>
                    <a:p>
                      <a:pPr algn="l"/>
                      <a:r>
                        <a:rPr lang="en-US" sz="1500" b="1" dirty="0"/>
                        <a:t>Menstrual irregularity</a:t>
                      </a:r>
                    </a:p>
                  </a:txBody>
                  <a:tcPr marL="15607" marR="15607" marT="15607" marB="15607">
                    <a:lnL>
                      <a:noFill/>
                    </a:lnL>
                    <a:lnR>
                      <a:noFill/>
                    </a:lnR>
                    <a:lnT>
                      <a:noFill/>
                    </a:lnT>
                    <a:lnB>
                      <a:noFill/>
                    </a:lnB>
                  </a:tcPr>
                </a:tc>
                <a:tc>
                  <a:txBody>
                    <a:bodyPr/>
                    <a:lstStyle/>
                    <a:p>
                      <a:pPr algn="ctr"/>
                      <a:r>
                        <a:rPr lang="en-US" sz="1500" b="1"/>
                        <a:t>80%</a:t>
                      </a:r>
                    </a:p>
                  </a:txBody>
                  <a:tcPr marL="15607" marR="15607" marT="15607" marB="15607">
                    <a:lnL>
                      <a:noFill/>
                    </a:lnL>
                    <a:lnR>
                      <a:noFill/>
                    </a:lnR>
                    <a:lnT>
                      <a:noFill/>
                    </a:lnT>
                    <a:lnB>
                      <a:noFill/>
                    </a:lnB>
                  </a:tcPr>
                </a:tc>
              </a:tr>
              <a:tr h="374285">
                <a:tc>
                  <a:txBody>
                    <a:bodyPr/>
                    <a:lstStyle/>
                    <a:p>
                      <a:pPr algn="l"/>
                      <a:r>
                        <a:rPr lang="en-US" sz="1500" b="1" dirty="0"/>
                        <a:t>Hypertension</a:t>
                      </a:r>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err="1"/>
                        <a:t>Hirsutism</a:t>
                      </a:r>
                      <a:endParaRPr lang="en-US" sz="1500" b="1" dirty="0"/>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a:t>Depression/emotional liability</a:t>
                      </a:r>
                    </a:p>
                  </a:txBody>
                  <a:tcPr marL="15607" marR="15607" marT="15607" marB="15607">
                    <a:lnL>
                      <a:noFill/>
                    </a:lnL>
                    <a:lnR>
                      <a:noFill/>
                    </a:lnR>
                    <a:lnT>
                      <a:noFill/>
                    </a:lnT>
                    <a:lnB>
                      <a:noFill/>
                    </a:lnB>
                  </a:tcPr>
                </a:tc>
                <a:tc>
                  <a:txBody>
                    <a:bodyPr/>
                    <a:lstStyle/>
                    <a:p>
                      <a:pPr algn="ctr"/>
                      <a:r>
                        <a:rPr lang="en-US" sz="1500" b="1"/>
                        <a:t>70%</a:t>
                      </a:r>
                    </a:p>
                  </a:txBody>
                  <a:tcPr marL="15607" marR="15607" marT="15607" marB="15607">
                    <a:lnL>
                      <a:noFill/>
                    </a:lnL>
                    <a:lnR>
                      <a:noFill/>
                    </a:lnR>
                    <a:lnT>
                      <a:noFill/>
                    </a:lnT>
                    <a:lnB>
                      <a:noFill/>
                    </a:lnB>
                  </a:tcPr>
                </a:tc>
              </a:tr>
              <a:tr h="374285">
                <a:tc>
                  <a:txBody>
                    <a:bodyPr/>
                    <a:lstStyle/>
                    <a:p>
                      <a:pPr algn="l"/>
                      <a:r>
                        <a:rPr lang="en-US" sz="1500" b="1" dirty="0"/>
                        <a:t>Easy bruising</a:t>
                      </a:r>
                    </a:p>
                  </a:txBody>
                  <a:tcPr marL="15607" marR="15607" marT="15607" marB="15607">
                    <a:lnL>
                      <a:noFill/>
                    </a:lnL>
                    <a:lnR>
                      <a:noFill/>
                    </a:lnR>
                    <a:lnT>
                      <a:noFill/>
                    </a:lnT>
                    <a:lnB>
                      <a:noFill/>
                    </a:lnB>
                  </a:tcPr>
                </a:tc>
                <a:tc>
                  <a:txBody>
                    <a:bodyPr/>
                    <a:lstStyle/>
                    <a:p>
                      <a:pPr algn="ctr"/>
                      <a:r>
                        <a:rPr lang="en-US" sz="1500" b="1"/>
                        <a:t>65%</a:t>
                      </a:r>
                    </a:p>
                  </a:txBody>
                  <a:tcPr marL="15607" marR="15607" marT="15607" marB="15607">
                    <a:lnL>
                      <a:noFill/>
                    </a:lnL>
                    <a:lnR>
                      <a:noFill/>
                    </a:lnR>
                    <a:lnT>
                      <a:noFill/>
                    </a:lnT>
                    <a:lnB>
                      <a:noFill/>
                    </a:lnB>
                  </a:tcPr>
                </a:tc>
              </a:tr>
              <a:tr h="374285">
                <a:tc>
                  <a:txBody>
                    <a:bodyPr/>
                    <a:lstStyle/>
                    <a:p>
                      <a:pPr algn="l"/>
                      <a:r>
                        <a:rPr lang="en-US" sz="1500" b="1" dirty="0"/>
                        <a:t>Glucose intolerance</a:t>
                      </a:r>
                    </a:p>
                  </a:txBody>
                  <a:tcPr marL="15607" marR="15607" marT="15607" marB="15607">
                    <a:lnL>
                      <a:noFill/>
                    </a:lnL>
                    <a:lnR>
                      <a:noFill/>
                    </a:lnR>
                    <a:lnT>
                      <a:noFill/>
                    </a:lnT>
                    <a:lnB>
                      <a:noFill/>
                    </a:lnB>
                  </a:tcPr>
                </a:tc>
                <a:tc>
                  <a:txBody>
                    <a:bodyPr/>
                    <a:lstStyle/>
                    <a:p>
                      <a:pPr algn="ctr"/>
                      <a:r>
                        <a:rPr lang="en-US" sz="1500" b="1"/>
                        <a:t>60%</a:t>
                      </a:r>
                    </a:p>
                  </a:txBody>
                  <a:tcPr marL="15607" marR="15607" marT="15607" marB="15607">
                    <a:lnL>
                      <a:noFill/>
                    </a:lnL>
                    <a:lnR>
                      <a:noFill/>
                    </a:lnR>
                    <a:lnT>
                      <a:noFill/>
                    </a:lnT>
                    <a:lnB>
                      <a:noFill/>
                    </a:lnB>
                  </a:tcPr>
                </a:tc>
              </a:tr>
              <a:tr h="374285">
                <a:tc>
                  <a:txBody>
                    <a:bodyPr/>
                    <a:lstStyle/>
                    <a:p>
                      <a:pPr algn="l"/>
                      <a:r>
                        <a:rPr lang="en-US" sz="1500" b="1" dirty="0"/>
                        <a:t>Weakness</a:t>
                      </a:r>
                    </a:p>
                  </a:txBody>
                  <a:tcPr marL="15607" marR="15607" marT="15607" marB="15607">
                    <a:lnL>
                      <a:noFill/>
                    </a:lnL>
                    <a:lnR>
                      <a:noFill/>
                    </a:lnR>
                    <a:lnT>
                      <a:noFill/>
                    </a:lnT>
                    <a:lnB>
                      <a:noFill/>
                    </a:lnB>
                  </a:tcPr>
                </a:tc>
                <a:tc>
                  <a:txBody>
                    <a:bodyPr/>
                    <a:lstStyle/>
                    <a:p>
                      <a:pPr algn="ctr"/>
                      <a:r>
                        <a:rPr lang="en-US" sz="1500" b="1" dirty="0"/>
                        <a:t>60%</a:t>
                      </a:r>
                    </a:p>
                  </a:txBody>
                  <a:tcPr marL="15607" marR="15607" marT="15607" marB="15607">
                    <a:lnL>
                      <a:noFill/>
                    </a:lnL>
                    <a:lnR>
                      <a:noFill/>
                    </a:lnR>
                    <a:lnT>
                      <a:noFill/>
                    </a:lnT>
                    <a:lnB>
                      <a:noFill/>
                    </a:lnB>
                  </a:tcPr>
                </a:tc>
              </a:tr>
              <a:tr h="374285">
                <a:tc>
                  <a:txBody>
                    <a:bodyPr/>
                    <a:lstStyle/>
                    <a:p>
                      <a:pPr algn="l"/>
                      <a:r>
                        <a:rPr lang="en-US" sz="1500" b="1"/>
                        <a:t>Osteopenia or fracture</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r h="374285">
                <a:tc>
                  <a:txBody>
                    <a:bodyPr/>
                    <a:lstStyle/>
                    <a:p>
                      <a:pPr algn="l"/>
                      <a:r>
                        <a:rPr lang="en-US" sz="1500" b="1"/>
                        <a:t>Nephrolithiasis</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bl>
          </a:graphicData>
        </a:graphic>
      </p:graphicFrame>
      <p:sp>
        <p:nvSpPr>
          <p:cNvPr id="63489" name="Rectangle 1"/>
          <p:cNvSpPr>
            <a:spLocks noChangeArrowheads="1"/>
          </p:cNvSpPr>
          <p:nvPr/>
        </p:nvSpPr>
        <p:spPr bwMode="auto">
          <a:xfrm>
            <a:off x="0" y="43934"/>
            <a:ext cx="455765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Clinical Features of Cushing Syndrome</a:t>
            </a: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endParaRPr lang="en-US" i="1" dirty="0" smtClean="0"/>
          </a:p>
        </p:txBody>
      </p:sp>
      <p:sp>
        <p:nvSpPr>
          <p:cNvPr id="3" name="Content Placeholder 2"/>
          <p:cNvSpPr>
            <a:spLocks noGrp="1"/>
          </p:cNvSpPr>
          <p:nvPr>
            <p:ph idx="1"/>
          </p:nvPr>
        </p:nvSpPr>
        <p:spPr>
          <a:xfrm>
            <a:off x="457200" y="1524001"/>
            <a:ext cx="8229600" cy="4876800"/>
          </a:xfrm>
        </p:spPr>
        <p:txBody>
          <a:bodyPr>
            <a:normAutofit lnSpcReduction="10000"/>
          </a:bodyPr>
          <a:lstStyle/>
          <a:p>
            <a:endParaRPr lang="en-US" b="1" i="1" dirty="0" smtClean="0"/>
          </a:p>
          <a:p>
            <a:pPr>
              <a:buNone/>
            </a:pPr>
            <a:r>
              <a:rPr lang="en-US" b="1" i="1" dirty="0" smtClean="0"/>
              <a:t>Excess </a:t>
            </a:r>
            <a:r>
              <a:rPr lang="en-US" b="1" i="1" dirty="0" err="1" smtClean="0"/>
              <a:t>aldosterone</a:t>
            </a:r>
            <a:r>
              <a:rPr lang="en-US" b="1" i="1" dirty="0" smtClean="0"/>
              <a:t> secretion</a:t>
            </a:r>
          </a:p>
          <a:p>
            <a:r>
              <a:rPr lang="en-US" b="1" i="1" dirty="0" smtClean="0"/>
              <a:t>Primary </a:t>
            </a:r>
            <a:r>
              <a:rPr lang="en-US" b="1" i="1" dirty="0" err="1" smtClean="0"/>
              <a:t>aldosteronism</a:t>
            </a:r>
            <a:r>
              <a:rPr lang="en-US" b="1" i="1" dirty="0" smtClean="0"/>
              <a:t> (autonomous overproduction of </a:t>
            </a:r>
            <a:r>
              <a:rPr lang="en-US" b="1" i="1" dirty="0" err="1" smtClean="0"/>
              <a:t>aldosterone</a:t>
            </a:r>
            <a:r>
              <a:rPr lang="en-US" b="1" i="1" dirty="0" smtClean="0"/>
              <a:t>) with resultant suppression of the </a:t>
            </a:r>
            <a:r>
              <a:rPr lang="en-US" b="1" i="1" dirty="0" err="1" smtClean="0"/>
              <a:t>renin-angiotensin</a:t>
            </a:r>
            <a:r>
              <a:rPr lang="en-US" b="1" i="1" dirty="0" smtClean="0"/>
              <a:t> system and decreased plasma </a:t>
            </a:r>
            <a:r>
              <a:rPr lang="en-US" b="1" i="1" dirty="0" err="1" smtClean="0"/>
              <a:t>renin</a:t>
            </a:r>
            <a:r>
              <a:rPr lang="en-US" b="1" i="1" dirty="0" smtClean="0"/>
              <a:t> activity</a:t>
            </a:r>
          </a:p>
          <a:p>
            <a:r>
              <a:rPr lang="en-US" b="1" dirty="0" smtClean="0"/>
              <a:t>S</a:t>
            </a:r>
            <a:r>
              <a:rPr lang="en-US" b="1" i="1" dirty="0" smtClean="0"/>
              <a:t>econdary </a:t>
            </a:r>
            <a:r>
              <a:rPr lang="en-US" b="1" i="1" dirty="0" err="1" smtClean="0"/>
              <a:t>hyperaldosteronism</a:t>
            </a:r>
            <a:r>
              <a:rPr lang="en-US" b="1" i="1" dirty="0" smtClean="0"/>
              <a:t>, in contrast, </a:t>
            </a:r>
            <a:r>
              <a:rPr lang="en-US" b="1" i="1" dirty="0" err="1" smtClean="0"/>
              <a:t>aldosterone</a:t>
            </a:r>
            <a:r>
              <a:rPr lang="en-US" b="1" i="1" dirty="0" smtClean="0"/>
              <a:t> release occurs in response to activation of the </a:t>
            </a:r>
            <a:r>
              <a:rPr lang="en-US" b="1" i="1" dirty="0" err="1" smtClean="0"/>
              <a:t>renin-angiotensin</a:t>
            </a:r>
            <a:r>
              <a:rPr lang="en-US" b="1" i="1" dirty="0" smtClean="0"/>
              <a:t> system </a:t>
            </a:r>
          </a:p>
          <a:p>
            <a:endParaRPr lang="en-US" b="1" i="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r>
              <a:rPr lang="en-US" i="1" dirty="0" smtClean="0"/>
              <a:t>, Clinical</a:t>
            </a:r>
            <a:endParaRPr lang="en-US" dirty="0"/>
          </a:p>
        </p:txBody>
      </p:sp>
      <p:sp>
        <p:nvSpPr>
          <p:cNvPr id="3" name="Content Placeholder 2"/>
          <p:cNvSpPr>
            <a:spLocks noGrp="1"/>
          </p:cNvSpPr>
          <p:nvPr>
            <p:ph idx="1"/>
          </p:nvPr>
        </p:nvSpPr>
        <p:spPr/>
        <p:txBody>
          <a:bodyPr>
            <a:normAutofit/>
          </a:bodyPr>
          <a:lstStyle/>
          <a:p>
            <a:r>
              <a:rPr lang="en-US" sz="2400" b="1" i="1" dirty="0" smtClean="0"/>
              <a:t>Presents with hypertension</a:t>
            </a:r>
            <a:r>
              <a:rPr lang="en-US" sz="2400" b="1" dirty="0" smtClean="0"/>
              <a:t>. With an estimated prevalence rate of 5% to 10% among </a:t>
            </a:r>
            <a:r>
              <a:rPr lang="en-US" sz="2400" b="1" dirty="0" err="1" smtClean="0"/>
              <a:t>nonselected</a:t>
            </a:r>
            <a:r>
              <a:rPr lang="en-US" sz="2400" b="1" dirty="0" smtClean="0"/>
              <a:t> hypertensive patients, </a:t>
            </a:r>
          </a:p>
          <a:p>
            <a:r>
              <a:rPr lang="en-US" sz="2400" b="1" dirty="0" smtClean="0"/>
              <a:t>Primary </a:t>
            </a:r>
            <a:r>
              <a:rPr lang="en-US" sz="2400" b="1" dirty="0" err="1" smtClean="0"/>
              <a:t>hyperaldosteronism</a:t>
            </a:r>
            <a:r>
              <a:rPr lang="en-US" sz="2400" b="1" dirty="0" smtClean="0"/>
              <a:t> may be the most common cause of secondary hypertension (i.e., hypertension secondary to an identifiable cause).</a:t>
            </a:r>
          </a:p>
          <a:p>
            <a:endParaRPr lang="en-US" sz="2400" b="1" dirty="0" smtClean="0"/>
          </a:p>
          <a:p>
            <a:r>
              <a:rPr lang="en-US" sz="2400" b="1" dirty="0" err="1" smtClean="0"/>
              <a:t>Aldosterone</a:t>
            </a:r>
            <a:r>
              <a:rPr lang="en-US" sz="2400" b="1" dirty="0" smtClean="0"/>
              <a:t> promotes sodium </a:t>
            </a:r>
            <a:r>
              <a:rPr lang="en-US" sz="2400" b="1" dirty="0" err="1" smtClean="0"/>
              <a:t>reabsorption</a:t>
            </a:r>
            <a:r>
              <a:rPr lang="en-US" sz="2400" b="1" dirty="0" smtClean="0"/>
              <a:t>. </a:t>
            </a:r>
          </a:p>
          <a:p>
            <a:pPr>
              <a:buNone/>
            </a:pPr>
            <a:endParaRPr lang="en-US" sz="2400" b="1" dirty="0" smtClean="0"/>
          </a:p>
          <a:p>
            <a:r>
              <a:rPr lang="en-US" sz="2400" b="1" dirty="0" err="1" smtClean="0"/>
              <a:t>Hypokalemia</a:t>
            </a:r>
            <a:r>
              <a:rPr lang="en-US" sz="2400" b="1" dirty="0" smtClean="0"/>
              <a:t> results from renal potassium wasting </a:t>
            </a:r>
          </a:p>
          <a:p>
            <a:pPr>
              <a:buNone/>
            </a:pPr>
            <a:endParaRPr lang="en-US" sz="24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Primary </a:t>
            </a:r>
            <a:r>
              <a:rPr lang="en-US" sz="3600" b="1" dirty="0" err="1" smtClean="0"/>
              <a:t>Hyperaldosteronism</a:t>
            </a:r>
            <a:r>
              <a:rPr lang="en-US" sz="3600" b="1" dirty="0" smtClean="0"/>
              <a:t>, Causes </a:t>
            </a:r>
            <a:endParaRPr lang="en-US" sz="3600" b="1" dirty="0"/>
          </a:p>
        </p:txBody>
      </p:sp>
      <p:pic>
        <p:nvPicPr>
          <p:cNvPr id="45057" name="Picture 1"/>
          <p:cNvPicPr>
            <a:picLocks noGrp="1" noChangeAspect="1" noChangeArrowheads="1"/>
          </p:cNvPicPr>
          <p:nvPr>
            <p:ph idx="1"/>
          </p:nvPr>
        </p:nvPicPr>
        <p:blipFill>
          <a:blip r:embed="rId3" cstate="print"/>
          <a:srcRect l="14420" t="19286" r="44729" b="19767"/>
          <a:stretch>
            <a:fillRect/>
          </a:stretch>
        </p:blipFill>
        <p:spPr bwMode="auto">
          <a:xfrm>
            <a:off x="1600200" y="1600199"/>
            <a:ext cx="4191000" cy="500216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Aldosterone</a:t>
            </a:r>
            <a:r>
              <a:rPr lang="en-US" dirty="0" smtClean="0"/>
              <a:t>-producing adenomas , Morphology</a:t>
            </a:r>
          </a:p>
        </p:txBody>
      </p:sp>
      <p:sp>
        <p:nvSpPr>
          <p:cNvPr id="3" name="Content Placeholder 2"/>
          <p:cNvSpPr>
            <a:spLocks noGrp="1"/>
          </p:cNvSpPr>
          <p:nvPr>
            <p:ph idx="1"/>
          </p:nvPr>
        </p:nvSpPr>
        <p:spPr/>
        <p:txBody>
          <a:bodyPr>
            <a:normAutofit/>
          </a:bodyPr>
          <a:lstStyle/>
          <a:p>
            <a:r>
              <a:rPr lang="en-US" b="1" dirty="0" smtClean="0"/>
              <a:t>Solitary</a:t>
            </a:r>
          </a:p>
          <a:p>
            <a:r>
              <a:rPr lang="en-US" b="1" dirty="0" smtClean="0"/>
              <a:t>Small (&lt;2 cm in diameter)</a:t>
            </a:r>
          </a:p>
          <a:p>
            <a:r>
              <a:rPr lang="en-US" b="1" dirty="0" smtClean="0"/>
              <a:t>Well-circumscribed lesions left &gt; right</a:t>
            </a:r>
          </a:p>
          <a:p>
            <a:r>
              <a:rPr lang="en-US" b="1" dirty="0" smtClean="0"/>
              <a:t>Thirties and forties</a:t>
            </a:r>
          </a:p>
          <a:p>
            <a:r>
              <a:rPr lang="en-US" b="1" dirty="0" smtClean="0"/>
              <a:t> Women more often than in men</a:t>
            </a:r>
          </a:p>
          <a:p>
            <a:r>
              <a:rPr lang="en-US" b="1" dirty="0" smtClean="0"/>
              <a:t>Buried within the gland and do not produce visible enlargement</a:t>
            </a:r>
          </a:p>
          <a:p>
            <a:r>
              <a:rPr lang="en-US" b="1" dirty="0" smtClean="0"/>
              <a:t>Bright yellow on cut section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Aldosterone</a:t>
            </a:r>
            <a:r>
              <a:rPr lang="en-US" dirty="0" smtClean="0"/>
              <a:t>-producing adenomas</a:t>
            </a:r>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447800" y="1642533"/>
            <a:ext cx="6096000" cy="521546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5" name="Content Placeholder 4"/>
          <p:cNvSpPr>
            <a:spLocks noGrp="1"/>
          </p:cNvSpPr>
          <p:nvPr>
            <p:ph idx="1"/>
          </p:nvPr>
        </p:nvSpPr>
        <p:spPr/>
        <p:txBody>
          <a:bodyPr>
            <a:normAutofit/>
          </a:bodyPr>
          <a:lstStyle/>
          <a:p>
            <a:r>
              <a:rPr lang="en-US" b="1" dirty="0" smtClean="0"/>
              <a:t>Caused by either primary adrenal disease or decreased stimulation of the adrenals due to a deficiency of ACTH (secondary </a:t>
            </a:r>
            <a:r>
              <a:rPr lang="en-US" b="1" dirty="0" err="1" smtClean="0"/>
              <a:t>hypoadrenalism</a:t>
            </a:r>
            <a:r>
              <a:rPr lang="en-US" b="1" dirty="0" smtClean="0"/>
              <a:t>) </a:t>
            </a:r>
          </a:p>
          <a:p>
            <a:pPr>
              <a:buNone/>
            </a:pPr>
            <a:endParaRPr lang="en-US"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9985" t="21242" r="30088" b="7014"/>
          <a:stretch>
            <a:fillRect/>
          </a:stretch>
        </p:blipFill>
        <p:spPr bwMode="auto">
          <a:xfrm>
            <a:off x="1219200" y="609600"/>
            <a:ext cx="6705599" cy="6248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idx="1"/>
          </p:nvPr>
        </p:nvSpPr>
        <p:spPr/>
        <p:txBody>
          <a:bodyPr>
            <a:normAutofit/>
          </a:bodyPr>
          <a:lstStyle/>
          <a:p>
            <a:endParaRPr lang="en-US" b="1" dirty="0" smtClean="0">
              <a:latin typeface="Calibri" pitchFamily="34" charset="0"/>
            </a:endParaRPr>
          </a:p>
          <a:p>
            <a:r>
              <a:rPr lang="en-US" b="1" u="sng" dirty="0" smtClean="0"/>
              <a:t>Learning objectives:</a:t>
            </a:r>
            <a:endParaRPr lang="en-US" dirty="0" smtClean="0"/>
          </a:p>
          <a:p>
            <a:r>
              <a:rPr lang="en-US" b="1" i="1" dirty="0" smtClean="0"/>
              <a:t>The student should:</a:t>
            </a:r>
          </a:p>
          <a:p>
            <a:r>
              <a:rPr lang="en-US" sz="2400" dirty="0" smtClean="0"/>
              <a:t>Recognize the variants of </a:t>
            </a:r>
            <a:r>
              <a:rPr lang="en-US" sz="2400" dirty="0" err="1" smtClean="0"/>
              <a:t>hyperadrenalism</a:t>
            </a:r>
            <a:endParaRPr lang="en-US" sz="2400" dirty="0" smtClean="0"/>
          </a:p>
          <a:p>
            <a:r>
              <a:rPr lang="en-US" sz="2400" dirty="0" smtClean="0"/>
              <a:t>Recognize the variants of </a:t>
            </a:r>
            <a:r>
              <a:rPr lang="en-US" sz="2400" dirty="0" err="1" smtClean="0"/>
              <a:t>hypoadrenalism</a:t>
            </a:r>
            <a:endParaRPr lang="en-US" sz="2400" dirty="0" smtClean="0"/>
          </a:p>
          <a:p>
            <a:r>
              <a:rPr lang="en-US" sz="2400" dirty="0" smtClean="0"/>
              <a:t>Understand the </a:t>
            </a:r>
            <a:r>
              <a:rPr lang="en-US" sz="2400" dirty="0" err="1" smtClean="0"/>
              <a:t>histopathological</a:t>
            </a:r>
            <a:r>
              <a:rPr lang="en-US" sz="2400" dirty="0" smtClean="0"/>
              <a:t> features and </a:t>
            </a:r>
            <a:r>
              <a:rPr lang="en-US" sz="2400" smtClean="0"/>
              <a:t>molecular pathology </a:t>
            </a:r>
            <a:r>
              <a:rPr lang="en-US" sz="2400" dirty="0" smtClean="0"/>
              <a:t>of both </a:t>
            </a:r>
            <a:r>
              <a:rPr lang="en-US" sz="2400" dirty="0" err="1" smtClean="0"/>
              <a:t>medullary</a:t>
            </a:r>
            <a:r>
              <a:rPr lang="en-US" sz="2400" dirty="0" smtClean="0"/>
              <a:t> (</a:t>
            </a:r>
            <a:r>
              <a:rPr lang="en-US" sz="2400" dirty="0" err="1" smtClean="0"/>
              <a:t>pheochromocytoma</a:t>
            </a:r>
            <a:r>
              <a:rPr lang="en-US" sz="2400" dirty="0" smtClean="0"/>
              <a:t>)  and </a:t>
            </a:r>
            <a:r>
              <a:rPr lang="en-US" sz="2400" dirty="0" err="1" smtClean="0"/>
              <a:t>adrenocortical</a:t>
            </a:r>
            <a:r>
              <a:rPr lang="en-US" sz="2400" dirty="0" smtClean="0"/>
              <a:t> </a:t>
            </a:r>
            <a:r>
              <a:rPr lang="en-US" sz="2400" dirty="0" err="1" smtClean="0"/>
              <a:t>neoplasms</a:t>
            </a:r>
            <a:r>
              <a:rPr lang="en-US" sz="2400" dirty="0" smtClean="0"/>
              <a:t>.</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3" name="Content Placeholder 2"/>
          <p:cNvSpPr>
            <a:spLocks noGrp="1"/>
          </p:cNvSpPr>
          <p:nvPr>
            <p:ph idx="1"/>
          </p:nvPr>
        </p:nvSpPr>
        <p:spPr/>
        <p:txBody>
          <a:bodyPr/>
          <a:lstStyle/>
          <a:p>
            <a:r>
              <a:rPr lang="en-US" b="1" dirty="0" smtClean="0"/>
              <a:t>Three patterns of </a:t>
            </a:r>
            <a:r>
              <a:rPr lang="en-US" b="1" dirty="0" err="1" smtClean="0"/>
              <a:t>adrenocortical</a:t>
            </a:r>
            <a:r>
              <a:rPr lang="en-US" b="1" dirty="0" smtClean="0"/>
              <a:t> insufficiency </a:t>
            </a:r>
          </a:p>
          <a:p>
            <a:pPr>
              <a:buNone/>
            </a:pPr>
            <a:r>
              <a:rPr lang="en-US" b="1" dirty="0" smtClean="0"/>
              <a:t>(1) Primary </a:t>
            </a:r>
            <a:r>
              <a:rPr lang="en-US" b="1" i="1" dirty="0" smtClean="0"/>
              <a:t>acute</a:t>
            </a:r>
            <a:r>
              <a:rPr lang="en-US" b="1" dirty="0" smtClean="0"/>
              <a:t> </a:t>
            </a:r>
            <a:r>
              <a:rPr lang="en-US" b="1" dirty="0" err="1" smtClean="0"/>
              <a:t>adrenocortical</a:t>
            </a:r>
            <a:r>
              <a:rPr lang="en-US" b="1" dirty="0" smtClean="0"/>
              <a:t> insufficiency (adrenal crisis)</a:t>
            </a:r>
          </a:p>
          <a:p>
            <a:pPr>
              <a:buNone/>
            </a:pPr>
            <a:r>
              <a:rPr lang="en-US" b="1" dirty="0" smtClean="0"/>
              <a:t> (2) Primary </a:t>
            </a:r>
            <a:r>
              <a:rPr lang="en-US" b="1" i="1" dirty="0" smtClean="0"/>
              <a:t>chronic</a:t>
            </a:r>
            <a:r>
              <a:rPr lang="en-US" b="1" dirty="0" smtClean="0"/>
              <a:t> </a:t>
            </a:r>
            <a:r>
              <a:rPr lang="en-US" b="1" dirty="0" err="1" smtClean="0"/>
              <a:t>adrenocortical</a:t>
            </a:r>
            <a:r>
              <a:rPr lang="en-US" b="1" dirty="0" smtClean="0"/>
              <a:t> insufficiency </a:t>
            </a:r>
            <a:r>
              <a:rPr lang="en-US" b="1" i="1" dirty="0" smtClean="0"/>
              <a:t>(Addison disease)</a:t>
            </a:r>
            <a:r>
              <a:rPr lang="en-US" b="1" dirty="0" smtClean="0"/>
              <a:t>, and </a:t>
            </a:r>
          </a:p>
          <a:p>
            <a:pPr>
              <a:buNone/>
            </a:pPr>
            <a:r>
              <a:rPr lang="en-US" b="1" dirty="0" smtClean="0"/>
              <a:t>(3) Secondary </a:t>
            </a:r>
            <a:r>
              <a:rPr lang="en-US" b="1" dirty="0" err="1" smtClean="0"/>
              <a:t>adrenocortical</a:t>
            </a:r>
            <a:r>
              <a:rPr lang="en-US" b="1" dirty="0" smtClean="0"/>
              <a:t> insufficiency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Adrenocortical</a:t>
            </a:r>
            <a:r>
              <a:rPr lang="en-US" b="1" dirty="0" smtClean="0"/>
              <a:t> Insufficiency</a:t>
            </a:r>
            <a:endParaRPr lang="en-US" b="1" dirty="0"/>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1752600"/>
            <a:ext cx="4343400" cy="5105400"/>
          </a:xfrm>
          <a:prstGeom prst="rect">
            <a:avLst/>
          </a:prstGeom>
          <a:noFill/>
        </p:spPr>
      </p:pic>
      <p:pic>
        <p:nvPicPr>
          <p:cNvPr id="21507" name="Picture 3" descr="C:\Documents and Settings\Dr.Hala\My Documents\My Pictures\untitled.bmp"/>
          <p:cNvPicPr>
            <a:picLocks noChangeAspect="1" noChangeArrowheads="1"/>
          </p:cNvPicPr>
          <p:nvPr/>
        </p:nvPicPr>
        <p:blipFill>
          <a:blip r:embed="rId4" cstate="print"/>
          <a:srcRect/>
          <a:stretch>
            <a:fillRect/>
          </a:stretch>
        </p:blipFill>
        <p:spPr bwMode="auto">
          <a:xfrm>
            <a:off x="4343400" y="1752600"/>
            <a:ext cx="4800600" cy="5105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rmAutofit/>
          </a:bodyPr>
          <a:lstStyle/>
          <a:p>
            <a:endParaRPr lang="en-US" b="1" dirty="0" smtClean="0"/>
          </a:p>
          <a:p>
            <a:r>
              <a:rPr lang="en-US" b="1" dirty="0" err="1" smtClean="0"/>
              <a:t>Pheochromocytomas</a:t>
            </a:r>
            <a:r>
              <a:rPr lang="en-US" b="1" dirty="0" smtClean="0"/>
              <a:t>(</a:t>
            </a:r>
            <a:r>
              <a:rPr lang="en-US" b="1" dirty="0" err="1" smtClean="0"/>
              <a:t>chromaffin</a:t>
            </a:r>
            <a:r>
              <a:rPr lang="en-US" b="1" dirty="0" smtClean="0"/>
              <a:t> cells ) </a:t>
            </a:r>
            <a:r>
              <a:rPr lang="en-US" b="1" dirty="0" err="1" smtClean="0"/>
              <a:t>catecholamines</a:t>
            </a:r>
            <a:endParaRPr lang="en-US" b="1" dirty="0" smtClean="0"/>
          </a:p>
          <a:p>
            <a:r>
              <a:rPr lang="en-US" b="1" dirty="0" smtClean="0"/>
              <a:t>Similar to </a:t>
            </a:r>
            <a:r>
              <a:rPr lang="en-US" b="1" dirty="0" err="1" smtClean="0"/>
              <a:t>aldosterone</a:t>
            </a:r>
            <a:r>
              <a:rPr lang="en-US" b="1" dirty="0" smtClean="0"/>
              <a:t>-secreting adenomas, give rise to surgically correctable forms of hypertension.</a:t>
            </a:r>
          </a:p>
          <a:p>
            <a:r>
              <a:rPr lang="en-US" b="1" dirty="0" smtClean="0"/>
              <a:t>0.1% to 0.3%( fatal )</a:t>
            </a:r>
          </a:p>
          <a:p>
            <a:r>
              <a:rPr lang="en-US" b="1" dirty="0" smtClean="0"/>
              <a:t>Other peptides –Cushing etc…	</a:t>
            </a:r>
          </a:p>
          <a:p>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Autofit/>
          </a:bodyPr>
          <a:lstStyle/>
          <a:p>
            <a:pPr>
              <a:buNone/>
            </a:pPr>
            <a:r>
              <a:rPr lang="en-US" sz="2400" dirty="0" smtClean="0">
                <a:latin typeface="Calibri" pitchFamily="34" charset="0"/>
              </a:rPr>
              <a:t>"rule of 10s":</a:t>
            </a:r>
          </a:p>
          <a:p>
            <a:r>
              <a:rPr lang="en-US" sz="2400" dirty="0" smtClean="0">
                <a:latin typeface="Calibri" pitchFamily="34" charset="0"/>
              </a:rPr>
              <a:t>10% of </a:t>
            </a:r>
            <a:r>
              <a:rPr lang="en-US" sz="2400" dirty="0" err="1" smtClean="0">
                <a:latin typeface="Calibri" pitchFamily="34" charset="0"/>
              </a:rPr>
              <a:t>pheochromocytomas</a:t>
            </a:r>
            <a:r>
              <a:rPr lang="en-US" sz="2400" dirty="0" smtClean="0">
                <a:latin typeface="Calibri" pitchFamily="34" charset="0"/>
              </a:rPr>
              <a:t> arise in association with one of several familial syndromes</a:t>
            </a:r>
            <a:r>
              <a:rPr lang="en-US" sz="2400" dirty="0" smtClean="0">
                <a:latin typeface="Calibri" pitchFamily="34" charset="0"/>
                <a:hlinkClick r:id="rId3"/>
              </a:rPr>
              <a:t> MEN-2A and MEN-2B syndromes</a:t>
            </a:r>
            <a:r>
              <a:rPr lang="en-US" sz="2400" dirty="0" smtClean="0">
                <a:latin typeface="Calibri" pitchFamily="34" charset="0"/>
              </a:rPr>
              <a:t>.</a:t>
            </a:r>
          </a:p>
          <a:p>
            <a:r>
              <a:rPr lang="en-US" sz="2400" dirty="0" smtClean="0">
                <a:latin typeface="Calibri" pitchFamily="34" charset="0"/>
              </a:rPr>
              <a:t>10% of pheochromocytomas are extra-adrenal.</a:t>
            </a:r>
          </a:p>
          <a:p>
            <a:r>
              <a:rPr lang="en-US" sz="2400" dirty="0" smtClean="0">
                <a:latin typeface="Calibri" pitchFamily="34" charset="0"/>
              </a:rPr>
              <a:t>10% of nonfamilial adrenal pheochromocytomas are bilateral; this figure may rise to 70% in cases that are associated with familial syndromes.</a:t>
            </a:r>
          </a:p>
          <a:p>
            <a:r>
              <a:rPr lang="en-US" sz="2400" dirty="0" smtClean="0">
                <a:latin typeface="Calibri" pitchFamily="34" charset="0"/>
              </a:rPr>
              <a:t>10% of adrenal pheochromocytomas are biologically malignant</a:t>
            </a:r>
          </a:p>
          <a:p>
            <a:r>
              <a:rPr lang="en-US" sz="2400" dirty="0" smtClean="0">
                <a:latin typeface="Calibri" pitchFamily="34" charset="0"/>
              </a:rPr>
              <a:t>10% of adrenal </a:t>
            </a:r>
            <a:r>
              <a:rPr lang="en-US" sz="2400" dirty="0" err="1" smtClean="0">
                <a:latin typeface="Calibri" pitchFamily="34" charset="0"/>
              </a:rPr>
              <a:t>pheochromocytomas</a:t>
            </a:r>
            <a:r>
              <a:rPr lang="en-US" sz="2400" dirty="0" smtClean="0">
                <a:latin typeface="Calibri" pitchFamily="34" charset="0"/>
              </a:rPr>
              <a:t>  in childhood</a:t>
            </a:r>
            <a:endParaRPr lang="en-US" sz="2400"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a:xfrm>
            <a:off x="990600" y="1524000"/>
            <a:ext cx="7772400" cy="4572000"/>
          </a:xfrm>
        </p:spPr>
        <p:txBody>
          <a:bodyPr>
            <a:normAutofit/>
          </a:bodyPr>
          <a:lstStyle/>
          <a:p>
            <a:endParaRPr lang="en-US" b="1" dirty="0" smtClean="0"/>
          </a:p>
          <a:p>
            <a:pPr>
              <a:buNone/>
            </a:pPr>
            <a:r>
              <a:rPr lang="en-US" sz="2800" b="1" dirty="0" smtClean="0">
                <a:latin typeface="Calibri" pitchFamily="34" charset="0"/>
              </a:rPr>
              <a:t>Syndrome Components	</a:t>
            </a:r>
          </a:p>
          <a:p>
            <a:r>
              <a:rPr lang="en-US" sz="2800" b="1" dirty="0" smtClean="0">
                <a:latin typeface="Calibri" pitchFamily="34" charset="0"/>
              </a:rPr>
              <a:t>MEN, type 2A :</a:t>
            </a:r>
            <a:r>
              <a:rPr lang="en-US" sz="2800" b="1" dirty="0" err="1" smtClean="0">
                <a:latin typeface="Calibri" pitchFamily="34" charset="0"/>
              </a:rPr>
              <a:t>Medullary</a:t>
            </a:r>
            <a:r>
              <a:rPr lang="en-US" sz="2800" b="1" dirty="0" smtClean="0">
                <a:latin typeface="Calibri" pitchFamily="34" charset="0"/>
              </a:rPr>
              <a:t> thyroid carcinomas and C-cell hyperplasia, </a:t>
            </a:r>
            <a:r>
              <a:rPr lang="en-US" sz="2800" b="1" dirty="0" err="1" smtClean="0">
                <a:latin typeface="Calibri" pitchFamily="34" charset="0"/>
              </a:rPr>
              <a:t>Pheochromocytomas</a:t>
            </a:r>
            <a:r>
              <a:rPr lang="en-US" sz="2800" b="1" dirty="0" smtClean="0">
                <a:latin typeface="Calibri" pitchFamily="34" charset="0"/>
              </a:rPr>
              <a:t> and adrenal </a:t>
            </a:r>
            <a:r>
              <a:rPr lang="en-US" sz="2800" b="1" dirty="0" err="1" smtClean="0">
                <a:latin typeface="Calibri" pitchFamily="34" charset="0"/>
              </a:rPr>
              <a:t>medullary</a:t>
            </a:r>
            <a:r>
              <a:rPr lang="en-US" sz="2800" b="1" dirty="0" smtClean="0">
                <a:latin typeface="Calibri" pitchFamily="34" charset="0"/>
              </a:rPr>
              <a:t> hyperplasia, Parathyroid hyperplasia	</a:t>
            </a:r>
          </a:p>
          <a:p>
            <a:r>
              <a:rPr lang="en-US" sz="2800" b="1" dirty="0" smtClean="0">
                <a:latin typeface="Calibri" pitchFamily="34" charset="0"/>
              </a:rPr>
              <a:t>MEN, type 2B : </a:t>
            </a:r>
            <a:r>
              <a:rPr lang="en-US" sz="2800" b="1" dirty="0" err="1" smtClean="0">
                <a:latin typeface="Calibri" pitchFamily="34" charset="0"/>
              </a:rPr>
              <a:t>Medullary</a:t>
            </a:r>
            <a:r>
              <a:rPr lang="en-US" sz="2800" b="1" dirty="0" smtClean="0">
                <a:latin typeface="Calibri" pitchFamily="34" charset="0"/>
              </a:rPr>
              <a:t> thyroid carcinomas and C-cell hyperplasia, </a:t>
            </a:r>
            <a:r>
              <a:rPr lang="en-US" sz="2800" b="1" dirty="0" err="1" smtClean="0">
                <a:latin typeface="Calibri" pitchFamily="34" charset="0"/>
              </a:rPr>
              <a:t>Pheochromocytomas</a:t>
            </a:r>
            <a:r>
              <a:rPr lang="en-US" sz="2800" b="1" dirty="0" smtClean="0">
                <a:latin typeface="Calibri" pitchFamily="34" charset="0"/>
              </a:rPr>
              <a:t> and adrenal </a:t>
            </a:r>
            <a:r>
              <a:rPr lang="en-US" sz="2800" b="1" dirty="0" err="1" smtClean="0">
                <a:latin typeface="Calibri" pitchFamily="34" charset="0"/>
              </a:rPr>
              <a:t>medullary</a:t>
            </a:r>
            <a:r>
              <a:rPr lang="en-US" sz="2800" b="1" dirty="0" smtClean="0">
                <a:latin typeface="Calibri" pitchFamily="34" charset="0"/>
              </a:rPr>
              <a:t> hyperplasia, Mucosal </a:t>
            </a:r>
            <a:r>
              <a:rPr lang="en-US" sz="2800" b="1" dirty="0" err="1" smtClean="0">
                <a:latin typeface="Calibri" pitchFamily="34" charset="0"/>
              </a:rPr>
              <a:t>neuromas</a:t>
            </a:r>
            <a:r>
              <a:rPr lang="en-US" sz="2800" b="1" dirty="0" smtClean="0">
                <a:latin typeface="Calibri" pitchFamily="34" charset="0"/>
              </a:rPr>
              <a:t>, </a:t>
            </a:r>
            <a:r>
              <a:rPr lang="en-US" sz="2800" b="1" dirty="0" err="1" smtClean="0">
                <a:latin typeface="Calibri" pitchFamily="34" charset="0"/>
              </a:rPr>
              <a:t>Marfanoid</a:t>
            </a:r>
            <a:r>
              <a:rPr lang="en-US" sz="2800" b="1" dirty="0" smtClean="0">
                <a:latin typeface="Calibri" pitchFamily="34" charset="0"/>
              </a:rPr>
              <a:t> features	</a:t>
            </a:r>
          </a:p>
          <a:p>
            <a:endParaRPr lang="en-US" sz="2800" b="1"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rmAutofit lnSpcReduction="10000"/>
          </a:bodyPr>
          <a:lstStyle/>
          <a:p>
            <a:pPr>
              <a:buNone/>
            </a:pPr>
            <a:r>
              <a:rPr lang="en-US" b="1" dirty="0" smtClean="0"/>
              <a:t>Von </a:t>
            </a:r>
            <a:r>
              <a:rPr lang="en-US" b="1" dirty="0" err="1" smtClean="0"/>
              <a:t>Hippel-Lindau</a:t>
            </a:r>
            <a:endParaRPr lang="en-US" b="1" dirty="0" smtClean="0"/>
          </a:p>
          <a:p>
            <a:r>
              <a:rPr lang="en-US" b="1" dirty="0" smtClean="0"/>
              <a:t>Renal, hepatic, pancreatic, and </a:t>
            </a:r>
            <a:r>
              <a:rPr lang="en-US" b="1" dirty="0" err="1" smtClean="0"/>
              <a:t>epididymal</a:t>
            </a:r>
            <a:r>
              <a:rPr lang="en-US" b="1" dirty="0" smtClean="0"/>
              <a:t> cysts, Renal cell carcinomas, </a:t>
            </a:r>
            <a:r>
              <a:rPr lang="en-US" b="1" dirty="0" err="1" smtClean="0"/>
              <a:t>Angiomatosis</a:t>
            </a:r>
            <a:r>
              <a:rPr lang="en-US" b="1" dirty="0" smtClean="0"/>
              <a:t>, </a:t>
            </a:r>
            <a:r>
              <a:rPr lang="en-US" b="1" dirty="0" err="1" smtClean="0"/>
              <a:t>Cerebellar,hemangioblastomas</a:t>
            </a:r>
            <a:r>
              <a:rPr lang="en-US" b="1" dirty="0" smtClean="0"/>
              <a:t>,</a:t>
            </a:r>
          </a:p>
          <a:p>
            <a:pPr marL="118872" indent="0">
              <a:buNone/>
            </a:pPr>
            <a:r>
              <a:rPr lang="en-US" b="1" dirty="0"/>
              <a:t> </a:t>
            </a:r>
            <a:r>
              <a:rPr lang="en-US" b="1" dirty="0" smtClean="0"/>
              <a:t>   </a:t>
            </a:r>
            <a:r>
              <a:rPr lang="en-US" b="1" dirty="0" err="1" smtClean="0"/>
              <a:t>Pheochromocytoma</a:t>
            </a:r>
            <a:r>
              <a:rPr lang="en-US" b="1" dirty="0" smtClean="0"/>
              <a:t>.</a:t>
            </a:r>
          </a:p>
          <a:p>
            <a:pPr>
              <a:buNone/>
            </a:pPr>
            <a:endParaRPr lang="en-US" b="1" dirty="0" smtClean="0"/>
          </a:p>
          <a:p>
            <a:pPr>
              <a:buNone/>
            </a:pPr>
            <a:r>
              <a:rPr lang="en-US" b="1" dirty="0" smtClean="0"/>
              <a:t>Von Recklinghausen’s Neurofibromatosis</a:t>
            </a:r>
          </a:p>
          <a:p>
            <a:pPr>
              <a:buNone/>
            </a:pPr>
            <a:r>
              <a:rPr lang="en-US" b="1" dirty="0" smtClean="0"/>
              <a:t> Type I	</a:t>
            </a:r>
          </a:p>
          <a:p>
            <a:r>
              <a:rPr lang="en-US" b="1" dirty="0" smtClean="0"/>
              <a:t> Café au </a:t>
            </a:r>
            <a:r>
              <a:rPr lang="en-US" b="1" dirty="0" err="1" smtClean="0"/>
              <a:t>lait</a:t>
            </a:r>
            <a:r>
              <a:rPr lang="en-US" b="1" dirty="0" smtClean="0"/>
              <a:t> skin spots, </a:t>
            </a:r>
            <a:r>
              <a:rPr lang="en-US" b="1" dirty="0" err="1" smtClean="0"/>
              <a:t>Schwannomas</a:t>
            </a:r>
            <a:r>
              <a:rPr lang="en-US" b="1" dirty="0" smtClean="0"/>
              <a:t>, </a:t>
            </a:r>
            <a:r>
              <a:rPr lang="en-US" b="1" dirty="0" err="1" smtClean="0"/>
              <a:t>meningiomas,gliomas,Pheochromocytoma</a:t>
            </a:r>
            <a:endParaRPr lang="en-US" b="1" dirty="0" smtClean="0"/>
          </a:p>
          <a:p>
            <a:pPr marL="118872" indent="0">
              <a:buNone/>
            </a:pP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lstStyle/>
          <a:p>
            <a:endParaRPr lang="en-US" b="1" dirty="0" smtClean="0"/>
          </a:p>
          <a:p>
            <a:r>
              <a:rPr lang="en-US" b="1" dirty="0" smtClean="0"/>
              <a:t>Small to large hemorrhagic</a:t>
            </a:r>
          </a:p>
          <a:p>
            <a:r>
              <a:rPr lang="en-US" b="1" dirty="0" smtClean="0"/>
              <a:t>Well demarcated</a:t>
            </a:r>
          </a:p>
          <a:p>
            <a:r>
              <a:rPr lang="en-US" b="1" dirty="0" smtClean="0"/>
              <a:t>Polygonal to spindle shaped (</a:t>
            </a:r>
            <a:r>
              <a:rPr lang="en-US" b="1" dirty="0" err="1" smtClean="0"/>
              <a:t>chromaffin</a:t>
            </a:r>
            <a:r>
              <a:rPr lang="en-US" b="1" dirty="0" smtClean="0"/>
              <a:t>, chief cells)</a:t>
            </a:r>
          </a:p>
          <a:p>
            <a:r>
              <a:rPr lang="en-US" b="1" dirty="0" err="1" smtClean="0"/>
              <a:t>Sustentacular</a:t>
            </a:r>
            <a:r>
              <a:rPr lang="en-US" b="1" dirty="0" smtClean="0"/>
              <a:t> small cells</a:t>
            </a:r>
          </a:p>
          <a:p>
            <a:r>
              <a:rPr lang="en-US" b="1" dirty="0" smtClean="0"/>
              <a:t>Together, </a:t>
            </a:r>
            <a:r>
              <a:rPr lang="en-US" b="1" dirty="0" err="1" smtClean="0"/>
              <a:t>Zellballen</a:t>
            </a:r>
            <a:r>
              <a:rPr lang="en-US" b="1" dirty="0" smtClean="0"/>
              <a:t> nests</a:t>
            </a:r>
          </a:p>
          <a:p>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219200" y="1447800"/>
            <a:ext cx="5562600" cy="537890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drenal_Pheochromocytoma06.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idx="1"/>
          </p:nvPr>
        </p:nvSpPr>
        <p:spPr/>
        <p:txBody>
          <a:bodyPr>
            <a:normAutofit/>
          </a:bodyPr>
          <a:lstStyle/>
          <a:p>
            <a:endParaRPr lang="en-US" b="1" dirty="0" smtClean="0">
              <a:latin typeface="Calibri" pitchFamily="34" charset="0"/>
            </a:endParaRPr>
          </a:p>
          <a:p>
            <a:r>
              <a:rPr lang="en-US" b="1" dirty="0" smtClean="0">
                <a:latin typeface="Calibri" pitchFamily="34" charset="0"/>
              </a:rPr>
              <a:t>The </a:t>
            </a:r>
            <a:r>
              <a:rPr lang="en-US" b="1" i="1" dirty="0" smtClean="0">
                <a:latin typeface="Calibri" pitchFamily="34" charset="0"/>
              </a:rPr>
              <a:t>adrenal glands: paired endocrine organs: cortex and medulla: 4 layers</a:t>
            </a:r>
          </a:p>
          <a:p>
            <a:r>
              <a:rPr lang="en-US" b="1" i="1" dirty="0" smtClean="0">
                <a:latin typeface="Calibri" pitchFamily="34" charset="0"/>
              </a:rPr>
              <a:t>Three layers in the cortex:</a:t>
            </a:r>
          </a:p>
          <a:p>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glomerulosa</a:t>
            </a:r>
            <a:endParaRPr lang="en-US" b="1" i="1" dirty="0" smtClean="0">
              <a:latin typeface="Calibri" pitchFamily="34" charset="0"/>
            </a:endParaRPr>
          </a:p>
          <a:p>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reticularis</a:t>
            </a:r>
            <a:r>
              <a:rPr lang="en-US" b="1" i="1" dirty="0" smtClean="0">
                <a:latin typeface="Calibri" pitchFamily="34" charset="0"/>
              </a:rPr>
              <a:t> abuts the medulla. </a:t>
            </a:r>
          </a:p>
          <a:p>
            <a:r>
              <a:rPr lang="en-US" b="1" i="1" dirty="0" smtClean="0">
                <a:latin typeface="Calibri" pitchFamily="34" charset="0"/>
              </a:rPr>
              <a:t>Intervening is the broad </a:t>
            </a:r>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fasciculata</a:t>
            </a:r>
            <a:r>
              <a:rPr lang="en-US" b="1" i="1" dirty="0" smtClean="0">
                <a:latin typeface="Calibri" pitchFamily="34" charset="0"/>
              </a:rPr>
              <a:t> (75%) of the total cortex.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sp>
        <p:nvSpPr>
          <p:cNvPr id="3" name="Content Placeholder 2"/>
          <p:cNvSpPr>
            <a:spLocks noGrp="1"/>
          </p:cNvSpPr>
          <p:nvPr>
            <p:ph idx="1"/>
          </p:nvPr>
        </p:nvSpPr>
        <p:spPr/>
        <p:txBody>
          <a:bodyPr>
            <a:normAutofit fontScale="92500" lnSpcReduction="20000"/>
          </a:bodyPr>
          <a:lstStyle/>
          <a:p>
            <a:endParaRPr lang="en-US" b="1" i="1" dirty="0" smtClean="0"/>
          </a:p>
          <a:p>
            <a:pPr>
              <a:buNone/>
            </a:pPr>
            <a:r>
              <a:rPr lang="en-US" b="1" i="1" dirty="0" smtClean="0"/>
              <a:t>Three  types of steroids:</a:t>
            </a:r>
          </a:p>
          <a:p>
            <a:pPr>
              <a:buNone/>
            </a:pPr>
            <a:endParaRPr lang="en-US" b="1" i="1" dirty="0" smtClean="0"/>
          </a:p>
          <a:p>
            <a:pPr>
              <a:buNone/>
            </a:pPr>
            <a:r>
              <a:rPr lang="en-US" b="1" i="1" dirty="0" smtClean="0"/>
              <a:t>(1) </a:t>
            </a:r>
            <a:r>
              <a:rPr lang="en-US" b="1" i="1" dirty="0" err="1" smtClean="0"/>
              <a:t>Glucocorticoids</a:t>
            </a:r>
            <a:r>
              <a:rPr lang="en-US" b="1" i="1" dirty="0" smtClean="0"/>
              <a:t> (principally </a:t>
            </a:r>
            <a:r>
              <a:rPr lang="en-US" b="1" i="1" dirty="0" err="1" smtClean="0"/>
              <a:t>cortisol</a:t>
            </a:r>
            <a:r>
              <a:rPr lang="en-US" b="1" i="1" dirty="0" smtClean="0"/>
              <a:t>) </a:t>
            </a:r>
            <a:r>
              <a:rPr lang="en-US" b="1" i="1" dirty="0" err="1" smtClean="0"/>
              <a:t>zona</a:t>
            </a:r>
            <a:r>
              <a:rPr lang="en-US" b="1" i="1" dirty="0" smtClean="0"/>
              <a:t> </a:t>
            </a:r>
            <a:r>
              <a:rPr lang="en-US" b="1" i="1" dirty="0" err="1" smtClean="0"/>
              <a:t>fasciculata</a:t>
            </a:r>
            <a:endParaRPr lang="en-US" b="1" i="1" dirty="0" smtClean="0"/>
          </a:p>
          <a:p>
            <a:pPr>
              <a:buNone/>
            </a:pPr>
            <a:r>
              <a:rPr lang="en-US" b="1" i="1" dirty="0" smtClean="0"/>
              <a:t>(2) </a:t>
            </a:r>
            <a:r>
              <a:rPr lang="en-US" b="1" i="1" dirty="0" err="1" smtClean="0"/>
              <a:t>Mineralocorticoids</a:t>
            </a:r>
            <a:r>
              <a:rPr lang="en-US" b="1" i="1" dirty="0" smtClean="0"/>
              <a:t> (</a:t>
            </a:r>
            <a:r>
              <a:rPr lang="en-US" b="1" i="1" dirty="0" err="1" smtClean="0"/>
              <a:t>aldosterone</a:t>
            </a:r>
            <a:r>
              <a:rPr lang="en-US" b="1" i="1" dirty="0" smtClean="0"/>
              <a:t>) </a:t>
            </a:r>
            <a:r>
              <a:rPr lang="en-US" b="1" i="1" dirty="0" err="1" smtClean="0"/>
              <a:t>zona</a:t>
            </a:r>
            <a:r>
              <a:rPr lang="en-US" b="1" i="1" dirty="0" smtClean="0"/>
              <a:t> </a:t>
            </a:r>
            <a:r>
              <a:rPr lang="en-US" b="1" i="1" dirty="0" err="1" smtClean="0"/>
              <a:t>glomerulosa</a:t>
            </a:r>
            <a:endParaRPr lang="en-US" b="1" i="1" dirty="0" smtClean="0"/>
          </a:p>
          <a:p>
            <a:pPr>
              <a:buNone/>
            </a:pPr>
            <a:r>
              <a:rPr lang="en-US" b="1" i="1" dirty="0" smtClean="0"/>
              <a:t>(3) Sex steroids (estrogens and androgens) </a:t>
            </a:r>
            <a:r>
              <a:rPr lang="en-US" b="1" i="1" dirty="0" err="1" smtClean="0"/>
              <a:t>zona</a:t>
            </a:r>
            <a:r>
              <a:rPr lang="en-US" b="1" i="1" dirty="0" smtClean="0"/>
              <a:t> </a:t>
            </a:r>
            <a:r>
              <a:rPr lang="en-US" b="1" i="1" dirty="0" err="1" smtClean="0"/>
              <a:t>reticularis</a:t>
            </a:r>
            <a:r>
              <a:rPr lang="en-US" b="1" i="1" dirty="0" smtClean="0"/>
              <a:t>.</a:t>
            </a:r>
          </a:p>
          <a:p>
            <a:pPr>
              <a:buNone/>
            </a:pPr>
            <a:endParaRPr lang="en-US" b="1" i="1" dirty="0" smtClean="0"/>
          </a:p>
          <a:p>
            <a:r>
              <a:rPr lang="en-US" b="1" i="1" dirty="0" smtClean="0"/>
              <a:t>The adrenal medulla </a:t>
            </a:r>
            <a:r>
              <a:rPr lang="en-US" b="1" i="1" dirty="0" err="1" smtClean="0"/>
              <a:t>chromaffin</a:t>
            </a:r>
            <a:r>
              <a:rPr lang="en-US" b="1" i="1" dirty="0" smtClean="0"/>
              <a:t> cells- </a:t>
            </a:r>
            <a:r>
              <a:rPr lang="en-US" b="1" i="1" dirty="0" err="1" smtClean="0"/>
              <a:t>catecholamines</a:t>
            </a:r>
            <a:r>
              <a:rPr lang="en-US" b="1" i="1" dirty="0" smtClean="0"/>
              <a:t>, mainly </a:t>
            </a:r>
            <a:r>
              <a:rPr lang="en-US" b="1" i="1" u="sng" dirty="0" smtClean="0"/>
              <a:t>epinephrine</a:t>
            </a:r>
          </a:p>
          <a:p>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7410" name="Picture 2" descr="C:\Documents and Settings\Dr.Hala\My Documents\My Pictures\adrenal.jpg"/>
          <p:cNvPicPr>
            <a:picLocks noGrp="1" noChangeAspect="1" noChangeArrowheads="1"/>
          </p:cNvPicPr>
          <p:nvPr>
            <p:ph idx="1"/>
          </p:nvPr>
        </p:nvPicPr>
        <p:blipFill>
          <a:blip r:embed="rId3" cstate="print"/>
          <a:stretch>
            <a:fillRect/>
          </a:stretch>
        </p:blipFill>
        <p:spPr bwMode="auto">
          <a:xfrm>
            <a:off x="951671" y="1774825"/>
            <a:ext cx="7240657" cy="46259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8434" name="Picture 2" descr="C:\Documents and Settings\Dr.Hala\My Documents\My Pictures\adrenalmedulla.jpg"/>
          <p:cNvPicPr>
            <a:picLocks noGrp="1" noChangeAspect="1" noChangeArrowheads="1"/>
          </p:cNvPicPr>
          <p:nvPr>
            <p:ph idx="1"/>
          </p:nvPr>
        </p:nvPicPr>
        <p:blipFill>
          <a:blip r:embed="rId3" cstate="print"/>
          <a:stretch>
            <a:fillRect/>
          </a:stretch>
        </p:blipFill>
        <p:spPr bwMode="auto">
          <a:xfrm>
            <a:off x="1047447" y="1774825"/>
            <a:ext cx="7049105" cy="46259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ADRENOCORTICAL HYPERFUNCTION</a:t>
            </a:r>
            <a:endParaRPr lang="en-US" sz="3600" b="1" dirty="0"/>
          </a:p>
        </p:txBody>
      </p:sp>
      <p:sp>
        <p:nvSpPr>
          <p:cNvPr id="3" name="Content Placeholder 2"/>
          <p:cNvSpPr>
            <a:spLocks noGrp="1"/>
          </p:cNvSpPr>
          <p:nvPr>
            <p:ph idx="1"/>
          </p:nvPr>
        </p:nvSpPr>
        <p:spPr/>
        <p:txBody>
          <a:bodyPr>
            <a:normAutofit fontScale="92500" lnSpcReduction="20000"/>
          </a:bodyPr>
          <a:lstStyle/>
          <a:p>
            <a:pPr>
              <a:buNone/>
            </a:pPr>
            <a:endParaRPr lang="en-US" b="1" dirty="0" smtClean="0"/>
          </a:p>
          <a:p>
            <a:r>
              <a:rPr lang="en-US" b="1" dirty="0" smtClean="0"/>
              <a:t>Three basic types of corticosteroids (</a:t>
            </a:r>
            <a:r>
              <a:rPr lang="en-US" b="1" dirty="0" err="1" smtClean="0"/>
              <a:t>glucocorticoids</a:t>
            </a:r>
            <a:r>
              <a:rPr lang="en-US" b="1" dirty="0" smtClean="0"/>
              <a:t>, </a:t>
            </a:r>
            <a:r>
              <a:rPr lang="en-US" b="1" dirty="0" err="1" smtClean="0"/>
              <a:t>mineralocorticoids</a:t>
            </a:r>
            <a:r>
              <a:rPr lang="en-US" b="1" dirty="0" smtClean="0"/>
              <a:t>, and sex steroids)</a:t>
            </a:r>
          </a:p>
          <a:p>
            <a:r>
              <a:rPr lang="en-US" b="1" dirty="0" smtClean="0"/>
              <a:t>Three distinctive </a:t>
            </a:r>
            <a:r>
              <a:rPr lang="en-US" b="1" dirty="0" err="1" smtClean="0"/>
              <a:t>hyperadrenal</a:t>
            </a:r>
            <a:r>
              <a:rPr lang="en-US" b="1" dirty="0" smtClean="0"/>
              <a:t> syndromes:</a:t>
            </a:r>
          </a:p>
          <a:p>
            <a:pPr>
              <a:buNone/>
            </a:pPr>
            <a:endParaRPr lang="en-US" b="1" dirty="0" smtClean="0"/>
          </a:p>
          <a:p>
            <a:pPr>
              <a:buNone/>
            </a:pPr>
            <a:r>
              <a:rPr lang="en-US" b="1" dirty="0" smtClean="0"/>
              <a:t> (1) </a:t>
            </a:r>
            <a:r>
              <a:rPr lang="en-US" b="1" i="1" dirty="0" smtClean="0"/>
              <a:t>Cushing syndrome, characterized by increased </a:t>
            </a:r>
            <a:r>
              <a:rPr lang="en-US" b="1" i="1" dirty="0" err="1" smtClean="0"/>
              <a:t>cortisol</a:t>
            </a:r>
            <a:endParaRPr lang="en-US" b="1" i="1" dirty="0" smtClean="0"/>
          </a:p>
          <a:p>
            <a:pPr>
              <a:buNone/>
            </a:pPr>
            <a:r>
              <a:rPr lang="en-US" b="1" i="1" dirty="0" smtClean="0"/>
              <a:t>(2) </a:t>
            </a:r>
            <a:r>
              <a:rPr lang="en-US" b="1" i="1" dirty="0" err="1" smtClean="0"/>
              <a:t>Hyperaldosteronism</a:t>
            </a:r>
            <a:endParaRPr lang="en-US" b="1" i="1" dirty="0" smtClean="0"/>
          </a:p>
          <a:p>
            <a:pPr>
              <a:buNone/>
            </a:pPr>
            <a:r>
              <a:rPr lang="en-US" b="1" i="1" dirty="0" smtClean="0"/>
              <a:t>(3) </a:t>
            </a:r>
            <a:r>
              <a:rPr lang="en-US" b="1" i="1" dirty="0" err="1" smtClean="0"/>
              <a:t>Adrenogenital</a:t>
            </a:r>
            <a:r>
              <a:rPr lang="en-US" b="1" i="1" dirty="0" smtClean="0"/>
              <a:t> or </a:t>
            </a:r>
            <a:r>
              <a:rPr lang="en-US" b="1" i="1" dirty="0" err="1" smtClean="0"/>
              <a:t>virilizing</a:t>
            </a:r>
            <a:r>
              <a:rPr lang="en-US" b="1" i="1" dirty="0" smtClean="0"/>
              <a:t> syndromes caused by an excess of androgens</a:t>
            </a:r>
          </a:p>
          <a:p>
            <a:pPr>
              <a:buNone/>
            </a:pPr>
            <a:r>
              <a:rPr lang="en-US" b="1" i="1" dirty="0" smtClean="0"/>
              <a:t>                                 </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fontScale="90000"/>
          </a:bodyPr>
          <a:lstStyle/>
          <a:p>
            <a:r>
              <a:rPr lang="en-US" b="0" dirty="0" err="1" smtClean="0"/>
              <a:t>Hypercortisolism</a:t>
            </a:r>
            <a:r>
              <a:rPr lang="en-US" b="0" dirty="0" smtClean="0"/>
              <a:t> (Cushing Syndrome)</a:t>
            </a:r>
            <a:endParaRPr lang="en-US" dirty="0"/>
          </a:p>
        </p:txBody>
      </p:sp>
      <p:sp>
        <p:nvSpPr>
          <p:cNvPr id="3" name="Content Placeholder 2"/>
          <p:cNvSpPr>
            <a:spLocks noGrp="1"/>
          </p:cNvSpPr>
          <p:nvPr>
            <p:ph idx="1"/>
          </p:nvPr>
        </p:nvSpPr>
        <p:spPr/>
        <p:txBody>
          <a:bodyPr>
            <a:normAutofit/>
          </a:bodyPr>
          <a:lstStyle/>
          <a:p>
            <a:r>
              <a:rPr lang="en-US" sz="2800" b="1" dirty="0" smtClean="0"/>
              <a:t>Broadly divided into </a:t>
            </a:r>
            <a:r>
              <a:rPr lang="en-US" sz="2800" b="1" i="1" dirty="0" smtClean="0"/>
              <a:t>exogenous</a:t>
            </a:r>
            <a:r>
              <a:rPr lang="en-US" sz="2800" b="1" dirty="0" smtClean="0"/>
              <a:t> and </a:t>
            </a:r>
            <a:r>
              <a:rPr lang="en-US" sz="2800" b="1" i="1" dirty="0" smtClean="0"/>
              <a:t>endogenous</a:t>
            </a:r>
            <a:r>
              <a:rPr lang="en-US" sz="2800" b="1" dirty="0" smtClean="0"/>
              <a:t> causes. </a:t>
            </a:r>
          </a:p>
          <a:p>
            <a:r>
              <a:rPr lang="en-US" sz="2800" b="1" i="1" dirty="0" smtClean="0"/>
              <a:t>The vast majority of cases of Cushing syndrome are the result of the administration of exogenous </a:t>
            </a:r>
            <a:r>
              <a:rPr lang="en-US" sz="2800" b="1" i="1" dirty="0" err="1" smtClean="0"/>
              <a:t>glucocorticoids</a:t>
            </a:r>
            <a:r>
              <a:rPr lang="en-US" sz="2800" b="1" dirty="0" smtClean="0"/>
              <a:t> (“iatrogenic” Cushing syndrome).</a:t>
            </a:r>
          </a:p>
          <a:p>
            <a:endParaRPr lang="en-US" sz="2800" b="1" baseline="30000" dirty="0" smtClean="0"/>
          </a:p>
          <a:p>
            <a:r>
              <a:rPr lang="en-US" sz="2800" b="1" dirty="0" smtClean="0"/>
              <a:t> The endogenous causes can, in turn, be divided into those that are </a:t>
            </a:r>
            <a:r>
              <a:rPr lang="en-US" sz="2800" b="1" i="1" dirty="0" smtClean="0"/>
              <a:t>ACTH dependent</a:t>
            </a:r>
            <a:r>
              <a:rPr lang="en-US" sz="2800" b="1" dirty="0" smtClean="0"/>
              <a:t> and those that are </a:t>
            </a:r>
            <a:r>
              <a:rPr lang="en-US" sz="2800" b="1" i="1" dirty="0" smtClean="0"/>
              <a:t>ACTH independent</a:t>
            </a:r>
            <a:r>
              <a:rPr lang="en-US" sz="2800" b="1" dirty="0" smtClean="0"/>
              <a:t>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
          <a:ext cx="8480766" cy="6611071"/>
        </p:xfrm>
        <a:graphic>
          <a:graphicData uri="http://schemas.openxmlformats.org/drawingml/2006/table">
            <a:tbl>
              <a:tblPr/>
              <a:tblGrid>
                <a:gridCol w="2928522"/>
                <a:gridCol w="2776122"/>
                <a:gridCol w="2776122"/>
              </a:tblGrid>
              <a:tr h="427726">
                <a:tc>
                  <a:txBody>
                    <a:bodyPr/>
                    <a:lstStyle/>
                    <a:p>
                      <a:pPr algn="l"/>
                      <a:r>
                        <a:rPr lang="en-US" sz="1600" dirty="0"/>
                        <a:t>Cause</a:t>
                      </a:r>
                    </a:p>
                  </a:txBody>
                  <a:tcPr marL="8714" marR="8714" marT="8714" marB="8714" anchor="b">
                    <a:lnL>
                      <a:noFill/>
                    </a:lnL>
                    <a:lnR>
                      <a:noFill/>
                    </a:lnR>
                    <a:lnT>
                      <a:noFill/>
                    </a:lnT>
                    <a:lnB>
                      <a:noFill/>
                    </a:lnB>
                  </a:tcPr>
                </a:tc>
                <a:tc>
                  <a:txBody>
                    <a:bodyPr/>
                    <a:lstStyle/>
                    <a:p>
                      <a:pPr algn="l"/>
                      <a:r>
                        <a:rPr lang="en-US" sz="1600"/>
                        <a:t>Relative Frequency (%)</a:t>
                      </a:r>
                    </a:p>
                  </a:txBody>
                  <a:tcPr marL="8714" marR="8714" marT="8714" marB="8714" anchor="b">
                    <a:lnL>
                      <a:noFill/>
                    </a:lnL>
                    <a:lnR>
                      <a:noFill/>
                    </a:lnR>
                    <a:lnT>
                      <a:noFill/>
                    </a:lnT>
                    <a:lnB>
                      <a:noFill/>
                    </a:lnB>
                  </a:tcPr>
                </a:tc>
                <a:tc>
                  <a:txBody>
                    <a:bodyPr/>
                    <a:lstStyle/>
                    <a:p>
                      <a:pPr algn="l"/>
                      <a:r>
                        <a:rPr lang="en-US" sz="1600"/>
                        <a:t>Ratio of Females to Males</a:t>
                      </a:r>
                    </a:p>
                  </a:txBody>
                  <a:tcPr marL="8714" marR="8714" marT="8714" marB="8714" anchor="b">
                    <a:lnL>
                      <a:noFill/>
                    </a:lnL>
                    <a:lnR>
                      <a:noFill/>
                    </a:lnR>
                    <a:lnT>
                      <a:noFill/>
                    </a:lnT>
                    <a:lnB>
                      <a:noFill/>
                    </a:lnB>
                  </a:tcPr>
                </a:tc>
              </a:tr>
              <a:tr h="227751">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1027655">
                <a:tc>
                  <a:txBody>
                    <a:bodyPr/>
                    <a:lstStyle/>
                    <a:p>
                      <a:pPr algn="l"/>
                      <a:r>
                        <a:rPr lang="en-US" sz="1600" dirty="0"/>
                        <a:t>Cushing 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tr>
              <a:tr h="1027655">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t>10</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227751">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227751">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tr>
              <a:tr h="227751">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1427606">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1027655">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62770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256</TotalTime>
  <Words>2312</Words>
  <Application>Microsoft Office PowerPoint</Application>
  <PresentationFormat>On-screen Show (4:3)</PresentationFormat>
  <Paragraphs>214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Module</vt:lpstr>
      <vt:lpstr>Adrenal Gland</vt:lpstr>
      <vt:lpstr>Adrenal Glands</vt:lpstr>
      <vt:lpstr>Adrenal Glands</vt:lpstr>
      <vt:lpstr>Adrenal Gland</vt:lpstr>
      <vt:lpstr>Adrenal Gland</vt:lpstr>
      <vt:lpstr>Adrenal Gland</vt:lpstr>
      <vt:lpstr>ADRENOCORTICAL HYPERFUNCTION</vt:lpstr>
      <vt:lpstr>Hypercortisolism (Cushing Syndrome)</vt:lpstr>
      <vt:lpstr>Slide 9</vt:lpstr>
      <vt:lpstr>ADRENOCORTICAL HYPERFUNCTION, Morphology</vt:lpstr>
      <vt:lpstr>Diffuse Cortical Hyperplasia</vt:lpstr>
      <vt:lpstr>Slide 12</vt:lpstr>
      <vt:lpstr>Hyperaldosteronism</vt:lpstr>
      <vt:lpstr>Hyperaldosteronism, Clinical</vt:lpstr>
      <vt:lpstr>Primary Hyperaldosteronism, Causes </vt:lpstr>
      <vt:lpstr>Aldosterone-producing adenomas , Morphology</vt:lpstr>
      <vt:lpstr>Aldosterone-producing adenomas</vt:lpstr>
      <vt:lpstr>Adrenocortical Insufficiency</vt:lpstr>
      <vt:lpstr>Slide 19</vt:lpstr>
      <vt:lpstr>Adrenocortical Insufficiency</vt:lpstr>
      <vt:lpstr>Adrenocortical Insufficiency</vt:lpstr>
      <vt:lpstr>Pheochromocytoma</vt:lpstr>
      <vt:lpstr>Pheochromocytoma</vt:lpstr>
      <vt:lpstr>Pheochromocytoma</vt:lpstr>
      <vt:lpstr>Pheochromocytoma</vt:lpstr>
      <vt:lpstr>Pheochromocytoma</vt:lpstr>
      <vt:lpstr>Pheochromocytoma</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Gloand</dc:title>
  <dc:creator>Dr.Hala</dc:creator>
  <cp:lastModifiedBy>Dr.Hala</cp:lastModifiedBy>
  <cp:revision>33</cp:revision>
  <dcterms:created xsi:type="dcterms:W3CDTF">2010-10-23T12:24:02Z</dcterms:created>
  <dcterms:modified xsi:type="dcterms:W3CDTF">2014-02-17T08:56:55Z</dcterms:modified>
</cp:coreProperties>
</file>