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57" r:id="rId3"/>
    <p:sldId id="302" r:id="rId4"/>
    <p:sldId id="301" r:id="rId5"/>
    <p:sldId id="262" r:id="rId6"/>
    <p:sldId id="303" r:id="rId7"/>
    <p:sldId id="304" r:id="rId8"/>
    <p:sldId id="258" r:id="rId9"/>
    <p:sldId id="260" r:id="rId10"/>
    <p:sldId id="263" r:id="rId11"/>
    <p:sldId id="264" r:id="rId12"/>
    <p:sldId id="265" r:id="rId13"/>
    <p:sldId id="273" r:id="rId14"/>
    <p:sldId id="276" r:id="rId15"/>
    <p:sldId id="297" r:id="rId16"/>
    <p:sldId id="277" r:id="rId17"/>
    <p:sldId id="278" r:id="rId18"/>
    <p:sldId id="305" r:id="rId19"/>
    <p:sldId id="306" r:id="rId20"/>
    <p:sldId id="279" r:id="rId21"/>
    <p:sldId id="280" r:id="rId22"/>
    <p:sldId id="281" r:id="rId23"/>
    <p:sldId id="282" r:id="rId24"/>
    <p:sldId id="298" r:id="rId25"/>
    <p:sldId id="283" r:id="rId26"/>
    <p:sldId id="284" r:id="rId27"/>
    <p:sldId id="285" r:id="rId28"/>
    <p:sldId id="267" r:id="rId29"/>
    <p:sldId id="296" r:id="rId30"/>
    <p:sldId id="268" r:id="rId31"/>
    <p:sldId id="269" r:id="rId32"/>
    <p:sldId id="270" r:id="rId33"/>
    <p:sldId id="271" r:id="rId34"/>
    <p:sldId id="272" r:id="rId35"/>
    <p:sldId id="275" r:id="rId36"/>
    <p:sldId id="287" r:id="rId37"/>
    <p:sldId id="299" r:id="rId38"/>
    <p:sldId id="288" r:id="rId39"/>
    <p:sldId id="289" r:id="rId40"/>
    <p:sldId id="290" r:id="rId41"/>
    <p:sldId id="292" r:id="rId42"/>
    <p:sldId id="293" r:id="rId43"/>
    <p:sldId id="291" r:id="rId44"/>
    <p:sldId id="300" r:id="rId45"/>
    <p:sldId id="294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2063" autoAdjust="0"/>
  </p:normalViewPr>
  <p:slideViewPr>
    <p:cSldViewPr>
      <p:cViewPr varScale="1">
        <p:scale>
          <a:sx n="90" d="100"/>
          <a:sy n="90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C93-884E-472D-BB65-71E45C5E6D2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F83F-C765-447C-ACBF-D8F48D2A2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50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574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- PP cells exerts several gastrointestinal effects, such as stimulation of secretion of gastric and intestinal enzymes and inhibition of intestinal motility.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D1 cells elaborate vasoactive intestinal polypeptide (</a:t>
            </a:r>
            <a:r>
              <a:rPr lang="en-US" i="1" dirty="0" smtClean="0"/>
              <a:t>VIP</a:t>
            </a:r>
            <a:r>
              <a:rPr lang="en-US" dirty="0" smtClean="0"/>
              <a:t>), a hormone that induces </a:t>
            </a:r>
            <a:r>
              <a:rPr lang="en-US" dirty="0" err="1" smtClean="0"/>
              <a:t>glycogenolysis</a:t>
            </a:r>
            <a:r>
              <a:rPr lang="en-US" dirty="0" smtClean="0"/>
              <a:t> and hyperglycemia; it also stimulates gastrointestinal fluid secretion and causes secretory diarrhea.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 </a:t>
            </a:r>
            <a:r>
              <a:rPr lang="en-US" i="1" dirty="0" err="1" smtClean="0"/>
              <a:t>Enterochromaffin</a:t>
            </a:r>
            <a:r>
              <a:rPr lang="en-US" i="1" dirty="0" smtClean="0"/>
              <a:t> cells synthesize serotonin</a:t>
            </a:r>
            <a:r>
              <a:rPr lang="en-US" dirty="0" smtClean="0"/>
              <a:t> and are the source of pancreatic tumors that cause the carcinoid syndrome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7225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with fasting glucose concentrations greater than 100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126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OGTT values greater than 140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200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are considered to have impaired glucose tolerance, also known as "pre-diabetes.“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Pre-diabetic individuals have a significant risk of progressing to overt diabetes over time, with as many as 5% to 10% advancing to diabetes mellitus per year. In addition, pre-diabetics are at risk for cardiovascular disease.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150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E0B163-5A75-4E31-9BF4-A643B2D8198D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Diabetes Mellitus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 (T1DM), formerly known as insulin-dependent (IDDM)or juvenile-onset diabetes, is caused by autoimmune destruction of the insulin-producing B-cells in the pancreatic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and affects less than 10% of all patients with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diabetes mellitus, formerly known as non–insulin-dependent(NIDDM)or maturity-onset diabetes, is typically associated with obesity and results from a complex interrelationship between resistance to the metabolic action of insulin in its target tissues and inadequate secretion of insulin from the pancreas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DM, Other Forms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Gestational diabetes develops in a few percent of pregnant women, owing to the insulin resistance of pregnancy combined with a B-cell defect, but almost always abates following parturition.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Diabetes can also occur secondary to other endocrine conditions or drug therapy, especially in patients with Cushing’s  syndrome or during treatment with </a:t>
            </a:r>
            <a:r>
              <a:rPr lang="en-US" sz="2800" b="1" dirty="0" err="1" smtClean="0">
                <a:latin typeface="Calibri" panose="020F0502020204030204" pitchFamily="34" charset="0"/>
              </a:rPr>
              <a:t>glucocorticoids</a:t>
            </a:r>
            <a:r>
              <a:rPr lang="en-US" sz="2800" b="1" dirty="0" smtClean="0">
                <a:latin typeface="Calibri" panose="020F0502020204030204" pitchFamily="34" charset="0"/>
              </a:rPr>
              <a:t>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MODY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aturity-onset diabetes of the young (MODY) 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are </a:t>
            </a:r>
            <a:r>
              <a:rPr lang="en-US" sz="2800" b="1" dirty="0" err="1" smtClean="0">
                <a:latin typeface="Calibri" panose="020F0502020204030204" pitchFamily="34" charset="0"/>
              </a:rPr>
              <a:t>autosomal</a:t>
            </a:r>
            <a:r>
              <a:rPr lang="en-US" sz="2800" b="1" dirty="0" smtClean="0">
                <a:latin typeface="Calibri" panose="020F0502020204030204" pitchFamily="34" charset="0"/>
              </a:rPr>
              <a:t> dominant form of inherited diabetes.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A</a:t>
            </a:r>
            <a:r>
              <a:rPr lang="en-US" sz="2800" b="1" dirty="0" smtClean="0">
                <a:latin typeface="Calibri" panose="020F0502020204030204" pitchFamily="34" charset="0"/>
              </a:rPr>
              <a:t>ssociated with a variety of gene defects that affect B-cell function, including </a:t>
            </a:r>
            <a:r>
              <a:rPr lang="en-US" sz="2800" b="1" dirty="0" err="1" smtClean="0">
                <a:latin typeface="Calibri" panose="020F0502020204030204" pitchFamily="34" charset="0"/>
              </a:rPr>
              <a:t>glucokinase</a:t>
            </a:r>
            <a:r>
              <a:rPr lang="en-US" sz="2800" b="1" dirty="0" smtClean="0">
                <a:latin typeface="Calibri" panose="020F0502020204030204" pitchFamily="34" charset="0"/>
              </a:rPr>
              <a:t>, an important sensor for glucose metabolism within the B-cell, and several mutations in genes that control the development and function of the B-cells.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Mutations in these genes, however, do not account for the typical prevalent forms ofT2DM.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A</a:t>
            </a:r>
            <a:r>
              <a:rPr lang="en-US" sz="2800" b="1" dirty="0" smtClean="0">
                <a:latin typeface="Calibri" panose="020F0502020204030204" pitchFamily="34" charset="0"/>
              </a:rPr>
              <a:t>utoimmune destruction of the B cells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disease is characterized by: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Calibri" panose="020F0502020204030204" pitchFamily="34" charset="0"/>
              </a:rPr>
              <a:t>few if any functional B cells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 and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Calibri" panose="020F0502020204030204" pitchFamily="34" charset="0"/>
              </a:rPr>
              <a:t> Extremely limited or nonexistent insulin secretion.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As a result, body fat rather than glucose is preferentially metabolized as a source of energy.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In turn, oxidation of fat overproduces </a:t>
            </a:r>
            <a:r>
              <a:rPr lang="en-US" sz="2800" b="1" dirty="0" err="1" smtClean="0">
                <a:latin typeface="Calibri" panose="020F0502020204030204" pitchFamily="34" charset="0"/>
              </a:rPr>
              <a:t>ketone</a:t>
            </a:r>
            <a:r>
              <a:rPr lang="en-US" sz="2800" b="1" dirty="0" smtClean="0">
                <a:latin typeface="Calibri" panose="020F0502020204030204" pitchFamily="34" charset="0"/>
              </a:rPr>
              <a:t> bodies (</a:t>
            </a:r>
            <a:r>
              <a:rPr lang="en-US" sz="2800" b="1" dirty="0" err="1" smtClean="0">
                <a:latin typeface="Calibri" panose="020F0502020204030204" pitchFamily="34" charset="0"/>
              </a:rPr>
              <a:t>acetoacetic</a:t>
            </a:r>
            <a:r>
              <a:rPr lang="en-US" sz="2800" b="1" dirty="0" smtClean="0">
                <a:latin typeface="Calibri" panose="020F0502020204030204" pitchFamily="34" charset="0"/>
              </a:rPr>
              <a:t> acid and B-</a:t>
            </a:r>
            <a:r>
              <a:rPr lang="en-US" sz="2800" b="1" dirty="0" err="1" smtClean="0">
                <a:latin typeface="Calibri" panose="020F0502020204030204" pitchFamily="34" charset="0"/>
              </a:rPr>
              <a:t>hydroxybutyric</a:t>
            </a:r>
            <a:r>
              <a:rPr lang="en-US" sz="2800" b="1" dirty="0" smtClean="0">
                <a:latin typeface="Calibri" panose="020F0502020204030204" pitchFamily="34" charset="0"/>
              </a:rPr>
              <a:t> acid), which are released into the blood from the liver and lead to metabolic </a:t>
            </a:r>
            <a:r>
              <a:rPr lang="en-US" sz="2800" b="1" dirty="0" err="1" smtClean="0">
                <a:latin typeface="Calibri" panose="020F0502020204030204" pitchFamily="34" charset="0"/>
              </a:rPr>
              <a:t>ketoacidosis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Hyperglycemia results from unsuppressed hepatic glucose out-put and reduced glucose disposal in skeletal muscle and adipose tissue and leads to </a:t>
            </a:r>
            <a:r>
              <a:rPr lang="en-US" sz="2800" b="1" dirty="0" err="1" smtClean="0">
                <a:latin typeface="Calibri" panose="020F0502020204030204" pitchFamily="34" charset="0"/>
              </a:rPr>
              <a:t>glucosuria</a:t>
            </a:r>
            <a:r>
              <a:rPr lang="en-US" sz="2800" b="1" dirty="0" smtClean="0">
                <a:latin typeface="Calibri" panose="020F0502020204030204" pitchFamily="34" charset="0"/>
              </a:rPr>
              <a:t> and dehydration from loss of body water into the urine.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If uncorrected, the progressive acidosis and dehydration ultimately lead to coma and death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74" y="0"/>
            <a:ext cx="9125526" cy="671857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is most common among northern Europeans and their descendants and is not seen as frequently among Asians, African-Americans, or Native Americans.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Can develop at any age, the peak age of onset coincides with puberty.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Some older patients may present with autoimmune B-cell destruction that has developed slowly over many years.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An increased incidence in late fall and early winter has been documented in many geographical areas.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epresents </a:t>
            </a:r>
            <a:r>
              <a:rPr lang="en-US" sz="2800" b="1" dirty="0">
                <a:latin typeface="Calibri" panose="020F0502020204030204" pitchFamily="34" charset="0"/>
              </a:rPr>
              <a:t>interplay of genetic susceptibility </a:t>
            </a:r>
            <a:r>
              <a:rPr lang="en-US" sz="2800" b="1" dirty="0" smtClean="0">
                <a:latin typeface="Calibri" panose="020F0502020204030204" pitchFamily="34" charset="0"/>
              </a:rPr>
              <a:t>, autoimmunity and </a:t>
            </a:r>
            <a:r>
              <a:rPr lang="en-US" sz="2800" b="1" dirty="0">
                <a:latin typeface="Calibri" panose="020F0502020204030204" pitchFamily="34" charset="0"/>
              </a:rPr>
              <a:t>environmental factors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13902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2800" b="1" u="sng" dirty="0" smtClean="0">
                <a:latin typeface="Calibri" panose="020F0502020204030204" pitchFamily="34" charset="0"/>
              </a:rPr>
              <a:t>Genetic Factors: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genome-wide association studies have identified multiple genetic susceptibility loci for type 1 diabetes, as well as for type 2 diabetes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For type 1 diabetes the most important is the </a:t>
            </a:r>
            <a:r>
              <a:rPr lang="en-US" sz="2800" b="1" i="1" dirty="0">
                <a:latin typeface="Calibri" panose="020F0502020204030204" pitchFamily="34" charset="0"/>
              </a:rPr>
              <a:t>HLA locus</a:t>
            </a:r>
            <a:r>
              <a:rPr lang="en-US" sz="2800" b="1" dirty="0">
                <a:latin typeface="Calibri" panose="020F0502020204030204" pitchFamily="34" charset="0"/>
              </a:rPr>
              <a:t> on chromosome 6p21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Ninety to 95% of Caucasians with this disease have either a HLA-DR3 or HLA-DR4 </a:t>
            </a:r>
            <a:r>
              <a:rPr lang="en-US" sz="2800" dirty="0" smtClean="0">
                <a:latin typeface="Calibri" panose="020F0502020204030204" pitchFamily="34" charset="0"/>
              </a:rPr>
              <a:t>haplotype(N: 30-40%)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40% to 50% of type 1 diabetics are combined DR3/DR4 </a:t>
            </a:r>
            <a:r>
              <a:rPr lang="en-US" sz="2800" dirty="0" smtClean="0">
                <a:latin typeface="Calibri" panose="020F0502020204030204" pitchFamily="34" charset="0"/>
              </a:rPr>
              <a:t>heterozygotes (Normal 5%)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Several </a:t>
            </a:r>
            <a:r>
              <a:rPr lang="en-US" sz="2800" i="1" dirty="0">
                <a:latin typeface="Calibri" panose="020F0502020204030204" pitchFamily="34" charset="0"/>
              </a:rPr>
              <a:t>non-HLA genes</a:t>
            </a:r>
            <a:r>
              <a:rPr lang="en-US" sz="2800" dirty="0">
                <a:latin typeface="Calibri" panose="020F0502020204030204" pitchFamily="34" charset="0"/>
              </a:rPr>
              <a:t> also confer susceptibility to type 1 diabetes.</a:t>
            </a:r>
          </a:p>
        </p:txBody>
      </p:sp>
    </p:spTree>
    <p:extLst>
      <p:ext uri="{BB962C8B-B14F-4D97-AF65-F5344CB8AC3E}">
        <p14:creationId xmlns="" xmlns:p14="http://schemas.microsoft.com/office/powerpoint/2010/main" val="73859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latin typeface="Calibri" panose="020F0502020204030204" pitchFamily="34" charset="0"/>
              </a:rPr>
              <a:t>Learning objectives: 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have an understanding of the pathogenesis and major </a:t>
            </a:r>
            <a:r>
              <a:rPr lang="en-US" sz="2800" b="1" dirty="0" err="1" smtClean="0">
                <a:latin typeface="Calibri" panose="020F0502020204030204" pitchFamily="34" charset="0"/>
              </a:rPr>
              <a:t>histopathological</a:t>
            </a:r>
            <a:r>
              <a:rPr lang="en-US" sz="2800" b="1" dirty="0" smtClean="0">
                <a:latin typeface="Calibri" panose="020F0502020204030204" pitchFamily="34" charset="0"/>
              </a:rPr>
              <a:t>  changes seen in diabetes mellitus type 1 and type 2.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recognize the major complications of diabetes mellitus.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GENETIC FACTORS: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Fewer than 20% of those with T1DM have a parent or sibling with the disease.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Monozygotic </a:t>
            </a:r>
            <a:r>
              <a:rPr lang="en-US" sz="2800" b="1" dirty="0" smtClean="0">
                <a:latin typeface="Calibri" panose="020F0502020204030204" pitchFamily="34" charset="0"/>
              </a:rPr>
              <a:t>twins : 50</a:t>
            </a:r>
            <a:r>
              <a:rPr lang="en-US" sz="2800" b="1" dirty="0">
                <a:latin typeface="Calibri" panose="020F0502020204030204" pitchFamily="34" charset="0"/>
              </a:rPr>
              <a:t>% concordant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children of fathers withT1DM are three times more likely to develop the disease than are children of diabetic mothers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AUTOIMMUNITY: 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Patients who die shortly after the onset of the disease often exhibit an infiltrate of mononuclear cells in and around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termed 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endParaRPr lang="en-US" sz="2800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37263" y="-1148735"/>
            <a:ext cx="6858001" cy="915547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Insulitis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Cell-mediated immune mechanisms are fundamental to the pathogenesis of  T1DM ,CD8+T lymphocytes pre-dominate, although some CD4+cells are also present.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infiltrating inflammatory cells also elaborate cytokines, for example, IL-1, IL-6, interferon-alpha, and nitric oxide, which may further contribute to B cell injury.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An autoimmune origin for T1DM was initially suggested by the demonstration of circulating antibodies against components of the B cells (including insulin itself) in most newly diagnosed children with diabetes.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 Many patients develop islet cell antibodies months or years before insulin production decreases and clinical symptoms appear.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Detection of serum antibodies to islet cells and certain islet antigens remains a useful clinical tool for differentiating between type 1 and type 2 diabetes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destruction of B-cells in T1DM generally develops slowly over years 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ENVIRONMENTAL FACTORS: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Viruses and chemicals, CMV, Mumps and group B Coxsackie,  Rubella viruses.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Geographical and seasonal differences in the incidence of T1DM further suggest that environmental factors are important in its pathogenesis.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L</a:t>
            </a:r>
            <a:r>
              <a:rPr lang="en-US" sz="2800" b="1" dirty="0" smtClean="0">
                <a:latin typeface="Calibri" panose="020F0502020204030204" pitchFamily="34" charset="0"/>
              </a:rPr>
              <a:t>ymphocytic infiltrate in the islets (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r>
              <a:rPr lang="en-US" sz="2800" b="1" dirty="0" smtClean="0">
                <a:latin typeface="Calibri" panose="020F0502020204030204" pitchFamily="34" charset="0"/>
              </a:rPr>
              <a:t>), sometimes accompanied by a few macrophages and </a:t>
            </a:r>
            <a:r>
              <a:rPr lang="en-US" sz="2800" b="1" dirty="0" err="1" smtClean="0">
                <a:latin typeface="Calibri" panose="020F0502020204030204" pitchFamily="34" charset="0"/>
              </a:rPr>
              <a:t>neutrophils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As the disease becomes chronic, the B cells of the islets are progressively depleted of Beta cells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Fibrosis of the islets is uncommon.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In contrast to T2DM, deposition of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 is absent in T1DM.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exocrine pancreas in chronic T1DM often exhibits diffuse interlobular and </a:t>
            </a:r>
            <a:r>
              <a:rPr lang="en-US" sz="2800" b="1" dirty="0" err="1" smtClean="0">
                <a:latin typeface="Calibri" panose="020F0502020204030204" pitchFamily="34" charset="0"/>
              </a:rPr>
              <a:t>interacinar</a:t>
            </a:r>
            <a:r>
              <a:rPr lang="en-US" sz="2800" b="1" dirty="0" smtClean="0">
                <a:latin typeface="Calibri" panose="020F0502020204030204" pitchFamily="34" charset="0"/>
              </a:rPr>
              <a:t> fibrosis, accompanied by atrophy of the </a:t>
            </a:r>
            <a:r>
              <a:rPr lang="en-US" sz="2800" b="1" dirty="0" err="1" smtClean="0">
                <a:latin typeface="Calibri" panose="020F0502020204030204" pitchFamily="34" charset="0"/>
              </a:rPr>
              <a:t>acinar</a:t>
            </a:r>
            <a:r>
              <a:rPr lang="en-US" sz="2800" b="1" dirty="0" smtClean="0">
                <a:latin typeface="Calibri" panose="020F0502020204030204" pitchFamily="34" charset="0"/>
              </a:rPr>
              <a:t> cells.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04000" y="-1104000"/>
            <a:ext cx="6936001" cy="9143999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Almost 10%of persons older than 65 years of age are affected, and 80% of patients with T2DM are overweight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Heterogeneous disorder characterized by a combination of reduced tissue sensitivity to insulin and inadequate secretion of insulin from the pancreas.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disease usually develops in adults, with an increased prevalence in obese persons and in the elderly.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Recently, T2DM has been appearing in increasing numbers in younger adults and adolescents, owing to worsening obesity and lack of exercise in this age group.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Hyperglycemia in T2DM is a failure of the B-cells to meet an increased demand for insulin in the body.   </a:t>
            </a:r>
          </a:p>
          <a:p>
            <a:pPr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THE ENDOCRINE 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 million clusters of cells, the </a:t>
            </a:r>
            <a:r>
              <a:rPr lang="en-US" sz="2400" b="1" i="1" dirty="0">
                <a:latin typeface="Calibri" panose="020F0502020204030204" pitchFamily="34" charset="0"/>
              </a:rPr>
              <a:t>islets of Langerhans</a:t>
            </a:r>
            <a:r>
              <a:rPr lang="en-US" sz="2400" b="1" dirty="0">
                <a:latin typeface="Calibri" panose="020F0502020204030204" pitchFamily="34" charset="0"/>
              </a:rPr>
              <a:t>, which contain four major and two minor cell types.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four main types are β, α, δ, and PP (pancreatic polypeptide) cells.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latin typeface="Calibri" panose="020F0502020204030204" pitchFamily="34" charset="0"/>
              </a:rPr>
              <a:t>The β cell produces insulin</a:t>
            </a:r>
            <a:r>
              <a:rPr lang="en-US" sz="2400" b="1" dirty="0">
                <a:latin typeface="Calibri" panose="020F0502020204030204" pitchFamily="34" charset="0"/>
              </a:rPr>
              <a:t>, as will be detailed in the discussion of diabetes.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The </a:t>
            </a:r>
            <a:r>
              <a:rPr lang="en-US" sz="2400" b="1" i="1" dirty="0">
                <a:latin typeface="Calibri" panose="020F0502020204030204" pitchFamily="34" charset="0"/>
              </a:rPr>
              <a:t>α cell secretes </a:t>
            </a:r>
            <a:r>
              <a:rPr lang="en-US" sz="2400" b="1" i="1" dirty="0" smtClean="0">
                <a:latin typeface="Calibri" panose="020F0502020204030204" pitchFamily="34" charset="0"/>
              </a:rPr>
              <a:t>glucagon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δ </a:t>
            </a:r>
            <a:r>
              <a:rPr lang="en-US" sz="2400" b="1" dirty="0">
                <a:latin typeface="Calibri" panose="020F0502020204030204" pitchFamily="34" charset="0"/>
              </a:rPr>
              <a:t>cells contain </a:t>
            </a:r>
            <a:r>
              <a:rPr lang="en-US" sz="2400" b="1" dirty="0" err="1">
                <a:latin typeface="Calibri" panose="020F0502020204030204" pitchFamily="34" charset="0"/>
              </a:rPr>
              <a:t>somatostatin</a:t>
            </a:r>
            <a:r>
              <a:rPr lang="en-US" sz="2400" b="1" dirty="0">
                <a:latin typeface="Calibri" panose="020F0502020204030204" pitchFamily="34" charset="0"/>
              </a:rPr>
              <a:t>, which suppresses both insulin and glucagon </a:t>
            </a:r>
            <a:r>
              <a:rPr lang="en-US" sz="2400" b="1" dirty="0" smtClean="0">
                <a:latin typeface="Calibri" panose="020F0502020204030204" pitchFamily="34" charset="0"/>
              </a:rPr>
              <a:t>release.</a:t>
            </a: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PP </a:t>
            </a:r>
            <a:r>
              <a:rPr lang="en-US" sz="2400" b="1" i="1" dirty="0">
                <a:latin typeface="Calibri" panose="020F0502020204030204" pitchFamily="34" charset="0"/>
              </a:rPr>
              <a:t>cells contain a unique pancreatic </a:t>
            </a:r>
            <a:r>
              <a:rPr lang="en-US" sz="2400" b="1" i="1" dirty="0" smtClean="0">
                <a:latin typeface="Calibri" panose="020F0502020204030204" pitchFamily="34" charset="0"/>
              </a:rPr>
              <a:t>polypeptide.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The two rare cell types are </a:t>
            </a:r>
            <a:r>
              <a:rPr lang="en-US" sz="2400" b="1" i="1" dirty="0">
                <a:latin typeface="Calibri" panose="020F0502020204030204" pitchFamily="34" charset="0"/>
              </a:rPr>
              <a:t>D1 cells</a:t>
            </a:r>
            <a:r>
              <a:rPr lang="en-US" sz="2400" b="1" dirty="0">
                <a:latin typeface="Calibri" panose="020F0502020204030204" pitchFamily="34" charset="0"/>
              </a:rPr>
              <a:t> and </a:t>
            </a:r>
            <a:r>
              <a:rPr lang="en-US" sz="2400" b="1" i="1" dirty="0" err="1">
                <a:latin typeface="Calibri" panose="020F0502020204030204" pitchFamily="34" charset="0"/>
              </a:rPr>
              <a:t>enterochromaffin</a:t>
            </a:r>
            <a:r>
              <a:rPr lang="en-US" sz="2400" b="1" i="1" dirty="0">
                <a:latin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</a:rPr>
              <a:t>cells.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6809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Complex interplay between underlying resistance to the action of insulin in its metabolic target tissues and reduction in glucose-stimulated insulin secretion.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Progression to overt diabetes in susceptible populations occurs most commonly in patients exhibiting both of these defects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Calibri" panose="020F0502020204030204" pitchFamily="34" charset="0"/>
              </a:rPr>
              <a:t>1- GENETIC FACTORS: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Multi-factorial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Sixty percent of patients have either a parent or a sibling with the disease.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Among monozygotic twins, both are almost always affected.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No association with genes of the major </a:t>
            </a:r>
            <a:r>
              <a:rPr lang="en-US" sz="2000" b="1" dirty="0" err="1" smtClean="0">
                <a:latin typeface="Calibri" panose="020F0502020204030204" pitchFamily="34" charset="0"/>
              </a:rPr>
              <a:t>histocompatibility</a:t>
            </a:r>
            <a:r>
              <a:rPr lang="en-US" sz="2000" b="1" dirty="0" smtClean="0">
                <a:latin typeface="Calibri" panose="020F0502020204030204" pitchFamily="34" charset="0"/>
              </a:rPr>
              <a:t> complex (MHC), as seen in T1DM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T</a:t>
            </a:r>
            <a:r>
              <a:rPr lang="en-US" sz="2000" b="1" dirty="0" smtClean="0">
                <a:latin typeface="Calibri" panose="020F0502020204030204" pitchFamily="34" charset="0"/>
              </a:rPr>
              <a:t>he inheritance pattern is complex and thought to be due to multiple interacting susceptibility genes.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Constitutional factors such as obesity (which itself has strong genetic determinants),hypertension, and the amount of exercise influence the phenotypic expression of the disorder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2- GLUCOSE METABOLISM:</a:t>
            </a:r>
          </a:p>
          <a:p>
            <a:pPr>
              <a:buNone/>
            </a:pPr>
            <a:endParaRPr lang="en-US" sz="2000" b="1" dirty="0" smtClean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In a normal person, the extracellular concentration of glucose in fed and fasting states is maintained in a tightly limited range.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This rigid control is mediated by the opposing actions of insulin and glucagon.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Following a carbohydrate-rich meal, absorption of glucose from the gut leads to an increase in blood glucose, which stimulates insulin secretion by the pancreatic B-cells and the consequent insulin-mediated increase in glucose uptake by skeletal muscle and adipose tissue.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At the same time, insulin suppresses hepatic glucose production. 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3- B-CELL FUNCTION: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Persons with T2DM exhibit impaired B-cell insulin release in response to glucose stimulation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This functional abnormality is specific for glucose, since the B-cells retain the ability to respond to other stimulants, such as amino acids.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B-cell function may also be affected by the chronically elevated plasma levels of free fatty acids that occur in obese persons.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 , 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No consistent reduction in the number of B-cells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No morphologic lesions of B- 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In some islets, fibrous tissue accumulates, sometimes to such a degree that they are obliterated.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Islet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is often present particularly in patients over 60 years of age.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625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Disease: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Responsible for Many of the Complications of Diabetes, Including Renal Failure and Blindness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Arteriolosclerosis and capillary basement membrane thickening are characteristic vascular changes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The frequent occurrence of hypertension contributes to the development of the arteriolar lesions. In addition, deposition of basement membrane proteins, which may also become </a:t>
            </a:r>
            <a:r>
              <a:rPr lang="en-US" sz="2000" b="1" dirty="0" err="1" smtClean="0">
                <a:latin typeface="Calibri" panose="020F0502020204030204" pitchFamily="34" charset="0"/>
              </a:rPr>
              <a:t>glycosylated</a:t>
            </a:r>
            <a:r>
              <a:rPr lang="en-US" sz="2000" b="1" dirty="0" smtClean="0">
                <a:latin typeface="Calibri" panose="020F0502020204030204" pitchFamily="34" charset="0"/>
              </a:rPr>
              <a:t>, increases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Aggregation of platelets in smaller blood vessels and impaired </a:t>
            </a:r>
            <a:r>
              <a:rPr lang="en-US" sz="2000" b="1" dirty="0" err="1" smtClean="0">
                <a:latin typeface="Calibri" panose="020F0502020204030204" pitchFamily="34" charset="0"/>
              </a:rPr>
              <a:t>fibrinolytic</a:t>
            </a:r>
            <a:r>
              <a:rPr lang="en-US" sz="2000" b="1" dirty="0" smtClean="0">
                <a:latin typeface="Calibri" panose="020F0502020204030204" pitchFamily="34" charset="0"/>
              </a:rPr>
              <a:t> mechanisms have also been suggested as playing a role in the pathogenesis of 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Diabetic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effects of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 on tissue perfusion and wound healing are profound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Reduce blood flow to the heart, which is already compromised by coronary atherosclerosis.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Healing of chronic ulcers that develop from trauma and infection of the feet in diabetic patients is commonly defective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22FF10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7848600" cy="6710363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43000" y="-1143001"/>
            <a:ext cx="6858000" cy="91440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Sir William Osler defined diabetes mellitus as “a syndrome due to a disturbance in carbohydrate metabolism from various causes, in which sugar appears in the urine, associated with thirst, </a:t>
            </a:r>
            <a:r>
              <a:rPr lang="en-US" sz="2800" b="1" dirty="0" err="1" smtClean="0">
                <a:latin typeface="Calibri" panose="020F0502020204030204" pitchFamily="34" charset="0"/>
              </a:rPr>
              <a:t>polyuria</a:t>
            </a:r>
            <a:r>
              <a:rPr lang="en-US" sz="2800" b="1" dirty="0" smtClean="0">
                <a:latin typeface="Calibri" panose="020F0502020204030204" pitchFamily="34" charset="0"/>
              </a:rPr>
              <a:t>, wasting and imperfect oxidation of fats.”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Nephropathy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 30% to 40% of T1DM ultimately develop renal failure. A somewhat smaller proportion (up to 20%) of patients with T2DM are similarly affected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D</a:t>
            </a:r>
            <a:r>
              <a:rPr lang="en-US" sz="2000" b="1" dirty="0" smtClean="0">
                <a:latin typeface="Calibri" panose="020F0502020204030204" pitchFamily="34" charset="0"/>
              </a:rPr>
              <a:t>iabetic nephropathy accounts for one third of all new cases of renal failure.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The prevalence of diabetic nephropathy increases with the severity and duration of the hyperglycemia.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Kidney disease due to diabetes is the most </a:t>
            </a:r>
          </a:p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common reason for renal transplantation in adults.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T</a:t>
            </a:r>
            <a:r>
              <a:rPr lang="en-US" sz="2000" b="1" dirty="0" smtClean="0">
                <a:latin typeface="Calibri" panose="020F0502020204030204" pitchFamily="34" charset="0"/>
              </a:rPr>
              <a:t>he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glomeruli</a:t>
            </a:r>
            <a:r>
              <a:rPr lang="en-US" sz="2000" b="1" dirty="0" smtClean="0">
                <a:latin typeface="Calibri" panose="020F0502020204030204" pitchFamily="34" charset="0"/>
              </a:rPr>
              <a:t> in the diabetic kidney exhibit a unique lesion termed </a:t>
            </a:r>
            <a:r>
              <a:rPr lang="en-US" sz="2000" b="1" dirty="0" err="1" smtClean="0">
                <a:latin typeface="Calibri" panose="020F0502020204030204" pitchFamily="34" charset="0"/>
              </a:rPr>
              <a:t>Kimmelstiel</a:t>
            </a:r>
            <a:r>
              <a:rPr lang="en-US" sz="2000" b="1" dirty="0" smtClean="0">
                <a:latin typeface="Calibri" panose="020F0502020204030204" pitchFamily="34" charset="0"/>
              </a:rPr>
              <a:t>-Wilson disease or nodular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glomerulosclerosis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1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Retinopathy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T</a:t>
            </a:r>
            <a:r>
              <a:rPr lang="en-US" sz="2400" b="1" dirty="0" smtClean="0">
                <a:latin typeface="Calibri" panose="020F0502020204030204" pitchFamily="34" charset="0"/>
              </a:rPr>
              <a:t>he most devastating ophthalmic complication of diabetes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The most important cause of blindness in the Unites States in persons under the age of 60 years.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The risk is higher in T1DM than in T2DM.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10% of patients with T1DM of 30 years’ duration become legally blind. There are many more patients with T2DM, so these are the most numerous patients with diabetic retinopathy. 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C</a:t>
            </a:r>
            <a:r>
              <a:rPr lang="en-US" sz="2800" b="1" dirty="0" smtClean="0">
                <a:latin typeface="Calibri" panose="020F0502020204030204" pitchFamily="34" charset="0"/>
              </a:rPr>
              <a:t>haracterized by pain and abnormal sensations in the extremities.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most common and distressing complications of diabetes.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Microvasculopathy</a:t>
            </a:r>
            <a:r>
              <a:rPr lang="en-US" sz="2800" b="1" dirty="0" smtClean="0">
                <a:latin typeface="Calibri" panose="020F0502020204030204" pitchFamily="34" charset="0"/>
              </a:rPr>
              <a:t> involving the small blood vessels of nerves contributes to the disorder. </a:t>
            </a:r>
            <a:endParaRPr lang="en-US" sz="2800" b="1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Affects Sensory and Autonomic Innervations,  Peripheral sensory impairment, and autonomic nerve dysfunction.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Changes in the nerves are complex, and abnormalities in axons, the myelin sheath, and Schwann cells have all been found.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Peripheral neuropathy can leads to foot ulcers.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Plays a role in the painless destructive joint disease that occasionally occur.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Infections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Bacterial and Fungal Infections Occur in Diabetic  Hyperglycemia if Poorly Controlled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Renal papillary necrosis may be a devastating complication of bladder infection.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err="1" smtClean="0">
                <a:latin typeface="Calibri" panose="020F0502020204030204" pitchFamily="34" charset="0"/>
              </a:rPr>
              <a:t>Mucormycosis</a:t>
            </a:r>
            <a:r>
              <a:rPr lang="en-US" sz="2800" b="1" dirty="0">
                <a:latin typeface="Calibri" panose="020F0502020204030204" pitchFamily="34" charset="0"/>
              </a:rPr>
              <a:t>:</a:t>
            </a:r>
            <a:r>
              <a:rPr lang="en-US" sz="2800" b="1" dirty="0" smtClean="0">
                <a:latin typeface="Calibri" panose="020F0502020204030204" pitchFamily="34" charset="0"/>
              </a:rPr>
              <a:t> A dangerous infectious complication of poorly controlled diabetes is often fatal fungal infection tends to originate in the </a:t>
            </a:r>
            <a:r>
              <a:rPr lang="en-US" sz="2800" b="1" dirty="0" err="1" smtClean="0">
                <a:latin typeface="Calibri" panose="020F0502020204030204" pitchFamily="34" charset="0"/>
              </a:rPr>
              <a:t>nasopharynx</a:t>
            </a:r>
            <a:r>
              <a:rPr lang="en-US" sz="2800" b="1" dirty="0" smtClean="0">
                <a:latin typeface="Calibri" panose="020F0502020204030204" pitchFamily="34" charset="0"/>
              </a:rPr>
              <a:t> or </a:t>
            </a:r>
            <a:r>
              <a:rPr lang="en-US" sz="2800" b="1" dirty="0" err="1" smtClean="0">
                <a:latin typeface="Calibri" panose="020F0502020204030204" pitchFamily="34" charset="0"/>
              </a:rPr>
              <a:t>paranasal</a:t>
            </a:r>
            <a:r>
              <a:rPr lang="en-US" sz="2800" b="1" dirty="0" smtClean="0">
                <a:latin typeface="Calibri" panose="020F0502020204030204" pitchFamily="34" charset="0"/>
              </a:rPr>
              <a:t> sinuses and spreads rapidly to the orbit and brain.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Gestational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Occurring During Pregnancy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May Put both Mother and Fetus at risk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Develops in only a few percent of seemingly healthy women during pregnancy.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It may continue after parturition in a small proportion of these patients.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Pregnancy is a state of insulin resistance.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These women highly susceptible to overt T2DM later in life.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Major health problem that affects increasing numbers of persons in the developed world.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</a:t>
            </a:r>
            <a:r>
              <a:rPr lang="en-US" sz="2800" i="1" dirty="0">
                <a:latin typeface="Calibri" panose="020F0502020204030204" pitchFamily="34" charset="0"/>
              </a:rPr>
              <a:t>G</a:t>
            </a:r>
            <a:r>
              <a:rPr lang="en-US" sz="2800" i="1" dirty="0" smtClean="0">
                <a:latin typeface="Calibri" panose="020F0502020204030204" pitchFamily="34" charset="0"/>
              </a:rPr>
              <a:t>roup </a:t>
            </a:r>
            <a:r>
              <a:rPr lang="en-US" sz="2800" i="1" dirty="0">
                <a:latin typeface="Calibri" panose="020F0502020204030204" pitchFamily="34" charset="0"/>
              </a:rPr>
              <a:t>of metabolic disorders sharing the common underlying feature of </a:t>
            </a:r>
            <a:r>
              <a:rPr lang="en-US" sz="2800" i="1" dirty="0" smtClean="0">
                <a:latin typeface="Calibri" panose="020F0502020204030204" pitchFamily="34" charset="0"/>
              </a:rPr>
              <a:t>hyperglycemia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According to the American Diabetes Association, diabetes affects over 20 million children and adults, or 7% of the population, in the United </a:t>
            </a:r>
            <a:r>
              <a:rPr lang="en-US" sz="2800" dirty="0" smtClean="0">
                <a:latin typeface="Calibri" panose="020F0502020204030204" pitchFamily="34" charset="0"/>
              </a:rPr>
              <a:t>States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Approximately </a:t>
            </a:r>
            <a:r>
              <a:rPr lang="en-US" sz="2800" dirty="0">
                <a:latin typeface="Calibri" panose="020F0502020204030204" pitchFamily="34" charset="0"/>
              </a:rPr>
              <a:t>1.5 million new cases of diabetes are diagnosed each year in the United States, </a:t>
            </a:r>
            <a:r>
              <a:rPr lang="en-US" sz="2800" dirty="0" smtClean="0">
                <a:latin typeface="Calibri" panose="020F0502020204030204" pitchFamily="34" charset="0"/>
              </a:rPr>
              <a:t>and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iabetes </a:t>
            </a:r>
            <a:r>
              <a:rPr lang="en-US" sz="2800" dirty="0">
                <a:latin typeface="Calibri" panose="020F0502020204030204" pitchFamily="34" charset="0"/>
              </a:rPr>
              <a:t>is the leading cause of end-stage renal disease, adult-onset blindness, and </a:t>
            </a:r>
            <a:r>
              <a:rPr lang="en-US" sz="2800" dirty="0" smtClean="0">
                <a:latin typeface="Calibri" panose="020F0502020204030204" pitchFamily="34" charset="0"/>
              </a:rPr>
              <a:t>non traumatic </a:t>
            </a:r>
            <a:r>
              <a:rPr lang="en-US" sz="2800" dirty="0">
                <a:latin typeface="Calibri" panose="020F0502020204030204" pitchFamily="34" charset="0"/>
              </a:rPr>
              <a:t>lower extremity amputations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 Two major forms of diabetes mellitus are recognized, distinguished by their underlying </a:t>
            </a:r>
            <a:r>
              <a:rPr lang="en-US" sz="2800" dirty="0" err="1" smtClean="0">
                <a:latin typeface="Calibri" panose="020F0502020204030204" pitchFamily="34" charset="0"/>
              </a:rPr>
              <a:t>pathophysiology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Diagnosis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u="sng" dirty="0">
                <a:latin typeface="Calibri" panose="020F0502020204030204" pitchFamily="34" charset="0"/>
              </a:rPr>
              <a:t>A</a:t>
            </a:r>
            <a:r>
              <a:rPr lang="en-US" sz="2800" b="1" u="sng" dirty="0" smtClean="0">
                <a:latin typeface="Calibri" panose="020F0502020204030204" pitchFamily="34" charset="0"/>
              </a:rPr>
              <a:t>ny </a:t>
            </a:r>
            <a:r>
              <a:rPr lang="en-US" sz="2800" b="1" u="sng" dirty="0">
                <a:latin typeface="Calibri" panose="020F0502020204030204" pitchFamily="34" charset="0"/>
              </a:rPr>
              <a:t>one of three criteria</a:t>
            </a:r>
            <a:r>
              <a:rPr lang="en-US" sz="2800" b="1" u="sng" dirty="0" smtClean="0">
                <a:latin typeface="Calibri" panose="020F0502020204030204" pitchFamily="34" charset="0"/>
              </a:rPr>
              <a:t>: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1- A </a:t>
            </a:r>
            <a:r>
              <a:rPr lang="en-US" sz="2800" b="1" dirty="0">
                <a:latin typeface="Calibri" panose="020F0502020204030204" pitchFamily="34" charset="0"/>
              </a:rPr>
              <a:t>random glucose concentration greater than 200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, with classical signs and symptoms 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2- A </a:t>
            </a:r>
            <a:r>
              <a:rPr lang="en-US" sz="2800" b="1" dirty="0">
                <a:latin typeface="Calibri" panose="020F0502020204030204" pitchFamily="34" charset="0"/>
              </a:rPr>
              <a:t>fasting glucose concentration greater than 126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 on more than one </a:t>
            </a:r>
            <a:r>
              <a:rPr lang="en-US" sz="2800" b="1" dirty="0" smtClean="0">
                <a:latin typeface="Calibri" panose="020F0502020204030204" pitchFamily="34" charset="0"/>
              </a:rPr>
              <a:t>occasion.</a:t>
            </a: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An </a:t>
            </a:r>
            <a:r>
              <a:rPr lang="en-US" sz="2800" b="1" dirty="0">
                <a:latin typeface="Calibri" panose="020F0502020204030204" pitchFamily="34" charset="0"/>
              </a:rPr>
              <a:t>abnormal oral glucose tolerance test (OGTT), in which the glucose concentration is greater than 200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 2 hours after a standard carbohydrate </a:t>
            </a:r>
            <a:r>
              <a:rPr lang="en-US" sz="2800" b="1" dirty="0" smtClean="0">
                <a:latin typeface="Calibri" panose="020F0502020204030204" pitchFamily="34" charset="0"/>
              </a:rPr>
              <a:t>load.</a:t>
            </a: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095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Classification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1. Type 1 diabetes</a:t>
            </a:r>
            <a:r>
              <a:rPr lang="en-US" sz="1400" dirty="0">
                <a:latin typeface="Calibri" panose="020F0502020204030204" pitchFamily="34" charset="0"/>
              </a:rPr>
              <a:t> (β-cell destruction, usually leading to absolute insulin deficiency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2. Type 2 diabetes</a:t>
            </a:r>
            <a:r>
              <a:rPr lang="en-US" sz="1400" dirty="0">
                <a:latin typeface="Calibri" panose="020F0502020204030204" pitchFamily="34" charset="0"/>
              </a:rPr>
              <a:t> (combination of insulin resistance and β-cell dysfunction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3. Genetic defects of β-cell </a:t>
            </a:r>
            <a:r>
              <a:rPr lang="en-US" sz="1400" b="1" dirty="0" smtClean="0">
                <a:latin typeface="Calibri" panose="020F0502020204030204" pitchFamily="34" charset="0"/>
              </a:rPr>
              <a:t>function: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latin typeface="Calibri" panose="020F0502020204030204" pitchFamily="34" charset="0"/>
              </a:rPr>
              <a:t>   -</a:t>
            </a:r>
            <a:r>
              <a:rPr lang="en-US" sz="1400" dirty="0" smtClean="0">
                <a:latin typeface="Calibri" panose="020F0502020204030204" pitchFamily="34" charset="0"/>
              </a:rPr>
              <a:t>Maturity-onset </a:t>
            </a:r>
            <a:r>
              <a:rPr lang="en-US" sz="1400" dirty="0">
                <a:latin typeface="Calibri" panose="020F0502020204030204" pitchFamily="34" charset="0"/>
              </a:rPr>
              <a:t>diabetes of the young (MODY), caused by mutations in: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4α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HNF4A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MODY1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Glucokinase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GCK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MODY2</a:t>
            </a:r>
          </a:p>
          <a:p>
            <a:pPr marL="118872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MODY3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Pancreatic and duodenal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homeobox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PDX1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MODY4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Hepatocyte 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HNF1B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MODY5</a:t>
            </a:r>
          </a:p>
          <a:p>
            <a:pPr marL="118872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Neurogenic differentiation factor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NEUROD1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MODY6</a:t>
            </a:r>
          </a:p>
          <a:p>
            <a:pPr marL="118872" indent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. Genetic defects in insulin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action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Type A insulin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resistance,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Lipoatrophic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diabetes, including mutations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in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PPARG</a:t>
            </a:r>
          </a:p>
          <a:p>
            <a:pPr marL="118872" indent="0">
              <a:buNone/>
            </a:pPr>
            <a:endParaRPr lang="en-US" sz="14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5. Exocrine pancreatic </a:t>
            </a:r>
            <a:r>
              <a:rPr lang="en-US" sz="1400" b="1" dirty="0" smtClean="0">
                <a:latin typeface="Calibri" panose="020F0502020204030204" pitchFamily="34" charset="0"/>
              </a:rPr>
              <a:t>defects: </a:t>
            </a:r>
            <a:r>
              <a:rPr lang="en-US" sz="1400" dirty="0">
                <a:latin typeface="Calibri" panose="020F0502020204030204" pitchFamily="34" charset="0"/>
              </a:rPr>
              <a:t> Chronic </a:t>
            </a:r>
            <a:r>
              <a:rPr lang="en-US" sz="1400" dirty="0" smtClean="0">
                <a:latin typeface="Calibri" panose="020F0502020204030204" pitchFamily="34" charset="0"/>
              </a:rPr>
              <a:t>pancreatitis, </a:t>
            </a:r>
            <a:r>
              <a:rPr lang="en-US" sz="1400" dirty="0">
                <a:latin typeface="Calibri" panose="020F0502020204030204" pitchFamily="34" charset="0"/>
              </a:rPr>
              <a:t> </a:t>
            </a:r>
            <a:r>
              <a:rPr lang="en-US" sz="1400" dirty="0" smtClean="0">
                <a:latin typeface="Calibri" panose="020F0502020204030204" pitchFamily="34" charset="0"/>
              </a:rPr>
              <a:t>Neoplasia, </a:t>
            </a:r>
            <a:r>
              <a:rPr lang="en-US" sz="1400" dirty="0">
                <a:latin typeface="Calibri" panose="020F0502020204030204" pitchFamily="34" charset="0"/>
              </a:rPr>
              <a:t>  Cystic </a:t>
            </a:r>
            <a:r>
              <a:rPr lang="en-US" sz="1400" dirty="0" smtClean="0">
                <a:latin typeface="Calibri" panose="020F0502020204030204" pitchFamily="34" charset="0"/>
              </a:rPr>
              <a:t>fibrosis…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7. </a:t>
            </a:r>
            <a:r>
              <a:rPr lang="en-US" sz="1400" b="1" dirty="0" smtClean="0">
                <a:latin typeface="Calibri" panose="020F0502020204030204" pitchFamily="34" charset="0"/>
              </a:rPr>
              <a:t>Infections: CMV, </a:t>
            </a:r>
            <a:r>
              <a:rPr lang="en-US" sz="1400" dirty="0">
                <a:latin typeface="Calibri" panose="020F0502020204030204" pitchFamily="34" charset="0"/>
              </a:rPr>
              <a:t>Coxsackie B </a:t>
            </a:r>
            <a:r>
              <a:rPr lang="en-US" sz="1400" dirty="0" smtClean="0">
                <a:latin typeface="Calibri" panose="020F0502020204030204" pitchFamily="34" charset="0"/>
              </a:rPr>
              <a:t>virus,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Congenital rubella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8. </a:t>
            </a:r>
            <a:r>
              <a:rPr lang="en-US" sz="1400" b="1" dirty="0" smtClean="0">
                <a:latin typeface="Calibri" panose="020F0502020204030204" pitchFamily="34" charset="0"/>
              </a:rPr>
              <a:t>Drugs: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Glucocorticoids,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Thyroid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hormone,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  Interferon-</a:t>
            </a: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β-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adrenergic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agonists…</a:t>
            </a:r>
            <a:endParaRPr lang="el-G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9. Genetic syndromes associated with </a:t>
            </a:r>
            <a:r>
              <a:rPr lang="en-US" sz="1400" b="1" dirty="0" smtClean="0">
                <a:latin typeface="Calibri" panose="020F0502020204030204" pitchFamily="34" charset="0"/>
              </a:rPr>
              <a:t>diabetes: </a:t>
            </a:r>
            <a:r>
              <a:rPr lang="en-US" sz="1400" dirty="0" smtClean="0">
                <a:latin typeface="Calibri" panose="020F0502020204030204" pitchFamily="34" charset="0"/>
              </a:rPr>
              <a:t>Down’s, </a:t>
            </a:r>
            <a:r>
              <a:rPr lang="en-US" sz="1400" dirty="0" err="1">
                <a:latin typeface="Calibri" panose="020F0502020204030204" pitchFamily="34" charset="0"/>
              </a:rPr>
              <a:t>Kleinfelter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syndrome,</a:t>
            </a:r>
            <a:r>
              <a:rPr lang="en-US" sz="1400" dirty="0">
                <a:latin typeface="Calibri" panose="020F0502020204030204" pitchFamily="34" charset="0"/>
              </a:rPr>
              <a:t> Turner </a:t>
            </a:r>
            <a:r>
              <a:rPr lang="en-US" sz="1400" dirty="0" smtClean="0">
                <a:latin typeface="Calibri" panose="020F0502020204030204" pitchFamily="34" charset="0"/>
              </a:rPr>
              <a:t>syndrome, </a:t>
            </a:r>
            <a:r>
              <a:rPr lang="en-US" sz="1400" dirty="0">
                <a:latin typeface="Calibri" panose="020F0502020204030204" pitchFamily="34" charset="0"/>
              </a:rPr>
              <a:t> </a:t>
            </a:r>
            <a:r>
              <a:rPr lang="en-US" sz="1400" dirty="0" err="1">
                <a:latin typeface="Calibri" panose="020F0502020204030204" pitchFamily="34" charset="0"/>
              </a:rPr>
              <a:t>Prader</a:t>
            </a:r>
            <a:r>
              <a:rPr lang="en-US" sz="1400" dirty="0">
                <a:latin typeface="Calibri" panose="020F0502020204030204" pitchFamily="34" charset="0"/>
              </a:rPr>
              <a:t>-Willi </a:t>
            </a:r>
            <a:r>
              <a:rPr lang="en-US" sz="1400" dirty="0" smtClean="0">
                <a:latin typeface="Calibri" panose="020F0502020204030204" pitchFamily="34" charset="0"/>
              </a:rPr>
              <a:t>syndrome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10. Gestational diabetes mellitus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10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Type 1 Diabetes Mellitus </a:t>
            </a:r>
            <a:r>
              <a:rPr lang="en-US" dirty="0" smtClean="0"/>
              <a:t>		                  </a:t>
            </a:r>
            <a:r>
              <a:rPr lang="en-US" b="1" dirty="0" smtClean="0"/>
              <a:t>Type 2 Diabetes Mellitus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172200">
                <a:tc>
                  <a:txBody>
                    <a:bodyPr/>
                    <a:lstStyle/>
                    <a:p>
                      <a:r>
                        <a:rPr lang="en-US" dirty="0" smtClean="0"/>
                        <a:t>- Diabetes Usually before 20		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Abrupt; symptomatic (</a:t>
                      </a:r>
                      <a:r>
                        <a:rPr lang="en-US" dirty="0" err="1" smtClean="0"/>
                        <a:t>polyuria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polydipsia</a:t>
                      </a:r>
                      <a:r>
                        <a:rPr lang="en-US" dirty="0" smtClean="0"/>
                        <a:t>, dehydration); often sever with </a:t>
                      </a:r>
                      <a:r>
                        <a:rPr lang="en-US" dirty="0" err="1" smtClean="0"/>
                        <a:t>ketoacidosis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Normal weight ; recent weight loss is common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-Genetics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dirty="0" smtClean="0"/>
                        <a:t>20%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Monozygotic Twins 50% concordant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HLA Association , ABS to islet cell AG         +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Histopathology</a:t>
                      </a: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Early—inflammation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Late—atrophy and fibrosis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B-cell mass:     Markedly reduced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Insulin levels :</a:t>
                      </a:r>
                      <a:r>
                        <a:rPr lang="en-US" dirty="0" smtClean="0"/>
                        <a:t>Markedly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Usually after 30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Gradual; usually subtle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 Overweight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&gt;60%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90% concordant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-Histopathology: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 Late-Fibrosis, </a:t>
                      </a:r>
                      <a:r>
                        <a:rPr lang="en-US" baseline="0" dirty="0" err="1" smtClean="0"/>
                        <a:t>amyloid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slightly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Elevated or normal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anagement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:Insulin absolutely required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: lifestyle modification; diet, exercise, oral drugs, often insulin supplement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1151</TotalTime>
  <Words>2251</Words>
  <Application>Microsoft Office PowerPoint</Application>
  <PresentationFormat>On-screen Show (4:3)</PresentationFormat>
  <Paragraphs>315</Paragraphs>
  <Slides>46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Module</vt:lpstr>
      <vt:lpstr>Diabetes Mellitus</vt:lpstr>
      <vt:lpstr>Diabetes Mellitus</vt:lpstr>
      <vt:lpstr>THE ENDOCRINE PANCREAS</vt:lpstr>
      <vt:lpstr>Diabetes Mellitus</vt:lpstr>
      <vt:lpstr>Diabetes Mellitus</vt:lpstr>
      <vt:lpstr>Diagnosis of DM</vt:lpstr>
      <vt:lpstr>Classification of DM</vt:lpstr>
      <vt:lpstr>Slide 8</vt:lpstr>
      <vt:lpstr>Management</vt:lpstr>
      <vt:lpstr>T1DM</vt:lpstr>
      <vt:lpstr>Type 2 DM</vt:lpstr>
      <vt:lpstr>DM, Other Forms</vt:lpstr>
      <vt:lpstr>MODY</vt:lpstr>
      <vt:lpstr>Type 1 Diabetes Mellitus</vt:lpstr>
      <vt:lpstr>Type 1 Diabetes Mellitus</vt:lpstr>
      <vt:lpstr>Slide 16</vt:lpstr>
      <vt:lpstr>T1DM, EPIDEMIOLOGY</vt:lpstr>
      <vt:lpstr>T1DM ,PATHOGENESIS</vt:lpstr>
      <vt:lpstr>T1DM ,PATHOGENESIS</vt:lpstr>
      <vt:lpstr>T1DM ,PATHOGENESIS</vt:lpstr>
      <vt:lpstr>T1DM, PATHOGENESIS</vt:lpstr>
      <vt:lpstr>Slide 22</vt:lpstr>
      <vt:lpstr>T1DM, Autoimmunity</vt:lpstr>
      <vt:lpstr>T1DM, Autoimmunity</vt:lpstr>
      <vt:lpstr>T1DM , PATHOGENESIS</vt:lpstr>
      <vt:lpstr>PATHOLOGY</vt:lpstr>
      <vt:lpstr>Slide 27</vt:lpstr>
      <vt:lpstr>Type 2 DM, Epidemiology</vt:lpstr>
      <vt:lpstr>Type 2 DM, Epidemiology</vt:lpstr>
      <vt:lpstr>T2 DM, PATHOGENESIS</vt:lpstr>
      <vt:lpstr>T2 DM,  Pathogenesis</vt:lpstr>
      <vt:lpstr>T2 DM,  Pathogenesis</vt:lpstr>
      <vt:lpstr>T2 DM,  Pathogenesis</vt:lpstr>
      <vt:lpstr>T2 DM , Pathology</vt:lpstr>
      <vt:lpstr>Slide 35</vt:lpstr>
      <vt:lpstr>Complications of Diabetes</vt:lpstr>
      <vt:lpstr>Complications of Diabetes</vt:lpstr>
      <vt:lpstr>Slide 38</vt:lpstr>
      <vt:lpstr>Slide 39</vt:lpstr>
      <vt:lpstr>Diabetic Nephropathy</vt:lpstr>
      <vt:lpstr>Slide 41</vt:lpstr>
      <vt:lpstr>Diabetic Retinopathy</vt:lpstr>
      <vt:lpstr>Diabetic Neuropathy</vt:lpstr>
      <vt:lpstr>Diabetic Neuropathy</vt:lpstr>
      <vt:lpstr>Infections</vt:lpstr>
      <vt:lpstr>Gestational diabetes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EMAD</dc:creator>
  <cp:lastModifiedBy>Dr.Hala</cp:lastModifiedBy>
  <cp:revision>47</cp:revision>
  <dcterms:created xsi:type="dcterms:W3CDTF">2011-02-10T07:01:44Z</dcterms:created>
  <dcterms:modified xsi:type="dcterms:W3CDTF">2014-02-25T05:37:05Z</dcterms:modified>
</cp:coreProperties>
</file>