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9"/>
  </p:notesMasterIdLst>
  <p:sldIdLst>
    <p:sldId id="256" r:id="rId2"/>
    <p:sldId id="431" r:id="rId3"/>
    <p:sldId id="292" r:id="rId4"/>
    <p:sldId id="424" r:id="rId5"/>
    <p:sldId id="425" r:id="rId6"/>
    <p:sldId id="258" r:id="rId7"/>
    <p:sldId id="433" r:id="rId8"/>
    <p:sldId id="320" r:id="rId9"/>
    <p:sldId id="465" r:id="rId10"/>
    <p:sldId id="429" r:id="rId11"/>
    <p:sldId id="321" r:id="rId12"/>
    <p:sldId id="420" r:id="rId13"/>
    <p:sldId id="419" r:id="rId14"/>
    <p:sldId id="417" r:id="rId15"/>
    <p:sldId id="421" r:id="rId16"/>
    <p:sldId id="412" r:id="rId17"/>
    <p:sldId id="434" r:id="rId18"/>
    <p:sldId id="418" r:id="rId19"/>
    <p:sldId id="260" r:id="rId20"/>
    <p:sldId id="426" r:id="rId21"/>
    <p:sldId id="318" r:id="rId22"/>
    <p:sldId id="427" r:id="rId23"/>
    <p:sldId id="428" r:id="rId24"/>
    <p:sldId id="261" r:id="rId25"/>
    <p:sldId id="445" r:id="rId26"/>
    <p:sldId id="296" r:id="rId27"/>
    <p:sldId id="423" r:id="rId28"/>
    <p:sldId id="436" r:id="rId29"/>
    <p:sldId id="262" r:id="rId30"/>
    <p:sldId id="446" r:id="rId31"/>
    <p:sldId id="298" r:id="rId32"/>
    <p:sldId id="408" r:id="rId33"/>
    <p:sldId id="438" r:id="rId34"/>
    <p:sldId id="459" r:id="rId35"/>
    <p:sldId id="263" r:id="rId36"/>
    <p:sldId id="461" r:id="rId37"/>
    <p:sldId id="441" r:id="rId38"/>
    <p:sldId id="330" r:id="rId39"/>
    <p:sldId id="442" r:id="rId40"/>
    <p:sldId id="447" r:id="rId41"/>
    <p:sldId id="443" r:id="rId42"/>
    <p:sldId id="448" r:id="rId43"/>
    <p:sldId id="452" r:id="rId44"/>
    <p:sldId id="463" r:id="rId45"/>
    <p:sldId id="453" r:id="rId46"/>
    <p:sldId id="462" r:id="rId47"/>
    <p:sldId id="44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EEC222"/>
    <a:srgbClr val="71BC64"/>
    <a:srgbClr val="000099"/>
    <a:srgbClr val="00729A"/>
    <a:srgbClr val="960000"/>
    <a:srgbClr val="660033"/>
    <a:srgbClr val="C3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7" autoAdjust="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5C2-8B84-4169-828A-A99B60AB767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58DD-7CAB-4B82-B128-AEB1F85CB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369A9-A8AC-4A9A-8313-5EAFAA79BDB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5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2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40910-1DAE-4444-91F1-873AC465C35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96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4D32A-AAA2-461F-9526-A893D035725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Many vegetables are </a:t>
            </a:r>
            <a:r>
              <a:rPr lang="en-US" dirty="0" err="1" smtClean="0"/>
              <a:t>goiterogens</a:t>
            </a:r>
            <a:r>
              <a:rPr lang="en-US" dirty="0" smtClean="0"/>
              <a:t>, fruits are NOT. Which one is NOT a </a:t>
            </a:r>
            <a:r>
              <a:rPr lang="en-US" dirty="0" err="1" smtClean="0"/>
              <a:t>goiterogen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100-9CB1-490D-B5AF-68CBBBAB25A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45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00C5-0ED9-49B8-9DA2-EDDE484AEF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84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75BF-2CA6-4211-9C6B-75645B9BEC6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26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008B-FCE9-4A27-816B-F99ACCBEB65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04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 smtClean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8450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0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78ABD-F541-4805-917B-96F86E113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06926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ED507F-E0B1-40E7-B784-79B0E19B9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275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CBD470-7A5F-44DC-87E9-AAFAEF4C371B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980" y="2492896"/>
            <a:ext cx="6316216" cy="1894362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Block</a:t>
            </a:r>
            <a:r>
              <a:rPr lang="en-US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Practical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563888" y="5954940"/>
            <a:ext cx="16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Prepared by: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5164088" y="571467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Prof.  Ammar Al Rikabi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Sayed Al Esawy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Marie Mukhashin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Shaesta Zaidi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6551766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Head of Pathology Department</a:t>
            </a:r>
            <a:r>
              <a:rPr lang="en-US" sz="1100" b="1" i="1" dirty="0">
                <a:solidFill>
                  <a:schemeClr val="accent2">
                    <a:lumMod val="50000"/>
                  </a:schemeClr>
                </a:solidFill>
              </a:rPr>
              <a:t>: Dr. Abdulmalik Al Sheikh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539702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diffusely asymmetric enlarged </a:t>
            </a:r>
            <a:r>
              <a:rPr lang="en-US" b="1" i="1" dirty="0" smtClean="0"/>
              <a:t>thyroid gland </a:t>
            </a:r>
            <a:r>
              <a:rPr lang="en-US" b="1" i="1" dirty="0" smtClean="0">
                <a:solidFill>
                  <a:srgbClr val="002060"/>
                </a:solidFill>
              </a:rPr>
              <a:t>is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nodular with haemorrhage and cystic degeneration.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 i="1" dirty="0" smtClean="0"/>
              <a:t>This </a:t>
            </a:r>
            <a:r>
              <a:rPr lang="en-US" b="1" i="1" dirty="0" smtClean="0"/>
              <a:t>represents the most common cause for an enlarged thyroid gland and the most common disease of the thyroid</a:t>
            </a:r>
            <a:endParaRPr lang="en-US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475656" y="404664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Gross</a:t>
            </a:r>
            <a:endParaRPr lang="en-US" sz="2800" b="1" i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838" y="1124744"/>
            <a:ext cx="61374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980729"/>
            <a:ext cx="5976664" cy="4536504"/>
          </a:xfrm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475656" y="260648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LPF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27584" y="55892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Numerous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follicles varying in size filled with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colloid and lined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flattened epithelium</a:t>
            </a:r>
            <a:r>
              <a:rPr lang="en-US" sz="2000" b="1" i="1" dirty="0" smtClean="0"/>
              <a:t>. </a:t>
            </a:r>
          </a:p>
          <a:p>
            <a:pPr algn="ctr"/>
            <a:r>
              <a:rPr lang="en-US" sz="2000" b="1" i="1" u="sng" dirty="0" smtClean="0"/>
              <a:t>We </a:t>
            </a:r>
            <a:r>
              <a:rPr lang="en-US" sz="2000" b="1" i="1" u="sng" dirty="0" smtClean="0"/>
              <a:t>can also see : </a:t>
            </a:r>
            <a:r>
              <a:rPr lang="en-US" sz="2000" b="1" i="1" dirty="0" smtClean="0"/>
              <a:t>Recent haemorrhage , Haemosiderin , Calcification  &amp; Cystic degeneration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373216"/>
            <a:ext cx="734481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i="1" dirty="0" smtClean="0"/>
              <a:t>The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follicles are irregularly enlarged, with flattened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epithelium</a:t>
            </a:r>
            <a:endParaRPr lang="en-US" sz="2000" b="1" i="1" dirty="0"/>
          </a:p>
        </p:txBody>
      </p:sp>
      <p:pic>
        <p:nvPicPr>
          <p:cNvPr id="2050" name="Picture 2" descr="http://library.med.utah.edu/WebPath/jpeg4/ENDO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80720" cy="4176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475656" y="260648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LPF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528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 Hyperthyroidism &amp; Grave’s Disease</a:t>
            </a:r>
            <a:endParaRPr lang="en-US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340768"/>
            <a:ext cx="6552728" cy="4010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</a:pPr>
            <a:r>
              <a:rPr lang="en-US" sz="3600" b="1" i="1" u="sng" dirty="0" smtClean="0"/>
              <a:t>CLINICALLY: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Hypermetabolism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Tachycardia, palpitations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Increased T3, T4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Goiter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Exophthalmos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Tremor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GIT hypermotility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Thyroid “storm”, life threatening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5656" y="404664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HYPERTHYROIDISM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Mr. Amer Shafie\My Documents\My Pictures\OM9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23928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28458" cy="3456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3568" y="404664"/>
            <a:ext cx="7632848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Exophthalmos – Sign of Grave’s Disease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24139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Proptosis, Lid lag , Lid retraction , </a:t>
            </a:r>
            <a:r>
              <a:rPr lang="en-US" sz="2000" b="1" i="1" dirty="0" err="1" smtClean="0"/>
              <a:t>Peri</a:t>
            </a:r>
            <a:r>
              <a:rPr lang="en-US" sz="2000" b="1" i="1" dirty="0" smtClean="0"/>
              <a:t>-ocular fat deposition and Scleral rim above the iris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5544" y="1340768"/>
            <a:ext cx="2962440" cy="3528392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268760"/>
            <a:ext cx="3168352" cy="3528392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691680" y="5157192"/>
            <a:ext cx="6838528" cy="1296144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Symmetrical enlargement </a:t>
            </a:r>
            <a:r>
              <a:rPr lang="en-US" sz="2000" b="1" i="1" dirty="0"/>
              <a:t>of thyroid gland</a:t>
            </a:r>
          </a:p>
          <a:p>
            <a:r>
              <a:rPr lang="en-US" sz="2000" b="1" i="1" dirty="0"/>
              <a:t>Cut-surface is </a:t>
            </a:r>
            <a:r>
              <a:rPr lang="en-US" sz="2000" b="1" i="1" dirty="0">
                <a:solidFill>
                  <a:srgbClr val="C00000"/>
                </a:solidFill>
              </a:rPr>
              <a:t>homogenous, soft and appear meaty</a:t>
            </a:r>
          </a:p>
          <a:p>
            <a:r>
              <a:rPr lang="en-US" sz="2000" b="1" i="1" dirty="0"/>
              <a:t>Hyperplasia  and hypertrophy of follicular cells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5656" y="332656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Gross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library.med.utah.edu/WebPath/jpeg4/ENDO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861" y="1124744"/>
            <a:ext cx="6445483" cy="42330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475656" y="332656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LPF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34592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diffusely enlarged thyroid gland associated with hyperthyroidism is known as Graves disease</a:t>
            </a:r>
            <a:r>
              <a:rPr lang="en-US" sz="2000" b="1" i="1" dirty="0" smtClean="0"/>
              <a:t>.</a:t>
            </a:r>
          </a:p>
          <a:p>
            <a:pPr algn="ctr"/>
            <a:r>
              <a:rPr lang="en-US" sz="2000" b="1" i="1" dirty="0" smtClean="0"/>
              <a:t> </a:t>
            </a:r>
            <a:r>
              <a:rPr lang="en-US" sz="2000" b="1" i="1" dirty="0" smtClean="0"/>
              <a:t>At LPF, note the prominent </a:t>
            </a:r>
            <a:r>
              <a:rPr lang="en-US" sz="2000" b="1" i="1" dirty="0" smtClean="0">
                <a:solidFill>
                  <a:srgbClr val="FF0000"/>
                </a:solidFill>
              </a:rPr>
              <a:t>infoldings</a:t>
            </a:r>
            <a:r>
              <a:rPr lang="en-US" sz="2000" b="1" i="1" dirty="0" smtClean="0"/>
              <a:t> of the hyperplastic follicular epithelium</a:t>
            </a:r>
            <a:endParaRPr lang="en-US" sz="2000" b="1" i="1" dirty="0"/>
          </a:p>
        </p:txBody>
      </p:sp>
      <p:sp>
        <p:nvSpPr>
          <p:cNvPr id="11" name="Right Arrow 10"/>
          <p:cNvSpPr/>
          <p:nvPr/>
        </p:nvSpPr>
        <p:spPr>
          <a:xfrm>
            <a:off x="1979712" y="3110079"/>
            <a:ext cx="5760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72808" cy="41044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515719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shows thyroid follicles lined </a:t>
            </a:r>
            <a:r>
              <a:rPr lang="en-US" sz="2000" b="1" i="1" dirty="0" smtClean="0">
                <a:solidFill>
                  <a:srgbClr val="C00000"/>
                </a:solidFill>
              </a:rPr>
              <a:t>by columnar and high cuboidal cells </a:t>
            </a:r>
            <a:r>
              <a:rPr lang="en-US" sz="2000" b="1" i="1" dirty="0" smtClean="0"/>
              <a:t>with evidence of peripheral vacuoles within the intrafollicular colloid material </a:t>
            </a:r>
            <a:r>
              <a:rPr lang="en-US" sz="2000" b="1" i="1" dirty="0" smtClean="0"/>
              <a:t>.</a:t>
            </a:r>
          </a:p>
          <a:p>
            <a:pPr algn="ctr"/>
            <a:r>
              <a:rPr lang="en-US" sz="2000" b="1" i="1" dirty="0" smtClean="0"/>
              <a:t> </a:t>
            </a:r>
            <a:r>
              <a:rPr lang="en-US" sz="2000" b="1" i="1" dirty="0" smtClean="0"/>
              <a:t>Note the presence of  peripheral smaller thyroid follicles devoid of colloid but lined by similar cells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75656" y="260648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HPF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3124200"/>
            <a:ext cx="6622504" cy="109688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Hashimoto’s Thyroiditis</a:t>
            </a:r>
            <a:endParaRPr lang="en-US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56490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C3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Anatomy &amp; Histology</a:t>
            </a:r>
            <a:endParaRPr lang="en-US" sz="4400" b="1" i="1" dirty="0">
              <a:solidFill>
                <a:srgbClr val="C35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ibrary.med.utah.edu/WebPath/jpeg4/ENDO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760640" cy="38728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498704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symmetrically small thyroid gland demonstrates </a:t>
            </a:r>
            <a:r>
              <a:rPr lang="en-US" b="1" i="1" dirty="0" smtClean="0">
                <a:solidFill>
                  <a:srgbClr val="C00000"/>
                </a:solidFill>
              </a:rPr>
              <a:t>atrophy</a:t>
            </a:r>
            <a:r>
              <a:rPr lang="en-US" b="1" i="1" dirty="0" smtClean="0"/>
              <a:t>. This patient was hypothyroid. This is the end result of Hashimoto's thyroiditis</a:t>
            </a:r>
            <a:r>
              <a:rPr lang="en-US" b="1" i="1" dirty="0" smtClean="0"/>
              <a:t>.</a:t>
            </a:r>
          </a:p>
          <a:p>
            <a:pPr algn="ctr"/>
            <a:r>
              <a:rPr lang="en-US" b="1" i="1" dirty="0" smtClean="0"/>
              <a:t> </a:t>
            </a:r>
            <a:r>
              <a:rPr lang="en-US" b="1" i="1" dirty="0" smtClean="0"/>
              <a:t>Initially, the thyroid is enlarged and there may be transient hyperthyroidism, followed by a euthyroid state and then hypothyroidism with eventual atrophy years later.</a:t>
            </a:r>
            <a:endParaRPr lang="en-US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619672" y="404664"/>
            <a:ext cx="547260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Hashimoto's Thyroiditis, Gross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124744"/>
            <a:ext cx="5256584" cy="4464496"/>
          </a:xfrm>
        </p:spPr>
      </p:pic>
      <p:sp>
        <p:nvSpPr>
          <p:cNvPr id="6" name="Rounded Rectangle 5"/>
          <p:cNvSpPr/>
          <p:nvPr/>
        </p:nvSpPr>
        <p:spPr>
          <a:xfrm>
            <a:off x="1835696" y="332656"/>
            <a:ext cx="511256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Hashimoto's Thyroiditis - Gross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558924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  </a:t>
            </a:r>
            <a:r>
              <a:rPr lang="en-US" sz="2000" b="1" i="1" dirty="0" smtClean="0">
                <a:solidFill>
                  <a:srgbClr val="C00000"/>
                </a:solidFill>
              </a:rPr>
              <a:t>Diffuse enlargement</a:t>
            </a:r>
            <a:r>
              <a:rPr lang="en-US" sz="2000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  </a:t>
            </a:r>
            <a:r>
              <a:rPr lang="en-US" sz="2000" b="1" i="1" dirty="0" smtClean="0">
                <a:solidFill>
                  <a:srgbClr val="C00000"/>
                </a:solidFill>
              </a:rPr>
              <a:t>Firm or rubbery.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  Pale, yellow-tan, firm &amp; somewhat nodular cut surface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library.med.utah.edu/WebPath/jpeg4/ENDO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68752" cy="4248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9552" y="52640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view shows an early stage of Hashimoto thyroiditis with prominent lymphoid follicles containing large, active germinal centers. </a:t>
            </a:r>
            <a:endParaRPr lang="en-US" b="1" i="1" dirty="0" smtClean="0"/>
          </a:p>
          <a:p>
            <a:pPr algn="ctr"/>
            <a:r>
              <a:rPr lang="en-US" b="1" i="1" dirty="0" smtClean="0"/>
              <a:t>In </a:t>
            </a:r>
            <a:r>
              <a:rPr lang="en-US" b="1" i="1" dirty="0" smtClean="0"/>
              <a:t>this autoimmune disease, </a:t>
            </a:r>
            <a:r>
              <a:rPr lang="en-US" b="1" i="1" dirty="0" smtClean="0">
                <a:solidFill>
                  <a:srgbClr val="C00000"/>
                </a:solidFill>
              </a:rPr>
              <a:t>antithyroglobulin and antimicrosomal (thyroid peroxidase) autoantibodies</a:t>
            </a:r>
            <a:r>
              <a:rPr lang="en-US" b="1" i="1" dirty="0" smtClean="0"/>
              <a:t> can often be detected in serum. </a:t>
            </a:r>
            <a:endParaRPr lang="en-US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907704" y="260648"/>
            <a:ext cx="5688632" cy="603448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Hashimoto's Thyroiditis - LPF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library.med.utah.edu/WebPath/jpeg4/ENDO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225" y="980727"/>
            <a:ext cx="6627135" cy="4248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979712" y="260648"/>
            <a:ext cx="547260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Hashimoto's Thyroiditis - HPF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53012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HPF view demonstrates the pink Hürthle cells at the center and right. The lymphoid follicle is at the left. </a:t>
            </a:r>
            <a:endParaRPr lang="en-US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76056" y="3356992"/>
            <a:ext cx="14401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80928"/>
            <a:ext cx="5526360" cy="1728192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Follicular Adenoma</a:t>
            </a:r>
            <a:endParaRPr lang="en-US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QUEhQUFBUUFBcUFBQVFRQUFRQUFxQVFRUUFxcXHCYeFxkkGhQUHy8gJCcpLCwsFR4xNTAqNSYrLCkBCQoKDgwOGg8PGikkHCQpLCwpKSksLCkpLCkpKSkpKSwpKSwsKSwpLCkpKSwpKSwpKSwpKSwsKSwsLCwpLCkpLP/AABEIAMIBAwMBIgACEQEDEQH/xAAbAAACAwEBAQAAAAAAAAAAAAADBAACBQEGB//EADgQAAIBAgMFBgQGAQQDAAAAAAABAgMRBCExBRJBUWEicYGRofATscHRBhQyUmLx4RUWI6IzQnL/xAAbAQACAwEBAQAAAAAAAAAAAAABAgADBAUGB//EACwRAAICAQMCBAUFAQAAAAAAAAABAhEDBBIxIUEFIlFxExQyYfBSkaGx0Qb/2gAMAwEAAhEDEQA/AMCvt+qoqKs2tJK9/HhbpmY2JxMqjvK1/wCKUV5INi8Zd2XixRsvc3I4mokr2xfuBrvITcd5P3wYXG1RelUsn1f0M+Tg1aCPnTZrwxW9hFTvZ7ri+670S6GTRjZ2eqGaW0lGNt0Tp4neqSby0KE3Ts7copNGhTiGiUpq6DWKLLkiyQYDEPCORAhaLNDDmfTRoYWJU0OjTw6HqMRPDxHaYAl374AazyDSQvViU5H0DFAZAKgeXcBqCLgjAlajvYtNZFYx0HjyVZOAS1OnZxs2iJHpFwfNMl7nfJGccDqRExiuy0UEpg0EgiAK1IlWgoNrIgGJY7gBxkb0l1dlb0CY15D+ycLvuF9IvefW2nq/QDdG3TrzR9zawGG3KcIftil48RuMSQQWMTOdVldwgaxCCnyhRAVmHk7IWkywSHIpiVmBTsOVoXAunYSUbN+LLspoXnX5LxFYVd2aGq1PUSxEbWEcUuh0Y5nN2z0eEldDkUZOya14ryNmJhkqZ0odUUaC02UmSEhLLdvQPT1NPDZGXQlma+EgVt9RkjUw7HIxE6CHqaFsNElEXqjUkLVUVzChWbAzeaDyiBmsxewCkkZ208a6e7u6t+nE0mecr0p18Q0otJPdUmnay1fnctxQc30KcmWGLzTdI361ZTUZcbZgmVWHUOytEXZ3cMHCCiz594hnjn1EskFSZESxEzrLjCdsXiDQREAdvmcqLUky8s14ACZOKfzNjZUt2N0YtWXa8TdwkewLPg3adedGnTxFwixduAnRuhilHe11KDosP+cXJkAbpAinzOrMCScjiRYOlSLIDiXZB90BiY5EGh9QvVjlvLi7fYTrQun0Gd52twAyiHKuGdCHQLsapa6PSYdZHmdmxtJnqcKsjk6h0zuabrEtKmAcWjR+GBnQMqma9oPC6m1hEZlChY1sKskG7FqjTw6HYMVw6GL9AMZI7KQtVkHcgNRFcuoaF2AqMYkgUhWxVEWqPO3MLSjbTQFU/Uu8BtXaSo0pT4pWiucnkvv4HW0FbGzyHj6lPNjxr0/tnasruTXM5F5HlNjbYlGSjNtxbsnyl16M9VTlkdGLs4Op08sEtsi8FmXSzK8i/EcyFWdTOSOIhAs1c7DSxWLOxeYCGNiuzO3U9Dg86Zhbbp2lfuNnZVTsCT4OjgrdF+4/RGKWVxaksxgpNzLtHCECKfKkgiRRBEWIZnbFZJM7c4hgGfVha/eCq6mhXppmZWqZsSRvxS3JUE2f+o9NhEeawP6j0mDeRytVyeh0f0GlE7unKYWKOebjtGmaGGhkLUkaFCA1kaHcPHIM4lKKDpBtkSF5IHNDLjcDOPuwrYaFWgM0GksyTplbYUjOrrR8jxW39qqtNqP6I/p/k+Mj3WIjk+J80xVLclJcpNeTOnop+VxORrdPF5Y5XylRWeSVnn9mey2Ji9+mr68TxO9meo/DTupPhc6WN0zheJ41LDu7o9E9DrBplrmk8sdZDtTocsQBIllIrA4iEKbTo70U/A7sOpZWDKN4NCuAluyzFatGjHPbT+5uwyL3BLMspGc7LGUQC2QgtHzJIuikUEUXyLNyXcf4cnwmQiLfDfJl1h5cgPLBctDx02aXEX+wvV0Zi1Fmz0iwLeoGrsdf+qu/Nmeeqx8I6em0OZfUqMfCPM9JgZmfV2PWgt505qC42yXG/QcwJj1D3KzsaWOxUbVIOkAooOkc43DVJD9BCFGQ9QYwB6mw8WLQYemBhRbeBTQ0oFZUhGMZVY6GxNIXg8hSC+J0PnO3Y2xFRfyv5pP6n0fEHgvxThXGq52yklnyaVvlY36KXmZh1a8pjU4Xuew2Dh92iubzPH4WN5d57nD9mNuiO1D1PKeKyexQXcagwgvRqXYa5cjzklTCpE4HISI2EQskVnkWgiVEQBalLMWlG0mFg7MNVgmQYNQq5LyDRkJ0FquegzTd0Z5KmdrTy340H3yC3xTotl1GMtnrkSWBiaccDnnfxCLZ9s/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+jMep0WDMvPHr69zzNOhKLd0FUjeqYRC09nrkdCGvkuUcLN4Bjk7jJr+f8M+DzJJjv+noq8Gi35+PeJkl/wA/PtNfsL05FmwssOkUVG4/z0PRlT8Ay/qX8gmxmDug1PZ1+AVYCwVrcb5sSfgWdLo0/wA9hGIWjWvnz16NOzRerg2jN39yq4vSWa6S0fyLt8ciuLKMGDLgk4ZE0OOR0HOOZCs2UbFSjw9orFZZmfHaM1wv4HfzzfB+hgTR6vqPOolmAqY1cDNxeMm1lFvxRjqniM+y1flmNaGSPQV9r24mbiMVKpktOIvh9nyveSfezTp0bLQonL0LEIVKWQtKh7+ppumClT6GZWi50CwiNijmZlHDu90n5M0qOWuQaImglSIFxGpyuhVSIkEvCVh2lXM2VSxIYkZ9B0jZp1w0a/Mx6eKDwxJXYzQ7UlcrLQFCrcvKQJIQXqlqcCOOYaCEIWox9A6iSMbI7KQ8VRVJ2ykwUmi1SYJjiAqswaD/AAbhYUApWKxNULjdDCDEKAxCA1CMpTolnSCnGgigJ0DN2hsuNRWku5rJruZsboOpTGi3F2hZJSVM8BP8M14tpSUktJOTTa6oh7WVHMhf8eRlelgZzpq+ugWjFcrvyRVZ5dAlODTYtG7sWlgE+nyKxwD4sPBPi8/fANCRKQOqEnhczjw3VLvGZytmkVjJ6vj6f2SiWLPCcPpr4hPymXLuL1XbJtZcGrPw5kpyzVvT7B2k3HVQUV3u3gdirtq2mnXg175nVO7lF26cCyvk/B+nDvCoolhIYeL4Wvn5ao5LZq5LPoXlUSl6+gaOJyS6fQVxQVJilTZVN6xXyF6v4dpcLrukzRqV736fYFWqdMlmxdpZGTM3/bbteFTwmvqvsZWIdSlLdnGzejWafcz2+zKkfhReV3e/mxT8RqEqMm9VnF/y4eeniLLEqtDxyO+piYKDauxo5g4dlDDgUSiW7gCgHhkcscYqiK3YR1AUqhNxsJCjYeitsGohY0g0KYSEMwCg4UQqphFEskWIVlVTOuJdkIKwaR3dLkIKV3TkkRzKTmSwUDlDMhVzIMQxo1uWXPiw0ZX1l9fRCkanBjMcRl096IuHGacP7epZR8vQBTq7zstObzK1toRi7Wc5ckvqAFjaiDrQfARliZ8HGP8A2+xWeMnpvd9lYlgZetiUspLx5FFVbXHLihf4l3xbNOhh3ZPK3cNYLAuMpR0s9L8/IPhqdVJKUou3R5hJK1u/yGFCy6hCKfkJNtt5vPT3kEWBl+5+g82XpPPPS9vBitBM+OA/lLz+x17O6vzZo1FYG55FdOx0xKlNU4y3t7JX7OtuOXERqYh1msmop3W883yvbJDG0q6jBvjmvPJfMFg1khZyroWQjfUfoUkkEcCURlRBVkboU+CdVAb+Gd3CbRdwtGkXVMPuHUgNC2CUSWL2OpCNBKpFjsoksEBGQ4jjZLBRxsq5lWwdyWQtOYGcyTYvOYABXI4LOZwcUxviPjp8w9KV5JcXw5LqDpwbt19EGw0LRb4t2XcjQBsam7dmPLN8+iKQoWWWrz8C9JWvfp4+7l41E2/D7/IgDPqVUp2/adcM+9OwpVqt1Zd69NA2FxPB5tejDSI2zkYtNNa6aZ58PQ3cPV7Cduy0u9aJ+TMmqle8bNcuXcXwOMccs2m/7HpAs1ZwzT8P8l4JveXG7XQQ/PW6o7/qmeeTeoUGzWcsl3fUnxPVozZbQvxAVdpqOrz4LV+QkmMa1XE3uubYvUxaSzZkxr1Kn6Y7q5y+y+41T2c7dp7z66eCKpMeKFsTU+JJWvZO/iaGEpWRelg7DVOkVbW+S7ckqRakN00BhD3wDFkUVSkEcSKJyM/Mq5DOhC7KkR1MWhjljpVMskVsh1FWdZXeFYSsmDczs5ApTEsgT4lyjj1Btg3Mlkok0KVQ05gKjCgAHUOHJWOjgMuGN1fd5IvHFt6ZL6CsaKLRsahBueK8gznaHXViVLN34L1Yz8S+SzfvUIBRZO5WvUSzTs0Fr4WbTztySWvieVxuGk5u+9Oztm3a/JJEtepF1Nett+EX+teGYr/umKeSk+5WLYbYeS/4kn1d0Ow2VbSMV4D9AWLP8VOX6aLbCU8diJ6U4xX8m36D9LCP+ojdLCS4L0sK2h1foLYXZ9Sf/kqO37Ydheepr4bAQhovffxOUcHU5pdy+41HZ0uM5P0Qu4NN8nZYiMFnZclx8isMS5aKy5s7/pqWfHmEUUhLHSojjNJtdq2ttS+HxdxjCVEoefoZ0ZXnJrRv+yuVxaYeTXjUI583/kUp1Qu+NuEoN8Qvv/YX3jqmCyUHUrl0wMGETJYSyZEytzqYrIWKNFri8q7392ys02nfl/YjGjFy49zkwQaTEpYlreutP8v6FbHhjlP6QkpA3Ip8Z5ZLO68r5++ZyTISeNwdP87EkxerMLOQrWY6KikqhBSVTMgxDNeKzsjqlfLzFoQ3Flq+IVft8+pqKBn42iWS59B+nUUY5Lw+S9TKxVSzXn4aIkcfr6d+dl6+hGQ3JO0G3ra4J7GUMOqkk7ymtx2yerbv4GZU2o9xq/JebV35WR6HbP4qVbC4WhneDcpO+WS3YpclYrcLaJudiPxVFe8wlGW80vF/QzsRK+nBL1/sboTsr30XyLEh0zTWT0HKdjJjXb3b63v9QzxfIDGNZNeZdTWRm08RkRYrMWiWPTq5Ze8hDEVDlTEZAIU3J3lpy98CMKZFVk00n3h6MLJBYxSJJlMhky8S2+DTO2FCGTLxYGAWMB0hWMQYRsFFlggLXOKRRyOXAELcBKmt7eu+6+Xf6HXIpKQjHjJrgkpCrorPN59e/wC7CykClIRoKm48Mru255X9Xdg5M7KYNQb0TfcrhUbFlNvrJlJ1BarM1qP4frT4bq5v7GrhfwXDWpJy6aL7mqOCcuxnlmhE8RKauQ+lR2BRSsqcfJELvlfuU/M/Y+MyeYXDvt+f0IQRFhXaD7XivkJUXp3shBlwTsXxj7C/+18w8H/yR75fJHCCy5Qq5NOt+nyLN9hkIOOh+nw98CqeZCCPkcagykXmQgwCQfaY5TZ0hTIKL3Ov6MhCssRIlyEFGCxCxIQdCMLEs+JCBAUOTIQASrAviQgrGKs1dm0IvWMX3pM6Q06VJyKM3Bu/k4WXYhp+1EpUktEl4IhDoUc2xiKOshAgBshCE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35696" y="260648"/>
            <a:ext cx="609600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Solitary Thyroid nodule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033" y="1556792"/>
            <a:ext cx="52673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508518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</a:t>
            </a:r>
            <a:r>
              <a:rPr lang="en-US" sz="2000" b="1" i="1" dirty="0" smtClean="0">
                <a:solidFill>
                  <a:srgbClr val="C00000"/>
                </a:solidFill>
              </a:rPr>
              <a:t>well circumscribed </a:t>
            </a:r>
            <a:r>
              <a:rPr lang="en-US" sz="2000" b="1" i="1" dirty="0" smtClean="0"/>
              <a:t>light brown and circular tumor nodule which is surrounded by a thick and whitish capsule</a:t>
            </a:r>
          </a:p>
          <a:p>
            <a:pPr algn="ctr"/>
            <a:r>
              <a:rPr lang="en-US" sz="2000" b="1" i="1" dirty="0" smtClean="0"/>
              <a:t>The surrounding thyroid tissue is unremarkable . </a:t>
            </a:r>
          </a:p>
          <a:p>
            <a:pPr algn="ctr"/>
            <a:r>
              <a:rPr lang="en-US" sz="2000" b="1" i="1" dirty="0" smtClean="0"/>
              <a:t>The features are consistent with a follicular adenoma of thyroid gland 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60648"/>
            <a:ext cx="756084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Follicular Adenoma – Gross cut section</a:t>
            </a:r>
            <a:endParaRPr lang="en-US" sz="2800" b="1" i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052736"/>
            <a:ext cx="3843427" cy="3816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adiology.uchc.edu/eatlas/images/Endo/558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624736" cy="3960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3568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1925" indent="-1431925"/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FF0000"/>
                </a:solidFill>
              </a:rPr>
              <a:t>red arrow </a:t>
            </a:r>
            <a:r>
              <a:rPr lang="en-US" b="1" i="1" dirty="0" smtClean="0"/>
              <a:t>is located within the adenoma. Although composed of follicular cells, little colloid is seen. </a:t>
            </a:r>
          </a:p>
          <a:p>
            <a:pPr marL="1539875" indent="-1539875"/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0000FF"/>
                </a:solidFill>
              </a:rPr>
              <a:t>blue arrow </a:t>
            </a:r>
            <a:r>
              <a:rPr lang="en-US" b="1" i="1" dirty="0" smtClean="0"/>
              <a:t>points to the capsule of the adenoma, a few strands of connective tissue. </a:t>
            </a:r>
          </a:p>
          <a:p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EEC222"/>
                </a:solidFill>
              </a:rPr>
              <a:t>yellow arrow </a:t>
            </a:r>
            <a:r>
              <a:rPr lang="en-US" b="1" i="1" dirty="0" smtClean="0"/>
              <a:t>points to colloid within a large normal follicle.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Follicular Adenoma – LPF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library.med.utah.edu/WebPath/jpeg4/ENDO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48" y="1124744"/>
            <a:ext cx="6682712" cy="3888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Follicular Adenoma – HPF</a:t>
            </a:r>
            <a:endParaRPr lang="en-US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15719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Normal thyroid follicles appear at the lower right. The follicular adenoma is at the center to upper left. This adenoma is a well- differentiated neoplasm because it closely resemble normal tissue. The follicles of the adenoma contain colloid, but there is greater variability in size than normal.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0892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Papillary Thyroid Carcinoma</a:t>
            </a:r>
            <a:endParaRPr lang="en-US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600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library.med.utah.edu/WebPath/jpeg4/ENDO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3384376" cy="44644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9552" y="537321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The normal appearance of the thyroid gland (15-25 g ) on the anterior trachea of the neck. The thyroid gland has a right lobe and a left lobe connected by </a:t>
            </a:r>
          </a:p>
          <a:p>
            <a:pPr algn="ctr"/>
            <a:r>
              <a:rPr lang="en-US" b="1" i="1" dirty="0" smtClean="0"/>
              <a:t>a narrow isthmus. A normal thyroid cannot easily be palpated on physical examination</a:t>
            </a:r>
            <a:endParaRPr lang="en-US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15616" y="216024"/>
            <a:ext cx="6840760" cy="5486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Normal anatomy of thyroid gland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4824536" cy="3806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39752" y="260648"/>
            <a:ext cx="5688632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</a:t>
            </a:r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82606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</a:rPr>
              <a:t>Huge </a:t>
            </a:r>
            <a:r>
              <a:rPr lang="en-US" b="1" i="1" dirty="0" smtClean="0">
                <a:latin typeface="arial" panose="020B0604020202020204" pitchFamily="34" charset="0"/>
              </a:rPr>
              <a:t>thyroid swelling due to papillary </a:t>
            </a:r>
            <a:r>
              <a:rPr lang="en-US" b="1" i="1" dirty="0">
                <a:latin typeface="arial" panose="020B0604020202020204" pitchFamily="34" charset="0"/>
              </a:rPr>
              <a:t>thyroid carcinoma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0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5373216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relatively well circumscribed pale and firm nodule showing a whitish cut surface with vague scattered  papillary areas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Gross</a:t>
            </a:r>
            <a:endParaRPr lang="en-US" sz="2800" b="1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3"/>
            <a:ext cx="7056784" cy="39610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ibrary.med.utah.edu/WebPath/jpeg4/END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840760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LPF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39552" y="5345921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Sections show a papillary neoplasm consisting of </a:t>
            </a:r>
            <a:r>
              <a:rPr lang="en-US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fronds lined by overlapping clear nuclei </a:t>
            </a:r>
          </a:p>
          <a:p>
            <a:pPr algn="ctr"/>
            <a:r>
              <a:rPr lang="en-US" sz="2000" b="1" i="1" dirty="0" smtClean="0"/>
              <a:t>( Orphan Annie nuclei ). </a:t>
            </a:r>
          </a:p>
          <a:p>
            <a:pPr algn="ctr"/>
            <a:r>
              <a:rPr lang="en-US" sz="2000" b="1" i="1" dirty="0" smtClean="0"/>
              <a:t>Calcified Psammoma bodies are also seen </a:t>
            </a:r>
            <a:r>
              <a:rPr lang="en-US" sz="2000" b="1" i="1" dirty="0" smtClean="0"/>
              <a:t>(not seen here)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3648" y="260648"/>
            <a:ext cx="6264696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HPF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americanlivewire.com/wp-content/uploads/thyroid-canc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9"/>
            <a:ext cx="6264696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084168" y="3789040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1840" y="2123357"/>
            <a:ext cx="216024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55892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High power microscopic field showing a classical papillary carcinoma of the thyroid gland. Note the presence of intranuclear inclusion (</a:t>
            </a:r>
            <a:r>
              <a:rPr lang="en-US" b="1" i="1" u="sng" dirty="0" smtClean="0">
                <a:solidFill>
                  <a:srgbClr val="FF0000"/>
                </a:solidFill>
              </a:rPr>
              <a:t>red arrow</a:t>
            </a:r>
            <a:r>
              <a:rPr lang="en-US" b="1" i="1" dirty="0" smtClean="0"/>
              <a:t>) and coffee bean nucleus with prominent nuclear groove (</a:t>
            </a:r>
            <a:r>
              <a:rPr lang="en-US" b="1" i="1" u="sng" dirty="0" smtClean="0"/>
              <a:t>black arrow</a:t>
            </a:r>
            <a:r>
              <a:rPr lang="en-US" b="1" i="1" dirty="0" smtClean="0"/>
              <a:t>) </a:t>
            </a:r>
            <a:endParaRPr lang="en-US" b="1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6947127" cy="1112002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GLAND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924944"/>
            <a:ext cx="6840760" cy="1240904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Pheochromocytoma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brary.med.utah.edu/WebPath/jpeg4/ENDO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04456" cy="30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5576" y="476672"/>
            <a:ext cx="7848711" cy="43944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Gland –  Normal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Cross 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737" y="4501348"/>
            <a:ext cx="365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Sectioning across the adrenals reveals a golden yellow outer cortex and an inner red to grey medulla.</a:t>
            </a:r>
            <a:endParaRPr lang="en-US" b="1" i="1" dirty="0"/>
          </a:p>
        </p:txBody>
      </p:sp>
      <p:pic>
        <p:nvPicPr>
          <p:cNvPr id="7" name="Picture 4" descr="http://library.med.utah.edu/WebPath/jpeg4/ENDO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4536504" cy="30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6937" y="4498303"/>
            <a:ext cx="368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Here are normal adrenal glands. Each adult adrenal gland weighs from 4 to 6 grams.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ibrary.med.utah.edu/WebPath/jpeg4/ENDO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42221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403648" y="260648"/>
            <a:ext cx="6192688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Normal Adrenal Gland Histology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248418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248418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1071" y="249289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6612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1 – Periadrenal fat                         2- Adrenal Capsule</a:t>
            </a:r>
          </a:p>
          <a:p>
            <a:r>
              <a:rPr lang="en-US" b="1" i="1" dirty="0" smtClean="0"/>
              <a:t>3-  Zona Glomerulasa                    4- Zona Fasiculata</a:t>
            </a:r>
          </a:p>
          <a:p>
            <a:r>
              <a:rPr lang="en-US" b="1" i="1" dirty="0" smtClean="0"/>
              <a:t>5-  Zona Reticularis                       6- adrenal Medulla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27784" y="1124744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71764" y="1173862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92080" y="1112542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8068" y="1140597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71928" y="1156450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538599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single partly pale and partly hemorrhagic adrenal medullary mass . Note the grey-tan color of the tumor compared to the yellow cortex stretched around it and a small remnant of remaining adrenal at the lower right ( </a:t>
            </a:r>
            <a:r>
              <a:rPr lang="en-US" b="1" i="1" dirty="0" smtClean="0">
                <a:solidFill>
                  <a:srgbClr val="00729A"/>
                </a:solidFill>
              </a:rPr>
              <a:t>arrow</a:t>
            </a:r>
            <a:r>
              <a:rPr lang="en-US" b="1" i="1" dirty="0" smtClean="0"/>
              <a:t> 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15616" y="260648"/>
            <a:ext cx="6768752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Gross cut section</a:t>
            </a:r>
            <a:endParaRPr lang="en-US" sz="2600" b="1" i="1" dirty="0"/>
          </a:p>
        </p:txBody>
      </p:sp>
      <p:pic>
        <p:nvPicPr>
          <p:cNvPr id="20482" name="Picture 2" descr="http://library.med.utah.edu/WebPath/jpeg4/ENDO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264696" cy="403244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300192" y="4005064"/>
            <a:ext cx="648072" cy="57606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ibrary.med.utah.edu/WebPath/jpeg4/ENDO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696744" cy="3960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115616" y="260648"/>
            <a:ext cx="6768752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LPF</a:t>
            </a:r>
            <a:endParaRPr lang="en-US" sz="2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971600" y="5373216"/>
            <a:ext cx="7056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There is some </a:t>
            </a:r>
            <a:r>
              <a:rPr lang="en-US" sz="2400" b="1" i="1" dirty="0" smtClean="0">
                <a:solidFill>
                  <a:srgbClr val="FF0000"/>
                </a:solidFill>
              </a:rPr>
              <a:t>residual adrenal cortical tissue </a:t>
            </a:r>
            <a:r>
              <a:rPr lang="en-US" sz="2000" b="1" i="1" dirty="0" smtClean="0"/>
              <a:t>at the lower center right, with the darker cells of the </a:t>
            </a:r>
            <a:r>
              <a:rPr lang="en-US" sz="2400" b="1" i="1" dirty="0" smtClean="0">
                <a:solidFill>
                  <a:srgbClr val="000099"/>
                </a:solidFill>
              </a:rPr>
              <a:t>pheochromocytoma</a:t>
            </a:r>
            <a:r>
              <a:rPr lang="en-US" sz="2000" b="1" i="1" dirty="0" smtClean="0"/>
              <a:t> seen above and to the left.</a:t>
            </a:r>
            <a:endParaRPr 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4005064"/>
            <a:ext cx="720080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67744" y="2780928"/>
            <a:ext cx="720080" cy="216024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561304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Normal thyroid seen microscopically consists of follicles lined by a cuboidal epithelium and filled with pink, homogenous colloid. The follicles vary somewhat in size. The interstitium, which may contain "C" cells, is not prominent.</a:t>
            </a:r>
            <a:endParaRPr lang="en-US" b="1" i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808" cy="46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547664" y="188640"/>
            <a:ext cx="6480720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Normal Histology of  Thyroid gland – LPF&amp;HPF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ebpathology.com/slides/slides/Adrenal_Pheochromocytoma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52735"/>
            <a:ext cx="614468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7704" y="260648"/>
            <a:ext cx="5184576" cy="648072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LPF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746030"/>
            <a:ext cx="6360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Microscopic view of pheochromocytoma consisting of 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balls of cells with trabecular areas</a:t>
            </a:r>
            <a:r>
              <a:rPr lang="en-US" b="1" i="1" dirty="0" smtClean="0"/>
              <a:t>. </a:t>
            </a:r>
            <a:endParaRPr lang="en-US" b="1" i="1" dirty="0" smtClean="0"/>
          </a:p>
          <a:p>
            <a:pPr algn="ctr"/>
            <a:r>
              <a:rPr lang="en-US" b="1" i="1" dirty="0" smtClean="0"/>
              <a:t>Note </a:t>
            </a:r>
            <a:r>
              <a:rPr lang="en-US" b="1" i="1" dirty="0" smtClean="0"/>
              <a:t>the presence of numerous blood vessels between the tumor cells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613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260648"/>
            <a:ext cx="7128792" cy="648072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Electron Microscopy view</a:t>
            </a:r>
            <a:endParaRPr lang="en-US" sz="2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library.med.utah.edu/WebPath/jpeg4/ENDO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400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92580"/>
              </p:ext>
            </p:extLst>
          </p:nvPr>
        </p:nvGraphicFramePr>
        <p:xfrm>
          <a:off x="467544" y="5134312"/>
          <a:ext cx="8226660" cy="640080"/>
        </p:xfrm>
        <a:graphic>
          <a:graphicData uri="http://schemas.openxmlformats.org/drawingml/2006/table">
            <a:tbl>
              <a:tblPr/>
              <a:tblGrid>
                <a:gridCol w="82266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effectLst/>
                        </a:rPr>
                        <a:t>By electron microscopy, the neoplastic cells of the pheochromocytoma contain </a:t>
                      </a:r>
                      <a:r>
                        <a:rPr lang="en-US" b="1" i="1" u="sng" dirty="0">
                          <a:solidFill>
                            <a:srgbClr val="C00000"/>
                          </a:solidFill>
                          <a:effectLst/>
                        </a:rPr>
                        <a:t>neurosecretory granules.</a:t>
                      </a:r>
                      <a:r>
                        <a:rPr lang="en-US" b="1" i="1" dirty="0">
                          <a:effectLst/>
                        </a:rPr>
                        <a:t> It is these granules that contain the </a:t>
                      </a:r>
                      <a:r>
                        <a:rPr lang="en-US" b="1" i="1" u="sng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catecholamines.</a:t>
                      </a:r>
                      <a:r>
                        <a:rPr lang="en-US" b="1" i="1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212976"/>
            <a:ext cx="5762563" cy="936104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</a:t>
            </a:r>
            <a:r>
              <a:rPr 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7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9712" y="476672"/>
            <a:ext cx="5626223" cy="43944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Syndrome – Clinical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7" y="4941168"/>
            <a:ext cx="3909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Georgia Serif"/>
              </a:rPr>
              <a:t>A patient with Cushing </a:t>
            </a:r>
            <a:r>
              <a:rPr lang="en-US" b="1" i="1" dirty="0" smtClean="0">
                <a:solidFill>
                  <a:srgbClr val="000000"/>
                </a:solidFill>
                <a:latin typeface="Georgia Serif"/>
              </a:rPr>
              <a:t>syndrome. Note </a:t>
            </a:r>
            <a:r>
              <a:rPr lang="en-US" b="1" i="1" dirty="0">
                <a:solidFill>
                  <a:srgbClr val="000000"/>
                </a:solidFill>
                <a:latin typeface="Georgia Serif"/>
              </a:rPr>
              <a:t>the </a:t>
            </a:r>
            <a:r>
              <a:rPr lang="en-US" b="1" i="1" dirty="0" smtClean="0">
                <a:solidFill>
                  <a:srgbClr val="000000"/>
                </a:solidFill>
                <a:latin typeface="Georgia Serif"/>
              </a:rPr>
              <a:t>truncal </a:t>
            </a:r>
            <a:r>
              <a:rPr lang="en-US" b="1" i="1" dirty="0">
                <a:solidFill>
                  <a:srgbClr val="000000"/>
                </a:solidFill>
                <a:latin typeface="Georgia Serif"/>
              </a:rPr>
              <a:t>obesity and purple striae. 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18321"/>
            <a:ext cx="3981450" cy="3505200"/>
          </a:xfrm>
          <a:prstGeom prst="rect">
            <a:avLst/>
          </a:prstGeom>
        </p:spPr>
      </p:pic>
      <p:pic>
        <p:nvPicPr>
          <p:cNvPr id="11" name="Picture 2" descr="https://lehman-cuny.digication.com/files/Mae80a31432055b1b872739edb4e4ae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56" y="1258429"/>
            <a:ext cx="2927664" cy="34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694" y="492258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 child with Cushing syndrome as a result of Long-term corticosteroids treatment. Note the classical Moon face appearance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39790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/>
          <a:lstStyle/>
          <a:p>
            <a:r>
              <a:rPr lang="en-US" dirty="0" smtClean="0"/>
              <a:t>Causes of 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667" cy="41549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  ACTH –DEPENDENT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Cushing disease (pituitary adenoma,….)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Ectopic corticotrophin </a:t>
            </a:r>
            <a:r>
              <a:rPr lang="en-US" b="1" dirty="0" smtClean="0"/>
              <a:t>syndrome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indent="-457200"/>
            <a:r>
              <a:rPr lang="en-US" b="1" dirty="0" smtClean="0"/>
              <a:t>ACTH-INDEPENDENT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Adrenal adenoma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Adrenal carcinoma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Macro nodular hyperplasia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Primary pigmented nodular adrenal </a:t>
            </a:r>
            <a:r>
              <a:rPr lang="en-US" b="1" dirty="0" smtClean="0"/>
              <a:t>disease</a:t>
            </a:r>
            <a:endParaRPr lang="en-US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332656"/>
            <a:ext cx="8064896" cy="511453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syndrome with Cortical Adenoma - Gross</a:t>
            </a:r>
          </a:p>
        </p:txBody>
      </p:sp>
      <p:pic>
        <p:nvPicPr>
          <p:cNvPr id="5122" name="Picture 2" descr="http://library.med.utah.edu/WebPath/jpeg4/ENDO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3370" y="566124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This adrenal gland, removed surgically from a patient with Cushing syndrome, has been sectioned in half to reveal a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cortical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adenoma.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1844824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Well-circumscribed tumor</a:t>
            </a:r>
          </a:p>
          <a:p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adenoma is composed </a:t>
            </a:r>
            <a:r>
              <a:rPr lang="en-US" sz="2000" b="1" dirty="0">
                <a:latin typeface="Arial" panose="020B0604020202020204" pitchFamily="34" charset="0"/>
              </a:rPr>
              <a:t>of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yellow firm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tissue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remaining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atrophic adrenal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 is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seen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99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9632" y="279004"/>
            <a:ext cx="6768752" cy="43944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Adenoma - MPF</a:t>
            </a:r>
          </a:p>
        </p:txBody>
      </p:sp>
      <p:pic>
        <p:nvPicPr>
          <p:cNvPr id="5" name="Picture 2" descr="http://library.med.utah.edu/WebPath/jpeg4/ENDO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980725"/>
            <a:ext cx="3600400" cy="43204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74447"/>
              </p:ext>
            </p:extLst>
          </p:nvPr>
        </p:nvGraphicFramePr>
        <p:xfrm>
          <a:off x="593813" y="5445224"/>
          <a:ext cx="8442684" cy="1714500"/>
        </p:xfrm>
        <a:graphic>
          <a:graphicData uri="http://schemas.openxmlformats.org/drawingml/2006/table">
            <a:tbl>
              <a:tblPr/>
              <a:tblGrid>
                <a:gridCol w="8442684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Histologically, it is composed of well-differentiated cells resembling the normal cortical </a:t>
                      </a:r>
                      <a:r>
                        <a:rPr lang="en-US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fasciculata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zone. 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There may be minimal cellular </a:t>
                      </a:r>
                      <a:r>
                        <a:rPr lang="en-US" sz="1800" b="1" i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pleomorphism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within adenomas.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Occasional enlarged </a:t>
                      </a:r>
                      <a:r>
                        <a:rPr lang="en-US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hyperchromatic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nuclei with one or more prominent nucleoli can be seen.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capsule</a:t>
                      </a:r>
                      <a:r>
                        <a:rPr lang="en-US" sz="18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of this benign neoplasm is at the 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right. 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It is benign.</a:t>
                      </a:r>
                      <a:endParaRPr lang="en-US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800" b="1" i="1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www.webpathology.com/slides/slides/Adrenal_AtypicalAdenom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312367" cy="43204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300192" y="3140968"/>
            <a:ext cx="360040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9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encrypted-tbn2.gstatic.com/images?q=tbn:ANd9GcQQa9edzqVNp9lSJNzQ-inxMeZjzp7gtMHeCBrukouvkiDeT11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4002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63736" y="1916832"/>
            <a:ext cx="3611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library.med.utah.edu/WebPath/jpeg4/ENDO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531" y="908720"/>
            <a:ext cx="6613853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3528" y="505905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normal thyroid follicle is lined by a cuboidal follicular epithelium with cells that can add or subtract colloid depending upon the degree of stimulation from TSH (thyroid stimulating hormone) released by the pituitary gland</a:t>
            </a:r>
            <a:r>
              <a:rPr lang="en-US" b="1" i="1" dirty="0" smtClean="0"/>
              <a:t>. </a:t>
            </a:r>
          </a:p>
          <a:p>
            <a:pPr algn="ctr"/>
            <a:r>
              <a:rPr lang="en-US" b="1" i="1" dirty="0" smtClean="0"/>
              <a:t> </a:t>
            </a:r>
            <a:r>
              <a:rPr lang="en-US" b="1" i="1" dirty="0" smtClean="0"/>
              <a:t>As in all endocrine glands, the interstitium has a rich vascular supply into which hormone is secreted.</a:t>
            </a:r>
            <a:endParaRPr 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907704" y="188640"/>
            <a:ext cx="5688632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Normal Histology of Thyroid gland - HPF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356992"/>
            <a:ext cx="6172200" cy="138492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and Histopathology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2852936"/>
            <a:ext cx="6172200" cy="138492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Multinodular Goiter  </a:t>
            </a:r>
            <a:endParaRPr lang="en-US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824536" cy="53285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187624" y="260648"/>
            <a:ext cx="619268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</a:t>
            </a:r>
            <a:endParaRPr lang="en-US" sz="2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2564904"/>
            <a:ext cx="122413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340768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multiple  neck nodules,</a:t>
            </a:r>
          </a:p>
          <a:p>
            <a:r>
              <a:rPr lang="en-US" sz="2000" b="1" dirty="0" smtClean="0"/>
              <a:t>Clinically  is </a:t>
            </a:r>
          </a:p>
          <a:p>
            <a:r>
              <a:rPr lang="en-US" sz="2000" b="1" dirty="0" err="1" smtClean="0"/>
              <a:t>Multinodular</a:t>
            </a:r>
            <a:r>
              <a:rPr lang="en-US" sz="2000" b="1" dirty="0" smtClean="0"/>
              <a:t> Goiter</a:t>
            </a:r>
          </a:p>
          <a:p>
            <a:endParaRPr lang="en-US" sz="2000" b="1" dirty="0" smtClean="0"/>
          </a:p>
          <a:p>
            <a:r>
              <a:rPr lang="en-US" sz="2000" b="1" u="sng" dirty="0" smtClean="0"/>
              <a:t>Causes: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IODINE deficiency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Goitrogens</a:t>
            </a:r>
            <a:r>
              <a:rPr lang="en-US" sz="2000" b="1" dirty="0" smtClean="0"/>
              <a:t>, e.g., cabbage, </a:t>
            </a:r>
          </a:p>
          <a:p>
            <a:r>
              <a:rPr lang="en-US" sz="2000" b="1" dirty="0" smtClean="0"/>
              <a:t>   Brussels sprouts, cauliflower, </a:t>
            </a:r>
          </a:p>
          <a:p>
            <a:r>
              <a:rPr lang="en-US" sz="2000" b="1" dirty="0" smtClean="0"/>
              <a:t>   turnips, cassava)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Congenital </a:t>
            </a:r>
            <a:endParaRPr lang="en-US" sz="20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05250"/>
            <a:ext cx="3619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038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9969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vegetables are </a:t>
            </a:r>
            <a:r>
              <a:rPr lang="en-US" b="1" dirty="0" err="1" smtClean="0"/>
              <a:t>goiterogens</a:t>
            </a:r>
            <a:r>
              <a:rPr lang="en-US" b="1" dirty="0" smtClean="0"/>
              <a:t>, fruits are NOT. Which one is NOT a </a:t>
            </a:r>
            <a:r>
              <a:rPr lang="en-US" b="1" dirty="0" err="1" smtClean="0"/>
              <a:t>goiterogen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1305</TotalTime>
  <Words>1557</Words>
  <Application>Microsoft Office PowerPoint</Application>
  <PresentationFormat>On-screen Show (4:3)</PresentationFormat>
  <Paragraphs>244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Parallax</vt:lpstr>
      <vt:lpstr>Endocrine Block Pathology Practical</vt:lpstr>
      <vt:lpstr>Normal Anatomy &amp; Histology</vt:lpstr>
      <vt:lpstr>PowerPoint Presentation</vt:lpstr>
      <vt:lpstr>PowerPoint Presentation</vt:lpstr>
      <vt:lpstr>PowerPoint Presentation</vt:lpstr>
      <vt:lpstr>Gross and Histopathology</vt:lpstr>
      <vt:lpstr>1- Multinodular Goiter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 Hyperthyroidism &amp; Grave’s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Hashimoto’s Thyroiditis</vt:lpstr>
      <vt:lpstr>PowerPoint Presentation</vt:lpstr>
      <vt:lpstr>PowerPoint Presentation</vt:lpstr>
      <vt:lpstr>PowerPoint Presentation</vt:lpstr>
      <vt:lpstr>PowerPoint Presentation</vt:lpstr>
      <vt:lpstr>4- Follicular Adenoma</vt:lpstr>
      <vt:lpstr>PowerPoint Presentation</vt:lpstr>
      <vt:lpstr>PowerPoint Presentation</vt:lpstr>
      <vt:lpstr>PowerPoint Presentation</vt:lpstr>
      <vt:lpstr>PowerPoint Presentation</vt:lpstr>
      <vt:lpstr>5- Papillary Thyroid Carcinoma</vt:lpstr>
      <vt:lpstr>PowerPoint Presentation</vt:lpstr>
      <vt:lpstr>PowerPoint Presentation</vt:lpstr>
      <vt:lpstr>PowerPoint Presentation</vt:lpstr>
      <vt:lpstr>PowerPoint Presentation</vt:lpstr>
      <vt:lpstr>ADRENAL GLAND</vt:lpstr>
      <vt:lpstr>Pheochromocytoma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Cushing Syndrome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practical block</dc:title>
  <dc:creator>Dr. Sayed Esawy</dc:creator>
  <cp:lastModifiedBy>dr-sashtah</cp:lastModifiedBy>
  <cp:revision>163</cp:revision>
  <dcterms:created xsi:type="dcterms:W3CDTF">2010-07-07T11:08:25Z</dcterms:created>
  <dcterms:modified xsi:type="dcterms:W3CDTF">2015-02-09T07:33:50Z</dcterms:modified>
</cp:coreProperties>
</file>