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85" r:id="rId3"/>
    <p:sldId id="386" r:id="rId4"/>
    <p:sldId id="397" r:id="rId5"/>
    <p:sldId id="396" r:id="rId6"/>
    <p:sldId id="398" r:id="rId7"/>
    <p:sldId id="399" r:id="rId8"/>
    <p:sldId id="400" r:id="rId9"/>
    <p:sldId id="352" r:id="rId10"/>
    <p:sldId id="353" r:id="rId11"/>
    <p:sldId id="354" r:id="rId12"/>
    <p:sldId id="355" r:id="rId13"/>
    <p:sldId id="356" r:id="rId14"/>
    <p:sldId id="401" r:id="rId15"/>
    <p:sldId id="402" r:id="rId16"/>
    <p:sldId id="403" r:id="rId17"/>
    <p:sldId id="404" r:id="rId18"/>
    <p:sldId id="406" r:id="rId19"/>
    <p:sldId id="405" r:id="rId20"/>
    <p:sldId id="407" r:id="rId21"/>
    <p:sldId id="408" r:id="rId22"/>
  </p:sldIdLst>
  <p:sldSz cx="10058400" cy="7315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CC"/>
    <a:srgbClr val="FF66FF"/>
    <a:srgbClr val="00FF00"/>
    <a:srgbClr val="CCFF99"/>
    <a:srgbClr val="FB6E6B"/>
    <a:srgbClr val="FB6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41" autoAdjust="0"/>
    <p:restoredTop sz="94521" autoAdjust="0"/>
  </p:normalViewPr>
  <p:slideViewPr>
    <p:cSldViewPr>
      <p:cViewPr varScale="1">
        <p:scale>
          <a:sx n="70" d="100"/>
          <a:sy n="70" d="100"/>
        </p:scale>
        <p:origin x="-1008" y="-102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DA9BA3-A7B5-42CD-A2A9-4887513DD5B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5113" y="514350"/>
            <a:ext cx="35337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B8428B-C509-4296-A100-9BD4FCBD2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594023C-F87C-4BFF-A4ED-BD63C99F9CE4}" type="slidenum">
              <a:rPr lang="ar-SA" altLang="en-US" smtClean="0">
                <a:latin typeface="Tahoma" panose="020B0604030504040204" pitchFamily="34" charset="0"/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3</a:t>
            </a:fld>
            <a:endParaRPr lang="en-US" altLang="en-US" smtClean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3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8B82-7899-4AAA-9D8E-0B2913713A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023D-A99C-43A1-9FD9-2F79676CF8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A9F-A5DC-41FF-B727-34E0ABDB70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3BDF-FF3F-4DEF-9B8A-7AAA64E3C40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2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F51F-F715-4E43-B7EC-946EC4B155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1615-6018-466E-8DD8-965B2340CA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55E-1D06-4B02-BB51-41437AF55AB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E4B-C04A-4A52-8E71-6602CDF6A3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05CF-9A8A-43FE-B100-DA4C0ADB68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FAE5-E673-4439-B19B-88E74E6DF5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2B4A-CC11-45B1-8E22-00D0913F72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186C58-D29E-416D-A84A-D0ABA0E32D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1219200"/>
            <a:ext cx="8999537" cy="4267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USED IN HYPOTHYROIDISM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144963"/>
            <a:ext cx="7042150" cy="1870075"/>
          </a:xfrm>
        </p:spPr>
        <p:txBody>
          <a:bodyPr rtlCol="0">
            <a:normAutofit/>
          </a:bodyPr>
          <a:lstStyle/>
          <a:p>
            <a:pPr defTabSz="992695" eaLnBrk="1" fontAlgn="auto" hangingPunct="1">
              <a:spcAft>
                <a:spcPts val="0"/>
              </a:spcAft>
              <a:defRPr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defTabSz="992695" eaLnBrk="1" fontAlgn="auto" hangingPunct="1">
              <a:spcAft>
                <a:spcPts val="0"/>
              </a:spcAft>
              <a:defRPr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C1DE9-B6C4-48A4-A719-903D6CD34BC0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E:\My Pictures\1897w-hypothyroidi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8351-5477-48E5-A315-BCE2B74E41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 descr="E:\My Pictures\0782w-hyp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839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CF2F5-6F5E-4825-A9E4-31FF154C6C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E:\My Pictures\20015w-hyp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750"/>
            <a:ext cx="89154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Hypothyroidism</a:t>
            </a:r>
            <a:endParaRPr lang="ar-EG" altLang="en-US" sz="3600" b="1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Replacement therapy with synthetic thyroid hormone preparations</a:t>
            </a:r>
          </a:p>
          <a:p>
            <a:pPr eaLnBrk="1" hangingPunct="1"/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ar-EG" altLang="en-US" b="1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5BB53-F7D4-4B4D-882F-213661B6A40F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50459"/>
            <a:ext cx="9250362" cy="648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(T</a:t>
            </a:r>
            <a:r>
              <a:rPr lang="en-US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B6B91"/>
              </a:solidFill>
              <a:latin typeface="Times New Roman" pitchFamily="18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synthetic form of the thyroxine (T</a:t>
            </a:r>
            <a:r>
              <a:rPr lang="en-US" sz="2800" b="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is the drug  of choice for replacement therapy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and has a long half life  ( 7 days)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 once daily.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 normal thyroid levels within 2-3 weeks</a:t>
            </a: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 is increased when hormone is given on empty stomach</a:t>
            </a:r>
          </a:p>
        </p:txBody>
      </p:sp>
    </p:spTree>
    <p:extLst>
      <p:ext uri="{BB962C8B-B14F-4D97-AF65-F5344CB8AC3E}">
        <p14:creationId xmlns:p14="http://schemas.microsoft.com/office/powerpoint/2010/main" val="37012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96012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preparations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preparations available from 0.025 to 0.3 mg tablets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Parnteral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preparation  200-500µg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patients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patients with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, treatment is started with reduced dosage.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is given in a dose of 12.5 – 25 µg/day for two weeks and then increased every two weeks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33207"/>
            <a:ext cx="9601200" cy="728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800" b="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uses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regardless of etiology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Congenital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Hashimoto thyroiditis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Pregnancy 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Thyroid carcinoma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239961"/>
            <a:ext cx="925036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 OF </a:t>
            </a:r>
            <a:r>
              <a:rPr lang="en-US" altLang="en-US" sz="3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DOSE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restlessness , insomnia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maturation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: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arrhythmias (Tachycardia, atrial fib.)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tremor , restlessness ,headache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intolerance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pain 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change in appetite, weight loss </a:t>
            </a:r>
          </a:p>
        </p:txBody>
      </p:sp>
    </p:spTree>
    <p:extLst>
      <p:ext uri="{BB962C8B-B14F-4D97-AF65-F5344CB8AC3E}">
        <p14:creationId xmlns:p14="http://schemas.microsoft.com/office/powerpoint/2010/main" val="33876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2657" y="395843"/>
            <a:ext cx="975360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potent (3-4 times) and rapid action than levothyroxine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short half life - not recommended for routine replacement therapy ( requires multiple daily doses)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avoided in cardiac patients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 available are 5-50µg tablets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parenteral use 10µg/ml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75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-32657"/>
            <a:ext cx="967740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 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synthetic T4 &amp; T3  in a ratio 4:1 that attempt to mimic the natural hormonal secretion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major limitations to this product are high cost and lack of therapeutic rationale because 35% of T4 is peripherally converted to T3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4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80025" y="2209800"/>
            <a:ext cx="4473575" cy="23415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72260" indent="-372260" algn="ctr" defTabSz="992695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b="1" dirty="0">
              <a:solidFill>
                <a:srgbClr val="C00000"/>
              </a:solidFill>
              <a:cs typeface="Arial" charset="0"/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Azza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El-</a:t>
            </a:r>
            <a:r>
              <a:rPr lang="en-US" b="1" dirty="0" err="1" smtClean="0">
                <a:solidFill>
                  <a:srgbClr val="C00000"/>
                </a:solidFill>
              </a:rPr>
              <a:t>Medani</a:t>
            </a:r>
            <a:endParaRPr lang="ar-SA" b="1" dirty="0">
              <a:solidFill>
                <a:srgbClr val="C00000"/>
              </a:solidFill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ar-SA" sz="3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304800" y="2209800"/>
            <a:ext cx="4648200" cy="2362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Abdulrahman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Almotrefi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9029"/>
            <a:ext cx="9677400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9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MYXEDEMA COMA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–threatening  hypothyroidism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treatment of choice is loading dose of levothyroxine intravenously 300-400µg initially followed by 50µg daily.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rapid response but it may provoke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cardiotoxicity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hydrocortisone  may be used in case of adrenal and pituitary insufficiency. </a:t>
            </a: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75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1" y="115092"/>
            <a:ext cx="9402762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HYPOTHROIDSM  AND PREGNANCY</a:t>
            </a: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hypothyroid patient 20-30 % increase in thyroxine is required because of :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elevated maternal </a:t>
            </a: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 binding 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globulin (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TBG) induced by estrogen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early development of fetal brain which depends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on maternal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9863" y="0"/>
            <a:ext cx="98075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Learning objectives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i="1" dirty="0" smtClean="0">
                <a:latin typeface="Arial" charset="0"/>
                <a:cs typeface="Arial" charset="0"/>
              </a:rPr>
              <a:t>By the end of this lecture, students should be able to: </a:t>
            </a:r>
            <a:endParaRPr lang="en-US" altLang="en-US" sz="3000" b="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 describe different classes of drugs used in hypothyroidism and their mechanism of action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understand their pharmacological effects,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clinical uses and adverse effects.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Recognize treatment of special cases of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hypothyroidism such as myxedema 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25400"/>
            <a:ext cx="9097962" cy="616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algn="ctr" defTabSz="992695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Thyroid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gland does not produce enough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hormones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Congenital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( cretinism  , dwarfism)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People who are most at risk include those over 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50 &amp; mainly in  females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Diagnosed by low plasma levels of T3 &amp; </a:t>
            </a: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T4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Prevalence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is 14/1000 females and 1/1000 </a:t>
            </a: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81000" y="59540"/>
            <a:ext cx="8915400" cy="675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hypothyroidism-Causes</a:t>
            </a:r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Autoimmune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thyroiditis (Hashimoto’s thyroiditis)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Radioactive iodine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Post thyroidectomy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Anti-thyroid drugs (CMZ , PTU)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Other drugs ( Lithium,  </a:t>
            </a:r>
            <a:r>
              <a:rPr lang="en-IE" altLang="en-US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Amiodarone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Iodine deficiency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Sub-acute 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carcinoma </a:t>
            </a:r>
            <a:endParaRPr lang="ar-EG" sz="2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7931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IE" altLang="en-US" dirty="0" smtClean="0"/>
          </a:p>
          <a:p>
            <a:pPr algn="ctr" eaLnBrk="1" hangingPunct="1"/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hypothyroidism-causes</a:t>
            </a:r>
          </a:p>
          <a:p>
            <a:pPr algn="ctr" eaLnBrk="1" hangingPunct="1"/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IE" altLang="en-US" dirty="0" smtClean="0"/>
          </a:p>
          <a:p>
            <a:pPr eaLnBrk="1" hangingPunct="1"/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  Hypothalamic disease</a:t>
            </a:r>
          </a:p>
          <a:p>
            <a:pPr eaLnBrk="1" hangingPunct="1"/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Pituitary disease</a:t>
            </a: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93726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</a:t>
            </a: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Manifestations of </a:t>
            </a: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Hypothyroidism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lack of energy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intolerance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or joint pain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Thin, brittle hair and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fingernails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9601200" cy="694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992188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 Manifestations of Hypothyroidism</a:t>
            </a: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Decreased sense of taste and smell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Dry flaky skin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Hoarseness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Menstrual disorders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Puffy face, hands, and feet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Thinning of </a:t>
            </a:r>
            <a:r>
              <a:rPr lang="en-US" altLang="en-US" sz="3500" b="0" dirty="0" smtClean="0">
                <a:solidFill>
                  <a:prstClr val="black"/>
                </a:solidFill>
                <a:latin typeface="Calibri"/>
                <a:cs typeface="+mn-cs"/>
              </a:rPr>
              <a:t>eyebrows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282E1-1D68-4E90-A2C6-454FBC1F1E58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 descr="E:\My Pictures\untitled--haaaaaaaashimot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2998</TotalTime>
  <Words>594</Words>
  <Application>Microsoft Office PowerPoint</Application>
  <PresentationFormat>Custom</PresentationFormat>
  <Paragraphs>187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DRUGS USED IN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 THYROID DRUGS</dc:title>
  <dc:creator>Abdul Latif</dc:creator>
  <cp:lastModifiedBy>GCUSER</cp:lastModifiedBy>
  <cp:revision>410</cp:revision>
  <dcterms:created xsi:type="dcterms:W3CDTF">2006-04-04T11:17:20Z</dcterms:created>
  <dcterms:modified xsi:type="dcterms:W3CDTF">2015-02-04T07:30:42Z</dcterms:modified>
</cp:coreProperties>
</file>