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4" r:id="rId2"/>
    <p:sldId id="263" r:id="rId3"/>
    <p:sldId id="316" r:id="rId4"/>
    <p:sldId id="270" r:id="rId5"/>
    <p:sldId id="317" r:id="rId6"/>
    <p:sldId id="320" r:id="rId7"/>
    <p:sldId id="319" r:id="rId8"/>
    <p:sldId id="276" r:id="rId9"/>
    <p:sldId id="278" r:id="rId10"/>
    <p:sldId id="279" r:id="rId11"/>
    <p:sldId id="337" r:id="rId12"/>
    <p:sldId id="271" r:id="rId13"/>
    <p:sldId id="284" r:id="rId14"/>
    <p:sldId id="325" r:id="rId15"/>
    <p:sldId id="285" r:id="rId16"/>
    <p:sldId id="336" r:id="rId17"/>
    <p:sldId id="332" r:id="rId18"/>
    <p:sldId id="331" r:id="rId19"/>
    <p:sldId id="297" r:id="rId20"/>
    <p:sldId id="338" r:id="rId21"/>
    <p:sldId id="339" r:id="rId22"/>
    <p:sldId id="292" r:id="rId23"/>
    <p:sldId id="341" r:id="rId24"/>
    <p:sldId id="340" r:id="rId25"/>
    <p:sldId id="34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DAC5"/>
    <a:srgbClr val="66FFFF"/>
    <a:srgbClr val="FFFF99"/>
    <a:srgbClr val="AB50C8"/>
    <a:srgbClr val="FFFFFF"/>
    <a:srgbClr val="44018D"/>
    <a:srgbClr val="5300CC"/>
    <a:srgbClr val="A2965C"/>
    <a:srgbClr val="FDCD03"/>
    <a:srgbClr val="FFED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847CB-485A-4B13-9ABD-2312FAFB91D8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5443D-751A-443D-B974-C5497D720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443D-751A-443D-B974-C5497D720B0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endParaRPr lang="en-GB" dirty="0">
              <a:latin typeface="Arial" pitchFamily="34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447800"/>
            <a:ext cx="4267200" cy="5181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42672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tx1"/>
            </a:gs>
            <a:gs pos="48000">
              <a:srgbClr val="341C5E"/>
            </a:gs>
            <a:gs pos="65000">
              <a:srgbClr val="4B0387"/>
            </a:gs>
            <a:gs pos="85000">
              <a:srgbClr val="B3A979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9B70A-021D-4685-B148-E1870D12F852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1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lancastria.net/blog/wp-content/uploads/2010/09/osteoporosis-lancastria.jpg"/>
          <p:cNvPicPr>
            <a:picLocks noChangeAspect="1" noChangeArrowheads="1"/>
          </p:cNvPicPr>
          <p:nvPr/>
        </p:nvPicPr>
        <p:blipFill>
          <a:blip r:embed="rId2" cstate="print">
            <a:lum bright="-20000" contrast="-10000"/>
          </a:blip>
          <a:srcRect l="72500" t="19185" r="2500" b="7914"/>
          <a:stretch>
            <a:fillRect/>
          </a:stretch>
        </p:blipFill>
        <p:spPr bwMode="auto">
          <a:xfrm>
            <a:off x="0" y="0"/>
            <a:ext cx="3048000" cy="2590800"/>
          </a:xfrm>
          <a:prstGeom prst="rect">
            <a:avLst/>
          </a:prstGeom>
          <a:noFill/>
        </p:spPr>
      </p:pic>
      <p:pic>
        <p:nvPicPr>
          <p:cNvPr id="24580" name="Picture 4" descr="http://img.medscape.com/slide/migrated/editorial/cmecircle/2007/6903/images/pres1/slide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740" t="21951" r="13897" b="6098"/>
          <a:stretch>
            <a:fillRect/>
          </a:stretch>
        </p:blipFill>
        <p:spPr bwMode="auto">
          <a:xfrm>
            <a:off x="0" y="1981200"/>
            <a:ext cx="3657600" cy="4876800"/>
          </a:xfrm>
          <a:prstGeom prst="snip2SameRect">
            <a:avLst/>
          </a:prstGeom>
          <a:noFill/>
        </p:spPr>
      </p:pic>
      <p:pic>
        <p:nvPicPr>
          <p:cNvPr id="4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2"/>
              </a:clrFrom>
              <a:clrTo>
                <a:srgbClr val="000002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>
            <a:off x="914400" y="304800"/>
            <a:ext cx="2895600" cy="4800600"/>
          </a:xfrm>
          <a:prstGeom prst="snip2Diag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895600" y="1447800"/>
            <a:ext cx="57064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OSTEOPOROSIS</a:t>
            </a:r>
            <a:endParaRPr lang="en-US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 cstate="print"/>
          <a:srcRect l="1169"/>
          <a:stretch>
            <a:fillRect/>
          </a:stretch>
        </p:blipFill>
        <p:spPr bwMode="auto">
          <a:xfrm>
            <a:off x="304799" y="152400"/>
            <a:ext cx="6019801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3429000"/>
          <a:ext cx="6019800" cy="3208098"/>
        </p:xfrm>
        <a:graphic>
          <a:graphicData uri="http://schemas.openxmlformats.org/drawingml/2006/table">
            <a:tbl>
              <a:tblPr/>
              <a:tblGrid>
                <a:gridCol w="3152697"/>
                <a:gridCol w="2867103"/>
              </a:tblGrid>
              <a:tr h="301422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Potentially Modifiable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Nonmodifiable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1"/>
                    </a:solidFill>
                  </a:tcPr>
                </a:tc>
              </a:tr>
              <a:tr h="3014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Current cigarette smoking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Personal history of fracture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5356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u="heavy" baseline="0" dirty="0">
                          <a:solidFill>
                            <a:schemeClr val="bg1"/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  <a:latin typeface="Arial Narrow" pitchFamily="34" charset="0"/>
                        </a:rPr>
                        <a:t>Diet low in calcium/vitamin D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1</a:t>
                      </a:r>
                      <a:r>
                        <a:rPr lang="en-US" sz="1800" b="1" baseline="300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st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-degree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relative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has fracture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286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u="heavy" kern="1200" baseline="0" dirty="0" err="1" smtClean="0">
                          <a:solidFill>
                            <a:schemeClr val="bg1"/>
                          </a:solidFill>
                          <a:uFill>
                            <a:solidFill>
                              <a:srgbClr val="00CCFF"/>
                            </a:solidFill>
                          </a:uFill>
                          <a:latin typeface="Arial Narrow" pitchFamily="34" charset="0"/>
                          <a:ea typeface="+mn-ea"/>
                          <a:cs typeface="+mn-cs"/>
                        </a:rPr>
                        <a:t>Glucocorticoids</a:t>
                      </a:r>
                      <a:r>
                        <a:rPr lang="en-US" sz="1800" b="1" u="heavy" kern="1200" baseline="0" dirty="0">
                          <a:solidFill>
                            <a:schemeClr val="bg1"/>
                          </a:solidFill>
                          <a:uFill>
                            <a:solidFill>
                              <a:srgbClr val="00CCFF"/>
                            </a:solidFill>
                          </a:uFill>
                          <a:latin typeface="Arial Narrow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anticonvulsants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Race (Caucasian or Asian)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4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Excessive alcohol intake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u="heavy" baseline="0" dirty="0">
                          <a:solidFill>
                            <a:schemeClr val="bg1"/>
                          </a:solidFill>
                          <a:uFill>
                            <a:solidFill>
                              <a:srgbClr val="00CCFF"/>
                            </a:solidFill>
                          </a:uFill>
                          <a:latin typeface="Arial Narrow" pitchFamily="34" charset="0"/>
                        </a:rPr>
                        <a:t>Elderly age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4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u="heavy" baseline="0" dirty="0">
                          <a:solidFill>
                            <a:schemeClr val="bg1"/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  <a:latin typeface="Arial Narrow" pitchFamily="34" charset="0"/>
                        </a:rPr>
                        <a:t>Sedentary lifestyle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Poor health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4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Body weight less than 127 lb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Dementia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4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u="heavy" baseline="0" dirty="0">
                          <a:solidFill>
                            <a:schemeClr val="bg1"/>
                          </a:solidFill>
                          <a:uFill>
                            <a:solidFill>
                              <a:srgbClr val="00CCFF"/>
                            </a:solidFill>
                          </a:uFill>
                          <a:latin typeface="Arial Narrow" pitchFamily="34" charset="0"/>
                        </a:rPr>
                        <a:t>Lack of estrogen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Hormonal disorders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118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fr-FR" sz="1800" b="1" dirty="0" err="1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Environmental</a:t>
                      </a:r>
                      <a:r>
                        <a:rPr lang="fr-FR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fr-FR" sz="1800" b="1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risks</a:t>
                      </a:r>
                      <a:endParaRPr lang="fr-FR" sz="18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u="heavy" baseline="0" dirty="0" err="1">
                          <a:solidFill>
                            <a:schemeClr val="bg1"/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  <a:latin typeface="Arial Narrow" pitchFamily="34" charset="0"/>
                        </a:rPr>
                        <a:t>Neoplastic</a:t>
                      </a:r>
                      <a:r>
                        <a:rPr lang="en-US" sz="1800" b="1" u="heavy" baseline="0" dirty="0">
                          <a:solidFill>
                            <a:schemeClr val="bg1"/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  <a:latin typeface="Arial Narrow" pitchFamily="34" charset="0"/>
                        </a:rPr>
                        <a:t> disorders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794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Poor eyesight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Metabolic abnormalities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4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History of organ transplants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Connective tissue disorders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838458" y="152400"/>
            <a:ext cx="2086342" cy="492443"/>
          </a:xfrm>
          <a:prstGeom prst="rect">
            <a:avLst/>
          </a:prstGeom>
          <a:solidFill>
            <a:srgbClr val="44018D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DCD03"/>
                </a:solidFill>
                <a:latin typeface="Bernard MT Condensed" pitchFamily="18" charset="0"/>
              </a:rPr>
              <a:t>OSTEOPOROSIS</a:t>
            </a:r>
            <a:endParaRPr lang="en-US" sz="2600" dirty="0">
              <a:solidFill>
                <a:srgbClr val="FDCD03"/>
              </a:solidFill>
              <a:latin typeface="Bernard MT Condensed" pitchFamily="18" charset="0"/>
            </a:endParaRPr>
          </a:p>
        </p:txBody>
      </p:sp>
      <p:pic>
        <p:nvPicPr>
          <p:cNvPr id="147457" name="Picture 1"/>
          <p:cNvPicPr>
            <a:picLocks noChangeAspect="1" noChangeArrowheads="1"/>
          </p:cNvPicPr>
          <p:nvPr/>
        </p:nvPicPr>
        <p:blipFill>
          <a:blip r:embed="rId3" cstate="print"/>
          <a:srcRect l="5814" r="8140" b="20552"/>
          <a:stretch>
            <a:fillRect/>
          </a:stretch>
        </p:blipFill>
        <p:spPr bwMode="auto">
          <a:xfrm flipH="1">
            <a:off x="6019800" y="4343400"/>
            <a:ext cx="2286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6704806" y="686594"/>
            <a:ext cx="1372394" cy="1121692"/>
            <a:chOff x="6704806" y="686594"/>
            <a:chExt cx="1372394" cy="1121692"/>
          </a:xfrm>
        </p:grpSpPr>
        <p:sp>
          <p:nvSpPr>
            <p:cNvPr id="7" name="TextBox 6"/>
            <p:cNvSpPr txBox="1"/>
            <p:nvPr/>
          </p:nvSpPr>
          <p:spPr>
            <a:xfrm>
              <a:off x="6705600" y="1408176"/>
              <a:ext cx="1371600" cy="400110"/>
            </a:xfrm>
            <a:prstGeom prst="rect">
              <a:avLst/>
            </a:prstGeom>
            <a:solidFill>
              <a:srgbClr val="EDDAC5"/>
            </a:solidFill>
            <a:ln>
              <a:solidFill>
                <a:schemeClr val="bg2">
                  <a:lumMod val="90000"/>
                </a:schemeClr>
              </a:solidFill>
            </a:ln>
            <a:effectLst>
              <a:outerShdw blurRad="50800" dist="38100" dir="2700000" algn="tl" rotWithShape="0">
                <a:srgbClr val="FDCD03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44018D"/>
                  </a:solidFill>
                  <a:latin typeface="Bernard MT Condensed" pitchFamily="18" charset="0"/>
                </a:rPr>
                <a:t>PREVENTION</a:t>
              </a:r>
              <a:endParaRPr lang="en-US" sz="2000" dirty="0">
                <a:solidFill>
                  <a:srgbClr val="44018D"/>
                </a:solidFill>
                <a:latin typeface="Bernard MT Condensed" pitchFamily="18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5400000">
              <a:off x="6324600" y="1066800"/>
              <a:ext cx="762000" cy="1588"/>
            </a:xfrm>
            <a:prstGeom prst="straightConnector1">
              <a:avLst/>
            </a:prstGeom>
            <a:ln w="38100">
              <a:solidFill>
                <a:srgbClr val="FDD21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476206" y="686594"/>
            <a:ext cx="1296194" cy="2304316"/>
            <a:chOff x="6476206" y="686594"/>
            <a:chExt cx="1296194" cy="2304316"/>
          </a:xfrm>
        </p:grpSpPr>
        <p:sp>
          <p:nvSpPr>
            <p:cNvPr id="8" name="TextBox 7"/>
            <p:cNvSpPr txBox="1"/>
            <p:nvPr/>
          </p:nvSpPr>
          <p:spPr>
            <a:xfrm>
              <a:off x="6477000" y="2590800"/>
              <a:ext cx="1295400" cy="400110"/>
            </a:xfrm>
            <a:prstGeom prst="rect">
              <a:avLst/>
            </a:prstGeom>
            <a:solidFill>
              <a:srgbClr val="EDDAC5"/>
            </a:solidFill>
            <a:ln>
              <a:solidFill>
                <a:schemeClr val="bg2">
                  <a:lumMod val="90000"/>
                </a:schemeClr>
              </a:solidFill>
            </a:ln>
            <a:effectLst>
              <a:outerShdw blurRad="50800" dist="38100" dir="2700000" algn="tl" rotWithShape="0">
                <a:srgbClr val="FDCD03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44018D"/>
                  </a:solidFill>
                  <a:latin typeface="Bernard MT Condensed" pitchFamily="18" charset="0"/>
                </a:rPr>
                <a:t>TREATMENT</a:t>
              </a:r>
              <a:endParaRPr lang="en-US" sz="2000" dirty="0">
                <a:solidFill>
                  <a:srgbClr val="44018D"/>
                </a:solidFill>
                <a:latin typeface="Bernard MT Condensed" pitchFamily="18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5400000">
              <a:off x="5524500" y="1638300"/>
              <a:ext cx="1905000" cy="1588"/>
            </a:xfrm>
            <a:prstGeom prst="straightConnector1">
              <a:avLst/>
            </a:prstGeom>
            <a:ln w="38100">
              <a:solidFill>
                <a:srgbClr val="FDD21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bg1"/>
            </a:gs>
            <a:gs pos="85000">
              <a:srgbClr val="B3A979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8442325" cy="539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http://img.medscape.com/slide/migrated/editorial/cmecircle/2007/6903/images/pres1/slide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740" t="21951" r="13897" b="6098"/>
          <a:stretch>
            <a:fillRect/>
          </a:stretch>
        </p:blipFill>
        <p:spPr bwMode="auto">
          <a:xfrm flipH="1">
            <a:off x="7550726" y="4733636"/>
            <a:ext cx="1593273" cy="2124364"/>
          </a:xfrm>
          <a:prstGeom prst="snip2Same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334000" y="3648670"/>
            <a:ext cx="2730236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BONE ANABOLIC AGENTS</a:t>
            </a:r>
            <a:endParaRPr lang="en-US" sz="2200" dirty="0">
              <a:solidFill>
                <a:srgbClr val="44018D"/>
              </a:solidFill>
              <a:latin typeface="Bernard MT Condense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10200" y="4250828"/>
            <a:ext cx="213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TERIPARATIDE</a:t>
            </a:r>
          </a:p>
          <a:p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250828"/>
            <a:ext cx="3276599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BISPHOSPHONATES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ESTROGEN ANALOGES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ANDROGEN ANALOGES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SERMS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CALCITONIN 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RANKL INHIBITORS                                      </a:t>
            </a:r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31595" y="5464168"/>
            <a:ext cx="175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STRONTIUM</a:t>
            </a:r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43528" y="3276600"/>
            <a:ext cx="1371600" cy="838200"/>
            <a:chOff x="3962400" y="2133600"/>
            <a:chExt cx="1371600" cy="990600"/>
          </a:xfrm>
        </p:grpSpPr>
        <p:sp>
          <p:nvSpPr>
            <p:cNvPr id="14" name="Curved Left Arrow 13"/>
            <p:cNvSpPr/>
            <p:nvPr/>
          </p:nvSpPr>
          <p:spPr>
            <a:xfrm>
              <a:off x="3962400" y="2133600"/>
              <a:ext cx="685800" cy="990600"/>
            </a:xfrm>
            <a:prstGeom prst="curvedLeftArrow">
              <a:avLst/>
            </a:prstGeom>
            <a:gradFill flip="none" rotWithShape="1">
              <a:gsLst>
                <a:gs pos="14000">
                  <a:schemeClr val="tx1"/>
                </a:gs>
                <a:gs pos="48000">
                  <a:srgbClr val="341C5E"/>
                </a:gs>
                <a:gs pos="15000">
                  <a:srgbClr val="4B0387"/>
                </a:gs>
                <a:gs pos="53000">
                  <a:srgbClr val="B3A979"/>
                </a:gs>
                <a:gs pos="99000">
                  <a:schemeClr val="accent1">
                    <a:tint val="23500"/>
                    <a:satMod val="160000"/>
                    <a:alpha val="79000"/>
                  </a:schemeClr>
                </a:gs>
                <a:gs pos="77000">
                  <a:srgbClr val="FFC000"/>
                </a:gs>
              </a:gsLst>
              <a:lin ang="5400000" scaled="1"/>
              <a:tileRect/>
            </a:gradFill>
            <a:ln w="19050">
              <a:solidFill>
                <a:srgbClr val="FDD2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urved Left Arrow 14"/>
            <p:cNvSpPr/>
            <p:nvPr/>
          </p:nvSpPr>
          <p:spPr>
            <a:xfrm flipH="1">
              <a:off x="4648200" y="2133600"/>
              <a:ext cx="685800" cy="990600"/>
            </a:xfrm>
            <a:prstGeom prst="curvedLeftArrow">
              <a:avLst/>
            </a:prstGeom>
            <a:gradFill flip="none" rotWithShape="1">
              <a:gsLst>
                <a:gs pos="14000">
                  <a:schemeClr val="tx1"/>
                </a:gs>
                <a:gs pos="48000">
                  <a:srgbClr val="341C5E"/>
                </a:gs>
                <a:gs pos="15000">
                  <a:srgbClr val="4B0387"/>
                </a:gs>
                <a:gs pos="53000">
                  <a:srgbClr val="B3A979"/>
                </a:gs>
                <a:gs pos="99000">
                  <a:schemeClr val="accent1">
                    <a:tint val="23500"/>
                    <a:satMod val="160000"/>
                    <a:alpha val="79000"/>
                  </a:schemeClr>
                </a:gs>
                <a:gs pos="77000">
                  <a:srgbClr val="FFC000"/>
                </a:gs>
              </a:gsLst>
              <a:lin ang="5400000" scaled="1"/>
              <a:tileRect/>
            </a:gradFill>
            <a:ln w="19050">
              <a:solidFill>
                <a:srgbClr val="FDD2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0" y="0"/>
            <a:ext cx="9144000" cy="1066800"/>
            <a:chOff x="0" y="0"/>
            <a:chExt cx="8534400" cy="1219200"/>
          </a:xfrm>
        </p:grpSpPr>
        <p:pic>
          <p:nvPicPr>
            <p:cNvPr id="17" name="Picture 4" descr="http://lancastria.net/blog/wp-content/uploads/2010/09/osteoporosis-lancastria.jpg"/>
            <p:cNvPicPr>
              <a:picLocks noChangeAspect="1" noChangeArrowheads="1"/>
            </p:cNvPicPr>
            <p:nvPr/>
          </p:nvPicPr>
          <p:blipFill>
            <a:blip r:embed="rId4" cstate="print"/>
            <a:srcRect l="72500" t="19185" r="2500" b="7914"/>
            <a:stretch>
              <a:fillRect/>
            </a:stretch>
          </p:blipFill>
          <p:spPr bwMode="auto">
            <a:xfrm rot="5400000">
              <a:off x="838200" y="-838200"/>
              <a:ext cx="1219200" cy="2895600"/>
            </a:xfrm>
            <a:prstGeom prst="rect">
              <a:avLst/>
            </a:prstGeom>
            <a:noFill/>
          </p:spPr>
        </p:pic>
        <p:pic>
          <p:nvPicPr>
            <p:cNvPr id="18" name="Picture 4" descr="http://lancastria.net/blog/wp-content/uploads/2010/09/osteoporosis-lancastria.jpg"/>
            <p:cNvPicPr>
              <a:picLocks noChangeAspect="1" noChangeArrowheads="1"/>
            </p:cNvPicPr>
            <p:nvPr/>
          </p:nvPicPr>
          <p:blipFill>
            <a:blip r:embed="rId4" cstate="print"/>
            <a:srcRect l="72500" t="19185" r="2500" b="7914"/>
            <a:stretch>
              <a:fillRect/>
            </a:stretch>
          </p:blipFill>
          <p:spPr bwMode="auto">
            <a:xfrm rot="5400000">
              <a:off x="3657600" y="-838200"/>
              <a:ext cx="1219200" cy="2895600"/>
            </a:xfrm>
            <a:prstGeom prst="rect">
              <a:avLst/>
            </a:prstGeom>
            <a:noFill/>
          </p:spPr>
        </p:pic>
        <p:pic>
          <p:nvPicPr>
            <p:cNvPr id="19" name="Picture 4" descr="http://lancastria.net/blog/wp-content/uploads/2010/09/osteoporosis-lancastria.jpg"/>
            <p:cNvPicPr>
              <a:picLocks noChangeAspect="1" noChangeArrowheads="1"/>
            </p:cNvPicPr>
            <p:nvPr/>
          </p:nvPicPr>
          <p:blipFill>
            <a:blip r:embed="rId4" cstate="print"/>
            <a:srcRect l="72500" t="19185" r="2500" b="7914"/>
            <a:stretch>
              <a:fillRect/>
            </a:stretch>
          </p:blipFill>
          <p:spPr bwMode="auto">
            <a:xfrm rot="5400000">
              <a:off x="6477000" y="-838200"/>
              <a:ext cx="1219200" cy="2895600"/>
            </a:xfrm>
            <a:prstGeom prst="rect">
              <a:avLst/>
            </a:prstGeom>
            <a:noFill/>
          </p:spPr>
        </p:pic>
      </p:grpSp>
      <p:sp>
        <p:nvSpPr>
          <p:cNvPr id="10" name="Rectangle 9"/>
          <p:cNvSpPr/>
          <p:nvPr/>
        </p:nvSpPr>
        <p:spPr>
          <a:xfrm>
            <a:off x="2514600" y="228600"/>
            <a:ext cx="3936462" cy="492443"/>
          </a:xfrm>
          <a:prstGeom prst="rect">
            <a:avLst/>
          </a:prstGeom>
          <a:solidFill>
            <a:srgbClr val="44018D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FDCD03"/>
                </a:solidFill>
                <a:latin typeface="Bernard MT Condensed" pitchFamily="18" charset="0"/>
              </a:rPr>
              <a:t>TREATMENT OF OSTEOPOROSIS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4267200" y="762000"/>
            <a:ext cx="457200" cy="457200"/>
          </a:xfrm>
          <a:prstGeom prst="downArrow">
            <a:avLst/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15000">
                <a:srgbClr val="4B0387"/>
              </a:gs>
              <a:gs pos="53000">
                <a:srgbClr val="B3A979"/>
              </a:gs>
              <a:gs pos="99000">
                <a:schemeClr val="accent1">
                  <a:tint val="23500"/>
                  <a:satMod val="160000"/>
                  <a:alpha val="79000"/>
                </a:schemeClr>
              </a:gs>
              <a:gs pos="77000">
                <a:srgbClr val="FFC000"/>
              </a:gs>
            </a:gsLst>
            <a:lin ang="5400000" scaled="1"/>
            <a:tileRect/>
          </a:gradFill>
          <a:ln w="19050">
            <a:solidFill>
              <a:srgbClr val="FDD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>
            <a:off x="0" y="76200"/>
            <a:ext cx="1676400" cy="2438400"/>
          </a:xfrm>
          <a:prstGeom prst="snip2DiagRect">
            <a:avLst/>
          </a:prstGeom>
          <a:noFill/>
          <a:effectLst>
            <a:softEdge rad="31750"/>
          </a:effectLst>
        </p:spPr>
      </p:pic>
      <p:pic>
        <p:nvPicPr>
          <p:cNvPr id="22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 flipH="1">
            <a:off x="7467600" y="3955472"/>
            <a:ext cx="1524000" cy="2216727"/>
          </a:xfrm>
          <a:prstGeom prst="snip2DiagRect">
            <a:avLst/>
          </a:prstGeom>
          <a:noFill/>
          <a:effectLst>
            <a:softEdge rad="31750"/>
          </a:effectLst>
        </p:spPr>
      </p:pic>
      <p:sp>
        <p:nvSpPr>
          <p:cNvPr id="2" name="Rectangle 1"/>
          <p:cNvSpPr/>
          <p:nvPr/>
        </p:nvSpPr>
        <p:spPr>
          <a:xfrm>
            <a:off x="609600" y="3648670"/>
            <a:ext cx="3088793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ANTIRESORPTIVE AGENTS </a:t>
            </a:r>
            <a:endParaRPr lang="en-US" sz="2200" dirty="0">
              <a:solidFill>
                <a:srgbClr val="44018D"/>
              </a:solidFill>
              <a:latin typeface="Bernard MT Condense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4192036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DD21B"/>
                </a:solidFill>
                <a:sym typeface="Wingdings 2"/>
              </a:rPr>
              <a:t></a:t>
            </a:r>
            <a:endParaRPr lang="en-US" sz="2800" dirty="0">
              <a:solidFill>
                <a:srgbClr val="FDD21B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00" y="451616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DD21B"/>
                </a:solidFill>
                <a:sym typeface="Wingdings 2"/>
              </a:rPr>
              <a:t></a:t>
            </a:r>
            <a:endParaRPr lang="en-US" sz="2800" dirty="0">
              <a:solidFill>
                <a:srgbClr val="FDD21B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600" y="482096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DD21B"/>
                </a:solidFill>
                <a:sym typeface="Wingdings 2"/>
              </a:rPr>
              <a:t></a:t>
            </a:r>
            <a:endParaRPr lang="en-US" sz="2800" dirty="0">
              <a:solidFill>
                <a:srgbClr val="FDD21B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" y="512576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DD21B"/>
                </a:solidFill>
                <a:sym typeface="Wingdings 2"/>
              </a:rPr>
              <a:t></a:t>
            </a:r>
            <a:endParaRPr lang="en-US" sz="2800" dirty="0">
              <a:solidFill>
                <a:srgbClr val="FDD21B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600" y="5868436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DD21B"/>
                </a:solidFill>
                <a:sym typeface="Wingdings 2"/>
              </a:rPr>
              <a:t></a:t>
            </a:r>
            <a:endParaRPr lang="en-US" sz="2800" dirty="0">
              <a:solidFill>
                <a:srgbClr val="FDD21B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0595" y="5407078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DD21B"/>
                </a:solidFill>
                <a:sym typeface="Wingdings 2"/>
              </a:rPr>
              <a:t></a:t>
            </a:r>
            <a:endParaRPr lang="en-US" sz="2800" dirty="0">
              <a:solidFill>
                <a:srgbClr val="FDD21B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752600" y="1295400"/>
            <a:ext cx="7239000" cy="1012686"/>
            <a:chOff x="1752600" y="1295400"/>
            <a:chExt cx="7239000" cy="1012686"/>
          </a:xfrm>
        </p:grpSpPr>
        <p:sp>
          <p:nvSpPr>
            <p:cNvPr id="34" name="Rectangle 33"/>
            <p:cNvSpPr/>
            <p:nvPr/>
          </p:nvSpPr>
          <p:spPr>
            <a:xfrm>
              <a:off x="1752600" y="1600200"/>
              <a:ext cx="7239000" cy="707886"/>
            </a:xfrm>
            <a:prstGeom prst="rect">
              <a:avLst/>
            </a:prstGeom>
            <a:gradFill flip="none" rotWithShape="1">
              <a:gsLst>
                <a:gs pos="14000">
                  <a:schemeClr val="tx1"/>
                </a:gs>
                <a:gs pos="48000">
                  <a:srgbClr val="341C5E"/>
                </a:gs>
                <a:gs pos="65000">
                  <a:srgbClr val="4B0387"/>
                </a:gs>
                <a:gs pos="85000">
                  <a:srgbClr val="B3A979">
                    <a:alpha val="32000"/>
                  </a:srgb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sz="2000" b="1" i="1" dirty="0" err="1" smtClean="0">
                  <a:solidFill>
                    <a:schemeClr val="bg1"/>
                  </a:solidFill>
                  <a:latin typeface="Arial Narrow" pitchFamily="34" charset="0"/>
                </a:rPr>
                <a:t>Fluorapatite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 Narrow" pitchFamily="34" charset="0"/>
                </a:rPr>
                <a:t>; </a:t>
              </a:r>
            </a:p>
            <a:p>
              <a:pPr algn="r"/>
              <a:r>
                <a:rPr lang="en-US" sz="2000" b="1" i="1" dirty="0" smtClean="0">
                  <a:solidFill>
                    <a:schemeClr val="bg1"/>
                  </a:solidFill>
                  <a:latin typeface="Arial Narrow" pitchFamily="34" charset="0"/>
                </a:rPr>
                <a:t>To 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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Arial Narrow" pitchFamily="34" charset="0"/>
                </a:rPr>
                <a:t>trabecular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 Narrow" pitchFamily="34" charset="0"/>
                </a:rPr>
                <a:t>bone 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 Narrow" pitchFamily="34" charset="0"/>
                </a:rPr>
                <a:t> when  it 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 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in 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 Narrow" pitchFamily="34" charset="0"/>
                </a:rPr>
                <a:t>presence of normal cortical bones</a:t>
              </a:r>
              <a:endParaRPr lang="en-US" sz="2000" b="1" i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5" name="Arc 34"/>
            <p:cNvSpPr/>
            <p:nvPr/>
          </p:nvSpPr>
          <p:spPr>
            <a:xfrm>
              <a:off x="6477000" y="1295400"/>
              <a:ext cx="1524000" cy="990600"/>
            </a:xfrm>
            <a:prstGeom prst="arc">
              <a:avLst/>
            </a:prstGeom>
            <a:ln w="38100">
              <a:solidFill>
                <a:srgbClr val="FDD21B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295400" y="1221817"/>
            <a:ext cx="3200400" cy="2130983"/>
            <a:chOff x="1295400" y="1221817"/>
            <a:chExt cx="3200400" cy="2130983"/>
          </a:xfrm>
        </p:grpSpPr>
        <p:sp>
          <p:nvSpPr>
            <p:cNvPr id="36" name="Arc 35"/>
            <p:cNvSpPr/>
            <p:nvPr/>
          </p:nvSpPr>
          <p:spPr>
            <a:xfrm rot="18444132" flipH="1">
              <a:off x="994072" y="1566343"/>
              <a:ext cx="1758895" cy="1069843"/>
            </a:xfrm>
            <a:prstGeom prst="arc">
              <a:avLst/>
            </a:prstGeom>
            <a:ln w="38100">
              <a:solidFill>
                <a:srgbClr val="FDD21B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1295400" y="2743200"/>
              <a:ext cx="3200400" cy="609600"/>
            </a:xfrm>
            <a:custGeom>
              <a:avLst/>
              <a:gdLst>
                <a:gd name="connsiteX0" fmla="*/ 0 w 3090672"/>
                <a:gd name="connsiteY0" fmla="*/ 0 h 429768"/>
                <a:gd name="connsiteX1" fmla="*/ 402336 w 3090672"/>
                <a:gd name="connsiteY1" fmla="*/ 192024 h 429768"/>
                <a:gd name="connsiteX2" fmla="*/ 1645920 w 3090672"/>
                <a:gd name="connsiteY2" fmla="*/ 292608 h 429768"/>
                <a:gd name="connsiteX3" fmla="*/ 2843784 w 3090672"/>
                <a:gd name="connsiteY3" fmla="*/ 100584 h 429768"/>
                <a:gd name="connsiteX4" fmla="*/ 3090672 w 3090672"/>
                <a:gd name="connsiteY4" fmla="*/ 429768 h 429768"/>
                <a:gd name="connsiteX5" fmla="*/ 3090672 w 3090672"/>
                <a:gd name="connsiteY5" fmla="*/ 429768 h 42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0672" h="429768">
                  <a:moveTo>
                    <a:pt x="0" y="0"/>
                  </a:moveTo>
                  <a:cubicBezTo>
                    <a:pt x="64008" y="71628"/>
                    <a:pt x="128016" y="143256"/>
                    <a:pt x="402336" y="192024"/>
                  </a:cubicBezTo>
                  <a:cubicBezTo>
                    <a:pt x="676656" y="240792"/>
                    <a:pt x="1239012" y="307848"/>
                    <a:pt x="1645920" y="292608"/>
                  </a:cubicBezTo>
                  <a:cubicBezTo>
                    <a:pt x="2052828" y="277368"/>
                    <a:pt x="2602992" y="77724"/>
                    <a:pt x="2843784" y="100584"/>
                  </a:cubicBezTo>
                  <a:cubicBezTo>
                    <a:pt x="3084576" y="123444"/>
                    <a:pt x="3090672" y="429768"/>
                    <a:pt x="3090672" y="429768"/>
                  </a:cubicBezTo>
                  <a:lnTo>
                    <a:pt x="3090672" y="429768"/>
                  </a:lnTo>
                </a:path>
              </a:pathLst>
            </a:custGeom>
            <a:ln w="38100">
              <a:solidFill>
                <a:srgbClr val="FDD21B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Down Arrow 37"/>
          <p:cNvSpPr/>
          <p:nvPr/>
        </p:nvSpPr>
        <p:spPr>
          <a:xfrm rot="9665249">
            <a:off x="4002723" y="4859537"/>
            <a:ext cx="429144" cy="393130"/>
          </a:xfrm>
          <a:prstGeom prst="downArrow">
            <a:avLst>
              <a:gd name="adj1" fmla="val 14000"/>
              <a:gd name="adj2" fmla="val 50000"/>
            </a:avLst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15000">
                <a:srgbClr val="4B0387"/>
              </a:gs>
              <a:gs pos="53000">
                <a:srgbClr val="B3A979"/>
              </a:gs>
              <a:gs pos="99000">
                <a:schemeClr val="accent1">
                  <a:tint val="23500"/>
                  <a:satMod val="160000"/>
                  <a:alpha val="79000"/>
                </a:schemeClr>
              </a:gs>
              <a:gs pos="77000">
                <a:srgbClr val="FFC000"/>
              </a:gs>
            </a:gsLst>
            <a:lin ang="5400000" scaled="1"/>
            <a:tileRect/>
          </a:gradFill>
          <a:ln w="19050">
            <a:solidFill>
              <a:srgbClr val="FDD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 rot="11934751" flipH="1">
            <a:off x="4612323" y="4868631"/>
            <a:ext cx="429144" cy="393130"/>
          </a:xfrm>
          <a:prstGeom prst="downArrow">
            <a:avLst>
              <a:gd name="adj1" fmla="val 14000"/>
              <a:gd name="adj2" fmla="val 50000"/>
            </a:avLst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15000">
                <a:srgbClr val="4B0387"/>
              </a:gs>
              <a:gs pos="53000">
                <a:srgbClr val="B3A979"/>
              </a:gs>
              <a:gs pos="99000">
                <a:schemeClr val="accent1">
                  <a:tint val="23500"/>
                  <a:satMod val="160000"/>
                  <a:alpha val="79000"/>
                </a:schemeClr>
              </a:gs>
              <a:gs pos="77000">
                <a:srgbClr val="FFC000"/>
              </a:gs>
            </a:gsLst>
            <a:lin ang="5400000" scaled="1"/>
            <a:tileRect/>
          </a:gradFill>
          <a:ln w="19050">
            <a:solidFill>
              <a:srgbClr val="FDD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114800" y="6324600"/>
            <a:ext cx="4419600" cy="400110"/>
          </a:xfrm>
          <a:prstGeom prst="rect">
            <a:avLst/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65000">
                <a:srgbClr val="4B0387"/>
              </a:gs>
              <a:gs pos="85000">
                <a:srgbClr val="B3A979">
                  <a:alpha val="32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 Others; </a:t>
            </a:r>
            <a:r>
              <a:rPr lang="en-US" sz="2000" b="1" i="1" dirty="0" err="1" smtClean="0">
                <a:solidFill>
                  <a:schemeClr val="bg1"/>
                </a:solidFill>
                <a:latin typeface="Arial Narrow" pitchFamily="34" charset="0"/>
              </a:rPr>
              <a:t>Thiazide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 diuretics, </a:t>
            </a:r>
            <a:r>
              <a:rPr lang="en-US" sz="2000" b="1" i="1" dirty="0" err="1" smtClean="0">
                <a:solidFill>
                  <a:schemeClr val="bg1"/>
                </a:solidFill>
                <a:latin typeface="Arial Narrow" pitchFamily="34" charset="0"/>
              </a:rPr>
              <a:t>statins</a:t>
            </a:r>
            <a:endParaRPr lang="en-US" sz="20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0" y="1095266"/>
            <a:ext cx="66294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25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Replace what is missing….Ca,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Vit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D, Na fluoride </a:t>
            </a:r>
          </a:p>
          <a:p>
            <a:pPr marL="0" lvl="1">
              <a:lnSpc>
                <a:spcPts val="25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Reset back the balance of remodeling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 -0.11101 " pathEditMode="relative" ptsTypes="AA">
                                      <p:cBhvr>
                                        <p:cTn id="7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 -0.12211 " pathEditMode="relative" ptsTypes="AA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1" build="p"/>
      <p:bldP spid="8" grpId="0"/>
      <p:bldP spid="2" grpId="0" animBg="1"/>
      <p:bldP spid="25" grpId="0"/>
      <p:bldP spid="26" grpId="0"/>
      <p:bldP spid="27" grpId="0"/>
      <p:bldP spid="28" grpId="0"/>
      <p:bldP spid="29" grpId="0"/>
      <p:bldP spid="30" grpId="0"/>
      <p:bldP spid="38" grpId="0" animBg="1"/>
      <p:bldP spid="38" grpId="1" animBg="1"/>
      <p:bldP spid="39" grpId="0" animBg="1"/>
      <p:bldP spid="39" grpId="1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tx1"/>
            </a:gs>
            <a:gs pos="48000">
              <a:srgbClr val="341C5E"/>
            </a:gs>
            <a:gs pos="65000">
              <a:srgbClr val="4B0387"/>
            </a:gs>
            <a:gs pos="85000">
              <a:srgbClr val="B3A979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2151102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BISPHOSPHONATES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324600" y="76200"/>
            <a:ext cx="2667000" cy="3867150"/>
            <a:chOff x="6324600" y="0"/>
            <a:chExt cx="2667000" cy="3867150"/>
          </a:xfrm>
        </p:grpSpPr>
        <p:sp>
          <p:nvSpPr>
            <p:cNvPr id="13" name="Rectangle 12"/>
            <p:cNvSpPr/>
            <p:nvPr/>
          </p:nvSpPr>
          <p:spPr>
            <a:xfrm>
              <a:off x="6934200" y="1752600"/>
              <a:ext cx="1600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34200" y="3581400"/>
              <a:ext cx="1600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http://images-mediawiki-sites.thefullwiki.org/09/1/2/2/95887452822323112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24600" y="0"/>
              <a:ext cx="2667000" cy="3867150"/>
            </a:xfrm>
            <a:prstGeom prst="rect">
              <a:avLst/>
            </a:prstGeom>
            <a:noFill/>
          </p:spPr>
        </p:pic>
      </p:grpSp>
      <p:sp>
        <p:nvSpPr>
          <p:cNvPr id="4" name="Rectangle 3"/>
          <p:cNvSpPr/>
          <p:nvPr/>
        </p:nvSpPr>
        <p:spPr>
          <a:xfrm>
            <a:off x="228600" y="838200"/>
            <a:ext cx="64395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Are compounds that have two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phosphonate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(PO</a:t>
            </a:r>
            <a:r>
              <a:rPr lang="en-US" sz="2200" b="1" baseline="-25000" dirty="0" smtClean="0">
                <a:solidFill>
                  <a:schemeClr val="bg1"/>
                </a:solidFill>
                <a:latin typeface="Arial Narrow" pitchFamily="34" charset="0"/>
              </a:rPr>
              <a:t>3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) groups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219200"/>
            <a:ext cx="2383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DD21B"/>
                </a:solidFill>
              </a:rPr>
              <a:t>Non-Nitrogenous</a:t>
            </a:r>
            <a:endParaRPr lang="en-US" sz="2400" dirty="0">
              <a:solidFill>
                <a:srgbClr val="FDD21B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1219200"/>
            <a:ext cx="1756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DD21B"/>
                </a:solidFill>
              </a:rPr>
              <a:t>Nitrogenous</a:t>
            </a:r>
            <a:endParaRPr lang="en-US" sz="2400" dirty="0">
              <a:solidFill>
                <a:srgbClr val="FDD21B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594247"/>
            <a:ext cx="2514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Etidronate</a:t>
            </a:r>
            <a:endParaRPr lang="en-US" dirty="0" smtClean="0">
              <a:solidFill>
                <a:schemeClr val="bg1"/>
              </a:solidFill>
              <a:latin typeface="Bernard MT Condensed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Clodronate</a:t>
            </a:r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  	</a:t>
            </a:r>
          </a:p>
          <a:p>
            <a:pPr>
              <a:spcBef>
                <a:spcPts val="600"/>
              </a:spcBef>
            </a:pP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Tildronate</a:t>
            </a:r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    	</a:t>
            </a:r>
          </a:p>
        </p:txBody>
      </p:sp>
      <p:sp>
        <p:nvSpPr>
          <p:cNvPr id="9" name="Rectangle 8"/>
          <p:cNvSpPr/>
          <p:nvPr/>
        </p:nvSpPr>
        <p:spPr>
          <a:xfrm>
            <a:off x="3429000" y="1604665"/>
            <a:ext cx="30480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Alendronate</a:t>
            </a:r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 	</a:t>
            </a:r>
            <a:endParaRPr lang="en-US" dirty="0" smtClean="0">
              <a:solidFill>
                <a:schemeClr val="bg1"/>
              </a:solidFill>
              <a:latin typeface="Bernard MT Condensed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Ibandronate</a:t>
            </a:r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  	</a:t>
            </a:r>
          </a:p>
          <a:p>
            <a:pPr>
              <a:spcBef>
                <a:spcPts val="600"/>
              </a:spcBef>
            </a:pP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Risedronate</a:t>
            </a:r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 	</a:t>
            </a:r>
            <a:endParaRPr lang="en-US" dirty="0" smtClean="0">
              <a:solidFill>
                <a:schemeClr val="bg1"/>
              </a:solidFill>
              <a:latin typeface="Bernard MT Condensed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Zoledronate</a:t>
            </a:r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    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3429000"/>
            <a:ext cx="8534400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Are structurally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Arial Narrow" pitchFamily="34" charset="0"/>
              </a:rPr>
              <a:t>similar to pyrophosphate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thereby                   inhibiting activation of enzymes that utilize it.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preferentially "stick" to calcium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concentrate in bones, bound to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hydroxapatite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 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prevent bone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resorption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by inhibiting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osteoclast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function.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Their 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relative potencies for </a:t>
            </a:r>
            <a:r>
              <a:rPr lang="en-GB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osteoclast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 inhibition is the most with 3</a:t>
            </a:r>
            <a:r>
              <a:rPr lang="en-GB" sz="2400" b="1" baseline="30000" dirty="0" smtClean="0">
                <a:solidFill>
                  <a:schemeClr val="bg1"/>
                </a:solidFill>
                <a:latin typeface="Arial Narrow" pitchFamily="34" charset="0"/>
              </a:rPr>
              <a:t>rd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 generation </a:t>
            </a:r>
            <a:r>
              <a:rPr lang="en-GB" sz="2400" dirty="0" smtClean="0">
                <a:solidFill>
                  <a:schemeClr val="bg1"/>
                </a:solidFill>
                <a:latin typeface="Bernard MT Condensed" pitchFamily="18" charset="0"/>
              </a:rPr>
              <a:t>“</a:t>
            </a:r>
            <a:r>
              <a:rPr lang="en-US" sz="2400" dirty="0" err="1" smtClean="0">
                <a:solidFill>
                  <a:schemeClr val="bg1"/>
                </a:solidFill>
                <a:latin typeface="Bernard MT Condensed" pitchFamily="18" charset="0"/>
              </a:rPr>
              <a:t>Zoledronate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”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6585" y="1973860"/>
            <a:ext cx="25146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  <a:sym typeface="Wingdings 3"/>
              </a:rPr>
              <a:t>1</a:t>
            </a: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</a:rPr>
              <a:t>0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  <a:sym typeface="Wingdings 3"/>
              </a:rPr>
              <a:t></a:t>
            </a: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</a:rPr>
              <a:t>10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038600" y="1629349"/>
            <a:ext cx="30480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  <a:sym typeface="Wingdings 3"/>
              </a:rPr>
              <a:t>	 500</a:t>
            </a:r>
            <a:endParaRPr lang="en-US" dirty="0" smtClean="0">
              <a:solidFill>
                <a:srgbClr val="FFFF00"/>
              </a:solidFill>
              <a:latin typeface="Bernard MT Condensed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  <a:sym typeface="Wingdings 3"/>
              </a:rPr>
              <a:t>1</a:t>
            </a: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</a:rPr>
              <a:t>000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  <a:sym typeface="Wingdings 3"/>
              </a:rPr>
              <a:t>	2000</a:t>
            </a:r>
            <a:endParaRPr lang="en-US" dirty="0" smtClean="0">
              <a:solidFill>
                <a:srgbClr val="FFFF00"/>
              </a:solidFill>
              <a:latin typeface="Bernard MT Condensed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  <a:sym typeface="Wingdings 3"/>
              </a:rPr>
              <a:t>	</a:t>
            </a: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</a:rPr>
              <a:t>10000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5715000"/>
            <a:ext cx="89916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How do they inhibit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osteoclasts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???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It is taken up during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osteoclast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resorptive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activity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blocks steps in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cholestrol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synthetic pathway within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osteoclast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end up by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apoptosis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52400" y="2743200"/>
            <a:ext cx="2162907" cy="773805"/>
            <a:chOff x="152400" y="2743200"/>
            <a:chExt cx="2162907" cy="773805"/>
          </a:xfrm>
        </p:grpSpPr>
        <p:sp>
          <p:nvSpPr>
            <p:cNvPr id="21" name="Down Arrow 20"/>
            <p:cNvSpPr/>
            <p:nvPr/>
          </p:nvSpPr>
          <p:spPr>
            <a:xfrm>
              <a:off x="152400" y="2743200"/>
              <a:ext cx="457200" cy="457200"/>
            </a:xfrm>
            <a:prstGeom prst="downArrow">
              <a:avLst/>
            </a:prstGeom>
            <a:gradFill flip="none" rotWithShape="1">
              <a:gsLst>
                <a:gs pos="14000">
                  <a:schemeClr val="tx1"/>
                </a:gs>
                <a:gs pos="48000">
                  <a:srgbClr val="341C5E"/>
                </a:gs>
                <a:gs pos="15000">
                  <a:srgbClr val="4B0387"/>
                </a:gs>
                <a:gs pos="53000">
                  <a:srgbClr val="B3A979"/>
                </a:gs>
                <a:gs pos="99000">
                  <a:schemeClr val="accent1">
                    <a:tint val="23500"/>
                    <a:satMod val="160000"/>
                    <a:alpha val="79000"/>
                  </a:schemeClr>
                </a:gs>
                <a:gs pos="77000">
                  <a:srgbClr val="FFC000"/>
                </a:gs>
              </a:gsLst>
              <a:lin ang="54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64205" y="3086118"/>
              <a:ext cx="2151102" cy="43088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FCF004"/>
                  </a:solidFill>
                  <a:latin typeface="Bernard MT Condensed" pitchFamily="18" charset="0"/>
                </a:rPr>
                <a:t>Mechanism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5" name="Picture 3" descr="C:\Users\Administrator\Pictures\b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1227" y="108284"/>
            <a:ext cx="5114925" cy="6659563"/>
          </a:xfrm>
          <a:prstGeom prst="rect">
            <a:avLst/>
          </a:prstGeom>
          <a:noFill/>
        </p:spPr>
      </p:pic>
      <p:pic>
        <p:nvPicPr>
          <p:cNvPr id="9" name="Picture 4" descr="Fig4c"/>
          <p:cNvPicPr>
            <a:picLocks noChangeAspect="1" noChangeArrowheads="1"/>
          </p:cNvPicPr>
          <p:nvPr/>
        </p:nvPicPr>
        <p:blipFill>
          <a:blip r:embed="rId3" cstate="print">
            <a:lum bright="-12000" contrast="30000"/>
          </a:blip>
          <a:srcRect r="37273"/>
          <a:stretch>
            <a:fillRect/>
          </a:stretch>
        </p:blipFill>
        <p:spPr bwMode="auto">
          <a:xfrm>
            <a:off x="152400" y="2646362"/>
            <a:ext cx="5105400" cy="39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181600" y="4724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5300CC"/>
                </a:solidFill>
                <a:latin typeface="Bernard MT Condensed" pitchFamily="18" charset="0"/>
              </a:rPr>
              <a:t>Prenylated</a:t>
            </a:r>
            <a:r>
              <a:rPr lang="en-US" dirty="0" smtClean="0">
                <a:solidFill>
                  <a:srgbClr val="5300CC"/>
                </a:solidFill>
                <a:latin typeface="Bernard MT Condensed" pitchFamily="18" charset="0"/>
              </a:rPr>
              <a:t>  small GP</a:t>
            </a:r>
            <a:endParaRPr lang="en-US" dirty="0">
              <a:solidFill>
                <a:srgbClr val="5300CC"/>
              </a:solidFill>
              <a:latin typeface="Bernard MT Condensed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6400800" y="4648200"/>
            <a:ext cx="304800" cy="228600"/>
          </a:xfrm>
          <a:prstGeom prst="straightConnector1">
            <a:avLst/>
          </a:prstGeom>
          <a:ln w="38100">
            <a:solidFill>
              <a:srgbClr val="53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28600" y="76201"/>
            <a:ext cx="3886200" cy="2477601"/>
            <a:chOff x="228600" y="76201"/>
            <a:chExt cx="3886200" cy="2477601"/>
          </a:xfrm>
        </p:grpSpPr>
        <p:sp>
          <p:nvSpPr>
            <p:cNvPr id="8" name="TextBox 7"/>
            <p:cNvSpPr txBox="1"/>
            <p:nvPr/>
          </p:nvSpPr>
          <p:spPr>
            <a:xfrm>
              <a:off x="228600" y="76201"/>
              <a:ext cx="3886200" cy="2477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  <a:latin typeface="Bernard MT Condensed" pitchFamily="18" charset="0"/>
                </a:rPr>
                <a:t>BLOCK STEPS IN CHOLESTROL SYNTHETIC PATHWAY IN OSTEOCLAST </a:t>
              </a:r>
            </a:p>
            <a:p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that act as signaling molecules responsible for the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osteoclastic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hydrolytic &amp;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phagocytic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activity.</a:t>
              </a:r>
            </a:p>
            <a:p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Stop function </a:t>
              </a:r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 apoptosis</a:t>
              </a:r>
              <a:endParaRPr lang="en-US" sz="22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1676400" y="1740795"/>
              <a:ext cx="457200" cy="457200"/>
            </a:xfrm>
            <a:prstGeom prst="downArrow">
              <a:avLst/>
            </a:prstGeom>
            <a:gradFill flip="none" rotWithShape="1">
              <a:gsLst>
                <a:gs pos="14000">
                  <a:schemeClr val="tx1"/>
                </a:gs>
                <a:gs pos="48000">
                  <a:srgbClr val="341C5E"/>
                </a:gs>
                <a:gs pos="15000">
                  <a:srgbClr val="4B0387"/>
                </a:gs>
                <a:gs pos="53000">
                  <a:srgbClr val="B3A979"/>
                </a:gs>
                <a:gs pos="99000">
                  <a:schemeClr val="accent1">
                    <a:tint val="23500"/>
                    <a:satMod val="160000"/>
                    <a:alpha val="79000"/>
                  </a:schemeClr>
                </a:gs>
                <a:gs pos="77000">
                  <a:srgbClr val="FFC000"/>
                </a:gs>
              </a:gsLst>
              <a:lin ang="5400000" scaled="1"/>
              <a:tileRect/>
            </a:gradFill>
            <a:ln w="19050">
              <a:solidFill>
                <a:srgbClr val="FCF0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/>
          <p:cNvSpPr/>
          <p:nvPr/>
        </p:nvSpPr>
        <p:spPr>
          <a:xfrm>
            <a:off x="6074230" y="3102428"/>
            <a:ext cx="2971800" cy="1295400"/>
          </a:xfrm>
          <a:prstGeom prst="ellipse">
            <a:avLst/>
          </a:prstGeom>
          <a:noFill/>
          <a:ln w="28575">
            <a:solidFill>
              <a:srgbClr val="AB50C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tx1"/>
            </a:gs>
            <a:gs pos="48000">
              <a:srgbClr val="341C5E"/>
            </a:gs>
            <a:gs pos="65000">
              <a:srgbClr val="4B0387"/>
            </a:gs>
            <a:gs pos="88000">
              <a:srgbClr val="B3A979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48237"/>
            <a:ext cx="876407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Poorly abs (&lt; 10%), food impair absorption more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must be given on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an empty stomach.  / infused IV.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t</a:t>
            </a:r>
            <a:r>
              <a:rPr lang="en-US" sz="2400" b="1" baseline="-25000" dirty="0" smtClean="0">
                <a:solidFill>
                  <a:schemeClr val="bg1"/>
                </a:solidFill>
                <a:latin typeface="Arial Narrow" pitchFamily="34" charset="0"/>
              </a:rPr>
              <a:t>1/2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1 hr.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Half of absorbed drug accumulates in bones,  remainder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excreted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unchanged in urine.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In bone it is retained for months, depending on bone turnover.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304800"/>
            <a:ext cx="2151102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Kinetics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28600" y="2667000"/>
            <a:ext cx="8764074" cy="1435135"/>
            <a:chOff x="228600" y="2667000"/>
            <a:chExt cx="8764074" cy="1435135"/>
          </a:xfrm>
        </p:grpSpPr>
        <p:sp>
          <p:nvSpPr>
            <p:cNvPr id="4" name="Rectangle 3"/>
            <p:cNvSpPr/>
            <p:nvPr/>
          </p:nvSpPr>
          <p:spPr>
            <a:xfrm>
              <a:off x="228600" y="2667000"/>
              <a:ext cx="2151102" cy="43088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FCF004"/>
                  </a:solidFill>
                  <a:latin typeface="Bernard MT Condensed" pitchFamily="18" charset="0"/>
                </a:rPr>
                <a:t>Indications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8600" y="3048000"/>
              <a:ext cx="8764074" cy="1054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Osteoporosis, 2ndry to menopause,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glucocorticoids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, ….</a:t>
              </a:r>
            </a:p>
            <a:p>
              <a:pPr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Paget’s Disease</a:t>
              </a:r>
            </a:p>
            <a:p>
              <a:pPr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Malignancy- associated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hypercalcaemia</a:t>
              </a:r>
              <a:endParaRPr lang="en-US" sz="2400" b="1" dirty="0" smtClean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8600" y="4038600"/>
            <a:ext cx="8839200" cy="3038138"/>
            <a:chOff x="228600" y="4038600"/>
            <a:chExt cx="8839200" cy="3038138"/>
          </a:xfrm>
        </p:grpSpPr>
        <p:sp>
          <p:nvSpPr>
            <p:cNvPr id="11" name="Rectangle 10"/>
            <p:cNvSpPr/>
            <p:nvPr/>
          </p:nvSpPr>
          <p:spPr>
            <a:xfrm>
              <a:off x="228600" y="4038600"/>
              <a:ext cx="1008102" cy="43088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FCF004"/>
                  </a:solidFill>
                  <a:latin typeface="Bernard MT Condensed" pitchFamily="18" charset="0"/>
                </a:rPr>
                <a:t>Dosing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" y="4419600"/>
              <a:ext cx="8839200" cy="2657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Once weekly, or on two consecutive days each month</a:t>
              </a:r>
            </a:p>
            <a:p>
              <a:pPr>
                <a:lnSpc>
                  <a:spcPts val="25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Taken 1st thing am with glass of water, on empty stomach then  nothing taken after for ½ hr.  </a:t>
              </a:r>
            </a:p>
            <a:p>
              <a:pPr>
                <a:lnSpc>
                  <a:spcPts val="25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Should be taken in upright position.</a:t>
              </a:r>
            </a:p>
            <a:p>
              <a:pPr>
                <a:lnSpc>
                  <a:spcPts val="25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Separate 4 hrs before giving Ca, Mg, Al containing drugs</a:t>
              </a:r>
            </a:p>
            <a:p>
              <a:pPr>
                <a:lnSpc>
                  <a:spcPts val="25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Newer preparations can be given as 2 hrs IV infusion (or better over a lesser time), monthly in 1</a:t>
              </a:r>
              <a:r>
                <a:rPr lang="en-US" sz="2400" b="1" baseline="30000" dirty="0" smtClean="0">
                  <a:solidFill>
                    <a:schemeClr val="bg1"/>
                  </a:solidFill>
                  <a:latin typeface="Arial Narrow" pitchFamily="34" charset="0"/>
                </a:rPr>
                <a:t>st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year then every 3 months after.</a:t>
              </a:r>
            </a:p>
            <a:p>
              <a:pPr>
                <a:lnSpc>
                  <a:spcPts val="2500"/>
                </a:lnSpc>
              </a:pPr>
              <a:endParaRPr lang="en-US" sz="2400" b="1" dirty="0" smtClean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846195" y="164205"/>
            <a:ext cx="2151102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BISPHOSPHONATES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5791200"/>
            <a:ext cx="9144000" cy="1066800"/>
            <a:chOff x="0" y="0"/>
            <a:chExt cx="8534400" cy="1219200"/>
          </a:xfrm>
        </p:grpSpPr>
        <p:pic>
          <p:nvPicPr>
            <p:cNvPr id="12" name="Picture 4" descr="http://lancastria.net/blog/wp-content/uploads/2010/09/osteoporosis-lancastria.jpg"/>
            <p:cNvPicPr>
              <a:picLocks noChangeAspect="1" noChangeArrowheads="1"/>
            </p:cNvPicPr>
            <p:nvPr/>
          </p:nvPicPr>
          <p:blipFill>
            <a:blip r:embed="rId2" cstate="print"/>
            <a:srcRect l="72500" t="19185" r="2500" b="7914"/>
            <a:stretch>
              <a:fillRect/>
            </a:stretch>
          </p:blipFill>
          <p:spPr bwMode="auto">
            <a:xfrm rot="5400000">
              <a:off x="838200" y="-838200"/>
              <a:ext cx="1219200" cy="2895600"/>
            </a:xfrm>
            <a:prstGeom prst="rect">
              <a:avLst/>
            </a:prstGeom>
            <a:noFill/>
          </p:spPr>
        </p:pic>
        <p:pic>
          <p:nvPicPr>
            <p:cNvPr id="13" name="Picture 4" descr="http://lancastria.net/blog/wp-content/uploads/2010/09/osteoporosis-lancastria.jpg"/>
            <p:cNvPicPr>
              <a:picLocks noChangeAspect="1" noChangeArrowheads="1"/>
            </p:cNvPicPr>
            <p:nvPr/>
          </p:nvPicPr>
          <p:blipFill>
            <a:blip r:embed="rId2" cstate="print"/>
            <a:srcRect l="72500" t="19185" r="2500" b="7914"/>
            <a:stretch>
              <a:fillRect/>
            </a:stretch>
          </p:blipFill>
          <p:spPr bwMode="auto">
            <a:xfrm rot="5400000">
              <a:off x="3657600" y="-838200"/>
              <a:ext cx="1219200" cy="2895600"/>
            </a:xfrm>
            <a:prstGeom prst="rect">
              <a:avLst/>
            </a:prstGeom>
            <a:noFill/>
          </p:spPr>
        </p:pic>
        <p:pic>
          <p:nvPicPr>
            <p:cNvPr id="14" name="Picture 4" descr="http://lancastria.net/blog/wp-content/uploads/2010/09/osteoporosis-lancastria.jpg"/>
            <p:cNvPicPr>
              <a:picLocks noChangeAspect="1" noChangeArrowheads="1"/>
            </p:cNvPicPr>
            <p:nvPr/>
          </p:nvPicPr>
          <p:blipFill>
            <a:blip r:embed="rId2" cstate="print"/>
            <a:srcRect l="72500" t="19185" r="2500" b="7914"/>
            <a:stretch>
              <a:fillRect/>
            </a:stretch>
          </p:blipFill>
          <p:spPr bwMode="auto">
            <a:xfrm rot="5400000">
              <a:off x="6477000" y="-838200"/>
              <a:ext cx="1219200" cy="2895600"/>
            </a:xfrm>
            <a:prstGeom prst="rect">
              <a:avLst/>
            </a:prstGeom>
            <a:noFill/>
          </p:spPr>
        </p:pic>
      </p:grpSp>
      <p:sp>
        <p:nvSpPr>
          <p:cNvPr id="5" name="Rectangle 4"/>
          <p:cNvSpPr/>
          <p:nvPr/>
        </p:nvSpPr>
        <p:spPr>
          <a:xfrm>
            <a:off x="304800" y="483513"/>
            <a:ext cx="1066800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ADRs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974070"/>
            <a:ext cx="8458200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GIT irritation; nausea, vomiting, gastritis , ulceration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solidFill>
                  <a:srgbClr val="FFFF99"/>
                </a:solidFill>
                <a:latin typeface="Arial Narrow" pitchFamily="34" charset="0"/>
                <a:sym typeface="Wingdings 3"/>
              </a:rPr>
              <a:t>to avoid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 give large amount of water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Gastro-esophageal reflux </a:t>
            </a:r>
            <a:r>
              <a:rPr lang="en-US" sz="2400" b="1" u="sng" dirty="0" smtClean="0">
                <a:solidFill>
                  <a:schemeClr val="bg1"/>
                </a:solidFill>
                <a:latin typeface="Arial Narrow" pitchFamily="34" charset="0"/>
              </a:rPr>
              <a:t>+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ulcerations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solidFill>
                  <a:srgbClr val="FFFF99"/>
                </a:solidFill>
                <a:latin typeface="Arial Narrow" pitchFamily="34" charset="0"/>
                <a:sym typeface="Wingdings 3"/>
              </a:rPr>
              <a:t>to avoid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give on empty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 stomach while sitting in upright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Flue like manifestations upon IV infusion</a:t>
            </a:r>
          </a:p>
          <a:p>
            <a:pPr>
              <a:lnSpc>
                <a:spcPts val="26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-necrosis of the jaw [ mandible &gt; jaw ] more upon long use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with IV infusion preparation usually after dental surgical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procedures. It is due to activation of matrix metalloproteinase that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cause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lysis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Atrial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fibrillation &gt; women with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alendronate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zolidronate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8600" y="4445913"/>
            <a:ext cx="8915400" cy="1192887"/>
            <a:chOff x="77274" y="5843826"/>
            <a:chExt cx="8915400" cy="1192887"/>
          </a:xfrm>
        </p:grpSpPr>
        <p:sp>
          <p:nvSpPr>
            <p:cNvPr id="8" name="Rectangle 7"/>
            <p:cNvSpPr/>
            <p:nvPr/>
          </p:nvSpPr>
          <p:spPr>
            <a:xfrm>
              <a:off x="77274" y="5843826"/>
              <a:ext cx="2151102" cy="43088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FCF004"/>
                  </a:solidFill>
                  <a:latin typeface="Bernard MT Condensed" pitchFamily="18" charset="0"/>
                </a:rPr>
                <a:t>Contraindications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8600" y="6303179"/>
              <a:ext cx="8764074" cy="733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  <a:buBlip>
                  <a:blip r:embed="rId3"/>
                </a:buBlip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Decreased renal function</a:t>
              </a:r>
            </a:p>
            <a:p>
              <a:pPr>
                <a:lnSpc>
                  <a:spcPts val="2500"/>
                </a:lnSpc>
                <a:buBlip>
                  <a:blip r:embed="rId3"/>
                </a:buBlip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Peptic ulcer / esophageal reflux</a:t>
              </a:r>
            </a:p>
          </p:txBody>
        </p:sp>
      </p:grpSp>
      <p:pic>
        <p:nvPicPr>
          <p:cNvPr id="10" name="Picture 4" descr="http://img.medscape.com/slide/migrated/editorial/cmecircle/2007/6903/images/pres1/slide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740" t="21951" r="13897" b="6098"/>
          <a:stretch>
            <a:fillRect/>
          </a:stretch>
        </p:blipFill>
        <p:spPr bwMode="auto">
          <a:xfrm flipH="1">
            <a:off x="7550726" y="4733636"/>
            <a:ext cx="1593273" cy="2124364"/>
          </a:xfrm>
          <a:prstGeom prst="snip2SameRect">
            <a:avLst/>
          </a:prstGeom>
          <a:noFill/>
        </p:spPr>
      </p:pic>
      <p:pic>
        <p:nvPicPr>
          <p:cNvPr id="15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 flipH="1">
            <a:off x="7467600" y="3955472"/>
            <a:ext cx="1524000" cy="2216727"/>
          </a:xfrm>
          <a:prstGeom prst="snip2DiagRect">
            <a:avLst/>
          </a:prstGeom>
          <a:noFill/>
          <a:effectLst>
            <a:softEdge rad="31750"/>
          </a:effectLst>
        </p:spPr>
      </p:pic>
      <p:sp>
        <p:nvSpPr>
          <p:cNvPr id="16" name="Rectangle 15"/>
          <p:cNvSpPr/>
          <p:nvPr/>
        </p:nvSpPr>
        <p:spPr>
          <a:xfrm>
            <a:off x="6846195" y="164205"/>
            <a:ext cx="2151102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BISPHOSPHONATES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611532"/>
            <a:ext cx="4191000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It binds to RANKL, expressed by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osteoblasts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</a:p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-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ve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RANKL from interacting with RANK expressed on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preosteoclasts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osteoclastogenesis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( no mature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osteoclasts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). </a:t>
            </a:r>
          </a:p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It binds also to mature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osteoclast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  its apoptosis </a:t>
            </a:r>
          </a:p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So  net effect   bone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. 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22882" name="Picture 2" descr="http://www.journaloforalmicrobiology.net/index.php/jom/article/viewFile/5532/6261/14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371600"/>
            <a:ext cx="4800600" cy="52578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743200" y="304800"/>
            <a:ext cx="1828800" cy="461665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44018D"/>
                </a:solidFill>
                <a:latin typeface="Bernard MT Condensed" pitchFamily="18" charset="0"/>
              </a:rPr>
              <a:t>DENOSUMAB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" y="304800"/>
            <a:ext cx="2618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RANKL INHIBITORS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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838200"/>
            <a:ext cx="8534400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It is a fully human MOA that mimics the activity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osteoprotegrin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4205" y="1219200"/>
            <a:ext cx="1664595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Mechanism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8102958" y="989526"/>
            <a:ext cx="457200" cy="457200"/>
          </a:xfrm>
          <a:prstGeom prst="downArrow">
            <a:avLst/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15000">
                <a:srgbClr val="4B0387"/>
              </a:gs>
              <a:gs pos="53000">
                <a:srgbClr val="B3A979"/>
              </a:gs>
              <a:gs pos="99000">
                <a:schemeClr val="accent1">
                  <a:tint val="23500"/>
                  <a:satMod val="160000"/>
                  <a:alpha val="79000"/>
                </a:schemeClr>
              </a:gs>
              <a:gs pos="77000">
                <a:srgbClr val="FFC000"/>
              </a:gs>
            </a:gsLst>
            <a:lin ang="5400000" scaled="1"/>
            <a:tileRect/>
          </a:gradFill>
          <a:ln w="19050">
            <a:solidFill>
              <a:srgbClr val="FCF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4546242"/>
            <a:ext cx="1905000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Administration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400" y="4913289"/>
            <a:ext cx="3708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Subcutaneous every 6 month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5354082"/>
            <a:ext cx="2438400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Contraindications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5715000"/>
            <a:ext cx="41910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patients with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hypocalcemia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 Correct Ca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Vit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 levels before starting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denosumab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tx1"/>
            </a:gs>
            <a:gs pos="43000">
              <a:srgbClr val="341C5E"/>
            </a:gs>
            <a:gs pos="32000">
              <a:srgbClr val="4B0387"/>
            </a:gs>
            <a:gs pos="85000">
              <a:srgbClr val="B3A979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77000" y="4154511"/>
            <a:ext cx="800637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ADRs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1"/>
            <a:ext cx="7821768" cy="6858000"/>
            <a:chOff x="0" y="1"/>
            <a:chExt cx="7821768" cy="68580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048" t="3077" r="5250" b="6154"/>
            <a:stretch>
              <a:fillRect/>
            </a:stretch>
          </p:blipFill>
          <p:spPr>
            <a:xfrm>
              <a:off x="0" y="1"/>
              <a:ext cx="6477000" cy="6858000"/>
            </a:xfrm>
            <a:prstGeom prst="rect">
              <a:avLst/>
            </a:prstGeom>
            <a:noFill/>
          </p:spPr>
        </p:pic>
        <p:grpSp>
          <p:nvGrpSpPr>
            <p:cNvPr id="9" name="Group 8"/>
            <p:cNvGrpSpPr/>
            <p:nvPr/>
          </p:nvGrpSpPr>
          <p:grpSpPr>
            <a:xfrm>
              <a:off x="5001294" y="342363"/>
              <a:ext cx="2820474" cy="430887"/>
              <a:chOff x="5001294" y="342363"/>
              <a:chExt cx="2820474" cy="430887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5001294" y="367047"/>
                <a:ext cx="1308371" cy="4001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990099"/>
                    </a:solidFill>
                    <a:latin typeface="Bernard MT Condensed" pitchFamily="18" charset="0"/>
                  </a:rPr>
                  <a:t>DENOSUMAB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157173" y="342363"/>
                <a:ext cx="1664595" cy="43088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FCF004"/>
                    </a:solidFill>
                    <a:latin typeface="Bernard MT Condensed" pitchFamily="18" charset="0"/>
                    <a:sym typeface="Wingdings 3"/>
                  </a:rPr>
                  <a:t></a:t>
                </a:r>
                <a:r>
                  <a:rPr lang="en-US" sz="2200" dirty="0" smtClean="0">
                    <a:solidFill>
                      <a:srgbClr val="FCF004"/>
                    </a:solidFill>
                    <a:latin typeface="Bernard MT Condensed" pitchFamily="18" charset="0"/>
                  </a:rPr>
                  <a:t>Mechanism</a:t>
                </a:r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6221896" y="4648200"/>
            <a:ext cx="292210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Infections;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urinary &amp; respiratory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Eczema &amp; skin rash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Constipation 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Cataract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Joint pains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1676400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STRONTIUM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892314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Sr</a:t>
            </a:r>
            <a:r>
              <a:rPr lang="en-US" sz="2400" b="1" baseline="30000" dirty="0" smtClean="0">
                <a:solidFill>
                  <a:schemeClr val="bg1"/>
                </a:solidFill>
                <a:latin typeface="Arial Narrow" pitchFamily="34" charset="0"/>
              </a:rPr>
              <a:t>2+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is a divalent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cation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resembling Ca</a:t>
            </a:r>
            <a:r>
              <a:rPr lang="en-US" sz="2400" b="1" baseline="30000" dirty="0" smtClean="0">
                <a:solidFill>
                  <a:schemeClr val="bg1"/>
                </a:solidFill>
                <a:latin typeface="Arial Narrow" pitchFamily="34" charset="0"/>
              </a:rPr>
              <a:t>2+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in atomic &amp;  ionic properties. 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It is orally active as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distrontium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0405" y="1739069"/>
            <a:ext cx="1664595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Mechanism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4205" y="3200400"/>
            <a:ext cx="8610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FFED01"/>
                  </a:solidFill>
                </a:uFill>
                <a:latin typeface="Arial Narrow" pitchFamily="34" charset="0"/>
              </a:rPr>
              <a:t>On </a:t>
            </a:r>
            <a:r>
              <a:rPr lang="en-US" sz="2400" b="1" u="heavy" dirty="0" err="1" smtClean="0">
                <a:solidFill>
                  <a:schemeClr val="bg1"/>
                </a:solidFill>
                <a:uFill>
                  <a:solidFill>
                    <a:srgbClr val="FFED01"/>
                  </a:solidFill>
                </a:uFill>
                <a:latin typeface="Arial Narrow" pitchFamily="34" charset="0"/>
              </a:rPr>
              <a:t>Osteoblast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FFED01"/>
                  </a:solidFill>
                </a:uFill>
                <a:latin typeface="Arial Narrow" pitchFamily="34" charset="0"/>
              </a:rPr>
              <a:t>;</a:t>
            </a:r>
          </a:p>
          <a:p>
            <a:pPr marL="457200" indent="-457200">
              <a:lnSpc>
                <a:spcPts val="2400"/>
              </a:lnSpc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Like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Ca, it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is an agonist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on Ca Sensing Receptor [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CaSR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] ;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that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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differentiation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of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pre-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oteoblast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to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osteoblast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 bone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formation</a:t>
            </a:r>
          </a:p>
          <a:p>
            <a:pPr marL="457200" indent="-457200">
              <a:lnSpc>
                <a:spcPts val="2400"/>
              </a:lnSpc>
              <a:buFontTx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It stimulate expression of OPG RANKL binding  -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ve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osteo-clustogenesis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 bone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9963" y="2128097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1</a:t>
            </a:r>
            <a:r>
              <a:rPr lang="en-US" sz="2400" b="1" baseline="30000" dirty="0" smtClean="0">
                <a:solidFill>
                  <a:schemeClr val="bg1"/>
                </a:solidFill>
                <a:latin typeface="Arial Narrow" pitchFamily="34" charset="0"/>
              </a:rPr>
              <a:t>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drug to possess “ dual action “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i.e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has both anabolic &amp;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antiresor-ptive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effects resulting in a rebalance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favor of bone formation.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" y="5105400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FFED01"/>
                  </a:solidFill>
                </a:uFill>
                <a:latin typeface="Arial Narrow" pitchFamily="34" charset="0"/>
              </a:rPr>
              <a:t>On </a:t>
            </a:r>
            <a:r>
              <a:rPr lang="en-US" sz="2400" b="1" u="heavy" dirty="0" err="1" smtClean="0">
                <a:solidFill>
                  <a:schemeClr val="bg1"/>
                </a:solidFill>
                <a:uFill>
                  <a:solidFill>
                    <a:srgbClr val="FFED01"/>
                  </a:solidFill>
                </a:uFill>
                <a:latin typeface="Arial Narrow" pitchFamily="34" charset="0"/>
              </a:rPr>
              <a:t>Osteoclast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Agonist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on Ca Sensing Receptor [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CaSP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]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differentiation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of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pre-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oteoclast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to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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apoptosis  bone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build="p"/>
      <p:bldP spid="17" grpId="0"/>
      <p:bldP spid="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mg.medscape.com/slide/migrated/editorial/cmecircle/2007/6903/images/pres1/slide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740" t="21951" r="13897" b="6098"/>
          <a:stretch>
            <a:fillRect/>
          </a:stretch>
        </p:blipFill>
        <p:spPr bwMode="auto">
          <a:xfrm rot="16200000" flipH="1">
            <a:off x="76201" y="-76201"/>
            <a:ext cx="1981200" cy="2133601"/>
          </a:xfrm>
          <a:prstGeom prst="snip2SameRect">
            <a:avLst/>
          </a:prstGeom>
          <a:noFill/>
        </p:spPr>
      </p:pic>
      <p:pic>
        <p:nvPicPr>
          <p:cNvPr id="6" name="Picture 4" descr="http://img.medscape.com/slide/migrated/editorial/cmecircle/2007/6903/images/pres1/slide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740" t="21951" r="13897" b="6098"/>
          <a:stretch>
            <a:fillRect/>
          </a:stretch>
        </p:blipFill>
        <p:spPr bwMode="auto">
          <a:xfrm flipH="1">
            <a:off x="7550726" y="4733636"/>
            <a:ext cx="1593273" cy="2124364"/>
          </a:xfrm>
          <a:prstGeom prst="snip2SameRect">
            <a:avLst/>
          </a:prstGeom>
          <a:noFill/>
        </p:spPr>
      </p:pic>
      <p:pic>
        <p:nvPicPr>
          <p:cNvPr id="7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 flipH="1">
            <a:off x="7467600" y="3955472"/>
            <a:ext cx="1524000" cy="2216727"/>
          </a:xfrm>
          <a:prstGeom prst="snip2DiagRect">
            <a:avLst/>
          </a:prstGeom>
          <a:noFill/>
          <a:effectLst>
            <a:softEdge rad="31750"/>
          </a:effectLst>
        </p:spPr>
      </p:pic>
      <p:pic>
        <p:nvPicPr>
          <p:cNvPr id="25602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>
            <a:off x="0" y="58479"/>
            <a:ext cx="2654710" cy="3827721"/>
          </a:xfrm>
          <a:prstGeom prst="snip2DiagRect">
            <a:avLst/>
          </a:prstGeom>
          <a:noFill/>
          <a:effectLst>
            <a:softEdge rad="31750"/>
          </a:effectLst>
        </p:spPr>
      </p:pic>
      <p:sp>
        <p:nvSpPr>
          <p:cNvPr id="3" name="Rectangle 2"/>
          <p:cNvSpPr/>
          <p:nvPr/>
        </p:nvSpPr>
        <p:spPr>
          <a:xfrm>
            <a:off x="2895600" y="432137"/>
            <a:ext cx="60198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>
                <a:gd name="adj" fmla="val 56302"/>
              </a:avLst>
            </a:prstTxWarp>
            <a:spAutoFit/>
          </a:bodyPr>
          <a:lstStyle/>
          <a:p>
            <a:pPr algn="ctr"/>
            <a:r>
              <a:rPr lang="en-US" sz="6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OSTEOPOROSIS</a:t>
            </a:r>
            <a:endParaRPr lang="en-US" sz="6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09600" y="2998381"/>
            <a:ext cx="8229600" cy="3554819"/>
          </a:xfrm>
          <a:prstGeom prst="rect">
            <a:avLst/>
          </a:prstGeom>
          <a:gradFill flip="none" rotWithShape="1">
            <a:gsLst>
              <a:gs pos="4000">
                <a:srgbClr val="44018D">
                  <a:alpha val="40000"/>
                </a:srgbClr>
              </a:gs>
              <a:gs pos="48000">
                <a:srgbClr val="341C5E"/>
              </a:gs>
              <a:gs pos="65000">
                <a:srgbClr val="7030A0"/>
              </a:gs>
              <a:gs pos="85000">
                <a:schemeClr val="bg2">
                  <a:lumMod val="50000"/>
                  <a:alpha val="85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solidFill>
                <a:schemeClr val="bg1"/>
              </a:solidFill>
              <a:uFill>
                <a:solidFill>
                  <a:srgbClr val="FF0000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Revise the composition, regulation &amp; the remodeling stages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of bone turnover</a:t>
            </a: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Recognize the interlinks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osteoblastic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osteoclastic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function</a:t>
            </a: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Relate changes to the development of osteoporosis</a:t>
            </a: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Classify drugs according to their replacement,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antiresorptive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or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anabolic mechanism of action</a:t>
            </a: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Detail the pharmacology of such group of drugs&amp; their clinical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utility in combating osteoporosis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209800"/>
            <a:ext cx="832279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0800000" scaled="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0800000" scaled="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bg1"/>
            </a:gs>
            <a:gs pos="85000">
              <a:srgbClr val="B3A979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"/>
            <a:ext cx="7764578" cy="5828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62000" y="6096000"/>
            <a:ext cx="75438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New Restriction 2013; Increased </a:t>
            </a:r>
            <a:r>
              <a:rPr lang="en-US" sz="2400" dirty="0" smtClean="0">
                <a:latin typeface="Bernard MT Condensed" pitchFamily="18" charset="0"/>
              </a:rPr>
              <a:t>risk of myocardial infarction</a:t>
            </a:r>
            <a:endParaRPr lang="en-US" sz="2400" dirty="0"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04800"/>
            <a:ext cx="2350395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Pharmacokinetics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710484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Orally with a modest bioavailability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25%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Binds partially to plasma proteins and strongly to bones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t ½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60 hrs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Excreted mainly by the kidney 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600" y="1981200"/>
            <a:ext cx="8764074" cy="1012686"/>
            <a:chOff x="228600" y="2580069"/>
            <a:chExt cx="8764074" cy="1012686"/>
          </a:xfrm>
        </p:grpSpPr>
        <p:sp>
          <p:nvSpPr>
            <p:cNvPr id="8" name="Rectangle 7"/>
            <p:cNvSpPr/>
            <p:nvPr/>
          </p:nvSpPr>
          <p:spPr>
            <a:xfrm>
              <a:off x="228600" y="2580069"/>
              <a:ext cx="2151102" cy="412934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200" dirty="0" smtClean="0">
                  <a:solidFill>
                    <a:srgbClr val="FCF004"/>
                  </a:solidFill>
                  <a:latin typeface="Bernard MT Condensed" pitchFamily="18" charset="0"/>
                </a:rPr>
                <a:t>Indications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8600" y="2884869"/>
              <a:ext cx="87640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400" b="1" i="1" dirty="0" smtClean="0">
                  <a:solidFill>
                    <a:srgbClr val="66FFFF"/>
                  </a:solidFill>
                  <a:latin typeface="Arial Narrow" pitchFamily="34" charset="0"/>
                </a:rPr>
                <a:t>SEVER </a:t>
              </a:r>
              <a:r>
                <a:rPr lang="en-US" sz="2400" b="1" i="1" dirty="0" smtClean="0">
                  <a:solidFill>
                    <a:schemeClr val="bg1"/>
                  </a:solidFill>
                  <a:latin typeface="Arial Narrow" pitchFamily="34" charset="0"/>
                </a:rPr>
                <a:t>o</a:t>
              </a:r>
              <a:r>
                <a:rPr lang="en-US" sz="2400" b="1" i="1" dirty="0" smtClean="0">
                  <a:solidFill>
                    <a:schemeClr val="bg1"/>
                  </a:solidFill>
                  <a:latin typeface="Arial Narrow" pitchFamily="34" charset="0"/>
                </a:rPr>
                <a:t>steoporosis</a:t>
              </a:r>
              <a:r>
                <a:rPr lang="en-US" sz="2400" b="1" i="1" dirty="0" smtClean="0">
                  <a:solidFill>
                    <a:srgbClr val="66FFFF"/>
                  </a:solidFill>
                  <a:latin typeface="Arial Narrow" pitchFamily="34" charset="0"/>
                </a:rPr>
                <a:t> Elderly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, </a:t>
              </a:r>
              <a:r>
                <a:rPr lang="en-US" sz="2400" b="1" dirty="0" smtClean="0">
                  <a:solidFill>
                    <a:srgbClr val="66FFFF"/>
                  </a:solidFill>
                  <a:latin typeface="Arial Narrow" pitchFamily="34" charset="0"/>
                </a:rPr>
                <a:t>2ndry to menopause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,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glucocorticoids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endParaRPr lang="en-US" sz="24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Malignancy- associated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hypercalcaemia</a:t>
              </a:r>
              <a:endParaRPr lang="en-US" sz="2400" b="1" dirty="0" smtClean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28600" y="2971800"/>
            <a:ext cx="2438400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Contraindications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3349665"/>
            <a:ext cx="876300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severe renal disease. 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hypersensitivity to it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increased risk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thromboembolism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&amp; </a:t>
            </a:r>
            <a:r>
              <a:rPr lang="en-US" sz="2800" dirty="0" smtClean="0">
                <a:solidFill>
                  <a:srgbClr val="66FFFF"/>
                </a:solidFill>
                <a:latin typeface="Bernard MT Condensed" pitchFamily="18" charset="0"/>
              </a:rPr>
              <a:t>MI </a:t>
            </a:r>
            <a:endParaRPr lang="en-US" sz="2400" dirty="0" smtClean="0">
              <a:solidFill>
                <a:srgbClr val="66FFFF"/>
              </a:solidFill>
              <a:latin typeface="Bernard MT Condensed" pitchFamily="18" charset="0"/>
            </a:endParaRP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phenylketonuria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00800" y="4724400"/>
            <a:ext cx="1486437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Precautions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86600" y="228600"/>
            <a:ext cx="1676400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STRONTIUM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6098818"/>
            <a:ext cx="7405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dirty="0" smtClean="0">
                <a:solidFill>
                  <a:srgbClr val="66FFFF"/>
                </a:solidFill>
                <a:latin typeface="Bernard MT Condensed" pitchFamily="18" charset="0"/>
              </a:rPr>
              <a:t>MI </a:t>
            </a:r>
            <a:endParaRPr lang="en-US" sz="2400" dirty="0" smtClean="0">
              <a:solidFill>
                <a:srgbClr val="66FFFF"/>
              </a:solidFill>
              <a:latin typeface="Bernard MT Condensed" pitchFamily="18" charset="0"/>
            </a:endParaRP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GIT irritation,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headache,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eczema resolve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1st 3 months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" y="5791200"/>
            <a:ext cx="838200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ADRs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4876800"/>
            <a:ext cx="8153400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Food specially containing milk</a:t>
            </a:r>
            <a:r>
              <a:rPr lang="en-US" sz="2400" b="1" u="sng" dirty="0" smtClean="0">
                <a:solidFill>
                  <a:schemeClr val="bg1"/>
                </a:solidFill>
                <a:latin typeface="Arial Narrow" pitchFamily="34" charset="0"/>
              </a:rPr>
              <a:t>+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its products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Antacids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Oral tetracycline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quinolones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chelate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it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4572000"/>
            <a:ext cx="2438400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Interactions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324600" y="5100935"/>
            <a:ext cx="1814920" cy="461665"/>
          </a:xfrm>
          <a:prstGeom prst="rect">
            <a:avLst/>
          </a:prstGeom>
          <a:solidFill>
            <a:srgbClr val="4D3B63">
              <a:alpha val="54118"/>
            </a:srgbClr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2hrs spacing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US" sz="2400" dirty="0"/>
          </a:p>
        </p:txBody>
      </p:sp>
      <p:sp>
        <p:nvSpPr>
          <p:cNvPr id="19" name="Right Brace 18"/>
          <p:cNvSpPr/>
          <p:nvPr/>
        </p:nvSpPr>
        <p:spPr>
          <a:xfrm>
            <a:off x="6172200" y="4953000"/>
            <a:ext cx="228600" cy="838200"/>
          </a:xfrm>
          <a:prstGeom prst="rightBrace">
            <a:avLst/>
          </a:prstGeom>
          <a:ln w="28575">
            <a:solidFill>
              <a:srgbClr val="FDCD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914400" y="0"/>
            <a:ext cx="0" cy="1295400"/>
          </a:xfrm>
          <a:prstGeom prst="line">
            <a:avLst/>
          </a:prstGeom>
          <a:ln w="38100">
            <a:solidFill>
              <a:srgbClr val="EDDA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343400" y="0"/>
            <a:ext cx="0" cy="1295400"/>
          </a:xfrm>
          <a:prstGeom prst="line">
            <a:avLst/>
          </a:prstGeom>
          <a:ln w="38100">
            <a:solidFill>
              <a:srgbClr val="EDDA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086600" y="0"/>
            <a:ext cx="0" cy="1295400"/>
          </a:xfrm>
          <a:prstGeom prst="line">
            <a:avLst/>
          </a:prstGeom>
          <a:ln w="38100">
            <a:solidFill>
              <a:srgbClr val="EDDA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706" y="2667000"/>
            <a:ext cx="1569694" cy="404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133600" y="3276600"/>
            <a:ext cx="67055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56032" fontAlgn="auto">
              <a:buBlip>
                <a:blip r:embed="rId4"/>
              </a:buBlip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osteoclast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apoptosis</a:t>
            </a:r>
          </a:p>
          <a:p>
            <a:pPr indent="-256032" fontAlgn="auto">
              <a:buBlip>
                <a:blip r:embed="rId4"/>
              </a:buBlip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No. &amp; depth of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cavities</a:t>
            </a:r>
          </a:p>
          <a:p>
            <a:pPr indent="-256032">
              <a:buBlip>
                <a:blip r:embed="rId4"/>
              </a:buBlip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release of growth factors from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osteoblasts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  <a:p>
            <a:pPr indent="-256032" fontAlgn="auto">
              <a:buBlip>
                <a:blip r:embed="rId4"/>
              </a:buBlip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release of inflammatory cytokines causing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18786" name="Picture 2" descr="http://www.dirtyprettythangs.com/wp-content/uploads/2011/03/female-sig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6230" r="26557"/>
          <a:stretch>
            <a:fillRect/>
          </a:stretch>
        </p:blipFill>
        <p:spPr bwMode="auto">
          <a:xfrm rot="1810871">
            <a:off x="31324" y="7925"/>
            <a:ext cx="1006239" cy="1600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" y="304800"/>
            <a:ext cx="1500663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ESTROGENS</a:t>
            </a:r>
          </a:p>
        </p:txBody>
      </p:sp>
      <p:sp>
        <p:nvSpPr>
          <p:cNvPr id="9" name="Rectangle 8"/>
          <p:cNvSpPr/>
          <p:nvPr/>
        </p:nvSpPr>
        <p:spPr>
          <a:xfrm>
            <a:off x="3962400" y="304800"/>
            <a:ext cx="762000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HRT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53200" y="304800"/>
            <a:ext cx="990600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SERMs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05584" y="76200"/>
            <a:ext cx="2409216" cy="12208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rgbClr val="FFED01"/>
                </a:solidFill>
                <a:latin typeface="Arial Narrow" pitchFamily="34" charset="0"/>
              </a:rPr>
              <a:t>* In fertile period 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rgbClr val="FFED01"/>
                </a:solidFill>
                <a:latin typeface="Arial Narrow" pitchFamily="34" charset="0"/>
              </a:rPr>
              <a:t>if </a:t>
            </a:r>
            <a:r>
              <a:rPr lang="en-US" sz="2200" b="1" dirty="0" err="1" smtClean="0">
                <a:solidFill>
                  <a:srgbClr val="FFED01"/>
                </a:solidFill>
                <a:latin typeface="Arial Narrow" pitchFamily="34" charset="0"/>
              </a:rPr>
              <a:t>hystrectomy</a:t>
            </a:r>
            <a:endParaRPr lang="en-US" sz="2200" b="1" dirty="0" smtClean="0">
              <a:solidFill>
                <a:srgbClr val="FFED01"/>
              </a:solidFill>
              <a:latin typeface="Arial Narrow" pitchFamily="34" charset="0"/>
            </a:endParaRPr>
          </a:p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rgbClr val="FFED01"/>
                </a:solidFill>
                <a:latin typeface="Arial Narrow" pitchFamily="34" charset="0"/>
              </a:rPr>
              <a:t>* With </a:t>
            </a:r>
            <a:r>
              <a:rPr lang="en-US" sz="2200" b="1" dirty="0" err="1" smtClean="0">
                <a:solidFill>
                  <a:srgbClr val="FFED01"/>
                </a:solidFill>
                <a:latin typeface="Arial Narrow" pitchFamily="34" charset="0"/>
              </a:rPr>
              <a:t>progestins</a:t>
            </a:r>
            <a:r>
              <a:rPr lang="en-US" sz="2200" b="1" dirty="0" smtClean="0">
                <a:solidFill>
                  <a:srgbClr val="FFED0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FFED01"/>
                </a:solidFill>
                <a:latin typeface="Arial Narrow" pitchFamily="34" charset="0"/>
              </a:rPr>
              <a:t>if uterus </a:t>
            </a:r>
            <a:r>
              <a:rPr lang="en-US" sz="2200" b="1" dirty="0" smtClean="0">
                <a:solidFill>
                  <a:srgbClr val="FFED01"/>
                </a:solidFill>
                <a:latin typeface="Arial Narrow" pitchFamily="34" charset="0"/>
              </a:rPr>
              <a:t>is present  </a:t>
            </a:r>
            <a:endParaRPr lang="en-US" sz="2200" b="1" dirty="0">
              <a:solidFill>
                <a:srgbClr val="FFED01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228600"/>
            <a:ext cx="2334208" cy="9387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rgbClr val="FFED01"/>
                </a:solidFill>
                <a:latin typeface="Arial Narrow" pitchFamily="34" charset="0"/>
              </a:rPr>
              <a:t>At Menopause 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rgbClr val="FFED01"/>
                </a:solidFill>
                <a:latin typeface="Arial Narrow" pitchFamily="34" charset="0"/>
              </a:rPr>
              <a:t>If menopausal Symptoms present</a:t>
            </a:r>
            <a:endParaRPr lang="en-US" sz="2200" b="1" dirty="0">
              <a:solidFill>
                <a:srgbClr val="FFED01"/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43800" y="228600"/>
            <a:ext cx="1905000" cy="656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rgbClr val="FFED01"/>
                </a:solidFill>
                <a:latin typeface="Arial Narrow" pitchFamily="34" charset="0"/>
              </a:rPr>
              <a:t>Menopause /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rgbClr val="FFED01"/>
                </a:solidFill>
                <a:latin typeface="Arial Narrow" pitchFamily="34" charset="0"/>
              </a:rPr>
              <a:t>Elderly</a:t>
            </a:r>
            <a:endParaRPr lang="en-US" sz="2200" b="1" dirty="0">
              <a:solidFill>
                <a:srgbClr val="FFED01"/>
              </a:solidFill>
              <a:latin typeface="Arial Narrow" pitchFamily="34" charset="0"/>
            </a:endParaRPr>
          </a:p>
        </p:txBody>
      </p:sp>
      <p:pic>
        <p:nvPicPr>
          <p:cNvPr id="118788" name="Picture 4" descr="http://www.psdgraphics.com/wp-content/uploads/2009/06/male-sig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7268" t="6623" r="18470" b="7787"/>
          <a:stretch>
            <a:fillRect/>
          </a:stretch>
        </p:blipFill>
        <p:spPr bwMode="auto">
          <a:xfrm>
            <a:off x="152400" y="1219200"/>
            <a:ext cx="1219200" cy="1219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" y="1828800"/>
            <a:ext cx="1676400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ANDROGENS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33600" y="1821359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Estrogen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in females &amp; </a:t>
            </a:r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Androgen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in males </a:t>
            </a:r>
          </a:p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is essential for </a:t>
            </a:r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normal bone remodeling 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2123872" y="2819400"/>
            <a:ext cx="457200" cy="304800"/>
          </a:xfrm>
          <a:prstGeom prst="downArrow">
            <a:avLst/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15000">
                <a:srgbClr val="4B0387"/>
              </a:gs>
              <a:gs pos="53000">
                <a:srgbClr val="B3A979"/>
              </a:gs>
              <a:gs pos="99000">
                <a:schemeClr val="accent1">
                  <a:tint val="23500"/>
                  <a:satMod val="160000"/>
                  <a:alpha val="79000"/>
                </a:schemeClr>
              </a:gs>
              <a:gs pos="77000">
                <a:srgbClr val="FFC000"/>
              </a:gs>
            </a:gsLst>
            <a:lin ang="5400000" scaled="1"/>
            <a:tileRect/>
          </a:gradFill>
          <a:ln w="19050">
            <a:solidFill>
              <a:srgbClr val="FCF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6200" y="2335887"/>
            <a:ext cx="1905000" cy="37446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rgbClr val="FFED01"/>
                </a:solidFill>
                <a:latin typeface="Arial Narrow" pitchFamily="34" charset="0"/>
              </a:rPr>
              <a:t>Elderly men</a:t>
            </a:r>
            <a:endParaRPr lang="en-US" sz="2200" b="1" dirty="0">
              <a:solidFill>
                <a:srgbClr val="FFED01"/>
              </a:solidFill>
              <a:latin typeface="Arial Narrow" pitchFamily="34" charset="0"/>
            </a:endParaRPr>
          </a:p>
        </p:txBody>
      </p:sp>
      <p:pic>
        <p:nvPicPr>
          <p:cNvPr id="11879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1028700"/>
            <a:ext cx="11906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5" grpId="0"/>
      <p:bldP spid="16" grpId="0" animBg="1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bg1"/>
            </a:gs>
            <a:gs pos="85000">
              <a:srgbClr val="B3A979"/>
            </a:gs>
            <a:gs pos="100000">
              <a:schemeClr val="accent1">
                <a:tint val="23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  <a:gs pos="92000">
              <a:srgbClr val="FFC00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1752600" y="228600"/>
            <a:ext cx="5490018" cy="6400800"/>
            <a:chOff x="224982" y="76200"/>
            <a:chExt cx="5947218" cy="6400800"/>
          </a:xfrm>
        </p:grpSpPr>
        <p:sp>
          <p:nvSpPr>
            <p:cNvPr id="79" name="Rectangle 78"/>
            <p:cNvSpPr/>
            <p:nvPr/>
          </p:nvSpPr>
          <p:spPr>
            <a:xfrm>
              <a:off x="228600" y="3505200"/>
              <a:ext cx="5871018" cy="2971800"/>
            </a:xfrm>
            <a:prstGeom prst="rect">
              <a:avLst/>
            </a:prstGeom>
            <a:gradFill flip="none" rotWithShape="1">
              <a:gsLst>
                <a:gs pos="63000">
                  <a:schemeClr val="bg1"/>
                </a:gs>
                <a:gs pos="85000">
                  <a:srgbClr val="B3A979"/>
                </a:gs>
                <a:gs pos="100000">
                  <a:schemeClr val="accent1">
                    <a:tint val="23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  <a:gs pos="92000">
                  <a:srgbClr val="FFC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24982" y="76200"/>
              <a:ext cx="5871018" cy="3429000"/>
            </a:xfrm>
            <a:prstGeom prst="rect">
              <a:avLst/>
            </a:prstGeom>
            <a:gradFill flip="none" rotWithShape="1">
              <a:gsLst>
                <a:gs pos="63000">
                  <a:schemeClr val="bg1"/>
                </a:gs>
                <a:gs pos="85000">
                  <a:srgbClr val="B3A979"/>
                </a:gs>
                <a:gs pos="100000">
                  <a:schemeClr val="accent1">
                    <a:tint val="23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  <a:gs pos="92000">
                  <a:srgbClr val="FFC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2600740" y="1466098"/>
              <a:ext cx="3114259" cy="943727"/>
              <a:chOff x="2872" y="1925"/>
              <a:chExt cx="2311" cy="753"/>
            </a:xfrm>
          </p:grpSpPr>
          <p:pic>
            <p:nvPicPr>
              <p:cNvPr id="6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72" y="1925"/>
                <a:ext cx="2311" cy="75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</p:pic>
          <p:sp>
            <p:nvSpPr>
              <p:cNvPr id="7" name="Line 4"/>
              <p:cNvSpPr>
                <a:spLocks noChangeShapeType="1"/>
              </p:cNvSpPr>
              <p:nvPr/>
            </p:nvSpPr>
            <p:spPr bwMode="auto">
              <a:xfrm flipV="1">
                <a:off x="2898" y="1926"/>
                <a:ext cx="936" cy="3"/>
              </a:xfrm>
              <a:prstGeom prst="line">
                <a:avLst/>
              </a:prstGeom>
              <a:noFill/>
              <a:ln w="15875">
                <a:solidFill>
                  <a:srgbClr val="1E7C34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Line 5"/>
              <p:cNvSpPr>
                <a:spLocks noChangeShapeType="1"/>
              </p:cNvSpPr>
              <p:nvPr/>
            </p:nvSpPr>
            <p:spPr bwMode="auto">
              <a:xfrm>
                <a:off x="5172" y="2334"/>
                <a:ext cx="0" cy="330"/>
              </a:xfrm>
              <a:prstGeom prst="line">
                <a:avLst/>
              </a:prstGeom>
              <a:noFill/>
              <a:ln w="12700">
                <a:solidFill>
                  <a:srgbClr val="1E7C34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143216" y="1447158"/>
              <a:ext cx="3114584" cy="937461"/>
              <a:chOff x="2466" y="1926"/>
              <a:chExt cx="2369" cy="748"/>
            </a:xfrm>
          </p:grpSpPr>
          <p:pic>
            <p:nvPicPr>
              <p:cNvPr id="10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70" y="1938"/>
                <a:ext cx="2365" cy="736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</p:pic>
          <p:sp>
            <p:nvSpPr>
              <p:cNvPr id="11" name="Text Box 8"/>
              <p:cNvSpPr txBox="1">
                <a:spLocks noChangeArrowheads="1"/>
              </p:cNvSpPr>
              <p:nvPr/>
            </p:nvSpPr>
            <p:spPr bwMode="auto">
              <a:xfrm>
                <a:off x="2526" y="2140"/>
                <a:ext cx="926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 eaLnBrk="0" hangingPunct="0">
                  <a:lnSpc>
                    <a:spcPct val="80000"/>
                  </a:lnSpc>
                </a:pPr>
                <a:r>
                  <a:rPr lang="en-US" sz="2000" b="1" dirty="0" err="1"/>
                  <a:t>Raloxifene</a:t>
                </a:r>
                <a:endParaRPr lang="en-US" sz="2000" b="1" dirty="0"/>
              </a:p>
            </p:txBody>
          </p:sp>
          <p:sp>
            <p:nvSpPr>
              <p:cNvPr id="12" name="Rectangle 9"/>
              <p:cNvSpPr>
                <a:spLocks noChangeArrowheads="1"/>
              </p:cNvSpPr>
              <p:nvPr/>
            </p:nvSpPr>
            <p:spPr bwMode="auto">
              <a:xfrm>
                <a:off x="2466" y="1926"/>
                <a:ext cx="420" cy="78"/>
              </a:xfrm>
              <a:prstGeom prst="rect">
                <a:avLst/>
              </a:prstGeom>
              <a:solidFill>
                <a:srgbClr val="FAF501"/>
              </a:solidFill>
              <a:ln w="6350">
                <a:solidFill>
                  <a:srgbClr val="FAF50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3722014" y="1031207"/>
              <a:ext cx="2011274" cy="958767"/>
              <a:chOff x="3829" y="1578"/>
              <a:chExt cx="1372" cy="765"/>
            </a:xfrm>
          </p:grpSpPr>
          <p:grpSp>
            <p:nvGrpSpPr>
              <p:cNvPr id="14" name="Group 13"/>
              <p:cNvGrpSpPr>
                <a:grpSpLocks/>
              </p:cNvGrpSpPr>
              <p:nvPr/>
            </p:nvGrpSpPr>
            <p:grpSpPr bwMode="auto">
              <a:xfrm>
                <a:off x="3829" y="1578"/>
                <a:ext cx="1372" cy="765"/>
                <a:chOff x="3829" y="1581"/>
                <a:chExt cx="1372" cy="765"/>
              </a:xfrm>
            </p:grpSpPr>
            <p:pic>
              <p:nvPicPr>
                <p:cNvPr id="16" name="Picture 1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829" y="1581"/>
                  <a:ext cx="1345" cy="76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</p:pic>
            <p:sp>
              <p:nvSpPr>
                <p:cNvPr id="1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558" y="1661"/>
                  <a:ext cx="371" cy="18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 rtl="0" eaLnBrk="0" hangingPunct="0">
                    <a:lnSpc>
                      <a:spcPct val="80000"/>
                    </a:lnSpc>
                  </a:pPr>
                  <a:r>
                    <a:rPr lang="en-US" sz="1600" b="1" dirty="0">
                      <a:solidFill>
                        <a:schemeClr val="bg1"/>
                      </a:solidFill>
                    </a:rPr>
                    <a:t>PTH</a:t>
                  </a:r>
                </a:p>
              </p:txBody>
            </p:sp>
            <p:sp>
              <p:nvSpPr>
                <p:cNvPr id="18" name="Line 14"/>
                <p:cNvSpPr>
                  <a:spLocks noChangeShapeType="1"/>
                </p:cNvSpPr>
                <p:nvPr/>
              </p:nvSpPr>
              <p:spPr bwMode="auto">
                <a:xfrm flipH="1" flipV="1">
                  <a:off x="5169" y="1581"/>
                  <a:ext cx="0" cy="750"/>
                </a:xfrm>
                <a:prstGeom prst="line">
                  <a:avLst/>
                </a:prstGeom>
                <a:noFill/>
                <a:ln w="12700">
                  <a:solidFill>
                    <a:srgbClr val="41B8D4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5"/>
                <p:cNvSpPr>
                  <a:spLocks/>
                </p:cNvSpPr>
                <p:nvPr/>
              </p:nvSpPr>
              <p:spPr bwMode="auto">
                <a:xfrm>
                  <a:off x="4761" y="2133"/>
                  <a:ext cx="440" cy="213"/>
                </a:xfrm>
                <a:custGeom>
                  <a:avLst/>
                  <a:gdLst/>
                  <a:ahLst/>
                  <a:cxnLst>
                    <a:cxn ang="0">
                      <a:pos x="411" y="213"/>
                    </a:cxn>
                    <a:cxn ang="0">
                      <a:pos x="372" y="17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40" h="213">
                      <a:moveTo>
                        <a:pt x="411" y="213"/>
                      </a:moveTo>
                      <a:cubicBezTo>
                        <a:pt x="405" y="207"/>
                        <a:pt x="440" y="209"/>
                        <a:pt x="372" y="174"/>
                      </a:cubicBezTo>
                      <a:cubicBezTo>
                        <a:pt x="304" y="139"/>
                        <a:pt x="77" y="36"/>
                        <a:pt x="0" y="0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41B8D4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6"/>
                <p:cNvSpPr>
                  <a:spLocks/>
                </p:cNvSpPr>
                <p:nvPr/>
              </p:nvSpPr>
              <p:spPr bwMode="auto">
                <a:xfrm>
                  <a:off x="4380" y="2088"/>
                  <a:ext cx="395" cy="4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33" y="39"/>
                    </a:cxn>
                    <a:cxn ang="0">
                      <a:pos x="372" y="48"/>
                    </a:cxn>
                  </a:cxnLst>
                  <a:rect l="0" t="0" r="r" b="b"/>
                  <a:pathLst>
                    <a:path w="395" h="48">
                      <a:moveTo>
                        <a:pt x="0" y="0"/>
                      </a:moveTo>
                      <a:cubicBezTo>
                        <a:pt x="135" y="15"/>
                        <a:pt x="271" y="31"/>
                        <a:pt x="333" y="39"/>
                      </a:cubicBezTo>
                      <a:cubicBezTo>
                        <a:pt x="395" y="47"/>
                        <a:pt x="383" y="47"/>
                        <a:pt x="372" y="48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41B8D4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5" name="Freeform 17"/>
              <p:cNvSpPr>
                <a:spLocks/>
              </p:cNvSpPr>
              <p:nvPr/>
            </p:nvSpPr>
            <p:spPr bwMode="auto">
              <a:xfrm>
                <a:off x="3831" y="1914"/>
                <a:ext cx="1341" cy="4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39"/>
                  </a:cxn>
                  <a:cxn ang="0">
                    <a:pos x="135" y="93"/>
                  </a:cxn>
                  <a:cxn ang="0">
                    <a:pos x="276" y="129"/>
                  </a:cxn>
                  <a:cxn ang="0">
                    <a:pos x="549" y="177"/>
                  </a:cxn>
                  <a:cxn ang="0">
                    <a:pos x="879" y="222"/>
                  </a:cxn>
                  <a:cxn ang="0">
                    <a:pos x="945" y="240"/>
                  </a:cxn>
                  <a:cxn ang="0">
                    <a:pos x="1011" y="264"/>
                  </a:cxn>
                  <a:cxn ang="0">
                    <a:pos x="1101" y="306"/>
                  </a:cxn>
                  <a:cxn ang="0">
                    <a:pos x="1341" y="429"/>
                  </a:cxn>
                </a:cxnLst>
                <a:rect l="0" t="0" r="r" b="b"/>
                <a:pathLst>
                  <a:path w="1341" h="429">
                    <a:moveTo>
                      <a:pt x="0" y="0"/>
                    </a:moveTo>
                    <a:cubicBezTo>
                      <a:pt x="2" y="12"/>
                      <a:pt x="5" y="24"/>
                      <a:pt x="27" y="39"/>
                    </a:cubicBezTo>
                    <a:cubicBezTo>
                      <a:pt x="49" y="54"/>
                      <a:pt x="94" y="78"/>
                      <a:pt x="135" y="93"/>
                    </a:cubicBezTo>
                    <a:cubicBezTo>
                      <a:pt x="176" y="108"/>
                      <a:pt x="207" y="115"/>
                      <a:pt x="276" y="129"/>
                    </a:cubicBezTo>
                    <a:cubicBezTo>
                      <a:pt x="345" y="143"/>
                      <a:pt x="449" y="162"/>
                      <a:pt x="549" y="177"/>
                    </a:cubicBezTo>
                    <a:cubicBezTo>
                      <a:pt x="649" y="192"/>
                      <a:pt x="813" y="212"/>
                      <a:pt x="879" y="222"/>
                    </a:cubicBezTo>
                    <a:cubicBezTo>
                      <a:pt x="945" y="232"/>
                      <a:pt x="923" y="233"/>
                      <a:pt x="945" y="240"/>
                    </a:cubicBezTo>
                    <a:cubicBezTo>
                      <a:pt x="967" y="247"/>
                      <a:pt x="985" y="253"/>
                      <a:pt x="1011" y="264"/>
                    </a:cubicBezTo>
                    <a:cubicBezTo>
                      <a:pt x="1037" y="275"/>
                      <a:pt x="1046" y="279"/>
                      <a:pt x="1101" y="306"/>
                    </a:cubicBezTo>
                    <a:cubicBezTo>
                      <a:pt x="1156" y="333"/>
                      <a:pt x="1291" y="404"/>
                      <a:pt x="1341" y="429"/>
                    </a:cubicBezTo>
                  </a:path>
                </a:pathLst>
              </a:custGeom>
              <a:noFill/>
              <a:ln w="19050" cap="flat" cmpd="sng">
                <a:solidFill>
                  <a:srgbClr val="1E7C34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oup 18"/>
            <p:cNvGrpSpPr>
              <a:grpSpLocks/>
            </p:cNvGrpSpPr>
            <p:nvPr/>
          </p:nvGrpSpPr>
          <p:grpSpPr bwMode="auto">
            <a:xfrm>
              <a:off x="3640217" y="2378488"/>
              <a:ext cx="1618834" cy="228098"/>
              <a:chOff x="3774" y="2653"/>
              <a:chExt cx="1406" cy="182"/>
            </a:xfrm>
          </p:grpSpPr>
          <p:pic>
            <p:nvPicPr>
              <p:cNvPr id="22" name="Picture 19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776" y="2662"/>
                <a:ext cx="1404" cy="156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</p:pic>
          <p:sp>
            <p:nvSpPr>
              <p:cNvPr id="23" name="Text Box 20"/>
              <p:cNvSpPr txBox="1">
                <a:spLocks noChangeArrowheads="1"/>
              </p:cNvSpPr>
              <p:nvPr/>
            </p:nvSpPr>
            <p:spPr bwMode="auto">
              <a:xfrm>
                <a:off x="4270" y="2653"/>
                <a:ext cx="731" cy="18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 eaLnBrk="0" hangingPunct="0">
                  <a:lnSpc>
                    <a:spcPct val="80000"/>
                  </a:lnSpc>
                </a:pPr>
                <a:r>
                  <a:rPr lang="en-US" sz="1600" b="1">
                    <a:solidFill>
                      <a:schemeClr val="bg1"/>
                    </a:solidFill>
                  </a:rPr>
                  <a:t>Calcitonin</a:t>
                </a:r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3774" y="2668"/>
                <a:ext cx="738" cy="1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9" y="72"/>
                  </a:cxn>
                  <a:cxn ang="0">
                    <a:pos x="273" y="138"/>
                  </a:cxn>
                  <a:cxn ang="0">
                    <a:pos x="738" y="147"/>
                  </a:cxn>
                </a:cxnLst>
                <a:rect l="0" t="0" r="r" b="b"/>
                <a:pathLst>
                  <a:path w="738" h="150">
                    <a:moveTo>
                      <a:pt x="0" y="0"/>
                    </a:moveTo>
                    <a:cubicBezTo>
                      <a:pt x="11" y="12"/>
                      <a:pt x="24" y="49"/>
                      <a:pt x="69" y="72"/>
                    </a:cubicBezTo>
                    <a:cubicBezTo>
                      <a:pt x="114" y="95"/>
                      <a:pt x="162" y="126"/>
                      <a:pt x="273" y="138"/>
                    </a:cubicBezTo>
                    <a:cubicBezTo>
                      <a:pt x="384" y="150"/>
                      <a:pt x="641" y="145"/>
                      <a:pt x="738" y="147"/>
                    </a:cubicBezTo>
                  </a:path>
                </a:pathLst>
              </a:custGeom>
              <a:noFill/>
              <a:ln w="12700" cap="flat" cmpd="sng">
                <a:solidFill>
                  <a:srgbClr val="CB100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Line 22"/>
              <p:cNvSpPr>
                <a:spLocks noChangeShapeType="1"/>
              </p:cNvSpPr>
              <p:nvPr/>
            </p:nvSpPr>
            <p:spPr bwMode="auto">
              <a:xfrm>
                <a:off x="4494" y="2815"/>
                <a:ext cx="681" cy="0"/>
              </a:xfrm>
              <a:prstGeom prst="line">
                <a:avLst/>
              </a:prstGeom>
              <a:noFill/>
              <a:ln w="12700">
                <a:solidFill>
                  <a:srgbClr val="CB1009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6" name="Group 23"/>
            <p:cNvGrpSpPr>
              <a:grpSpLocks/>
            </p:cNvGrpSpPr>
            <p:nvPr/>
          </p:nvGrpSpPr>
          <p:grpSpPr bwMode="auto">
            <a:xfrm>
              <a:off x="1268346" y="2124075"/>
              <a:ext cx="1604577" cy="852237"/>
              <a:chOff x="1716" y="2450"/>
              <a:chExt cx="1392" cy="680"/>
            </a:xfrm>
          </p:grpSpPr>
          <p:graphicFrame>
            <p:nvGraphicFramePr>
              <p:cNvPr id="27" name="Object 24"/>
              <p:cNvGraphicFramePr>
                <a:graphicFrameLocks noChangeAspect="1"/>
              </p:cNvGraphicFramePr>
              <p:nvPr/>
            </p:nvGraphicFramePr>
            <p:xfrm>
              <a:off x="1716" y="2450"/>
              <a:ext cx="1392" cy="680"/>
            </p:xfrm>
            <a:graphic>
              <a:graphicData uri="http://schemas.openxmlformats.org/presentationml/2006/ole">
                <p:oleObj spid="_x0000_s161794" name="Image" r:id="rId7" imgW="3809524" imgH="1866667" progId="">
                  <p:embed/>
                </p:oleObj>
              </a:graphicData>
            </a:graphic>
          </p:graphicFrame>
          <p:sp>
            <p:nvSpPr>
              <p:cNvPr id="28" name="Text Box 25"/>
              <p:cNvSpPr txBox="1">
                <a:spLocks noChangeArrowheads="1"/>
              </p:cNvSpPr>
              <p:nvPr/>
            </p:nvSpPr>
            <p:spPr bwMode="auto">
              <a:xfrm>
                <a:off x="1846" y="2665"/>
                <a:ext cx="399" cy="19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 eaLnBrk="0" hangingPunct="0">
                  <a:lnSpc>
                    <a:spcPct val="80000"/>
                  </a:lnSpc>
                </a:pPr>
                <a:r>
                  <a:rPr 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HRT</a:t>
                </a:r>
              </a:p>
            </p:txBody>
          </p:sp>
          <p:sp>
            <p:nvSpPr>
              <p:cNvPr id="29" name="Text Box 26"/>
              <p:cNvSpPr txBox="1">
                <a:spLocks noChangeArrowheads="1"/>
              </p:cNvSpPr>
              <p:nvPr/>
            </p:nvSpPr>
            <p:spPr bwMode="auto">
              <a:xfrm>
                <a:off x="2510" y="2457"/>
                <a:ext cx="399" cy="19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 eaLnBrk="0" hangingPunct="0">
                  <a:lnSpc>
                    <a:spcPct val="80000"/>
                  </a:lnSpc>
                </a:pPr>
                <a:r>
                  <a:rPr 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HRT</a:t>
                </a:r>
              </a:p>
            </p:txBody>
          </p:sp>
        </p:grpSp>
        <p:grpSp>
          <p:nvGrpSpPr>
            <p:cNvPr id="30" name="Group 27"/>
            <p:cNvGrpSpPr>
              <a:grpSpLocks/>
            </p:cNvGrpSpPr>
            <p:nvPr/>
          </p:nvGrpSpPr>
          <p:grpSpPr bwMode="auto">
            <a:xfrm>
              <a:off x="1048008" y="252914"/>
              <a:ext cx="4401570" cy="3074319"/>
              <a:chOff x="1524" y="957"/>
              <a:chExt cx="3821" cy="2453"/>
            </a:xfrm>
          </p:grpSpPr>
          <p:sp>
            <p:nvSpPr>
              <p:cNvPr id="31" name="Freeform 28"/>
              <p:cNvSpPr>
                <a:spLocks/>
              </p:cNvSpPr>
              <p:nvPr/>
            </p:nvSpPr>
            <p:spPr bwMode="auto">
              <a:xfrm>
                <a:off x="1528" y="1000"/>
                <a:ext cx="3672" cy="2280"/>
              </a:xfrm>
              <a:custGeom>
                <a:avLst/>
                <a:gdLst/>
                <a:ahLst/>
                <a:cxnLst>
                  <a:cxn ang="0">
                    <a:pos x="0" y="2280"/>
                  </a:cxn>
                  <a:cxn ang="0">
                    <a:pos x="1728" y="1864"/>
                  </a:cxn>
                  <a:cxn ang="0">
                    <a:pos x="3072" y="800"/>
                  </a:cxn>
                  <a:cxn ang="0">
                    <a:pos x="3672" y="0"/>
                  </a:cxn>
                </a:cxnLst>
                <a:rect l="0" t="0" r="r" b="b"/>
                <a:pathLst>
                  <a:path w="3672" h="2280">
                    <a:moveTo>
                      <a:pt x="0" y="2280"/>
                    </a:moveTo>
                    <a:cubicBezTo>
                      <a:pt x="288" y="2211"/>
                      <a:pt x="1216" y="2111"/>
                      <a:pt x="1728" y="1864"/>
                    </a:cubicBezTo>
                    <a:cubicBezTo>
                      <a:pt x="2240" y="1617"/>
                      <a:pt x="2748" y="1111"/>
                      <a:pt x="3072" y="800"/>
                    </a:cubicBezTo>
                    <a:cubicBezTo>
                      <a:pt x="3384" y="448"/>
                      <a:pt x="3547" y="167"/>
                      <a:pt x="3672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AutoShape 29"/>
              <p:cNvSpPr>
                <a:spLocks noChangeArrowheads="1"/>
              </p:cNvSpPr>
              <p:nvPr/>
            </p:nvSpPr>
            <p:spPr bwMode="auto">
              <a:xfrm rot="1234886">
                <a:off x="5033" y="957"/>
                <a:ext cx="312" cy="11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AutoShape 30"/>
              <p:cNvSpPr>
                <a:spLocks noChangeArrowheads="1"/>
              </p:cNvSpPr>
              <p:nvPr/>
            </p:nvSpPr>
            <p:spPr bwMode="auto">
              <a:xfrm rot="-5887235">
                <a:off x="1425" y="3197"/>
                <a:ext cx="312" cy="11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6" name="Text Box 33"/>
            <p:cNvSpPr txBox="1">
              <a:spLocks noChangeArrowheads="1"/>
            </p:cNvSpPr>
            <p:nvPr/>
          </p:nvSpPr>
          <p:spPr bwMode="auto">
            <a:xfrm>
              <a:off x="1098606" y="497305"/>
              <a:ext cx="976549" cy="3856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>
                <a:lnSpc>
                  <a:spcPct val="80000"/>
                </a:lnSpc>
              </a:pPr>
              <a:r>
                <a:rPr lang="en-US" sz="1400" dirty="0">
                  <a:latin typeface="Bernard MT Condensed" pitchFamily="18" charset="0"/>
                </a:rPr>
                <a:t>During Hot </a:t>
              </a:r>
            </a:p>
            <a:p>
              <a:pPr algn="ctr" rtl="0" eaLnBrk="0" hangingPunct="0">
                <a:lnSpc>
                  <a:spcPct val="80000"/>
                </a:lnSpc>
              </a:pPr>
              <a:r>
                <a:rPr lang="en-US" sz="1400" dirty="0">
                  <a:latin typeface="Bernard MT Condensed" pitchFamily="18" charset="0"/>
                </a:rPr>
                <a:t>Flashes</a:t>
              </a:r>
            </a:p>
          </p:txBody>
        </p:sp>
        <p:sp>
          <p:nvSpPr>
            <p:cNvPr id="37" name="Text Box 36"/>
            <p:cNvSpPr txBox="1">
              <a:spLocks noChangeArrowheads="1"/>
            </p:cNvSpPr>
            <p:nvPr/>
          </p:nvSpPr>
          <p:spPr bwMode="auto">
            <a:xfrm>
              <a:off x="2095208" y="465542"/>
              <a:ext cx="1977528" cy="46166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400" dirty="0">
                  <a:latin typeface="Bernard MT Condensed" pitchFamily="18" charset="0"/>
                </a:rPr>
                <a:t>Post Vasomotor Symptoms</a:t>
              </a:r>
            </a:p>
            <a:p>
              <a:pPr algn="ctr" rtl="0" eaLnBrk="0" hangingPunct="0"/>
              <a:r>
                <a:rPr lang="en-US" sz="1400" dirty="0">
                  <a:latin typeface="Bernard MT Condensed" pitchFamily="18" charset="0"/>
                </a:rPr>
                <a:t>Pre fracture</a:t>
              </a:r>
            </a:p>
          </p:txBody>
        </p:sp>
        <p:sp>
          <p:nvSpPr>
            <p:cNvPr id="38" name="Text Box 39"/>
            <p:cNvSpPr txBox="1">
              <a:spLocks noChangeArrowheads="1"/>
            </p:cNvSpPr>
            <p:nvPr/>
          </p:nvSpPr>
          <p:spPr bwMode="auto">
            <a:xfrm>
              <a:off x="4044931" y="497305"/>
              <a:ext cx="1089977" cy="23354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>
                <a:lnSpc>
                  <a:spcPct val="80000"/>
                </a:lnSpc>
              </a:pPr>
              <a:r>
                <a:rPr lang="en-US" sz="1400" dirty="0">
                  <a:latin typeface="Bernard MT Condensed" pitchFamily="18" charset="0"/>
                </a:rPr>
                <a:t>Post Fracture</a:t>
              </a:r>
            </a:p>
          </p:txBody>
        </p:sp>
        <p:grpSp>
          <p:nvGrpSpPr>
            <p:cNvPr id="39" name="Group 40"/>
            <p:cNvGrpSpPr>
              <a:grpSpLocks/>
            </p:cNvGrpSpPr>
            <p:nvPr/>
          </p:nvGrpSpPr>
          <p:grpSpPr bwMode="auto">
            <a:xfrm>
              <a:off x="380609" y="140118"/>
              <a:ext cx="904772" cy="3034213"/>
              <a:chOff x="945" y="867"/>
              <a:chExt cx="785" cy="2421"/>
            </a:xfrm>
          </p:grpSpPr>
          <p:grpSp>
            <p:nvGrpSpPr>
              <p:cNvPr id="40" name="Group 41"/>
              <p:cNvGrpSpPr>
                <a:grpSpLocks/>
              </p:cNvGrpSpPr>
              <p:nvPr/>
            </p:nvGrpSpPr>
            <p:grpSpPr bwMode="auto">
              <a:xfrm>
                <a:off x="1329" y="867"/>
                <a:ext cx="312" cy="2421"/>
                <a:chOff x="1329" y="867"/>
                <a:chExt cx="312" cy="2421"/>
              </a:xfrm>
            </p:grpSpPr>
            <p:sp>
              <p:nvSpPr>
                <p:cNvPr id="42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1494" y="870"/>
                  <a:ext cx="0" cy="241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AutoShape 43"/>
                <p:cNvSpPr>
                  <a:spLocks noChangeArrowheads="1"/>
                </p:cNvSpPr>
                <p:nvPr/>
              </p:nvSpPr>
              <p:spPr bwMode="auto">
                <a:xfrm>
                  <a:off x="1329" y="867"/>
                  <a:ext cx="312" cy="114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Text Box 44"/>
              <p:cNvSpPr txBox="1">
                <a:spLocks noChangeArrowheads="1"/>
              </p:cNvSpPr>
              <p:nvPr/>
            </p:nvSpPr>
            <p:spPr bwMode="auto">
              <a:xfrm>
                <a:off x="945" y="1785"/>
                <a:ext cx="785" cy="30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 rtl="0" eaLnBrk="0" hangingPunct="0">
                  <a:lnSpc>
                    <a:spcPct val="80000"/>
                  </a:lnSpc>
                </a:pPr>
                <a:r>
                  <a:rPr lang="en-US" sz="1600" b="1" dirty="0"/>
                  <a:t>Risk </a:t>
                </a:r>
              </a:p>
              <a:p>
                <a:pPr algn="ctr" rtl="0" eaLnBrk="0" hangingPunct="0">
                  <a:lnSpc>
                    <a:spcPct val="80000"/>
                  </a:lnSpc>
                </a:pPr>
                <a:r>
                  <a:rPr lang="en-US" sz="1600" b="1" dirty="0"/>
                  <a:t>of Fracture</a:t>
                </a:r>
              </a:p>
            </p:txBody>
          </p:sp>
        </p:grpSp>
        <p:grpSp>
          <p:nvGrpSpPr>
            <p:cNvPr id="44" name="Group 45"/>
            <p:cNvGrpSpPr>
              <a:grpSpLocks/>
            </p:cNvGrpSpPr>
            <p:nvPr/>
          </p:nvGrpSpPr>
          <p:grpSpPr bwMode="auto">
            <a:xfrm>
              <a:off x="1006533" y="2986338"/>
              <a:ext cx="4292697" cy="431132"/>
              <a:chOff x="1488" y="3138"/>
              <a:chExt cx="3726" cy="344"/>
            </a:xfrm>
          </p:grpSpPr>
          <p:grpSp>
            <p:nvGrpSpPr>
              <p:cNvPr id="45" name="Group 46"/>
              <p:cNvGrpSpPr>
                <a:grpSpLocks/>
              </p:cNvGrpSpPr>
              <p:nvPr/>
            </p:nvGrpSpPr>
            <p:grpSpPr bwMode="auto">
              <a:xfrm>
                <a:off x="1488" y="3138"/>
                <a:ext cx="3726" cy="312"/>
                <a:chOff x="1488" y="3138"/>
                <a:chExt cx="3726" cy="312"/>
              </a:xfrm>
            </p:grpSpPr>
            <p:sp>
              <p:nvSpPr>
                <p:cNvPr id="47" name="Line 47"/>
                <p:cNvSpPr>
                  <a:spLocks noChangeShapeType="1"/>
                </p:cNvSpPr>
                <p:nvPr/>
              </p:nvSpPr>
              <p:spPr bwMode="auto">
                <a:xfrm>
                  <a:off x="1488" y="3282"/>
                  <a:ext cx="369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" name="AutoShape 48"/>
                <p:cNvSpPr>
                  <a:spLocks noChangeArrowheads="1"/>
                </p:cNvSpPr>
                <p:nvPr/>
              </p:nvSpPr>
              <p:spPr bwMode="auto">
                <a:xfrm rot="5400000">
                  <a:off x="5001" y="3237"/>
                  <a:ext cx="312" cy="114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6" name="Text Box 49"/>
              <p:cNvSpPr txBox="1">
                <a:spLocks noChangeArrowheads="1"/>
              </p:cNvSpPr>
              <p:nvPr/>
            </p:nvSpPr>
            <p:spPr bwMode="auto">
              <a:xfrm>
                <a:off x="3110" y="3315"/>
                <a:ext cx="350" cy="16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 eaLnBrk="0" hangingPunct="0">
                  <a:lnSpc>
                    <a:spcPct val="80000"/>
                  </a:lnSpc>
                </a:pPr>
                <a:r>
                  <a:rPr lang="en-US" sz="1400" b="1">
                    <a:solidFill>
                      <a:schemeClr val="bg1"/>
                    </a:solidFill>
                  </a:rPr>
                  <a:t>AGE</a:t>
                </a:r>
              </a:p>
            </p:txBody>
          </p:sp>
        </p:grpSp>
        <p:grpSp>
          <p:nvGrpSpPr>
            <p:cNvPr id="49" name="Group 64"/>
            <p:cNvGrpSpPr>
              <a:grpSpLocks/>
            </p:cNvGrpSpPr>
            <p:nvPr/>
          </p:nvGrpSpPr>
          <p:grpSpPr bwMode="auto">
            <a:xfrm>
              <a:off x="2065450" y="427121"/>
              <a:ext cx="2028403" cy="2717132"/>
              <a:chOff x="2408" y="1096"/>
              <a:chExt cx="1760" cy="2168"/>
            </a:xfrm>
          </p:grpSpPr>
          <p:sp>
            <p:nvSpPr>
              <p:cNvPr id="50" name="Rectangle 65"/>
              <p:cNvSpPr>
                <a:spLocks noChangeArrowheads="1"/>
              </p:cNvSpPr>
              <p:nvPr/>
            </p:nvSpPr>
            <p:spPr bwMode="auto">
              <a:xfrm>
                <a:off x="2408" y="1096"/>
                <a:ext cx="56" cy="216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Rectangle 66"/>
              <p:cNvSpPr>
                <a:spLocks noChangeArrowheads="1"/>
              </p:cNvSpPr>
              <p:nvPr/>
            </p:nvSpPr>
            <p:spPr bwMode="auto">
              <a:xfrm>
                <a:off x="4112" y="1096"/>
                <a:ext cx="56" cy="216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2" name="Text Box 67"/>
            <p:cNvSpPr txBox="1">
              <a:spLocks noChangeArrowheads="1"/>
            </p:cNvSpPr>
            <p:nvPr/>
          </p:nvSpPr>
          <p:spPr bwMode="auto">
            <a:xfrm>
              <a:off x="3552826" y="1712996"/>
              <a:ext cx="1338131" cy="22840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 rtl="0" eaLnBrk="0" hangingPunct="0">
                <a:lnSpc>
                  <a:spcPct val="80000"/>
                </a:lnSpc>
              </a:pPr>
              <a:r>
                <a:rPr lang="en-US" sz="1600" b="1" dirty="0" err="1">
                  <a:solidFill>
                    <a:schemeClr val="bg1"/>
                  </a:solidFill>
                </a:rPr>
                <a:t>Bisphosphonates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237679" y="3352800"/>
              <a:ext cx="4934521" cy="2766391"/>
              <a:chOff x="1237679" y="3352800"/>
              <a:chExt cx="4934521" cy="2766391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2438400" y="4648200"/>
                <a:ext cx="990600" cy="304800"/>
              </a:xfrm>
              <a:prstGeom prst="rect">
                <a:avLst/>
              </a:prstGeom>
              <a:solidFill>
                <a:srgbClr val="FDCD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2"/>
              <p:cNvSpPr>
                <a:spLocks/>
              </p:cNvSpPr>
              <p:nvPr/>
            </p:nvSpPr>
            <p:spPr bwMode="auto">
              <a:xfrm>
                <a:off x="1498078" y="3378559"/>
                <a:ext cx="3967730" cy="2306918"/>
              </a:xfrm>
              <a:custGeom>
                <a:avLst/>
                <a:gdLst/>
                <a:ahLst/>
                <a:cxnLst>
                  <a:cxn ang="0">
                    <a:pos x="0" y="2239"/>
                  </a:cxn>
                  <a:cxn ang="0">
                    <a:pos x="460" y="1871"/>
                  </a:cxn>
                  <a:cxn ang="0">
                    <a:pos x="828" y="1321"/>
                  </a:cxn>
                  <a:cxn ang="0">
                    <a:pos x="1028" y="1049"/>
                  </a:cxn>
                  <a:cxn ang="0">
                    <a:pos x="1220" y="769"/>
                  </a:cxn>
                  <a:cxn ang="0">
                    <a:pos x="1364" y="569"/>
                  </a:cxn>
                  <a:cxn ang="0">
                    <a:pos x="1724" y="217"/>
                  </a:cxn>
                  <a:cxn ang="0">
                    <a:pos x="2052" y="41"/>
                  </a:cxn>
                  <a:cxn ang="0">
                    <a:pos x="2388" y="17"/>
                  </a:cxn>
                  <a:cxn ang="0">
                    <a:pos x="2700" y="145"/>
                  </a:cxn>
                  <a:cxn ang="0">
                    <a:pos x="2974" y="408"/>
                  </a:cxn>
                  <a:cxn ang="0">
                    <a:pos x="3356" y="905"/>
                  </a:cxn>
                  <a:cxn ang="0">
                    <a:pos x="3500" y="1161"/>
                  </a:cxn>
                  <a:cxn ang="0">
                    <a:pos x="3676" y="1385"/>
                  </a:cxn>
                  <a:cxn ang="0">
                    <a:pos x="3764" y="1521"/>
                  </a:cxn>
                  <a:cxn ang="0">
                    <a:pos x="3962" y="1780"/>
                  </a:cxn>
                  <a:cxn ang="0">
                    <a:pos x="4245" y="2008"/>
                  </a:cxn>
                  <a:cxn ang="0">
                    <a:pos x="4455" y="2127"/>
                  </a:cxn>
                  <a:cxn ang="0">
                    <a:pos x="4730" y="2191"/>
                  </a:cxn>
                  <a:cxn ang="0">
                    <a:pos x="4988" y="2235"/>
                  </a:cxn>
                </a:cxnLst>
                <a:rect l="0" t="0" r="r" b="b"/>
                <a:pathLst>
                  <a:path w="4988" h="2239">
                    <a:moveTo>
                      <a:pt x="0" y="2239"/>
                    </a:moveTo>
                    <a:cubicBezTo>
                      <a:pt x="77" y="2178"/>
                      <a:pt x="322" y="2024"/>
                      <a:pt x="460" y="1871"/>
                    </a:cubicBezTo>
                    <a:cubicBezTo>
                      <a:pt x="598" y="1718"/>
                      <a:pt x="733" y="1458"/>
                      <a:pt x="828" y="1321"/>
                    </a:cubicBezTo>
                    <a:cubicBezTo>
                      <a:pt x="923" y="1184"/>
                      <a:pt x="963" y="1141"/>
                      <a:pt x="1028" y="1049"/>
                    </a:cubicBezTo>
                    <a:cubicBezTo>
                      <a:pt x="1093" y="957"/>
                      <a:pt x="1164" y="849"/>
                      <a:pt x="1220" y="769"/>
                    </a:cubicBezTo>
                    <a:cubicBezTo>
                      <a:pt x="1276" y="689"/>
                      <a:pt x="1280" y="661"/>
                      <a:pt x="1364" y="569"/>
                    </a:cubicBezTo>
                    <a:cubicBezTo>
                      <a:pt x="1448" y="477"/>
                      <a:pt x="1609" y="305"/>
                      <a:pt x="1724" y="217"/>
                    </a:cubicBezTo>
                    <a:cubicBezTo>
                      <a:pt x="1839" y="129"/>
                      <a:pt x="1941" y="74"/>
                      <a:pt x="2052" y="41"/>
                    </a:cubicBezTo>
                    <a:cubicBezTo>
                      <a:pt x="2163" y="8"/>
                      <a:pt x="2280" y="0"/>
                      <a:pt x="2388" y="17"/>
                    </a:cubicBezTo>
                    <a:cubicBezTo>
                      <a:pt x="2496" y="34"/>
                      <a:pt x="2602" y="80"/>
                      <a:pt x="2700" y="145"/>
                    </a:cubicBezTo>
                    <a:cubicBezTo>
                      <a:pt x="2798" y="210"/>
                      <a:pt x="2865" y="281"/>
                      <a:pt x="2974" y="408"/>
                    </a:cubicBezTo>
                    <a:cubicBezTo>
                      <a:pt x="3083" y="535"/>
                      <a:pt x="3268" y="779"/>
                      <a:pt x="3356" y="905"/>
                    </a:cubicBezTo>
                    <a:cubicBezTo>
                      <a:pt x="3444" y="1031"/>
                      <a:pt x="3447" y="1081"/>
                      <a:pt x="3500" y="1161"/>
                    </a:cubicBezTo>
                    <a:cubicBezTo>
                      <a:pt x="3553" y="1241"/>
                      <a:pt x="3632" y="1325"/>
                      <a:pt x="3676" y="1385"/>
                    </a:cubicBezTo>
                    <a:cubicBezTo>
                      <a:pt x="3720" y="1445"/>
                      <a:pt x="3716" y="1455"/>
                      <a:pt x="3764" y="1521"/>
                    </a:cubicBezTo>
                    <a:cubicBezTo>
                      <a:pt x="3812" y="1587"/>
                      <a:pt x="3882" y="1699"/>
                      <a:pt x="3962" y="1780"/>
                    </a:cubicBezTo>
                    <a:cubicBezTo>
                      <a:pt x="4042" y="1861"/>
                      <a:pt x="4163" y="1950"/>
                      <a:pt x="4245" y="2008"/>
                    </a:cubicBezTo>
                    <a:cubicBezTo>
                      <a:pt x="4327" y="2066"/>
                      <a:pt x="4374" y="2097"/>
                      <a:pt x="4455" y="2127"/>
                    </a:cubicBezTo>
                    <a:cubicBezTo>
                      <a:pt x="4536" y="2157"/>
                      <a:pt x="4641" y="2173"/>
                      <a:pt x="4730" y="2191"/>
                    </a:cubicBezTo>
                    <a:cubicBezTo>
                      <a:pt x="4819" y="2209"/>
                      <a:pt x="4934" y="2226"/>
                      <a:pt x="4988" y="2235"/>
                    </a:cubicBezTo>
                  </a:path>
                </a:pathLst>
              </a:custGeom>
              <a:noFill/>
              <a:ln w="50800" cap="flat" cmpd="sng">
                <a:solidFill>
                  <a:srgbClr val="FDCD03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 useBgFill="1">
            <p:nvSpPr>
              <p:cNvPr id="57" name="Rectangle 8"/>
              <p:cNvSpPr>
                <a:spLocks noChangeArrowheads="1"/>
              </p:cNvSpPr>
              <p:nvPr/>
            </p:nvSpPr>
            <p:spPr bwMode="auto">
              <a:xfrm>
                <a:off x="2362200" y="4648200"/>
                <a:ext cx="1180297" cy="344132"/>
              </a:xfrm>
              <a:prstGeom prst="rect">
                <a:avLst/>
              </a:prstGeom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/>
              <a:lstStyle/>
              <a:p>
                <a:pPr algn="ctr" rtl="0" eaLnBrk="0" hangingPunct="0">
                  <a:spcBef>
                    <a:spcPct val="30000"/>
                  </a:spcBef>
                  <a:buClr>
                    <a:srgbClr val="FFD600"/>
                  </a:buClr>
                  <a:buFont typeface="Wingdings" pitchFamily="2" charset="2"/>
                  <a:buNone/>
                </a:pPr>
                <a:r>
                  <a:rPr lang="en-US" sz="1600" dirty="0" err="1">
                    <a:latin typeface="Bernard MT Condensed" pitchFamily="18" charset="0"/>
                  </a:rPr>
                  <a:t>Raloxifene</a:t>
                </a:r>
                <a:endParaRPr lang="en-US" sz="1600" dirty="0">
                  <a:latin typeface="Bernard MT Condensed" pitchFamily="18" charset="0"/>
                </a:endParaRPr>
              </a:p>
            </p:txBody>
          </p:sp>
          <p:sp>
            <p:nvSpPr>
              <p:cNvPr id="58" name="Line 10"/>
              <p:cNvSpPr>
                <a:spLocks noChangeShapeType="1"/>
              </p:cNvSpPr>
              <p:nvPr/>
            </p:nvSpPr>
            <p:spPr bwMode="auto">
              <a:xfrm>
                <a:off x="1516870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9" name="Line 11"/>
              <p:cNvSpPr>
                <a:spLocks noChangeShapeType="1"/>
              </p:cNvSpPr>
              <p:nvPr/>
            </p:nvSpPr>
            <p:spPr bwMode="auto">
              <a:xfrm>
                <a:off x="2060934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0" name="Line 12"/>
              <p:cNvSpPr>
                <a:spLocks noChangeShapeType="1"/>
              </p:cNvSpPr>
              <p:nvPr/>
            </p:nvSpPr>
            <p:spPr bwMode="auto">
              <a:xfrm>
                <a:off x="2604998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" name="Line 13"/>
              <p:cNvSpPr>
                <a:spLocks noChangeShapeType="1"/>
              </p:cNvSpPr>
              <p:nvPr/>
            </p:nvSpPr>
            <p:spPr bwMode="auto">
              <a:xfrm>
                <a:off x="3149062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" name="Line 14"/>
              <p:cNvSpPr>
                <a:spLocks noChangeShapeType="1"/>
              </p:cNvSpPr>
              <p:nvPr/>
            </p:nvSpPr>
            <p:spPr bwMode="auto">
              <a:xfrm>
                <a:off x="3686862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Line 15"/>
              <p:cNvSpPr>
                <a:spLocks noChangeShapeType="1"/>
              </p:cNvSpPr>
              <p:nvPr/>
            </p:nvSpPr>
            <p:spPr bwMode="auto">
              <a:xfrm>
                <a:off x="4230926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Line 16"/>
              <p:cNvSpPr>
                <a:spLocks noChangeShapeType="1"/>
              </p:cNvSpPr>
              <p:nvPr/>
            </p:nvSpPr>
            <p:spPr bwMode="auto">
              <a:xfrm>
                <a:off x="4774990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Line 17"/>
              <p:cNvSpPr>
                <a:spLocks noChangeShapeType="1"/>
              </p:cNvSpPr>
              <p:nvPr/>
            </p:nvSpPr>
            <p:spPr bwMode="auto">
              <a:xfrm>
                <a:off x="5319054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" name="Line 18"/>
              <p:cNvSpPr>
                <a:spLocks noChangeShapeType="1"/>
              </p:cNvSpPr>
              <p:nvPr/>
            </p:nvSpPr>
            <p:spPr bwMode="auto">
              <a:xfrm>
                <a:off x="5863118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7" name="Line 19"/>
              <p:cNvSpPr>
                <a:spLocks noChangeShapeType="1"/>
              </p:cNvSpPr>
              <p:nvPr/>
            </p:nvSpPr>
            <p:spPr bwMode="auto">
              <a:xfrm>
                <a:off x="2059144" y="3494986"/>
                <a:ext cx="895" cy="22461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8" name="Line 20"/>
              <p:cNvSpPr>
                <a:spLocks noChangeShapeType="1"/>
              </p:cNvSpPr>
              <p:nvPr/>
            </p:nvSpPr>
            <p:spPr bwMode="auto">
              <a:xfrm>
                <a:off x="4038600" y="3493956"/>
                <a:ext cx="0" cy="224715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" name="Freeform 24"/>
              <p:cNvSpPr>
                <a:spLocks/>
              </p:cNvSpPr>
              <p:nvPr/>
            </p:nvSpPr>
            <p:spPr bwMode="auto">
              <a:xfrm>
                <a:off x="3132059" y="3352800"/>
                <a:ext cx="2787433" cy="2322373"/>
              </a:xfrm>
              <a:custGeom>
                <a:avLst/>
                <a:gdLst/>
                <a:ahLst/>
                <a:cxnLst>
                  <a:cxn ang="0">
                    <a:pos x="0" y="2248"/>
                  </a:cxn>
                  <a:cxn ang="0">
                    <a:pos x="108" y="2146"/>
                  </a:cxn>
                  <a:cxn ang="0">
                    <a:pos x="210" y="2062"/>
                  </a:cxn>
                  <a:cxn ang="0">
                    <a:pos x="270" y="1996"/>
                  </a:cxn>
                  <a:cxn ang="0">
                    <a:pos x="354" y="1930"/>
                  </a:cxn>
                  <a:cxn ang="0">
                    <a:pos x="432" y="1852"/>
                  </a:cxn>
                  <a:cxn ang="0">
                    <a:pos x="498" y="1792"/>
                  </a:cxn>
                  <a:cxn ang="0">
                    <a:pos x="570" y="1702"/>
                  </a:cxn>
                  <a:cxn ang="0">
                    <a:pos x="606" y="1648"/>
                  </a:cxn>
                  <a:cxn ang="0">
                    <a:pos x="678" y="1558"/>
                  </a:cxn>
                  <a:cxn ang="0">
                    <a:pos x="744" y="1456"/>
                  </a:cxn>
                  <a:cxn ang="0">
                    <a:pos x="792" y="1348"/>
                  </a:cxn>
                  <a:cxn ang="0">
                    <a:pos x="834" y="1246"/>
                  </a:cxn>
                  <a:cxn ang="0">
                    <a:pos x="888" y="1096"/>
                  </a:cxn>
                  <a:cxn ang="0">
                    <a:pos x="930" y="970"/>
                  </a:cxn>
                  <a:cxn ang="0">
                    <a:pos x="978" y="838"/>
                  </a:cxn>
                  <a:cxn ang="0">
                    <a:pos x="1026" y="706"/>
                  </a:cxn>
                  <a:cxn ang="0">
                    <a:pos x="1068" y="598"/>
                  </a:cxn>
                  <a:cxn ang="0">
                    <a:pos x="1155" y="342"/>
                  </a:cxn>
                  <a:cxn ang="0">
                    <a:pos x="1302" y="121"/>
                  </a:cxn>
                  <a:cxn ang="0">
                    <a:pos x="1521" y="13"/>
                  </a:cxn>
                  <a:cxn ang="0">
                    <a:pos x="1743" y="44"/>
                  </a:cxn>
                  <a:cxn ang="0">
                    <a:pos x="1938" y="211"/>
                  </a:cxn>
                  <a:cxn ang="0">
                    <a:pos x="2046" y="379"/>
                  </a:cxn>
                  <a:cxn ang="0">
                    <a:pos x="2121" y="517"/>
                  </a:cxn>
                  <a:cxn ang="0">
                    <a:pos x="2180" y="648"/>
                  </a:cxn>
                  <a:cxn ang="0">
                    <a:pos x="2259" y="844"/>
                  </a:cxn>
                  <a:cxn ang="0">
                    <a:pos x="2381" y="1106"/>
                  </a:cxn>
                  <a:cxn ang="0">
                    <a:pos x="2545" y="1381"/>
                  </a:cxn>
                  <a:cxn ang="0">
                    <a:pos x="2670" y="1558"/>
                  </a:cxn>
                  <a:cxn ang="0">
                    <a:pos x="2855" y="1783"/>
                  </a:cxn>
                  <a:cxn ang="0">
                    <a:pos x="3096" y="2002"/>
                  </a:cxn>
                  <a:cxn ang="0">
                    <a:pos x="3252" y="2113"/>
                  </a:cxn>
                  <a:cxn ang="0">
                    <a:pos x="3504" y="2254"/>
                  </a:cxn>
                </a:cxnLst>
                <a:rect l="0" t="0" r="r" b="b"/>
                <a:pathLst>
                  <a:path w="3504" h="2254">
                    <a:moveTo>
                      <a:pt x="0" y="2248"/>
                    </a:moveTo>
                    <a:cubicBezTo>
                      <a:pt x="18" y="2231"/>
                      <a:pt x="73" y="2177"/>
                      <a:pt x="108" y="2146"/>
                    </a:cubicBezTo>
                    <a:cubicBezTo>
                      <a:pt x="143" y="2115"/>
                      <a:pt x="183" y="2087"/>
                      <a:pt x="210" y="2062"/>
                    </a:cubicBezTo>
                    <a:cubicBezTo>
                      <a:pt x="237" y="2037"/>
                      <a:pt x="246" y="2018"/>
                      <a:pt x="270" y="1996"/>
                    </a:cubicBezTo>
                    <a:cubicBezTo>
                      <a:pt x="294" y="1974"/>
                      <a:pt x="327" y="1954"/>
                      <a:pt x="354" y="1930"/>
                    </a:cubicBezTo>
                    <a:cubicBezTo>
                      <a:pt x="381" y="1906"/>
                      <a:pt x="408" y="1875"/>
                      <a:pt x="432" y="1852"/>
                    </a:cubicBezTo>
                    <a:cubicBezTo>
                      <a:pt x="456" y="1829"/>
                      <a:pt x="475" y="1817"/>
                      <a:pt x="498" y="1792"/>
                    </a:cubicBezTo>
                    <a:cubicBezTo>
                      <a:pt x="521" y="1767"/>
                      <a:pt x="552" y="1726"/>
                      <a:pt x="570" y="1702"/>
                    </a:cubicBezTo>
                    <a:cubicBezTo>
                      <a:pt x="588" y="1678"/>
                      <a:pt x="588" y="1672"/>
                      <a:pt x="606" y="1648"/>
                    </a:cubicBezTo>
                    <a:cubicBezTo>
                      <a:pt x="624" y="1624"/>
                      <a:pt x="655" y="1590"/>
                      <a:pt x="678" y="1558"/>
                    </a:cubicBezTo>
                    <a:cubicBezTo>
                      <a:pt x="701" y="1526"/>
                      <a:pt x="725" y="1491"/>
                      <a:pt x="744" y="1456"/>
                    </a:cubicBezTo>
                    <a:cubicBezTo>
                      <a:pt x="763" y="1421"/>
                      <a:pt x="777" y="1383"/>
                      <a:pt x="792" y="1348"/>
                    </a:cubicBezTo>
                    <a:cubicBezTo>
                      <a:pt x="807" y="1313"/>
                      <a:pt x="818" y="1288"/>
                      <a:pt x="834" y="1246"/>
                    </a:cubicBezTo>
                    <a:cubicBezTo>
                      <a:pt x="850" y="1204"/>
                      <a:pt x="872" y="1142"/>
                      <a:pt x="888" y="1096"/>
                    </a:cubicBezTo>
                    <a:cubicBezTo>
                      <a:pt x="904" y="1050"/>
                      <a:pt x="915" y="1013"/>
                      <a:pt x="930" y="970"/>
                    </a:cubicBezTo>
                    <a:cubicBezTo>
                      <a:pt x="945" y="927"/>
                      <a:pt x="962" y="882"/>
                      <a:pt x="978" y="838"/>
                    </a:cubicBezTo>
                    <a:cubicBezTo>
                      <a:pt x="994" y="794"/>
                      <a:pt x="1011" y="746"/>
                      <a:pt x="1026" y="706"/>
                    </a:cubicBezTo>
                    <a:cubicBezTo>
                      <a:pt x="1041" y="666"/>
                      <a:pt x="1047" y="659"/>
                      <a:pt x="1068" y="598"/>
                    </a:cubicBezTo>
                    <a:cubicBezTo>
                      <a:pt x="1089" y="537"/>
                      <a:pt x="1116" y="421"/>
                      <a:pt x="1155" y="342"/>
                    </a:cubicBezTo>
                    <a:cubicBezTo>
                      <a:pt x="1194" y="263"/>
                      <a:pt x="1241" y="176"/>
                      <a:pt x="1302" y="121"/>
                    </a:cubicBezTo>
                    <a:cubicBezTo>
                      <a:pt x="1363" y="66"/>
                      <a:pt x="1448" y="26"/>
                      <a:pt x="1521" y="13"/>
                    </a:cubicBezTo>
                    <a:cubicBezTo>
                      <a:pt x="1594" y="0"/>
                      <a:pt x="1674" y="11"/>
                      <a:pt x="1743" y="44"/>
                    </a:cubicBezTo>
                    <a:cubicBezTo>
                      <a:pt x="1812" y="77"/>
                      <a:pt x="1888" y="155"/>
                      <a:pt x="1938" y="211"/>
                    </a:cubicBezTo>
                    <a:cubicBezTo>
                      <a:pt x="1988" y="267"/>
                      <a:pt x="2016" y="328"/>
                      <a:pt x="2046" y="379"/>
                    </a:cubicBezTo>
                    <a:cubicBezTo>
                      <a:pt x="2076" y="430"/>
                      <a:pt x="2099" y="472"/>
                      <a:pt x="2121" y="517"/>
                    </a:cubicBezTo>
                    <a:cubicBezTo>
                      <a:pt x="2143" y="562"/>
                      <a:pt x="2157" y="594"/>
                      <a:pt x="2180" y="648"/>
                    </a:cubicBezTo>
                    <a:cubicBezTo>
                      <a:pt x="2203" y="702"/>
                      <a:pt x="2226" y="768"/>
                      <a:pt x="2259" y="844"/>
                    </a:cubicBezTo>
                    <a:cubicBezTo>
                      <a:pt x="2292" y="920"/>
                      <a:pt x="2333" y="1016"/>
                      <a:pt x="2381" y="1106"/>
                    </a:cubicBezTo>
                    <a:cubicBezTo>
                      <a:pt x="2429" y="1196"/>
                      <a:pt x="2497" y="1306"/>
                      <a:pt x="2545" y="1381"/>
                    </a:cubicBezTo>
                    <a:cubicBezTo>
                      <a:pt x="2593" y="1456"/>
                      <a:pt x="2618" y="1491"/>
                      <a:pt x="2670" y="1558"/>
                    </a:cubicBezTo>
                    <a:cubicBezTo>
                      <a:pt x="2722" y="1625"/>
                      <a:pt x="2784" y="1709"/>
                      <a:pt x="2855" y="1783"/>
                    </a:cubicBezTo>
                    <a:cubicBezTo>
                      <a:pt x="2926" y="1857"/>
                      <a:pt x="3030" y="1947"/>
                      <a:pt x="3096" y="2002"/>
                    </a:cubicBezTo>
                    <a:cubicBezTo>
                      <a:pt x="3162" y="2057"/>
                      <a:pt x="3184" y="2071"/>
                      <a:pt x="3252" y="2113"/>
                    </a:cubicBezTo>
                    <a:cubicBezTo>
                      <a:pt x="3320" y="2155"/>
                      <a:pt x="3452" y="2225"/>
                      <a:pt x="3504" y="2254"/>
                    </a:cubicBezTo>
                  </a:path>
                </a:pathLst>
              </a:custGeom>
              <a:noFill/>
              <a:ln w="50800" cap="flat" cmpd="sng">
                <a:solidFill>
                  <a:srgbClr val="0066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0" name="Rectangle 25"/>
              <p:cNvSpPr>
                <a:spLocks noChangeArrowheads="1"/>
              </p:cNvSpPr>
              <p:nvPr/>
            </p:nvSpPr>
            <p:spPr bwMode="auto">
              <a:xfrm>
                <a:off x="1371600" y="4648200"/>
                <a:ext cx="548843" cy="3358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/>
              <a:lstStyle/>
              <a:p>
                <a:pPr algn="ctr" rtl="0" eaLnBrk="0" hangingPunct="0">
                  <a:spcBef>
                    <a:spcPct val="30000"/>
                  </a:spcBef>
                  <a:buClr>
                    <a:srgbClr val="FFD600"/>
                  </a:buClr>
                  <a:buFont typeface="Wingdings" pitchFamily="2" charset="2"/>
                  <a:buNone/>
                </a:pPr>
                <a:r>
                  <a:rPr lang="en-US" sz="1600" b="1" dirty="0">
                    <a:solidFill>
                      <a:srgbClr val="FF0066"/>
                    </a:solidFill>
                    <a:latin typeface="Bernard MT Condensed" pitchFamily="18" charset="0"/>
                  </a:rPr>
                  <a:t>HRT</a:t>
                </a:r>
              </a:p>
            </p:txBody>
          </p:sp>
          <p:sp>
            <p:nvSpPr>
              <p:cNvPr id="71" name="Freeform 27"/>
              <p:cNvSpPr>
                <a:spLocks/>
              </p:cNvSpPr>
              <p:nvPr/>
            </p:nvSpPr>
            <p:spPr bwMode="auto">
              <a:xfrm>
                <a:off x="3356665" y="3387831"/>
                <a:ext cx="2681841" cy="2294554"/>
              </a:xfrm>
              <a:custGeom>
                <a:avLst/>
                <a:gdLst/>
                <a:ahLst/>
                <a:cxnLst>
                  <a:cxn ang="0">
                    <a:pos x="18" y="2214"/>
                  </a:cxn>
                  <a:cxn ang="0">
                    <a:pos x="12" y="2220"/>
                  </a:cxn>
                  <a:cxn ang="0">
                    <a:pos x="90" y="2172"/>
                  </a:cxn>
                  <a:cxn ang="0">
                    <a:pos x="180" y="2106"/>
                  </a:cxn>
                  <a:cxn ang="0">
                    <a:pos x="264" y="2052"/>
                  </a:cxn>
                  <a:cxn ang="0">
                    <a:pos x="330" y="2010"/>
                  </a:cxn>
                  <a:cxn ang="0">
                    <a:pos x="372" y="1980"/>
                  </a:cxn>
                  <a:cxn ang="0">
                    <a:pos x="444" y="1926"/>
                  </a:cxn>
                  <a:cxn ang="0">
                    <a:pos x="540" y="1842"/>
                  </a:cxn>
                  <a:cxn ang="0">
                    <a:pos x="594" y="1776"/>
                  </a:cxn>
                  <a:cxn ang="0">
                    <a:pos x="638" y="1718"/>
                  </a:cxn>
                  <a:cxn ang="0">
                    <a:pos x="710" y="1622"/>
                  </a:cxn>
                  <a:cxn ang="0">
                    <a:pos x="779" y="1508"/>
                  </a:cxn>
                  <a:cxn ang="0">
                    <a:pos x="945" y="1229"/>
                  </a:cxn>
                  <a:cxn ang="0">
                    <a:pos x="1058" y="959"/>
                  </a:cxn>
                  <a:cxn ang="0">
                    <a:pos x="1119" y="770"/>
                  </a:cxn>
                  <a:cxn ang="0">
                    <a:pos x="1246" y="437"/>
                  </a:cxn>
                  <a:cxn ang="0">
                    <a:pos x="1340" y="264"/>
                  </a:cxn>
                  <a:cxn ang="0">
                    <a:pos x="1460" y="120"/>
                  </a:cxn>
                  <a:cxn ang="0">
                    <a:pos x="1604" y="16"/>
                  </a:cxn>
                  <a:cxn ang="0">
                    <a:pos x="1820" y="24"/>
                  </a:cxn>
                  <a:cxn ang="0">
                    <a:pos x="1948" y="96"/>
                  </a:cxn>
                  <a:cxn ang="0">
                    <a:pos x="2076" y="280"/>
                  </a:cxn>
                  <a:cxn ang="0">
                    <a:pos x="2142" y="444"/>
                  </a:cxn>
                  <a:cxn ang="0">
                    <a:pos x="2212" y="612"/>
                  </a:cxn>
                  <a:cxn ang="0">
                    <a:pos x="2271" y="743"/>
                  </a:cxn>
                  <a:cxn ang="0">
                    <a:pos x="2350" y="939"/>
                  </a:cxn>
                  <a:cxn ang="0">
                    <a:pos x="2472" y="1201"/>
                  </a:cxn>
                  <a:cxn ang="0">
                    <a:pos x="2636" y="1476"/>
                  </a:cxn>
                  <a:cxn ang="0">
                    <a:pos x="2761" y="1653"/>
                  </a:cxn>
                  <a:cxn ang="0">
                    <a:pos x="2946" y="1878"/>
                  </a:cxn>
                  <a:cxn ang="0">
                    <a:pos x="3187" y="2097"/>
                  </a:cxn>
                  <a:cxn ang="0">
                    <a:pos x="3343" y="2208"/>
                  </a:cxn>
                  <a:cxn ang="0">
                    <a:pos x="3359" y="2208"/>
                  </a:cxn>
                </a:cxnLst>
                <a:rect l="0" t="0" r="r" b="b"/>
                <a:pathLst>
                  <a:path w="3372" h="2227">
                    <a:moveTo>
                      <a:pt x="18" y="2214"/>
                    </a:moveTo>
                    <a:cubicBezTo>
                      <a:pt x="17" y="2216"/>
                      <a:pt x="0" y="2227"/>
                      <a:pt x="12" y="2220"/>
                    </a:cubicBezTo>
                    <a:cubicBezTo>
                      <a:pt x="24" y="2213"/>
                      <a:pt x="62" y="2191"/>
                      <a:pt x="90" y="2172"/>
                    </a:cubicBezTo>
                    <a:cubicBezTo>
                      <a:pt x="118" y="2153"/>
                      <a:pt x="151" y="2126"/>
                      <a:pt x="180" y="2106"/>
                    </a:cubicBezTo>
                    <a:cubicBezTo>
                      <a:pt x="209" y="2086"/>
                      <a:pt x="239" y="2068"/>
                      <a:pt x="264" y="2052"/>
                    </a:cubicBezTo>
                    <a:cubicBezTo>
                      <a:pt x="289" y="2036"/>
                      <a:pt x="312" y="2022"/>
                      <a:pt x="330" y="2010"/>
                    </a:cubicBezTo>
                    <a:cubicBezTo>
                      <a:pt x="348" y="1998"/>
                      <a:pt x="353" y="1994"/>
                      <a:pt x="372" y="1980"/>
                    </a:cubicBezTo>
                    <a:cubicBezTo>
                      <a:pt x="391" y="1966"/>
                      <a:pt x="416" y="1949"/>
                      <a:pt x="444" y="1926"/>
                    </a:cubicBezTo>
                    <a:cubicBezTo>
                      <a:pt x="472" y="1903"/>
                      <a:pt x="515" y="1867"/>
                      <a:pt x="540" y="1842"/>
                    </a:cubicBezTo>
                    <a:cubicBezTo>
                      <a:pt x="565" y="1817"/>
                      <a:pt x="578" y="1797"/>
                      <a:pt x="594" y="1776"/>
                    </a:cubicBezTo>
                    <a:cubicBezTo>
                      <a:pt x="610" y="1755"/>
                      <a:pt x="619" y="1744"/>
                      <a:pt x="638" y="1718"/>
                    </a:cubicBezTo>
                    <a:cubicBezTo>
                      <a:pt x="657" y="1692"/>
                      <a:pt x="687" y="1657"/>
                      <a:pt x="710" y="1622"/>
                    </a:cubicBezTo>
                    <a:cubicBezTo>
                      <a:pt x="733" y="1587"/>
                      <a:pt x="740" y="1574"/>
                      <a:pt x="779" y="1508"/>
                    </a:cubicBezTo>
                    <a:cubicBezTo>
                      <a:pt x="818" y="1442"/>
                      <a:pt x="899" y="1321"/>
                      <a:pt x="945" y="1229"/>
                    </a:cubicBezTo>
                    <a:cubicBezTo>
                      <a:pt x="991" y="1138"/>
                      <a:pt x="1030" y="1035"/>
                      <a:pt x="1058" y="959"/>
                    </a:cubicBezTo>
                    <a:cubicBezTo>
                      <a:pt x="1087" y="882"/>
                      <a:pt x="1087" y="856"/>
                      <a:pt x="1119" y="770"/>
                    </a:cubicBezTo>
                    <a:cubicBezTo>
                      <a:pt x="1150" y="683"/>
                      <a:pt x="1209" y="521"/>
                      <a:pt x="1246" y="437"/>
                    </a:cubicBezTo>
                    <a:cubicBezTo>
                      <a:pt x="1283" y="353"/>
                      <a:pt x="1304" y="317"/>
                      <a:pt x="1340" y="264"/>
                    </a:cubicBezTo>
                    <a:cubicBezTo>
                      <a:pt x="1376" y="211"/>
                      <a:pt x="1416" y="161"/>
                      <a:pt x="1460" y="120"/>
                    </a:cubicBezTo>
                    <a:cubicBezTo>
                      <a:pt x="1504" y="79"/>
                      <a:pt x="1544" y="32"/>
                      <a:pt x="1604" y="16"/>
                    </a:cubicBezTo>
                    <a:cubicBezTo>
                      <a:pt x="1664" y="0"/>
                      <a:pt x="1763" y="11"/>
                      <a:pt x="1820" y="24"/>
                    </a:cubicBezTo>
                    <a:cubicBezTo>
                      <a:pt x="1877" y="37"/>
                      <a:pt x="1905" y="53"/>
                      <a:pt x="1948" y="96"/>
                    </a:cubicBezTo>
                    <a:cubicBezTo>
                      <a:pt x="1991" y="139"/>
                      <a:pt x="2044" y="222"/>
                      <a:pt x="2076" y="280"/>
                    </a:cubicBezTo>
                    <a:cubicBezTo>
                      <a:pt x="2108" y="338"/>
                      <a:pt x="2119" y="389"/>
                      <a:pt x="2142" y="444"/>
                    </a:cubicBezTo>
                    <a:cubicBezTo>
                      <a:pt x="2165" y="499"/>
                      <a:pt x="2191" y="562"/>
                      <a:pt x="2212" y="612"/>
                    </a:cubicBezTo>
                    <a:cubicBezTo>
                      <a:pt x="2233" y="662"/>
                      <a:pt x="2248" y="689"/>
                      <a:pt x="2271" y="743"/>
                    </a:cubicBezTo>
                    <a:cubicBezTo>
                      <a:pt x="2294" y="797"/>
                      <a:pt x="2317" y="863"/>
                      <a:pt x="2350" y="939"/>
                    </a:cubicBezTo>
                    <a:cubicBezTo>
                      <a:pt x="2383" y="1015"/>
                      <a:pt x="2424" y="1111"/>
                      <a:pt x="2472" y="1201"/>
                    </a:cubicBezTo>
                    <a:cubicBezTo>
                      <a:pt x="2520" y="1291"/>
                      <a:pt x="2588" y="1401"/>
                      <a:pt x="2636" y="1476"/>
                    </a:cubicBezTo>
                    <a:cubicBezTo>
                      <a:pt x="2684" y="1551"/>
                      <a:pt x="2709" y="1586"/>
                      <a:pt x="2761" y="1653"/>
                    </a:cubicBezTo>
                    <a:cubicBezTo>
                      <a:pt x="2813" y="1720"/>
                      <a:pt x="2875" y="1804"/>
                      <a:pt x="2946" y="1878"/>
                    </a:cubicBezTo>
                    <a:cubicBezTo>
                      <a:pt x="3017" y="1952"/>
                      <a:pt x="3121" y="2042"/>
                      <a:pt x="3187" y="2097"/>
                    </a:cubicBezTo>
                    <a:cubicBezTo>
                      <a:pt x="3253" y="2152"/>
                      <a:pt x="3314" y="2190"/>
                      <a:pt x="3343" y="2208"/>
                    </a:cubicBezTo>
                    <a:cubicBezTo>
                      <a:pt x="3372" y="2226"/>
                      <a:pt x="3356" y="2208"/>
                      <a:pt x="3359" y="2208"/>
                    </a:cubicBezTo>
                  </a:path>
                </a:pathLst>
              </a:custGeom>
              <a:noFill/>
              <a:ln w="50800" cap="flat" cmpd="sng">
                <a:solidFill>
                  <a:srgbClr val="2699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" name="Freeform 28"/>
              <p:cNvSpPr>
                <a:spLocks/>
              </p:cNvSpPr>
              <p:nvPr/>
            </p:nvSpPr>
            <p:spPr bwMode="auto">
              <a:xfrm>
                <a:off x="1237679" y="5689598"/>
                <a:ext cx="4833937" cy="41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78" y="4"/>
                  </a:cxn>
                </a:cxnLst>
                <a:rect l="0" t="0" r="r" b="b"/>
                <a:pathLst>
                  <a:path w="6078" h="4">
                    <a:moveTo>
                      <a:pt x="0" y="0"/>
                    </a:moveTo>
                    <a:lnTo>
                      <a:pt x="6078" y="4"/>
                    </a:lnTo>
                  </a:path>
                </a:pathLst>
              </a:custGeom>
              <a:noFill/>
              <a:ln w="571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3" name="Text Box 29"/>
              <p:cNvSpPr txBox="1">
                <a:spLocks noChangeArrowheads="1"/>
              </p:cNvSpPr>
              <p:nvPr/>
            </p:nvSpPr>
            <p:spPr bwMode="auto">
              <a:xfrm>
                <a:off x="5334000" y="4648200"/>
                <a:ext cx="811568" cy="3385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algn="ctr" rtl="0" eaLnBrk="0" hangingPunct="0"/>
                <a:r>
                  <a:rPr lang="en-US" sz="1600" b="1" dirty="0">
                    <a:solidFill>
                      <a:srgbClr val="269996"/>
                    </a:solidFill>
                    <a:latin typeface="Bernard MT Condensed" pitchFamily="18" charset="0"/>
                  </a:rPr>
                  <a:t>PTH</a:t>
                </a:r>
                <a:endParaRPr lang="en-US" b="1" dirty="0">
                  <a:solidFill>
                    <a:srgbClr val="269996"/>
                  </a:solidFill>
                  <a:latin typeface="Bernard MT Condensed" pitchFamily="18" charset="0"/>
                </a:endParaRPr>
              </a:p>
            </p:txBody>
          </p:sp>
          <p:sp>
            <p:nvSpPr>
              <p:cNvPr id="74" name="Freeform 30"/>
              <p:cNvSpPr>
                <a:spLocks/>
              </p:cNvSpPr>
              <p:nvPr/>
            </p:nvSpPr>
            <p:spPr bwMode="auto">
              <a:xfrm>
                <a:off x="1291370" y="3530017"/>
                <a:ext cx="1179402" cy="2176066"/>
              </a:xfrm>
              <a:custGeom>
                <a:avLst/>
                <a:gdLst/>
                <a:ahLst/>
                <a:cxnLst>
                  <a:cxn ang="0">
                    <a:pos x="0" y="2057"/>
                  </a:cxn>
                  <a:cxn ang="0">
                    <a:pos x="441" y="47"/>
                  </a:cxn>
                  <a:cxn ang="0">
                    <a:pos x="980" y="1775"/>
                  </a:cxn>
                  <a:cxn ang="0">
                    <a:pos x="1483" y="2069"/>
                  </a:cxn>
                </a:cxnLst>
                <a:rect l="0" t="0" r="r" b="b"/>
                <a:pathLst>
                  <a:path w="1483" h="2112">
                    <a:moveTo>
                      <a:pt x="0" y="2057"/>
                    </a:moveTo>
                    <a:cubicBezTo>
                      <a:pt x="139" y="1075"/>
                      <a:pt x="278" y="94"/>
                      <a:pt x="441" y="47"/>
                    </a:cubicBezTo>
                    <a:cubicBezTo>
                      <a:pt x="604" y="0"/>
                      <a:pt x="806" y="1438"/>
                      <a:pt x="980" y="1775"/>
                    </a:cubicBezTo>
                    <a:cubicBezTo>
                      <a:pt x="1154" y="2112"/>
                      <a:pt x="1399" y="2020"/>
                      <a:pt x="1483" y="2069"/>
                    </a:cubicBezTo>
                  </a:path>
                </a:pathLst>
              </a:custGeom>
              <a:noFill/>
              <a:ln w="57150" cap="flat" cmpd="sng">
                <a:solidFill>
                  <a:srgbClr val="FF006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5" name="Rectangle 33"/>
              <p:cNvSpPr>
                <a:spLocks noChangeArrowheads="1"/>
              </p:cNvSpPr>
              <p:nvPr/>
            </p:nvSpPr>
            <p:spPr bwMode="auto">
              <a:xfrm>
                <a:off x="3733800" y="4648200"/>
                <a:ext cx="1464588" cy="339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pPr algn="ctr" rtl="0" eaLnBrk="0" hangingPunct="0">
                  <a:buClr>
                    <a:srgbClr val="FFD600"/>
                  </a:buClr>
                  <a:buFont typeface="Wingdings" pitchFamily="2" charset="2"/>
                  <a:buNone/>
                </a:pPr>
                <a:r>
                  <a:rPr lang="en-US" sz="1600" dirty="0" err="1" smtClean="0">
                    <a:solidFill>
                      <a:srgbClr val="006600"/>
                    </a:solidFill>
                    <a:latin typeface="Bernard MT Condensed" pitchFamily="18" charset="0"/>
                  </a:rPr>
                  <a:t>Bisphsphonates</a:t>
                </a:r>
                <a:endParaRPr lang="en-US" sz="1600" dirty="0">
                  <a:solidFill>
                    <a:srgbClr val="006600"/>
                  </a:solidFill>
                  <a:latin typeface="Bernard MT Condensed" pitchFamily="18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332724" y="5811414"/>
                <a:ext cx="48394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Bernard MT Condensed" pitchFamily="18" charset="0"/>
                  </a:rPr>
                  <a:t>50       55         60       65        70        75       80        85       90            </a:t>
                </a:r>
                <a:endParaRPr lang="en-US" sz="1400" dirty="0">
                  <a:latin typeface="Bernard MT Condensed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0312" y="762000"/>
            <a:ext cx="8781288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1</a:t>
            </a:r>
            <a:r>
              <a:rPr lang="en-US" sz="2200" b="1" baseline="30000" dirty="0" smtClean="0">
                <a:solidFill>
                  <a:schemeClr val="bg1"/>
                </a:solidFill>
                <a:latin typeface="Arial Narrow" pitchFamily="34" charset="0"/>
              </a:rPr>
              <a:t>st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selective estrogen R modulator for prevention of osteoporosis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228600"/>
            <a:ext cx="1676400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RALOXIFENE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1151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SERMs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143000"/>
            <a:ext cx="1664595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Mechanism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1447800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buClr>
                <a:srgbClr val="66FFFF"/>
              </a:buClr>
              <a:buSzPct val="80000"/>
            </a:pP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Antiestrogens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that exhibits partial agonistic action; acting as an agonist in bone &amp; an antagonist  in some female sex organs</a:t>
            </a:r>
            <a:endParaRPr lang="en-US" sz="2200" b="1" dirty="0" smtClean="0">
              <a:solidFill>
                <a:srgbClr val="D9FFFF"/>
              </a:solidFill>
              <a:latin typeface="Bernard MT Condensed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85802" y="2209800"/>
          <a:ext cx="7315198" cy="1085850"/>
        </p:xfrm>
        <a:graphic>
          <a:graphicData uri="http://schemas.openxmlformats.org/drawingml/2006/table">
            <a:tbl>
              <a:tblPr/>
              <a:tblGrid>
                <a:gridCol w="1295398"/>
                <a:gridCol w="1066800"/>
                <a:gridCol w="1143000"/>
                <a:gridCol w="1140942"/>
                <a:gridCol w="889686"/>
                <a:gridCol w="889686"/>
                <a:gridCol w="88968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EDDAC5"/>
                          </a:solidFill>
                          <a:latin typeface="Bernard MT Condensed" pitchFamily="18" charset="0"/>
                          <a:ea typeface="Times New Roman"/>
                          <a:cs typeface="Arial"/>
                        </a:rPr>
                        <a:t>Brain </a:t>
                      </a:r>
                      <a:endParaRPr lang="en-US" sz="2000" b="0" dirty="0">
                        <a:solidFill>
                          <a:srgbClr val="EDDAC5"/>
                        </a:solidFill>
                        <a:latin typeface="Bernard MT Condensed" pitchFamily="18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EDDAC5"/>
                          </a:solidFill>
                          <a:latin typeface="Bernard MT Condensed" pitchFamily="18" charset="0"/>
                          <a:ea typeface="Times New Roman"/>
                          <a:cs typeface="Arial"/>
                        </a:rPr>
                        <a:t>Uterus </a:t>
                      </a:r>
                      <a:endParaRPr lang="en-US" sz="2000" b="0" dirty="0">
                        <a:solidFill>
                          <a:srgbClr val="EDDAC5"/>
                        </a:solidFill>
                        <a:latin typeface="Bernard MT Condensed" pitchFamily="18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EDDAC5"/>
                          </a:solidFill>
                          <a:latin typeface="Bernard MT Condensed" pitchFamily="18" charset="0"/>
                          <a:ea typeface="Times New Roman"/>
                          <a:cs typeface="Arial"/>
                        </a:rPr>
                        <a:t>Vagina </a:t>
                      </a:r>
                      <a:endParaRPr lang="en-US" sz="2000" b="0" dirty="0">
                        <a:solidFill>
                          <a:srgbClr val="EDDAC5"/>
                        </a:solidFill>
                        <a:latin typeface="Bernard MT Condensed" pitchFamily="18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EDDAC5"/>
                          </a:solidFill>
                          <a:latin typeface="Bernard MT Condensed" pitchFamily="18" charset="0"/>
                          <a:ea typeface="Times New Roman"/>
                          <a:cs typeface="Arial"/>
                        </a:rPr>
                        <a:t>Breast </a:t>
                      </a:r>
                      <a:endParaRPr lang="en-US" sz="2000" b="0" dirty="0">
                        <a:solidFill>
                          <a:srgbClr val="EDDAC5"/>
                        </a:solidFill>
                        <a:latin typeface="Bernard MT Condensed" pitchFamily="18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EDDAC5"/>
                          </a:solidFill>
                          <a:latin typeface="Bernard MT Condensed" pitchFamily="18" charset="0"/>
                          <a:ea typeface="Times New Roman"/>
                          <a:cs typeface="Arial"/>
                        </a:rPr>
                        <a:t>Bone </a:t>
                      </a:r>
                      <a:endParaRPr lang="en-US" sz="2000" b="0" dirty="0">
                        <a:solidFill>
                          <a:srgbClr val="EDDAC5"/>
                        </a:solidFill>
                        <a:latin typeface="Bernard MT Condensed" pitchFamily="18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EDDAC5"/>
                          </a:solidFill>
                          <a:latin typeface="Bernard MT Condensed" pitchFamily="18" charset="0"/>
                          <a:ea typeface="Times New Roman"/>
                          <a:cs typeface="Arial"/>
                        </a:rPr>
                        <a:t>CVS </a:t>
                      </a:r>
                      <a:endParaRPr lang="en-US" sz="2000" b="0" dirty="0">
                        <a:solidFill>
                          <a:srgbClr val="EDDAC5"/>
                        </a:solidFill>
                        <a:latin typeface="Bernard MT Condensed" pitchFamily="18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DCD03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Estradiol</a:t>
                      </a:r>
                      <a:r>
                        <a:rPr lang="en-US" sz="2000" b="1" dirty="0">
                          <a:solidFill>
                            <a:srgbClr val="FDCD03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 </a:t>
                      </a:r>
                      <a:endParaRPr lang="en-US" sz="2000" b="1" dirty="0">
                        <a:solidFill>
                          <a:srgbClr val="FDCD03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DCD03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Raloxifene</a:t>
                      </a:r>
                      <a:r>
                        <a:rPr lang="en-US" sz="2000" b="1" dirty="0">
                          <a:solidFill>
                            <a:srgbClr val="FDCD03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 </a:t>
                      </a:r>
                      <a:endParaRPr lang="en-US" sz="2000" b="1" dirty="0">
                        <a:solidFill>
                          <a:srgbClr val="FDCD03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04800" y="3352800"/>
            <a:ext cx="4572000" cy="2667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1" i="0" u="heavy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C000"/>
                  </a:solidFill>
                </a:uFill>
                <a:latin typeface="Arial Narrow" pitchFamily="34" charset="0"/>
                <a:ea typeface="+mn-ea"/>
                <a:cs typeface="+mn-cs"/>
              </a:rPr>
              <a:t>Advantages</a:t>
            </a:r>
          </a:p>
          <a:p>
            <a:pPr marL="742950" marR="0" lvl="1" indent="-28575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Wingdings 3"/>
              </a:rPr>
              <a:t>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bone density (2%) &amp;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Wingdings 3"/>
              </a:rPr>
              <a:t>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fracture risk (30%)</a:t>
            </a:r>
          </a:p>
          <a:p>
            <a:pPr marL="742950" marR="0" lvl="1" indent="-28575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No stimulation of breast or endometrial tissue</a:t>
            </a:r>
          </a:p>
          <a:p>
            <a:pPr marL="742950" marR="0" lvl="1" indent="-28575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No need for progestin in    women with uterus</a:t>
            </a:r>
          </a:p>
          <a:p>
            <a:pPr marL="742950" lvl="1" indent="-285750">
              <a:lnSpc>
                <a:spcPts val="2300"/>
              </a:lnSpc>
              <a:buFont typeface="Wingdings" pitchFamily="2" charset="2"/>
              <a:buChar char="Ø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LDL</a:t>
            </a:r>
          </a:p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4419600" y="3352800"/>
            <a:ext cx="4038600" cy="232287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1" i="0" u="heavy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C000"/>
                  </a:solidFill>
                </a:uFill>
                <a:latin typeface="Arial Narrow" pitchFamily="34" charset="0"/>
                <a:ea typeface="+mn-ea"/>
                <a:cs typeface="+mn-cs"/>
              </a:rPr>
              <a:t>Disadvantages</a:t>
            </a:r>
          </a:p>
          <a:p>
            <a:pPr marL="742950" lvl="1" indent="-285750">
              <a:lnSpc>
                <a:spcPts val="2300"/>
              </a:lnSpc>
              <a:buFont typeface="Wingdings" pitchFamily="2" charset="2"/>
              <a:buChar char="Ø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risk of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thromboembolic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events</a:t>
            </a:r>
          </a:p>
          <a:p>
            <a:pPr marL="742950" lvl="1" indent="-285750">
              <a:lnSpc>
                <a:spcPts val="2300"/>
              </a:lnSpc>
              <a:buFont typeface="Wingdings" pitchFamily="2" charset="2"/>
              <a:buChar char="Ø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Doesn’t  treat well Post-menopausal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Symptoms</a:t>
            </a:r>
          </a:p>
          <a:p>
            <a:pPr marL="742950" lvl="1" indent="-285750">
              <a:lnSpc>
                <a:spcPts val="2300"/>
              </a:lnSpc>
              <a:buFont typeface="Wingdings" pitchFamily="2" charset="2"/>
              <a:buChar char="Ø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May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hot flushes</a:t>
            </a:r>
          </a:p>
          <a:p>
            <a:pPr marL="742950" marR="0" lvl="1" indent="-28575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No effect on HDL</a:t>
            </a:r>
          </a:p>
          <a:p>
            <a:pPr marL="742950" marR="0" lvl="1" indent="-28575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85800" y="2209800"/>
            <a:ext cx="7239000" cy="0"/>
          </a:xfrm>
          <a:prstGeom prst="line">
            <a:avLst/>
          </a:prstGeom>
          <a:ln w="28575">
            <a:solidFill>
              <a:srgbClr val="FDCD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5800" y="3325368"/>
            <a:ext cx="7239000" cy="0"/>
          </a:xfrm>
          <a:prstGeom prst="line">
            <a:avLst/>
          </a:prstGeom>
          <a:ln w="28575">
            <a:solidFill>
              <a:srgbClr val="FDCD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086100" y="4552188"/>
            <a:ext cx="2362200" cy="0"/>
          </a:xfrm>
          <a:prstGeom prst="line">
            <a:avLst/>
          </a:prstGeom>
          <a:ln w="28575">
            <a:solidFill>
              <a:srgbClr val="FFED0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62000" y="5791200"/>
            <a:ext cx="7239000" cy="0"/>
          </a:xfrm>
          <a:prstGeom prst="line">
            <a:avLst/>
          </a:prstGeom>
          <a:ln w="28575">
            <a:solidFill>
              <a:srgbClr val="FDCD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lancastria.net/blog/wp-content/uploads/2010/09/osteoporosis-lancastria.jpg"/>
          <p:cNvPicPr>
            <a:picLocks noChangeAspect="1" noChangeArrowheads="1"/>
          </p:cNvPicPr>
          <p:nvPr/>
        </p:nvPicPr>
        <p:blipFill>
          <a:blip r:embed="rId2" cstate="print">
            <a:lum bright="-20000" contrast="-10000"/>
          </a:blip>
          <a:srcRect l="72500" t="19185" r="2500" b="7914"/>
          <a:stretch>
            <a:fillRect/>
          </a:stretch>
        </p:blipFill>
        <p:spPr bwMode="auto">
          <a:xfrm>
            <a:off x="0" y="0"/>
            <a:ext cx="3048000" cy="2590800"/>
          </a:xfrm>
          <a:prstGeom prst="rect">
            <a:avLst/>
          </a:prstGeom>
          <a:noFill/>
        </p:spPr>
      </p:pic>
      <p:pic>
        <p:nvPicPr>
          <p:cNvPr id="4" name="Picture 4" descr="http://img.medscape.com/slide/migrated/editorial/cmecircle/2007/6903/images/pres1/slide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740" t="21951" r="13897" b="6098"/>
          <a:stretch>
            <a:fillRect/>
          </a:stretch>
        </p:blipFill>
        <p:spPr bwMode="auto">
          <a:xfrm>
            <a:off x="0" y="1981200"/>
            <a:ext cx="3657600" cy="4876800"/>
          </a:xfrm>
          <a:prstGeom prst="snip2SameRect">
            <a:avLst/>
          </a:prstGeom>
          <a:noFill/>
        </p:spPr>
      </p:pic>
      <p:pic>
        <p:nvPicPr>
          <p:cNvPr id="5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2"/>
              </a:clrFrom>
              <a:clrTo>
                <a:srgbClr val="000002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>
            <a:off x="914400" y="304800"/>
            <a:ext cx="2895600" cy="4800600"/>
          </a:xfrm>
          <a:prstGeom prst="snip2Diag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895600" y="1447800"/>
            <a:ext cx="57064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OSTEOPOROSIS</a:t>
            </a:r>
            <a:endParaRPr lang="en-US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44307" y="4343400"/>
            <a:ext cx="607089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nch Script MT" pitchFamily="66" charset="0"/>
              </a:rPr>
              <a:t>GOOD LUCK</a:t>
            </a:r>
            <a:endParaRPr lang="en-US" sz="88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ench Script M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tx1"/>
            </a:gs>
            <a:gs pos="48000">
              <a:srgbClr val="341C5E"/>
            </a:gs>
            <a:gs pos="65000">
              <a:srgbClr val="4B0387"/>
            </a:gs>
            <a:gs pos="94000">
              <a:srgbClr val="B3A979"/>
            </a:gs>
            <a:gs pos="99000">
              <a:schemeClr val="accent1">
                <a:tint val="23500"/>
                <a:satMod val="160000"/>
                <a:alpha val="7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28600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Bone is basically composed of 2 types of tissues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6800" y="838200"/>
            <a:ext cx="8305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85750">
              <a:defRPr/>
            </a:pP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INORGANIC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65% of mass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Consists of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hydroxyapatite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, calcium &amp; phosphorus salts</a:t>
            </a:r>
          </a:p>
          <a:p>
            <a:pPr marL="0" lvl="1" indent="-285750"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Formed during </a:t>
            </a:r>
            <a:r>
              <a:rPr lang="en-US" sz="2200" b="1" dirty="0" smtClean="0">
                <a:solidFill>
                  <a:srgbClr val="FDCD03"/>
                </a:solidFill>
                <a:latin typeface="Arial Narrow" pitchFamily="34" charset="0"/>
              </a:rPr>
              <a:t>OSTEOGENESIS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by  </a:t>
            </a:r>
            <a:r>
              <a:rPr lang="en-US" sz="2200" b="1" dirty="0" smtClean="0">
                <a:solidFill>
                  <a:srgbClr val="FDCD03"/>
                </a:solidFill>
                <a:latin typeface="Arial Narrow" pitchFamily="34" charset="0"/>
              </a:rPr>
              <a:t>MINERALIZATION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of the organic matrix (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osteoid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Frame work) &amp; is mediated by alkaline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phosphatase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2322016"/>
            <a:ext cx="8534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85750">
              <a:defRPr/>
            </a:pP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Organic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35% of mass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Consists of ;</a:t>
            </a:r>
          </a:p>
          <a:p>
            <a:pPr lvl="0" indent="-342900">
              <a:defRPr/>
            </a:pPr>
            <a:r>
              <a:rPr lang="en-US" sz="2200" b="1" dirty="0" smtClean="0">
                <a:solidFill>
                  <a:srgbClr val="FDCD03"/>
                </a:solidFill>
                <a:latin typeface="Arial Narrow" pitchFamily="34" charset="0"/>
                <a:sym typeface="Wingdings 2"/>
              </a:rPr>
              <a:t>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Organic matrix </a:t>
            </a:r>
            <a:r>
              <a:rPr lang="en-US" sz="2200" b="1" dirty="0" smtClean="0">
                <a:solidFill>
                  <a:srgbClr val="FDCD03"/>
                </a:solidFill>
                <a:latin typeface="Arial Narrow" pitchFamily="34" charset="0"/>
              </a:rPr>
              <a:t>[OSTEOID]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produced by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osteoblasts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Bone Framework </a:t>
            </a:r>
          </a:p>
          <a:p>
            <a:pPr lvl="0" indent="-342900">
              <a:defRPr/>
            </a:pPr>
            <a:r>
              <a:rPr lang="en-US" sz="2200" b="1" dirty="0" smtClean="0">
                <a:solidFill>
                  <a:srgbClr val="FDCD03"/>
                </a:solidFill>
                <a:latin typeface="Arial Narrow" pitchFamily="34" charset="0"/>
                <a:sym typeface="Wingdings 2"/>
              </a:rPr>
              <a:t>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Bone cells are either; </a:t>
            </a:r>
            <a:r>
              <a:rPr lang="en-US" sz="2200" dirty="0" smtClean="0">
                <a:solidFill>
                  <a:srgbClr val="FDCD03"/>
                </a:solidFill>
                <a:latin typeface="Bernard MT Condensed" pitchFamily="18" charset="0"/>
              </a:rPr>
              <a:t>Bone Forming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or </a:t>
            </a:r>
            <a:r>
              <a:rPr lang="en-US" sz="2200" dirty="0" smtClean="0">
                <a:solidFill>
                  <a:srgbClr val="FDCD03"/>
                </a:solidFill>
                <a:latin typeface="Bernard MT Condensed" pitchFamily="18" charset="0"/>
              </a:rPr>
              <a:t>Bone </a:t>
            </a:r>
            <a:r>
              <a:rPr lang="en-US" sz="2200" dirty="0" err="1" smtClean="0">
                <a:solidFill>
                  <a:srgbClr val="FDCD03"/>
                </a:solidFill>
                <a:latin typeface="Bernard MT Condensed" pitchFamily="18" charset="0"/>
              </a:rPr>
              <a:t>Resorptive</a:t>
            </a:r>
            <a:endParaRPr lang="en-US" sz="2200" dirty="0" smtClean="0">
              <a:solidFill>
                <a:srgbClr val="FDCD03"/>
              </a:solidFill>
              <a:latin typeface="Bernard MT Condensed" pitchFamily="18" charset="0"/>
            </a:endParaRPr>
          </a:p>
        </p:txBody>
      </p:sp>
      <p:pic>
        <p:nvPicPr>
          <p:cNvPr id="10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>
            <a:off x="0" y="0"/>
            <a:ext cx="1528916" cy="2204484"/>
          </a:xfrm>
          <a:prstGeom prst="snip2DiagRect">
            <a:avLst/>
          </a:prstGeom>
          <a:noFill/>
          <a:effectLst>
            <a:softEdge rad="31750"/>
          </a:effectLst>
        </p:spPr>
      </p:pic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0" y="914400"/>
            <a:ext cx="8686800" cy="2057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57200" y="3657600"/>
            <a:ext cx="457200" cy="914400"/>
          </a:xfrm>
          <a:prstGeom prst="downArrow">
            <a:avLst/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15000">
                <a:srgbClr val="4B0387"/>
              </a:gs>
              <a:gs pos="53000">
                <a:srgbClr val="B3A979"/>
              </a:gs>
              <a:gs pos="99000">
                <a:schemeClr val="accent1">
                  <a:tint val="23500"/>
                  <a:satMod val="160000"/>
                  <a:alpha val="79000"/>
                </a:schemeClr>
              </a:gs>
              <a:gs pos="77000">
                <a:srgbClr val="FFC000"/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4800600"/>
            <a:ext cx="8534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defRPr/>
            </a:pPr>
            <a:r>
              <a:rPr lang="en-US" sz="2200" u="heavy" dirty="0" smtClean="0">
                <a:solidFill>
                  <a:srgbClr val="FDCD03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A.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 Bone Forming Cells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:</a:t>
            </a:r>
          </a:p>
          <a:p>
            <a:pPr marL="274320" lvl="2" indent="-228600">
              <a:buFont typeface="Arial" pitchFamily="34" charset="0"/>
              <a:buChar char="•"/>
              <a:defRPr/>
            </a:pP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Osteogenic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cells 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mesenchymal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in origin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are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progenitor of blasts &amp;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cytes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are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found on all bone surfaces </a:t>
            </a:r>
          </a:p>
          <a:p>
            <a:pPr marL="274320" lvl="2" indent="-228600">
              <a:buFont typeface="Arial" pitchFamily="34" charset="0"/>
              <a:buChar char="•"/>
              <a:defRPr/>
            </a:pP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Osteoblasts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forms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osteoid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framework &amp; help in its mineralization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274320" lvl="2" indent="-228600">
              <a:buFont typeface="Arial" pitchFamily="34" charset="0"/>
              <a:buChar char="•"/>
              <a:defRPr/>
            </a:pP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Osteocytes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sense mechanical stress  signals to both blasts &amp;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clasts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76400" y="3324186"/>
            <a:ext cx="7391400" cy="1933614"/>
            <a:chOff x="1676400" y="3324186"/>
            <a:chExt cx="7391400" cy="1933614"/>
          </a:xfrm>
        </p:grpSpPr>
        <p:pic>
          <p:nvPicPr>
            <p:cNvPr id="7" name="Picture 5" descr="C:\My Documents\Saladin\images 8-10\JPEG(LAB\CH_08\0215L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5017" b="29993"/>
            <a:stretch>
              <a:fillRect/>
            </a:stretch>
          </p:blipFill>
          <p:spPr bwMode="auto">
            <a:xfrm>
              <a:off x="1676400" y="3324186"/>
              <a:ext cx="7367587" cy="1933614"/>
            </a:xfrm>
            <a:prstGeom prst="rect">
              <a:avLst/>
            </a:prstGeom>
            <a:noFill/>
          </p:spPr>
        </p:pic>
        <p:sp>
          <p:nvSpPr>
            <p:cNvPr id="14" name="Rectangle 13"/>
            <p:cNvSpPr/>
            <p:nvPr/>
          </p:nvSpPr>
          <p:spPr>
            <a:xfrm>
              <a:off x="5207101" y="4724400"/>
              <a:ext cx="12698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 smtClean="0">
                  <a:solidFill>
                    <a:schemeClr val="bg1"/>
                  </a:solidFill>
                  <a:latin typeface="Arial Narrow" pitchFamily="34" charset="0"/>
                </a:rPr>
                <a:t>Osteoblasts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860418" y="4724400"/>
              <a:ext cx="12073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 smtClean="0">
                  <a:solidFill>
                    <a:schemeClr val="bg1"/>
                  </a:solidFill>
                  <a:latin typeface="Arial Narrow" pitchFamily="34" charset="0"/>
                </a:rPr>
                <a:t>Osteocytes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tx1"/>
            </a:gs>
            <a:gs pos="48000">
              <a:srgbClr val="341C5E"/>
            </a:gs>
            <a:gs pos="65000">
              <a:srgbClr val="4B0387"/>
            </a:gs>
            <a:gs pos="94000">
              <a:srgbClr val="B3A979"/>
            </a:gs>
            <a:gs pos="99000">
              <a:schemeClr val="accent1">
                <a:tint val="23500"/>
                <a:satMod val="160000"/>
                <a:alpha val="79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00" y="152400"/>
            <a:ext cx="8763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defRPr/>
            </a:pPr>
            <a:r>
              <a:rPr lang="en-US" sz="2200" u="heavy" dirty="0" smtClean="0">
                <a:solidFill>
                  <a:srgbClr val="FDCD03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B. 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Bone </a:t>
            </a:r>
            <a:r>
              <a:rPr lang="en-US" sz="2200" u="heavy" dirty="0" err="1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Resorptive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 Cell:</a:t>
            </a:r>
          </a:p>
          <a:p>
            <a:pPr>
              <a:buFontTx/>
              <a:buNone/>
            </a:pP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Osteoclastes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myloid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in origin  made by fusion of multiple progenitors of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monocytes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.</a:t>
            </a:r>
          </a:p>
          <a:p>
            <a:pPr>
              <a:buFontTx/>
              <a:buNone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Reside in pits (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bays) that form by eaten bone surface.  Secretes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lysosomal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enzymes (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collagenase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&amp; metalloproteinase)  + hydrochloric a.  dissolve bone matrix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137986" y="1905000"/>
            <a:ext cx="4725898" cy="3577414"/>
            <a:chOff x="4267200" y="2190690"/>
            <a:chExt cx="4725898" cy="3577414"/>
          </a:xfrm>
        </p:grpSpPr>
        <p:pic>
          <p:nvPicPr>
            <p:cNvPr id="157698" name="Picture 2" descr="C:\Documents and Settings\DR.OMNIA\My Documents\My Pictures\P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05400" y="2209800"/>
              <a:ext cx="3580451" cy="3558304"/>
            </a:xfrm>
            <a:prstGeom prst="rect">
              <a:avLst/>
            </a:prstGeom>
            <a:noFill/>
          </p:spPr>
        </p:pic>
        <p:sp>
          <p:nvSpPr>
            <p:cNvPr id="18" name="Rectangle 17"/>
            <p:cNvSpPr/>
            <p:nvPr/>
          </p:nvSpPr>
          <p:spPr>
            <a:xfrm>
              <a:off x="4993786" y="4267200"/>
              <a:ext cx="13308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Periosteum</a:t>
              </a:r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267200" y="3886200"/>
              <a:ext cx="164019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Multiple nuclei</a:t>
              </a:r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775704" y="2190690"/>
              <a:ext cx="171393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Resorption</a:t>
              </a:r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 bay</a:t>
              </a:r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360920" y="2667000"/>
              <a:ext cx="16321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Ruffled border</a:t>
              </a:r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562600" y="4857690"/>
              <a:ext cx="133440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Lysosomes</a:t>
              </a:r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pic>
        <p:nvPicPr>
          <p:cNvPr id="10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 flipH="1">
            <a:off x="7390326" y="4114800"/>
            <a:ext cx="1676400" cy="2438400"/>
          </a:xfrm>
          <a:prstGeom prst="snip2DiagRect">
            <a:avLst/>
          </a:prstGeom>
          <a:noFill/>
          <a:effectLst>
            <a:softEdge rad="31750"/>
          </a:effectLst>
        </p:spPr>
      </p:pic>
      <p:grpSp>
        <p:nvGrpSpPr>
          <p:cNvPr id="27" name="Group 26"/>
          <p:cNvGrpSpPr/>
          <p:nvPr/>
        </p:nvGrpSpPr>
        <p:grpSpPr>
          <a:xfrm>
            <a:off x="1137300" y="1955442"/>
            <a:ext cx="3587100" cy="3073758"/>
            <a:chOff x="1289700" y="2286000"/>
            <a:chExt cx="3592800" cy="3251240"/>
          </a:xfrm>
        </p:grpSpPr>
        <p:pic>
          <p:nvPicPr>
            <p:cNvPr id="157697" name="Picture 1" descr="C:\Documents and Settings\DR.OMNIA\My Documents\My Pictures\P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29787"/>
            <a:stretch>
              <a:fillRect/>
            </a:stretch>
          </p:blipFill>
          <p:spPr bwMode="auto">
            <a:xfrm>
              <a:off x="1289700" y="2590800"/>
              <a:ext cx="1828800" cy="1688956"/>
            </a:xfrm>
            <a:prstGeom prst="rect">
              <a:avLst/>
            </a:prstGeom>
            <a:noFill/>
          </p:spPr>
        </p:pic>
        <p:sp>
          <p:nvSpPr>
            <p:cNvPr id="17" name="Rectangle 16"/>
            <p:cNvSpPr/>
            <p:nvPr/>
          </p:nvSpPr>
          <p:spPr>
            <a:xfrm>
              <a:off x="3505200" y="2362200"/>
              <a:ext cx="13773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Osteoclasts</a:t>
              </a:r>
              <a:endParaRPr lang="en-US" sz="2000" dirty="0"/>
            </a:p>
          </p:txBody>
        </p:sp>
        <p:pic>
          <p:nvPicPr>
            <p:cNvPr id="24" name="Picture 1" descr="C:\Documents and Settings\DR.OMNIA\My Documents\My Pictures\P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085"/>
            <a:stretch>
              <a:fillRect/>
            </a:stretch>
          </p:blipFill>
          <p:spPr bwMode="auto">
            <a:xfrm>
              <a:off x="2737500" y="2286000"/>
              <a:ext cx="1600200" cy="3251240"/>
            </a:xfrm>
            <a:prstGeom prst="rect">
              <a:avLst/>
            </a:prstGeom>
            <a:noFill/>
          </p:spPr>
        </p:pic>
      </p:grpSp>
      <p:sp>
        <p:nvSpPr>
          <p:cNvPr id="28" name="Rectangle 27"/>
          <p:cNvSpPr/>
          <p:nvPr/>
        </p:nvSpPr>
        <p:spPr>
          <a:xfrm>
            <a:off x="76200" y="4419600"/>
            <a:ext cx="893706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NORMALLY </a:t>
            </a:r>
          </a:p>
          <a:p>
            <a:r>
              <a:rPr lang="en-US" sz="2200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bones continuously  form &amp; </a:t>
            </a:r>
            <a:r>
              <a:rPr lang="en-US" sz="2200" dirty="0" err="1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resorb</a:t>
            </a:r>
            <a:endParaRPr lang="en-US" sz="2200" dirty="0" smtClean="0">
              <a:solidFill>
                <a:schemeClr val="bg1"/>
              </a:solidFill>
              <a:uFill>
                <a:solidFill>
                  <a:srgbClr val="FFC000"/>
                </a:solidFill>
              </a:uFill>
              <a:latin typeface="Bernard MT Condensed" pitchFamily="18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400" dirty="0" smtClean="0">
                <a:solidFill>
                  <a:srgbClr val="FDCD03"/>
                </a:solidFill>
                <a:uFill>
                  <a:solidFill>
                    <a:srgbClr val="FFC000"/>
                  </a:solidFill>
                </a:uFill>
                <a:latin typeface="Berlin Sans FB Demi" pitchFamily="34" charset="0"/>
              </a:rPr>
              <a:t>BONE REMODELING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Under control of systemic hormones, body mineral contents 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&amp; local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autocrine-paracrine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secretions (Cytokines, Growth Factors, PGs)  </a:t>
            </a:r>
            <a:endParaRPr lang="en-US" sz="2400" dirty="0">
              <a:latin typeface="Berlin Sans FB Dem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6088559"/>
            <a:ext cx="838200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cs typeface="Lucida Sans Unicode" pitchFamily="34" charset="0"/>
              </a:rPr>
              <a:t>It is meant to maintain calcium homeostasis &amp; to renew bone  in repair of </a:t>
            </a:r>
            <a:r>
              <a:rPr lang="en-GB" sz="2400" b="1" dirty="0" err="1" smtClean="0">
                <a:solidFill>
                  <a:schemeClr val="bg1"/>
                </a:solidFill>
                <a:latin typeface="Arial Narrow" pitchFamily="34" charset="0"/>
                <a:cs typeface="Lucida Sans Unicode" pitchFamily="34" charset="0"/>
              </a:rPr>
              <a:t>microdamage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cs typeface="Lucida Sans Unicode" pitchFamily="34" charset="0"/>
              </a:rPr>
              <a:t> &amp; </a:t>
            </a:r>
            <a:r>
              <a:rPr lang="en-GB" sz="2400" b="1" dirty="0" err="1" smtClean="0">
                <a:solidFill>
                  <a:schemeClr val="bg1"/>
                </a:solidFill>
                <a:latin typeface="Arial Narrow" pitchFamily="34" charset="0"/>
                <a:cs typeface="Lucida Sans Unicode" pitchFamily="34" charset="0"/>
              </a:rPr>
              <a:t>microcracks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/>
            </a:gs>
            <a:gs pos="93000">
              <a:srgbClr val="B3A979">
                <a:alpha val="85000"/>
              </a:srgbClr>
            </a:gs>
            <a:gs pos="78000">
              <a:schemeClr val="accent1">
                <a:tint val="23500"/>
                <a:satMod val="160000"/>
              </a:schemeClr>
            </a:gs>
            <a:gs pos="90000">
              <a:schemeClr val="accent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6FA"/>
              </a:clrFrom>
              <a:clrTo>
                <a:srgbClr val="F5F6FA">
                  <a:alpha val="0"/>
                </a:srgbClr>
              </a:clrTo>
            </a:clrChange>
          </a:blip>
          <a:srcRect l="3404" t="62030" r="3578" b="4569"/>
          <a:stretch>
            <a:fillRect/>
          </a:stretch>
        </p:blipFill>
        <p:spPr>
          <a:xfrm>
            <a:off x="0" y="1447800"/>
            <a:ext cx="91440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bg1"/>
            </a:gs>
            <a:gs pos="85000">
              <a:srgbClr val="B3A979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0" y="0"/>
            <a:ext cx="2946041" cy="5181600"/>
            <a:chOff x="152401" y="0"/>
            <a:chExt cx="2946041" cy="4876800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9375" t="3616" r="6250" b="9686"/>
            <a:stretch>
              <a:fillRect/>
            </a:stretch>
          </p:blipFill>
          <p:spPr>
            <a:xfrm>
              <a:off x="152401" y="0"/>
              <a:ext cx="2944906" cy="4800600"/>
            </a:xfrm>
            <a:prstGeom prst="rect">
              <a:avLst/>
            </a:prstGeom>
            <a:noFill/>
          </p:spPr>
        </p:pic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9375" t="77929" r="6250" b="4181"/>
            <a:stretch>
              <a:fillRect/>
            </a:stretch>
          </p:blipFill>
          <p:spPr>
            <a:xfrm>
              <a:off x="153536" y="3886200"/>
              <a:ext cx="2944906" cy="990600"/>
            </a:xfrm>
            <a:prstGeom prst="rect">
              <a:avLst/>
            </a:prstGeom>
            <a:noFill/>
          </p:spPr>
        </p:pic>
      </p:grpSp>
      <p:grpSp>
        <p:nvGrpSpPr>
          <p:cNvPr id="101" name="Group 100"/>
          <p:cNvGrpSpPr/>
          <p:nvPr/>
        </p:nvGrpSpPr>
        <p:grpSpPr>
          <a:xfrm>
            <a:off x="-12879" y="4911163"/>
            <a:ext cx="9144000" cy="1933958"/>
            <a:chOff x="0" y="4825284"/>
            <a:chExt cx="9144000" cy="1933958"/>
          </a:xfrm>
        </p:grpSpPr>
        <p:grpSp>
          <p:nvGrpSpPr>
            <p:cNvPr id="88" name="Group 87"/>
            <p:cNvGrpSpPr/>
            <p:nvPr/>
          </p:nvGrpSpPr>
          <p:grpSpPr>
            <a:xfrm>
              <a:off x="0" y="4825284"/>
              <a:ext cx="9144000" cy="1933958"/>
              <a:chOff x="0" y="4825284"/>
              <a:chExt cx="9144000" cy="1933958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0" y="4825284"/>
                <a:ext cx="9144000" cy="1906074"/>
                <a:chOff x="0" y="4825284"/>
                <a:chExt cx="9144000" cy="1906074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0" y="5207358"/>
                  <a:ext cx="9144000" cy="1524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78178" name="Picture 2" descr="C:\Users\Administrator\Pictures\OST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4825284"/>
                  <a:ext cx="9144000" cy="1704975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81" name="Group 80"/>
              <p:cNvGrpSpPr/>
              <p:nvPr/>
            </p:nvGrpSpPr>
            <p:grpSpPr>
              <a:xfrm>
                <a:off x="76200" y="6256540"/>
                <a:ext cx="8624553" cy="502702"/>
                <a:chOff x="76200" y="6256540"/>
                <a:chExt cx="8624553" cy="502702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76200" y="6256540"/>
                  <a:ext cx="609600" cy="2975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en-US" sz="1600" dirty="0" smtClean="0">
                      <a:latin typeface="Bernard MT Condensed" pitchFamily="18" charset="0"/>
                    </a:rPr>
                    <a:t>HSC</a:t>
                  </a:r>
                  <a:endParaRPr lang="en-US" sz="1600" dirty="0">
                    <a:latin typeface="Bernard MT Condensed" pitchFamily="18" charset="0"/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1052847" y="6256540"/>
                  <a:ext cx="1143000" cy="5027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en-US" sz="1600" dirty="0" err="1" smtClean="0">
                      <a:latin typeface="Bernard MT Condensed" pitchFamily="18" charset="0"/>
                    </a:rPr>
                    <a:t>Myloid</a:t>
                  </a:r>
                  <a:r>
                    <a:rPr lang="en-US" sz="1600" dirty="0" smtClean="0">
                      <a:latin typeface="Bernard MT Condensed" pitchFamily="18" charset="0"/>
                    </a:rPr>
                    <a:t> </a:t>
                  </a:r>
                  <a:r>
                    <a:rPr lang="en-US" sz="1600" dirty="0" err="1" smtClean="0">
                      <a:latin typeface="Bernard MT Condensed" pitchFamily="18" charset="0"/>
                    </a:rPr>
                    <a:t>Proginator</a:t>
                  </a:r>
                  <a:endParaRPr lang="en-US" sz="1600" dirty="0">
                    <a:latin typeface="Bernard MT Condensed" pitchFamily="18" charset="0"/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2362200" y="6256540"/>
                  <a:ext cx="1143000" cy="2975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en-US" sz="1600" dirty="0" err="1" smtClean="0">
                      <a:latin typeface="Bernard MT Condensed" pitchFamily="18" charset="0"/>
                    </a:rPr>
                    <a:t>Monocyte</a:t>
                  </a:r>
                  <a:endParaRPr lang="en-US" sz="1600" dirty="0">
                    <a:latin typeface="Bernard MT Condensed" pitchFamily="18" charset="0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3581400" y="6256540"/>
                  <a:ext cx="1143000" cy="5027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en-US" sz="1600" dirty="0" smtClean="0">
                      <a:latin typeface="Bernard MT Condensed" pitchFamily="18" charset="0"/>
                    </a:rPr>
                    <a:t>Pre-</a:t>
                  </a:r>
                  <a:r>
                    <a:rPr lang="en-US" sz="1600" dirty="0" err="1" smtClean="0">
                      <a:latin typeface="Bernard MT Condensed" pitchFamily="18" charset="0"/>
                    </a:rPr>
                    <a:t>Osteoclast</a:t>
                  </a:r>
                  <a:endParaRPr lang="en-US" sz="1600" dirty="0">
                    <a:latin typeface="Bernard MT Condensed" pitchFamily="18" charset="0"/>
                  </a:endParaRP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5180526" y="6256540"/>
                  <a:ext cx="1143000" cy="5027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en-US" sz="1600" dirty="0" smtClean="0">
                      <a:latin typeface="Bernard MT Condensed" pitchFamily="18" charset="0"/>
                    </a:rPr>
                    <a:t>Mature</a:t>
                  </a:r>
                </a:p>
                <a:p>
                  <a:pPr algn="ctr">
                    <a:lnSpc>
                      <a:spcPts val="1600"/>
                    </a:lnSpc>
                  </a:pPr>
                  <a:r>
                    <a:rPr lang="en-US" sz="1600" dirty="0" err="1" smtClean="0">
                      <a:latin typeface="Bernard MT Condensed" pitchFamily="18" charset="0"/>
                    </a:rPr>
                    <a:t>Osteoclast</a:t>
                  </a:r>
                  <a:endParaRPr lang="en-US" sz="1600" dirty="0">
                    <a:latin typeface="Bernard MT Condensed" pitchFamily="18" charset="0"/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7557753" y="6256540"/>
                  <a:ext cx="1143000" cy="5027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en-US" sz="1600" dirty="0" err="1" smtClean="0">
                      <a:latin typeface="Bernard MT Condensed" pitchFamily="18" charset="0"/>
                    </a:rPr>
                    <a:t>Resorbing</a:t>
                  </a:r>
                  <a:endParaRPr lang="en-US" sz="1600" dirty="0" smtClean="0">
                    <a:latin typeface="Bernard MT Condensed" pitchFamily="18" charset="0"/>
                  </a:endParaRPr>
                </a:p>
                <a:p>
                  <a:pPr algn="ctr">
                    <a:lnSpc>
                      <a:spcPts val="1600"/>
                    </a:lnSpc>
                  </a:pPr>
                  <a:r>
                    <a:rPr lang="en-US" sz="1600" dirty="0" err="1" smtClean="0">
                      <a:latin typeface="Bernard MT Condensed" pitchFamily="18" charset="0"/>
                    </a:rPr>
                    <a:t>Osteoclast</a:t>
                  </a:r>
                  <a:endParaRPr lang="en-US" sz="1600" dirty="0">
                    <a:latin typeface="Bernard MT Condensed" pitchFamily="18" charset="0"/>
                  </a:endParaRPr>
                </a:p>
              </p:txBody>
            </p:sp>
          </p:grpSp>
        </p:grpSp>
        <p:pic>
          <p:nvPicPr>
            <p:cNvPr id="100" name="Picture 99" descr="C:\Users\Administrator\Pictures\OST.jpg"/>
            <p:cNvPicPr>
              <a:picLocks noChangeAspect="1" noChangeArrowheads="1"/>
            </p:cNvPicPr>
            <p:nvPr/>
          </p:nvPicPr>
          <p:blipFill>
            <a:blip r:embed="rId3" cstate="print"/>
            <a:srcRect l="30833" t="7378" r="59999" b="62441"/>
            <a:stretch>
              <a:fillRect/>
            </a:stretch>
          </p:blipFill>
          <p:spPr bwMode="auto">
            <a:xfrm>
              <a:off x="4089042" y="4838163"/>
              <a:ext cx="762000" cy="685800"/>
            </a:xfrm>
            <a:prstGeom prst="ellipse">
              <a:avLst/>
            </a:prstGeom>
            <a:noFill/>
          </p:spPr>
        </p:pic>
      </p:grpSp>
      <p:sp>
        <p:nvSpPr>
          <p:cNvPr id="51" name="Oval 50"/>
          <p:cNvSpPr/>
          <p:nvPr/>
        </p:nvSpPr>
        <p:spPr>
          <a:xfrm>
            <a:off x="1600200" y="3823871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659467" y="3690521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718733" y="3890546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659467" y="4023896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778000" y="3823871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837267" y="4023896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778000" y="3757196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837267" y="3623846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896533" y="3862508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916588" y="5137329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955800" y="3757196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015067" y="3957221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L-Shape 63"/>
          <p:cNvSpPr/>
          <p:nvPr/>
        </p:nvSpPr>
        <p:spPr>
          <a:xfrm>
            <a:off x="2562908" y="3102235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L-Shape 64"/>
          <p:cNvSpPr/>
          <p:nvPr/>
        </p:nvSpPr>
        <p:spPr>
          <a:xfrm rot="1860000">
            <a:off x="2715308" y="3254635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L-Shape 65"/>
          <p:cNvSpPr/>
          <p:nvPr/>
        </p:nvSpPr>
        <p:spPr>
          <a:xfrm rot="-1800000">
            <a:off x="2867708" y="3407035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L-Shape 66"/>
          <p:cNvSpPr/>
          <p:nvPr/>
        </p:nvSpPr>
        <p:spPr>
          <a:xfrm rot="4860000">
            <a:off x="2650090" y="3418017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L-Shape 67"/>
          <p:cNvSpPr/>
          <p:nvPr/>
        </p:nvSpPr>
        <p:spPr>
          <a:xfrm rot="9240000">
            <a:off x="2512401" y="3280327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L-Shape 68"/>
          <p:cNvSpPr/>
          <p:nvPr/>
        </p:nvSpPr>
        <p:spPr>
          <a:xfrm>
            <a:off x="2562907" y="3379143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L-Shape 69"/>
          <p:cNvSpPr/>
          <p:nvPr/>
        </p:nvSpPr>
        <p:spPr>
          <a:xfrm rot="1860000">
            <a:off x="2715307" y="3531543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L-Shape 70"/>
          <p:cNvSpPr/>
          <p:nvPr/>
        </p:nvSpPr>
        <p:spPr>
          <a:xfrm rot="-1800000">
            <a:off x="2867708" y="4644992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L-Shape 71"/>
          <p:cNvSpPr/>
          <p:nvPr/>
        </p:nvSpPr>
        <p:spPr>
          <a:xfrm rot="4860000">
            <a:off x="2601782" y="3646617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L-Shape 72"/>
          <p:cNvSpPr/>
          <p:nvPr/>
        </p:nvSpPr>
        <p:spPr>
          <a:xfrm rot="9240000">
            <a:off x="2845092" y="3631908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2903137" y="4552413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1752600" y="418193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Bernard MT Condensed" pitchFamily="18" charset="0"/>
              </a:rPr>
              <a:t>RANKL</a:t>
            </a:r>
            <a:endParaRPr lang="en-US" sz="1600" dirty="0">
              <a:latin typeface="Bernard MT Condensed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895600" y="3429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Bernard MT Condensed" pitchFamily="18" charset="0"/>
              </a:rPr>
              <a:t>Osteoprotegerin</a:t>
            </a:r>
            <a:r>
              <a:rPr lang="en-US" dirty="0" smtClean="0">
                <a:latin typeface="Bernard MT Condensed" pitchFamily="18" charset="0"/>
              </a:rPr>
              <a:t> [OPG]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38600" y="457200"/>
            <a:ext cx="495300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Berlin Sans FB Demi" pitchFamily="34" charset="0"/>
              </a:rPr>
              <a:t>LOCAL FACTORS DRIVING THE REMODELING PROCSS</a:t>
            </a:r>
            <a:endParaRPr lang="en-US" sz="2800" dirty="0">
              <a:latin typeface="Berlin Sans FB Demi" pitchFamily="34" charset="0"/>
            </a:endParaRPr>
          </a:p>
        </p:txBody>
      </p: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4" cstate="print"/>
          <a:srcRect t="7651" b="4999"/>
          <a:stretch>
            <a:fillRect/>
          </a:stretch>
        </p:blipFill>
        <p:spPr bwMode="auto">
          <a:xfrm>
            <a:off x="4724400" y="1371600"/>
            <a:ext cx="3886200" cy="2906393"/>
          </a:xfrm>
          <a:prstGeom prst="rect">
            <a:avLst/>
          </a:prstGeom>
          <a:noFill/>
        </p:spPr>
      </p:pic>
      <p:sp>
        <p:nvSpPr>
          <p:cNvPr id="42" name="L-Shape 41"/>
          <p:cNvSpPr/>
          <p:nvPr/>
        </p:nvSpPr>
        <p:spPr>
          <a:xfrm rot="-1800000">
            <a:off x="3020108" y="4797392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055537" y="4704813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-Shape 47"/>
          <p:cNvSpPr/>
          <p:nvPr/>
        </p:nvSpPr>
        <p:spPr>
          <a:xfrm rot="-1800000">
            <a:off x="2694892" y="4613063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730321" y="4520484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L-Shape 83"/>
          <p:cNvSpPr/>
          <p:nvPr/>
        </p:nvSpPr>
        <p:spPr>
          <a:xfrm rot="14400000">
            <a:off x="2867708" y="4797392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 rot="16200000">
            <a:off x="2864500" y="4769208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L-Shape 85"/>
          <p:cNvSpPr/>
          <p:nvPr/>
        </p:nvSpPr>
        <p:spPr>
          <a:xfrm rot="14400000">
            <a:off x="2694892" y="4765463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 rot="16200000">
            <a:off x="2674409" y="4698642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324 L -0.03021 0.1398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145 -0.00231 0.02291 -0.00439 0.02812 0.00185 C 0.03333 0.0081 0.0243 0.03099 0.03107 0.03747 C 0.03784 0.04394 0.06059 0.03955 0.06909 0.04117 C 0.0776 0.04279 0.08107 0.03978 0.08177 0.04695 C 0.08246 0.05412 0.07465 0.07794 0.07326 0.08441 " pathEditMode="relative" ptsTypes="aaaaaA">
                                      <p:cBhvr>
                                        <p:cTn id="8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188 0.01596 -0.04358 0.03214 -0.0408 0.0451 C -0.03803 0.05805 0.00746 0.06429 0.01701 0.07701 C 0.02656 0.08973 0.00677 0.11471 0.01701 0.12211 C 0.02725 0.12951 0.06562 0.11424 0.07899 0.12211 C 0.09236 0.12997 0.09409 0.16165 0.09722 0.16905 " pathEditMode="relative" ptsTypes="aaaaaA">
                                      <p:cBhvr>
                                        <p:cTn id="12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82 -0.01411 0.0158 -0.02822 0.0283 -0.02799 C 0.0408 -0.02776 0.05729 0.00231 0.07466 0.00185 C 0.09202 0.00138 0.12223 -0.02938 0.13247 -0.03007 C 0.14271 -0.03076 0.13594 -0.00648 0.13663 -0.00185 " pathEditMode="relative" ptsTypes="aaaaA">
                                      <p:cBhvr>
                                        <p:cTn id="13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4" grpId="0" animBg="1"/>
      <p:bldP spid="65" grpId="0" animBg="1"/>
      <p:bldP spid="66" grpId="0" animBg="1"/>
      <p:bldP spid="66" grpId="1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/>
      <p:bldP spid="77" grpId="0"/>
      <p:bldP spid="42" grpId="0" animBg="1"/>
      <p:bldP spid="43" grpId="0" animBg="1"/>
      <p:bldP spid="48" grpId="0" animBg="1"/>
      <p:bldP spid="6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tx1"/>
            </a:gs>
            <a:gs pos="48000">
              <a:srgbClr val="341C5E"/>
            </a:gs>
            <a:gs pos="65000">
              <a:srgbClr val="4B0387"/>
            </a:gs>
            <a:gs pos="94000">
              <a:srgbClr val="B3A979"/>
            </a:gs>
            <a:gs pos="99000">
              <a:schemeClr val="accent1">
                <a:tint val="23500"/>
                <a:satMod val="160000"/>
                <a:alpha val="79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 flipH="1">
            <a:off x="7467600" y="0"/>
            <a:ext cx="1676400" cy="2438400"/>
          </a:xfrm>
          <a:prstGeom prst="snip2DiagRect">
            <a:avLst/>
          </a:prstGeom>
          <a:noFill/>
          <a:effectLst>
            <a:softEdge rad="31750"/>
          </a:effectLst>
        </p:spPr>
      </p:pic>
      <p:sp>
        <p:nvSpPr>
          <p:cNvPr id="16" name="Rectangle 15"/>
          <p:cNvSpPr/>
          <p:nvPr/>
        </p:nvSpPr>
        <p:spPr>
          <a:xfrm>
            <a:off x="76200" y="1103289"/>
            <a:ext cx="883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Blip>
                <a:blip r:embed="rId4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FFFF99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200" b="1" dirty="0" smtClean="0">
                <a:solidFill>
                  <a:srgbClr val="FFFF99"/>
                </a:solidFill>
                <a:latin typeface="Arial Narrow" pitchFamily="34" charset="0"/>
              </a:rPr>
              <a:t> bone formation ( intermittent) /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bone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resorption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(continuous)  </a:t>
            </a:r>
          </a:p>
          <a:p>
            <a:pPr>
              <a:lnSpc>
                <a:spcPts val="2300"/>
              </a:lnSpc>
              <a:buBlip>
                <a:blip r:embed="rId4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FFFF99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200" b="1" dirty="0" smtClean="0">
                <a:solidFill>
                  <a:srgbClr val="FFFF99"/>
                </a:solidFill>
                <a:latin typeface="Arial Narrow" pitchFamily="34" charset="0"/>
              </a:rPr>
              <a:t>renal tubular calcium </a:t>
            </a:r>
            <a:r>
              <a:rPr lang="en-US" sz="2200" b="1" dirty="0" err="1" smtClean="0">
                <a:solidFill>
                  <a:srgbClr val="FFFF99"/>
                </a:solidFill>
                <a:latin typeface="Arial Narrow" pitchFamily="34" charset="0"/>
              </a:rPr>
              <a:t>reabsorption</a:t>
            </a:r>
            <a:endParaRPr lang="en-US" sz="2200" b="1" dirty="0" smtClean="0">
              <a:solidFill>
                <a:srgbClr val="FFFF99"/>
              </a:solidFill>
              <a:latin typeface="Arial Narrow" pitchFamily="34" charset="0"/>
            </a:endParaRPr>
          </a:p>
          <a:p>
            <a:pPr>
              <a:lnSpc>
                <a:spcPts val="2300"/>
              </a:lnSpc>
              <a:buBlip>
                <a:blip r:embed="rId4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FFFF99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200" b="1" dirty="0" smtClean="0">
                <a:solidFill>
                  <a:srgbClr val="FFFF99"/>
                </a:solidFill>
                <a:latin typeface="Arial Narrow" pitchFamily="34" charset="0"/>
              </a:rPr>
              <a:t> renal </a:t>
            </a:r>
            <a:r>
              <a:rPr lang="en-US" sz="2200" b="1" dirty="0" err="1" smtClean="0">
                <a:solidFill>
                  <a:srgbClr val="FFFF99"/>
                </a:solidFill>
                <a:latin typeface="Arial Narrow" pitchFamily="34" charset="0"/>
              </a:rPr>
              <a:t>calcitriol</a:t>
            </a:r>
            <a:r>
              <a:rPr lang="en-US" sz="2200" b="1" dirty="0" smtClean="0">
                <a:solidFill>
                  <a:srgbClr val="FFFF99"/>
                </a:solidFill>
                <a:latin typeface="Arial Narrow" pitchFamily="34" charset="0"/>
              </a:rPr>
              <a:t> production</a:t>
            </a:r>
            <a:endParaRPr lang="en-US" sz="2200" b="1" dirty="0">
              <a:solidFill>
                <a:srgbClr val="FFFF99"/>
              </a:solidFill>
              <a:latin typeface="Arial Narrow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6200" y="685800"/>
            <a:ext cx="6672333" cy="468450"/>
            <a:chOff x="76200" y="685800"/>
            <a:chExt cx="6672333" cy="468450"/>
          </a:xfrm>
        </p:grpSpPr>
        <p:sp>
          <p:nvSpPr>
            <p:cNvPr id="23" name="TextBox 22"/>
            <p:cNvSpPr txBox="1"/>
            <p:nvPr/>
          </p:nvSpPr>
          <p:spPr>
            <a:xfrm>
              <a:off x="2405133" y="685800"/>
              <a:ext cx="434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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Maintains  calcium homeostasis via 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200" y="723363"/>
              <a:ext cx="212776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u="heavy" dirty="0" smtClean="0">
                  <a:solidFill>
                    <a:srgbClr val="FDCD03"/>
                  </a:solidFill>
                  <a:uFill>
                    <a:solidFill>
                      <a:srgbClr val="FFC000"/>
                    </a:solidFill>
                  </a:uFill>
                  <a:latin typeface="Bernard MT Condensed" pitchFamily="18" charset="0"/>
                </a:rPr>
                <a:t>1. </a:t>
              </a:r>
              <a:r>
                <a:rPr lang="en-US" sz="2200" u="heavy" dirty="0" smtClean="0">
                  <a:solidFill>
                    <a:schemeClr val="bg1"/>
                  </a:solidFill>
                  <a:uFill>
                    <a:solidFill>
                      <a:srgbClr val="FFC000"/>
                    </a:solidFill>
                  </a:uFill>
                  <a:latin typeface="Bernard MT Condensed" pitchFamily="18" charset="0"/>
                </a:rPr>
                <a:t>PARATHORMONE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752600" y="4369713"/>
            <a:ext cx="746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Not much physiological role in man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Pharmacologically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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osteoclasts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&amp; bone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200" y="2057400"/>
            <a:ext cx="15808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heavy" dirty="0" smtClean="0">
                <a:solidFill>
                  <a:srgbClr val="FDCD03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2. 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CALCITROL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200" y="25146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intestinal Ca &amp; phosphorus absorption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bone mineralization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bone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resorption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when they are deficient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52400" y="3657600"/>
            <a:ext cx="7924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56032" fontAlgn="auto">
              <a:lnSpc>
                <a:spcPts val="2300"/>
              </a:lnSpc>
              <a:buBlip>
                <a:blip r:embed="rId4"/>
              </a:buBlip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osteoclast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apoptosis  &amp;  growth factors from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osteoblasts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  <a:p>
            <a:pPr indent="-256032" fontAlgn="auto">
              <a:lnSpc>
                <a:spcPts val="2300"/>
              </a:lnSpc>
              <a:buBlip>
                <a:blip r:embed="rId4"/>
              </a:buBlip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No. &amp; depth of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cavities &amp; release of cytokines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6200" y="4369713"/>
            <a:ext cx="16546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heavy" dirty="0" smtClean="0">
                <a:solidFill>
                  <a:srgbClr val="FDCD03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4. 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CALCITONIN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3158" y="5080197"/>
            <a:ext cx="232948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heavy" dirty="0" smtClean="0">
                <a:solidFill>
                  <a:srgbClr val="FDCD03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5. 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CLUCOCORTICOIDS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438400" y="5093076"/>
            <a:ext cx="6705600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apoptosis of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osteoblasts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&amp;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osteocytes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 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6200" y="3276600"/>
            <a:ext cx="9409089" cy="430887"/>
            <a:chOff x="76200" y="3276600"/>
            <a:chExt cx="9409089" cy="430887"/>
          </a:xfrm>
        </p:grpSpPr>
        <p:sp>
          <p:nvSpPr>
            <p:cNvPr id="31" name="Rectangle 30"/>
            <p:cNvSpPr/>
            <p:nvPr/>
          </p:nvSpPr>
          <p:spPr>
            <a:xfrm>
              <a:off x="76200" y="3276600"/>
              <a:ext cx="3034805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u="heavy" dirty="0" smtClean="0">
                  <a:solidFill>
                    <a:srgbClr val="FDCD03"/>
                  </a:solidFill>
                  <a:uFill>
                    <a:solidFill>
                      <a:srgbClr val="FFC000"/>
                    </a:solidFill>
                  </a:uFill>
                  <a:latin typeface="Bernard MT Condensed" pitchFamily="18" charset="0"/>
                </a:rPr>
                <a:t>3. </a:t>
              </a:r>
              <a:r>
                <a:rPr lang="en-US" sz="2200" u="heavy" dirty="0" smtClean="0">
                  <a:solidFill>
                    <a:schemeClr val="bg1"/>
                  </a:solidFill>
                  <a:uFill>
                    <a:solidFill>
                      <a:srgbClr val="FFC000"/>
                    </a:solidFill>
                  </a:uFill>
                  <a:latin typeface="Bernard MT Condensed" pitchFamily="18" charset="0"/>
                </a:rPr>
                <a:t>ESTROGEN  &amp; ANDROGEN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084489" y="3276600"/>
              <a:ext cx="6400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256032" fontAlgn="auto">
                <a:defRPr/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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Resorption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 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by 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acting on many local factors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76200" y="5741313"/>
            <a:ext cx="25202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heavy" dirty="0" smtClean="0">
                <a:solidFill>
                  <a:srgbClr val="FDCD03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6. 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THYROID HORMONE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514600" y="5741313"/>
            <a:ext cx="6629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Bone turn-over i.e.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&amp; formation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2247" y="6198513"/>
            <a:ext cx="31061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heavy" dirty="0" smtClean="0">
                <a:solidFill>
                  <a:srgbClr val="FDCD03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7.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 Growth hormone &amp; IGFs</a:t>
            </a:r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124200" y="6198513"/>
            <a:ext cx="5943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skeletal growth &amp;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endochondral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bone formation.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6200" y="228600"/>
            <a:ext cx="5489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ED01"/>
                </a:solidFill>
                <a:latin typeface="Bernard MT Condensed" pitchFamily="18" charset="0"/>
                <a:sym typeface="Wingdings 3"/>
              </a:rPr>
              <a:t>SYSTEMIC HORMONES Controlling Remodeling</a:t>
            </a:r>
            <a:endParaRPr lang="en-US" sz="2400" dirty="0">
              <a:solidFill>
                <a:srgbClr val="FFED01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/>
      <p:bldP spid="29" grpId="0"/>
      <p:bldP spid="30" grpId="0"/>
      <p:bldP spid="32" grpId="0"/>
      <p:bldP spid="33" grpId="0"/>
      <p:bldP spid="34" grpId="0"/>
      <p:bldP spid="35" grpId="0"/>
      <p:bldP spid="37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bg1"/>
            </a:gs>
            <a:gs pos="85000">
              <a:srgbClr val="B3A979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0" y="3352800"/>
            <a:ext cx="9144000" cy="3505200"/>
            <a:chOff x="0" y="3352800"/>
            <a:chExt cx="9144000" cy="3505200"/>
          </a:xfrm>
        </p:grpSpPr>
        <p:pic>
          <p:nvPicPr>
            <p:cNvPr id="4" name="Picture 4" descr="http://s4.hubimg.com/u/3980151_f520.jpg"/>
            <p:cNvPicPr>
              <a:picLocks noChangeAspect="1" noChangeArrowheads="1"/>
            </p:cNvPicPr>
            <p:nvPr/>
          </p:nvPicPr>
          <p:blipFill>
            <a:blip r:embed="rId2" cstate="print">
              <a:lum bright="-20000" contrast="30000"/>
            </a:blip>
            <a:srcRect t="6916" b="13696"/>
            <a:stretch>
              <a:fillRect/>
            </a:stretch>
          </p:blipFill>
          <p:spPr bwMode="auto">
            <a:xfrm>
              <a:off x="0" y="3352800"/>
              <a:ext cx="9144000" cy="3505200"/>
            </a:xfrm>
            <a:prstGeom prst="rect">
              <a:avLst/>
            </a:prstGeom>
            <a:noFill/>
          </p:spPr>
        </p:pic>
        <p:sp>
          <p:nvSpPr>
            <p:cNvPr id="26" name="Rectangle 25"/>
            <p:cNvSpPr/>
            <p:nvPr/>
          </p:nvSpPr>
          <p:spPr>
            <a:xfrm>
              <a:off x="2704563" y="3860442"/>
              <a:ext cx="1219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sz="2000" b="1" dirty="0" smtClean="0">
                  <a:solidFill>
                    <a:srgbClr val="5300CC"/>
                  </a:solidFill>
                  <a:latin typeface="Arial Narrow" pitchFamily="34" charset="0"/>
                </a:rPr>
                <a:t>2-6 weeks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523706" y="3847563"/>
              <a:ext cx="14478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sz="2000" b="1" dirty="0" smtClean="0">
                  <a:solidFill>
                    <a:srgbClr val="5300CC"/>
                  </a:solidFill>
                  <a:latin typeface="Arial Narrow" pitchFamily="34" charset="0"/>
                </a:rPr>
                <a:t>~2-6 months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2362200" y="3886200"/>
              <a:ext cx="17526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4191000" y="3886200"/>
              <a:ext cx="22098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105745" y="6519446"/>
              <a:ext cx="27638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Bernard MT Condensed" pitchFamily="18" charset="0"/>
                </a:rPr>
                <a:t>Mineralized extracellular matrix </a:t>
              </a:r>
              <a:endParaRPr lang="en-US" sz="1600" dirty="0">
                <a:latin typeface="Bernard MT Condensed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108504" y="4881850"/>
              <a:ext cx="2590800" cy="5283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1700"/>
                </a:lnSpc>
              </a:pPr>
              <a:r>
                <a:rPr lang="en-US" sz="1600" dirty="0" smtClean="0">
                  <a:latin typeface="Bernard MT Condensed" pitchFamily="18" charset="0"/>
                </a:rPr>
                <a:t>Non-mineralized </a:t>
              </a:r>
            </a:p>
            <a:p>
              <a:pPr algn="r">
                <a:lnSpc>
                  <a:spcPts val="1700"/>
                </a:lnSpc>
              </a:pPr>
              <a:r>
                <a:rPr lang="en-US" sz="1600" dirty="0" smtClean="0">
                  <a:latin typeface="Bernard MT Condensed" pitchFamily="18" charset="0"/>
                </a:rPr>
                <a:t>extracellular matrix (</a:t>
              </a:r>
              <a:r>
                <a:rPr lang="en-US" sz="1600" dirty="0" err="1" smtClean="0">
                  <a:latin typeface="Bernard MT Condensed" pitchFamily="18" charset="0"/>
                </a:rPr>
                <a:t>osteoid</a:t>
              </a:r>
              <a:r>
                <a:rPr lang="en-US" sz="1600" dirty="0" smtClean="0">
                  <a:latin typeface="Bernard MT Condensed" pitchFamily="18" charset="0"/>
                </a:rPr>
                <a:t>) </a:t>
              </a:r>
              <a:endParaRPr lang="en-US" sz="1600" dirty="0">
                <a:latin typeface="Bernard MT Condensed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65048" y="381000"/>
            <a:ext cx="5791200" cy="2667000"/>
            <a:chOff x="914400" y="222873"/>
            <a:chExt cx="5410200" cy="2785503"/>
          </a:xfrm>
        </p:grpSpPr>
        <p:sp>
          <p:nvSpPr>
            <p:cNvPr id="6" name="Rectangle 5"/>
            <p:cNvSpPr/>
            <p:nvPr/>
          </p:nvSpPr>
          <p:spPr>
            <a:xfrm>
              <a:off x="914400" y="222873"/>
              <a:ext cx="54102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http://www.restorativemedicine.org/books/fundamentals-of-naturopathic-endocrinology/professionals/thyroid-and-parathyroid-disorders/spr_20070625155114_fig1_osteoclasts.jp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 contrast="30000"/>
            </a:blip>
            <a:srcRect l="42182" r="37879" b="81987"/>
            <a:stretch>
              <a:fillRect/>
            </a:stretch>
          </p:blipFill>
          <p:spPr bwMode="auto">
            <a:xfrm>
              <a:off x="988512" y="222873"/>
              <a:ext cx="838200" cy="685801"/>
            </a:xfrm>
            <a:prstGeom prst="rect">
              <a:avLst/>
            </a:prstGeom>
            <a:noFill/>
          </p:spPr>
        </p:pic>
        <p:pic>
          <p:nvPicPr>
            <p:cNvPr id="8" name="Picture 2" descr="http://www.restorativemedicine.org/books/fundamentals-of-naturopathic-endocrinology/professionals/thyroid-and-parathyroid-disorders/spr_20070625155114_fig1_osteoclasts.jp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 contrast="30000"/>
            </a:blip>
            <a:srcRect l="69697" r="9091" b="82568"/>
            <a:stretch>
              <a:fillRect/>
            </a:stretch>
          </p:blipFill>
          <p:spPr bwMode="auto">
            <a:xfrm>
              <a:off x="3352800" y="222873"/>
              <a:ext cx="914400" cy="685800"/>
            </a:xfrm>
            <a:prstGeom prst="rect">
              <a:avLst/>
            </a:prstGeom>
            <a:noFill/>
          </p:spPr>
        </p:pic>
        <p:pic>
          <p:nvPicPr>
            <p:cNvPr id="9" name="Picture 2" descr="http://www.umich.edu/news/Releases/2005/Feb05/img/bone.jpg"/>
            <p:cNvPicPr>
              <a:picLocks noChangeAspect="1" noChangeArrowheads="1"/>
            </p:cNvPicPr>
            <p:nvPr/>
          </p:nvPicPr>
          <p:blipFill>
            <a:blip r:embed="rId4" cstate="print"/>
            <a:srcRect t="23093" b="34021"/>
            <a:stretch>
              <a:fillRect/>
            </a:stretch>
          </p:blipFill>
          <p:spPr bwMode="auto">
            <a:xfrm>
              <a:off x="914400" y="1027176"/>
              <a:ext cx="5410200" cy="1981200"/>
            </a:xfrm>
            <a:prstGeom prst="rect">
              <a:avLst/>
            </a:prstGeom>
            <a:noFill/>
          </p:spPr>
        </p:pic>
        <p:cxnSp>
          <p:nvCxnSpPr>
            <p:cNvPr id="10" name="Straight Arrow Connector 9"/>
            <p:cNvCxnSpPr/>
            <p:nvPr/>
          </p:nvCxnSpPr>
          <p:spPr>
            <a:xfrm rot="5400000">
              <a:off x="3695700" y="1104900"/>
              <a:ext cx="2286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1171456" y="991792"/>
              <a:ext cx="2286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 rot="5400000">
            <a:off x="3048397" y="3428603"/>
            <a:ext cx="213439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95400" y="2971800"/>
            <a:ext cx="304800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1. 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2200" y="2971800"/>
            <a:ext cx="381000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2. 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2971800"/>
            <a:ext cx="381000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3. 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19600" y="2971800"/>
            <a:ext cx="381000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4. 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62600" y="2971800"/>
            <a:ext cx="381000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5. 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5032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Berlin Sans FB Demi" pitchFamily="34" charset="0"/>
              </a:rPr>
              <a:t>Stages of BONE REMODELING</a:t>
            </a:r>
            <a:endParaRPr lang="en-US" sz="2800" dirty="0">
              <a:latin typeface="Berlin Sans FB Dem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57800" y="50442"/>
            <a:ext cx="2514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200" b="1" dirty="0" smtClean="0">
                <a:latin typeface="Arial Narrow" pitchFamily="34" charset="0"/>
              </a:rPr>
              <a:t>Occurs at </a:t>
            </a:r>
            <a:r>
              <a:rPr lang="en-US" sz="2200" b="1" dirty="0" err="1" smtClean="0">
                <a:latin typeface="Arial Narrow" pitchFamily="34" charset="0"/>
              </a:rPr>
              <a:t>periosteal</a:t>
            </a:r>
            <a:r>
              <a:rPr lang="en-US" sz="2200" b="1" dirty="0" smtClean="0">
                <a:latin typeface="Arial Narrow" pitchFamily="34" charset="0"/>
              </a:rPr>
              <a:t> &amp; </a:t>
            </a:r>
            <a:r>
              <a:rPr lang="en-US" sz="2200" b="1" dirty="0" err="1" smtClean="0">
                <a:latin typeface="Arial Narrow" pitchFamily="34" charset="0"/>
              </a:rPr>
              <a:t>endosteal</a:t>
            </a:r>
            <a:r>
              <a:rPr lang="en-US" sz="2200" b="1" dirty="0" smtClean="0">
                <a:latin typeface="Arial Narrow" pitchFamily="34" charset="0"/>
              </a:rPr>
              <a:t> surfaces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752600" y="2604753"/>
            <a:ext cx="563172" cy="2426829"/>
            <a:chOff x="1752600" y="2604753"/>
            <a:chExt cx="563172" cy="2426829"/>
          </a:xfrm>
        </p:grpSpPr>
        <p:cxnSp>
          <p:nvCxnSpPr>
            <p:cNvPr id="12" name="Straight Arrow Connector 11"/>
            <p:cNvCxnSpPr/>
            <p:nvPr/>
          </p:nvCxnSpPr>
          <p:spPr>
            <a:xfrm rot="16200000" flipH="1">
              <a:off x="1385295" y="4101105"/>
              <a:ext cx="1831182" cy="2977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714500" y="2642853"/>
              <a:ext cx="609600" cy="533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2000">
              <a:srgbClr val="341C5E"/>
            </a:gs>
            <a:gs pos="63000">
              <a:srgbClr val="4B0387"/>
            </a:gs>
            <a:gs pos="84000">
              <a:srgbClr val="B3A979">
                <a:alpha val="83000"/>
              </a:srgbClr>
            </a:gs>
            <a:gs pos="92000">
              <a:srgbClr val="FDCD0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572000" y="-152400"/>
            <a:ext cx="4572000" cy="3429000"/>
            <a:chOff x="4572000" y="-152400"/>
            <a:chExt cx="4572000" cy="3429000"/>
          </a:xfrm>
        </p:grpSpPr>
        <p:pic>
          <p:nvPicPr>
            <p:cNvPr id="9" name="Picture 2" descr="http://www.faqs.org/photo-dict/photofiles/list/5227/6874balance_scale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0" y="-152400"/>
              <a:ext cx="4572000" cy="342900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7924800" y="20574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Bernard MT Condensed" pitchFamily="18" charset="0"/>
                </a:rPr>
                <a:t>Formation</a:t>
              </a:r>
              <a:endParaRPr lang="en-US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05400" y="2830131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FF00"/>
                  </a:solidFill>
                  <a:latin typeface="Bernard MT Condensed" pitchFamily="18" charset="0"/>
                </a:rPr>
                <a:t>Resorption</a:t>
              </a:r>
              <a:endParaRPr lang="en-US" dirty="0">
                <a:solidFill>
                  <a:srgbClr val="FFFF00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6477000" y="2856030"/>
            <a:ext cx="2467342" cy="584775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CF004"/>
                </a:solidFill>
                <a:latin typeface="Bernard MT Condensed" pitchFamily="18" charset="0"/>
              </a:rPr>
              <a:t>OSTEOPOROSIS</a:t>
            </a:r>
            <a:endParaRPr lang="en-US" sz="3200" dirty="0">
              <a:solidFill>
                <a:srgbClr val="FCF004"/>
              </a:solidFill>
              <a:latin typeface="Bernard MT Condensed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13763" y="275510"/>
            <a:ext cx="3086637" cy="3077290"/>
            <a:chOff x="113763" y="275510"/>
            <a:chExt cx="3086637" cy="3077290"/>
          </a:xfrm>
        </p:grpSpPr>
        <p:grpSp>
          <p:nvGrpSpPr>
            <p:cNvPr id="17" name="Group 16"/>
            <p:cNvGrpSpPr/>
            <p:nvPr/>
          </p:nvGrpSpPr>
          <p:grpSpPr>
            <a:xfrm>
              <a:off x="227526" y="381000"/>
              <a:ext cx="2972874" cy="2971800"/>
              <a:chOff x="266163" y="381000"/>
              <a:chExt cx="2972874" cy="297180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66163" y="2590800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solidFill>
                      <a:schemeClr val="bg1"/>
                    </a:solidFill>
                    <a:latin typeface="Bernard MT Condensed" pitchFamily="18" charset="0"/>
                  </a:rPr>
                  <a:t>Resorption</a:t>
                </a:r>
                <a:endParaRPr lang="en-US" dirty="0">
                  <a:solidFill>
                    <a:schemeClr val="bg1"/>
                  </a:solidFill>
                  <a:latin typeface="Bernard MT Condensed" pitchFamily="18" charset="0"/>
                </a:endParaRPr>
              </a:p>
            </p:txBody>
          </p:sp>
          <p:pic>
            <p:nvPicPr>
              <p:cNvPr id="148488" name="Picture 8" descr="http://www.medicalscale1.com/wp-content/uploads/2011/02/balance-scale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65463" y="381000"/>
                <a:ext cx="2506337" cy="2971800"/>
              </a:xfrm>
              <a:prstGeom prst="rect">
                <a:avLst/>
              </a:prstGeom>
              <a:noFill/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019837" y="2590800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Bernard MT Condensed" pitchFamily="18" charset="0"/>
                  </a:rPr>
                  <a:t>Formation</a:t>
                </a:r>
                <a:endParaRPr lang="en-US" dirty="0">
                  <a:solidFill>
                    <a:schemeClr val="bg1"/>
                  </a:solidFill>
                  <a:latin typeface="Bernard MT Condensed" pitchFamily="18" charset="0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113763" y="275510"/>
              <a:ext cx="304442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CF004"/>
                  </a:solidFill>
                  <a:latin typeface="Berlin Sans FB Demi" pitchFamily="34" charset="0"/>
                </a:rPr>
                <a:t>BONE REMODELING</a:t>
              </a:r>
              <a:endParaRPr lang="en-US" sz="2400" dirty="0">
                <a:solidFill>
                  <a:srgbClr val="FCF004"/>
                </a:solidFill>
              </a:endParaRPr>
            </a:p>
          </p:txBody>
        </p:sp>
      </p:grpSp>
      <p:pic>
        <p:nvPicPr>
          <p:cNvPr id="148489" name="Picture 9" descr="C:\Users\Administrator\Pictures\oste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239" t="7711"/>
          <a:stretch>
            <a:fillRect/>
          </a:stretch>
        </p:blipFill>
        <p:spPr bwMode="auto">
          <a:xfrm>
            <a:off x="6705600" y="3209925"/>
            <a:ext cx="2438400" cy="3648075"/>
          </a:xfrm>
          <a:prstGeom prst="rect">
            <a:avLst/>
          </a:prstGeom>
          <a:noFill/>
        </p:spPr>
      </p:pic>
      <p:pic>
        <p:nvPicPr>
          <p:cNvPr id="20" name="Picture 9" descr="C:\Users\Administrator\Pictures\oste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70" t="7711" r="49254"/>
          <a:stretch>
            <a:fillRect/>
          </a:stretch>
        </p:blipFill>
        <p:spPr bwMode="auto">
          <a:xfrm flipH="1">
            <a:off x="75126" y="3200400"/>
            <a:ext cx="2286000" cy="3648075"/>
          </a:xfrm>
          <a:prstGeom prst="rect">
            <a:avLst/>
          </a:prstGeom>
          <a:noFill/>
        </p:spPr>
      </p:pic>
      <p:cxnSp>
        <p:nvCxnSpPr>
          <p:cNvPr id="22" name="Straight Connector 21"/>
          <p:cNvCxnSpPr/>
          <p:nvPr/>
        </p:nvCxnSpPr>
        <p:spPr>
          <a:xfrm rot="16200000" flipH="1">
            <a:off x="1143000" y="4800600"/>
            <a:ext cx="457200" cy="4572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1752600" y="4800600"/>
            <a:ext cx="457200" cy="4572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6934201" y="4876800"/>
            <a:ext cx="609599" cy="4572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7543800" y="4876800"/>
            <a:ext cx="609600" cy="4572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2602992" y="3410712"/>
            <a:ext cx="4572000" cy="2015936"/>
            <a:chOff x="2602992" y="3410712"/>
            <a:chExt cx="4572000" cy="2015936"/>
          </a:xfrm>
        </p:grpSpPr>
        <p:sp>
          <p:nvSpPr>
            <p:cNvPr id="18" name="TextBox 17"/>
            <p:cNvSpPr txBox="1"/>
            <p:nvPr/>
          </p:nvSpPr>
          <p:spPr>
            <a:xfrm>
              <a:off x="2602992" y="3410712"/>
              <a:ext cx="4572000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A complex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endocrinologic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disorder of bone &amp;  mineral metabolism</a:t>
              </a:r>
            </a:p>
            <a:p>
              <a:pPr algn="ctr">
                <a:lnSpc>
                  <a:spcPts val="24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(bone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resorption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&gt; formation)</a:t>
              </a:r>
            </a:p>
            <a:p>
              <a:pPr algn="ctr">
                <a:lnSpc>
                  <a:spcPts val="2400"/>
                </a:lnSpc>
                <a:spcBef>
                  <a:spcPts val="600"/>
                </a:spcBef>
              </a:pPr>
              <a:endParaRPr lang="en-US" sz="24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 algn="ctr">
                <a:lnSpc>
                  <a:spcPts val="2400"/>
                </a:lnSpc>
              </a:pPr>
              <a:r>
                <a:rPr lang="en-US" sz="2400" b="1" dirty="0" smtClean="0">
                  <a:solidFill>
                    <a:srgbClr val="FFED01"/>
                  </a:solidFill>
                  <a:latin typeface="Arial Narrow" pitchFamily="34" charset="0"/>
                </a:rPr>
                <a:t>Low bone mass</a:t>
              </a:r>
            </a:p>
            <a:p>
              <a:pPr algn="ctr">
                <a:lnSpc>
                  <a:spcPts val="2400"/>
                </a:lnSpc>
              </a:pPr>
              <a:r>
                <a:rPr lang="en-US" sz="2400" b="1" dirty="0" smtClean="0">
                  <a:solidFill>
                    <a:srgbClr val="FFED01"/>
                  </a:solidFill>
                  <a:latin typeface="Arial Narrow" pitchFamily="34" charset="0"/>
                </a:rPr>
                <a:t>Disruption of bone architecture</a:t>
              </a:r>
              <a:endParaRPr lang="en-US" sz="2400" b="1" dirty="0">
                <a:solidFill>
                  <a:srgbClr val="FFED01"/>
                </a:solidFill>
                <a:latin typeface="Arial Narrow" pitchFamily="34" charset="0"/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4812792" y="4334256"/>
              <a:ext cx="457200" cy="457200"/>
            </a:xfrm>
            <a:prstGeom prst="downArrow">
              <a:avLst/>
            </a:prstGeom>
            <a:gradFill flip="none" rotWithShape="1">
              <a:gsLst>
                <a:gs pos="14000">
                  <a:schemeClr val="tx1"/>
                </a:gs>
                <a:gs pos="48000">
                  <a:srgbClr val="341C5E"/>
                </a:gs>
                <a:gs pos="15000">
                  <a:srgbClr val="4B0387"/>
                </a:gs>
                <a:gs pos="53000">
                  <a:srgbClr val="B3A979"/>
                </a:gs>
                <a:gs pos="99000">
                  <a:schemeClr val="accent1">
                    <a:tint val="23500"/>
                    <a:satMod val="160000"/>
                    <a:alpha val="79000"/>
                  </a:schemeClr>
                </a:gs>
                <a:gs pos="77000">
                  <a:srgbClr val="FFC000"/>
                </a:gs>
              </a:gsLst>
              <a:lin ang="54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929128" y="5468112"/>
            <a:ext cx="4267200" cy="1161288"/>
            <a:chOff x="2929128" y="5315712"/>
            <a:chExt cx="4267200" cy="1161288"/>
          </a:xfrm>
        </p:grpSpPr>
        <p:sp>
          <p:nvSpPr>
            <p:cNvPr id="21" name="TextBox 20"/>
            <p:cNvSpPr txBox="1"/>
            <p:nvPr/>
          </p:nvSpPr>
          <p:spPr>
            <a:xfrm>
              <a:off x="2929128" y="5646003"/>
              <a:ext cx="426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ED01"/>
                  </a:solidFill>
                  <a:latin typeface="Arial Narrow" pitchFamily="34" charset="0"/>
                </a:rPr>
                <a:t>Reduced bone strength </a:t>
              </a:r>
            </a:p>
            <a:p>
              <a:pPr algn="ctr"/>
              <a:r>
                <a:rPr lang="en-US" sz="2400" b="1" dirty="0" smtClean="0">
                  <a:solidFill>
                    <a:srgbClr val="FFED01"/>
                  </a:solidFill>
                  <a:latin typeface="Arial Narrow" pitchFamily="34" charset="0"/>
                </a:rPr>
                <a:t>Risk of fractures</a:t>
              </a:r>
              <a:endParaRPr lang="en-US" sz="2400" b="1" dirty="0">
                <a:solidFill>
                  <a:srgbClr val="FFED01"/>
                </a:solidFill>
                <a:latin typeface="Arial Narrow" pitchFamily="34" charset="0"/>
              </a:endParaRPr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4812792" y="5315712"/>
              <a:ext cx="457200" cy="457200"/>
            </a:xfrm>
            <a:prstGeom prst="downArrow">
              <a:avLst/>
            </a:prstGeom>
            <a:gradFill flip="none" rotWithShape="1">
              <a:gsLst>
                <a:gs pos="14000">
                  <a:schemeClr val="tx1"/>
                </a:gs>
                <a:gs pos="48000">
                  <a:srgbClr val="341C5E"/>
                </a:gs>
                <a:gs pos="15000">
                  <a:srgbClr val="4B0387"/>
                </a:gs>
                <a:gs pos="53000">
                  <a:srgbClr val="B3A979"/>
                </a:gs>
                <a:gs pos="99000">
                  <a:schemeClr val="accent1">
                    <a:tint val="23500"/>
                    <a:satMod val="160000"/>
                    <a:alpha val="79000"/>
                  </a:schemeClr>
                </a:gs>
                <a:gs pos="77000">
                  <a:srgbClr val="FFC000"/>
                </a:gs>
              </a:gsLst>
              <a:lin ang="54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3677</TotalTime>
  <Words>1443</Words>
  <Application>Microsoft Office PowerPoint</Application>
  <PresentationFormat>On-screen Show (4:3)</PresentationFormat>
  <Paragraphs>325</Paragraphs>
  <Slides>25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DR.OMNIA</cp:lastModifiedBy>
  <cp:revision>175</cp:revision>
  <dcterms:created xsi:type="dcterms:W3CDTF">2011-03-27T13:20:26Z</dcterms:created>
  <dcterms:modified xsi:type="dcterms:W3CDTF">2015-02-10T09:28:58Z</dcterms:modified>
</cp:coreProperties>
</file>