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0" r:id="rId5"/>
    <p:sldId id="264" r:id="rId6"/>
    <p:sldId id="262" r:id="rId7"/>
    <p:sldId id="261" r:id="rId8"/>
    <p:sldId id="263" r:id="rId9"/>
    <p:sldId id="296" r:id="rId10"/>
    <p:sldId id="266" r:id="rId11"/>
    <p:sldId id="268" r:id="rId12"/>
    <p:sldId id="297" r:id="rId13"/>
    <p:sldId id="269" r:id="rId14"/>
    <p:sldId id="270" r:id="rId15"/>
    <p:sldId id="267" r:id="rId16"/>
    <p:sldId id="265" r:id="rId17"/>
    <p:sldId id="273" r:id="rId18"/>
    <p:sldId id="298" r:id="rId19"/>
    <p:sldId id="274" r:id="rId20"/>
    <p:sldId id="303" r:id="rId21"/>
    <p:sldId id="306" r:id="rId22"/>
    <p:sldId id="271" r:id="rId23"/>
    <p:sldId id="301" r:id="rId24"/>
    <p:sldId id="302" r:id="rId25"/>
    <p:sldId id="300" r:id="rId26"/>
    <p:sldId id="30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66FFFF"/>
    <a:srgbClr val="3FFFFF"/>
    <a:srgbClr val="FFFFCC"/>
    <a:srgbClr val="CCFFFF"/>
    <a:srgbClr val="0116D9"/>
    <a:srgbClr val="0033CC"/>
    <a:srgbClr val="000099"/>
    <a:srgbClr val="0000CC"/>
    <a:srgbClr val="0000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560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204B8-7714-4CE6-82B9-B102BA701CC3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49531-FA44-4D12-B721-9086173FEC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9531-FA44-4D12-B721-9086173FEC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9531-FA44-4D12-B721-9086173FEC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9531-FA44-4D12-B721-9086173FEC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9531-FA44-4D12-B721-9086173FEC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9531-FA44-4D12-B721-9086173FEC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9531-FA44-4D12-B721-9086173FEC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9531-FA44-4D12-B721-9086173FEC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D57-22ED-44D2-96CF-A131A63923AB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9636-15B1-4D45-9055-1905EB279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D57-22ED-44D2-96CF-A131A63923AB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9636-15B1-4D45-9055-1905EB279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D57-22ED-44D2-96CF-A131A63923AB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9636-15B1-4D45-9055-1905EB279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D57-22ED-44D2-96CF-A131A63923AB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9636-15B1-4D45-9055-1905EB279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D57-22ED-44D2-96CF-A131A63923AB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9636-15B1-4D45-9055-1905EB279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D57-22ED-44D2-96CF-A131A63923AB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9636-15B1-4D45-9055-1905EB279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D57-22ED-44D2-96CF-A131A63923AB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9636-15B1-4D45-9055-1905EB279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D57-22ED-44D2-96CF-A131A63923AB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9636-15B1-4D45-9055-1905EB279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D57-22ED-44D2-96CF-A131A63923AB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9636-15B1-4D45-9055-1905EB279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D57-22ED-44D2-96CF-A131A63923AB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9636-15B1-4D45-9055-1905EB279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23D57-22ED-44D2-96CF-A131A63923AB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79636-15B1-4D45-9055-1905EB279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23D57-22ED-44D2-96CF-A131A63923AB}" type="datetimeFigureOut">
              <a:rPr lang="en-US" smtClean="0"/>
              <a:pPr/>
              <a:t>2/22/2015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79636-15B1-4D45-9055-1905EB2799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illu_adrenal_glan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042" t="10170"/>
          <a:stretch>
            <a:fillRect/>
          </a:stretch>
        </p:blipFill>
        <p:spPr bwMode="auto">
          <a:xfrm>
            <a:off x="38637" y="96588"/>
            <a:ext cx="1954530" cy="2895600"/>
          </a:xfrm>
          <a:prstGeom prst="ellipse">
            <a:avLst/>
          </a:prstGeom>
          <a:gradFill flip="none" rotWithShape="1">
            <a:gsLst>
              <a:gs pos="0">
                <a:srgbClr val="5BD4FF"/>
              </a:gs>
              <a:gs pos="50000">
                <a:srgbClr val="C5E951"/>
              </a:gs>
              <a:gs pos="100000">
                <a:srgbClr val="D8BDFF"/>
              </a:gs>
            </a:gsLst>
            <a:lin ang="2700000" scaled="1"/>
            <a:tileRect/>
          </a:gradFill>
        </p:spPr>
      </p:pic>
      <p:pic>
        <p:nvPicPr>
          <p:cNvPr id="1028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0" t="2462" r="2400" b="4000"/>
          <a:stretch>
            <a:fillRect/>
          </a:stretch>
        </p:blipFill>
        <p:spPr bwMode="auto">
          <a:xfrm>
            <a:off x="2895600" y="5217160"/>
            <a:ext cx="2590800" cy="1640840"/>
          </a:xfrm>
          <a:prstGeom prst="rect">
            <a:avLst/>
          </a:prstGeom>
          <a:noFill/>
        </p:spPr>
      </p:pic>
      <p:pic>
        <p:nvPicPr>
          <p:cNvPr id="1026" name="Picture 2" descr="C:\Documents and Settings\DR.OMNIA\My Documents\My Pictures\G NG GC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27" t="2888"/>
          <a:stretch>
            <a:fillRect/>
          </a:stretch>
        </p:blipFill>
        <p:spPr bwMode="auto">
          <a:xfrm>
            <a:off x="6019800" y="3886200"/>
            <a:ext cx="2619375" cy="2562225"/>
          </a:xfrm>
          <a:prstGeom prst="rect">
            <a:avLst/>
          </a:prstGeom>
          <a:noFill/>
          <a:effectLst>
            <a:glow rad="228600">
              <a:srgbClr val="00FFFF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2" descr="C:\Documents and Settings\DR.OMNIA\My Documents\My Pictures\GC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49" t="14738" r="9735"/>
          <a:stretch>
            <a:fillRect/>
          </a:stretch>
        </p:blipFill>
        <p:spPr bwMode="auto">
          <a:xfrm>
            <a:off x="5943600" y="5830824"/>
            <a:ext cx="1125126" cy="990600"/>
          </a:xfrm>
          <a:prstGeom prst="ellipse">
            <a:avLst/>
          </a:prstGeom>
          <a:noFill/>
        </p:spPr>
      </p:pic>
      <p:pic>
        <p:nvPicPr>
          <p:cNvPr id="6" name="Picture 2" descr="C:\Documents and Settings\DR.OMNIA\My Documents\My Pictures\GC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CFF33">
                <a:tint val="45000"/>
                <a:satMod val="400000"/>
              </a:srgbClr>
            </a:duotone>
          </a:blip>
          <a:srcRect l="8849" t="14738" r="9735"/>
          <a:stretch>
            <a:fillRect/>
          </a:stretch>
        </p:blipFill>
        <p:spPr bwMode="auto">
          <a:xfrm>
            <a:off x="5334000" y="5486400"/>
            <a:ext cx="1125126" cy="990600"/>
          </a:xfrm>
          <a:prstGeom prst="ellipse">
            <a:avLst/>
          </a:prstGeom>
          <a:noFill/>
        </p:spPr>
      </p:pic>
      <p:pic>
        <p:nvPicPr>
          <p:cNvPr id="7" name="Picture 2" descr="C:\Documents and Settings\DR.OMNIA\My Documents\My Pictures\GC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8849" t="14738" r="9735"/>
          <a:stretch>
            <a:fillRect/>
          </a:stretch>
        </p:blipFill>
        <p:spPr bwMode="auto">
          <a:xfrm>
            <a:off x="4724400" y="5141976"/>
            <a:ext cx="1125126" cy="990600"/>
          </a:xfrm>
          <a:prstGeom prst="ellipse">
            <a:avLst/>
          </a:prstGeom>
          <a:noFill/>
        </p:spPr>
      </p:pic>
      <p:pic>
        <p:nvPicPr>
          <p:cNvPr id="9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0" t="2462" r="2400" b="4000"/>
          <a:stretch>
            <a:fillRect/>
          </a:stretch>
        </p:blipFill>
        <p:spPr bwMode="auto">
          <a:xfrm rot="5822390">
            <a:off x="6875602" y="3461366"/>
            <a:ext cx="2590800" cy="164084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28600" y="2873188"/>
            <a:ext cx="7162800" cy="12442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20000"/>
                <a:gd name="adj2" fmla="val 0"/>
              </a:avLst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/>
                <a:solidFill>
                  <a:srgbClr val="CCFF33"/>
                </a:solidFill>
                <a:effectLst/>
              </a:rPr>
              <a:t>CORTICOSTEROIDS</a:t>
            </a:r>
            <a:endParaRPr lang="en-US" sz="6000" b="1" cap="none" spc="0" dirty="0">
              <a:ln/>
              <a:solidFill>
                <a:srgbClr val="CCFF33"/>
              </a:solidFill>
              <a:effectLst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igure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228600" y="191037"/>
            <a:ext cx="8153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0" t="2462" r="2400" b="4000"/>
          <a:stretch>
            <a:fillRect/>
          </a:stretch>
        </p:blipFill>
        <p:spPr bwMode="auto">
          <a:xfrm rot="5822390">
            <a:off x="7282692" y="408633"/>
            <a:ext cx="1778562" cy="941758"/>
          </a:xfrm>
          <a:prstGeom prst="rect">
            <a:avLst/>
          </a:prstGeom>
          <a:noFill/>
        </p:spPr>
      </p:pic>
      <p:pic>
        <p:nvPicPr>
          <p:cNvPr id="1030" name="Picture 6" descr="http://3.bp.blogspot.com/_ZkSSURCm3FI/TQ3jNCZ4t2I/AAAAAAAALTw/ZqzqK42okU0/s400/01-coll-dna-knoll-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8001000" y="1562470"/>
            <a:ext cx="1066800" cy="1180730"/>
          </a:xfrm>
          <a:prstGeom prst="ellipse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7072" y="228600"/>
            <a:ext cx="3276600" cy="769441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PHARMACOLOGICAL ACTIONS = PHYSIOLOGICAL ACTION 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179725"/>
            <a:ext cx="525780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dirty="0" smtClean="0">
                <a:solidFill>
                  <a:srgbClr val="E2FF8F"/>
                </a:solidFill>
                <a:latin typeface="Bernard MT Condensed" pitchFamily="18" charset="0"/>
              </a:rPr>
              <a:t>CHO:  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glucose utilization.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gluconeogenesis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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hyperglycaemia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5181600"/>
            <a:ext cx="8610600" cy="1567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dirty="0" smtClean="0">
                <a:solidFill>
                  <a:srgbClr val="E2FF8F"/>
                </a:solidFill>
                <a:latin typeface="Bernard MT Condensed" pitchFamily="18" charset="0"/>
              </a:rPr>
              <a:t>Proteins: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anabolism &amp;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catabolism leading to:      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Negative nitrogen balance with muscle wasting +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uric a. production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Osteoporosis.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Retardation of growth in children.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Skin atrophy + capillary fragility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Symbol"/>
              </a:rPr>
              <a:t>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bruising and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stria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029200" y="4179195"/>
            <a:ext cx="4114800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dirty="0" smtClean="0">
                <a:solidFill>
                  <a:srgbClr val="E2FF8F"/>
                </a:solidFill>
                <a:latin typeface="Bernard MT Condensed" pitchFamily="18" charset="0"/>
              </a:rPr>
              <a:t>Fats: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fat deposition on shoulders, face and abdomen.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646" y="1062335"/>
            <a:ext cx="2528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1. On METABOLISM</a:t>
            </a:r>
            <a:endParaRPr lang="en-US" sz="2400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8458200" y="152400"/>
            <a:ext cx="533400" cy="533400"/>
          </a:xfrm>
          <a:prstGeom prst="star5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646" y="1143000"/>
            <a:ext cx="6414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FFFF"/>
                </a:solidFill>
                <a:latin typeface="Bernard MT Condensed" pitchFamily="18" charset="0"/>
              </a:rPr>
              <a:t>2. On INFLAMMATORY &amp; IMMUNE RESPONSE</a:t>
            </a:r>
            <a:endParaRPr lang="en-US" sz="24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646" y="1524000"/>
            <a:ext cx="8839200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26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vascular permeability; so 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 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edema &amp; redundancy of soft tissues</a:t>
            </a:r>
          </a:p>
          <a:p>
            <a:pPr marL="0" lvl="1">
              <a:lnSpc>
                <a:spcPts val="26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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 release &amp; synthesis of inflammatory mediators; so 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-</a:t>
            </a:r>
            <a:r>
              <a:rPr lang="en-US" altLang="zh-TW" sz="2400" b="1" dirty="0" err="1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ve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PLA2  -</a:t>
            </a:r>
            <a:r>
              <a:rPr lang="en-US" altLang="zh-TW" sz="2400" b="1" dirty="0" err="1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ve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</a:t>
            </a:r>
            <a:b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</a:b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   AA &amp; LTs pathways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….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  </a:t>
            </a:r>
          </a:p>
          <a:p>
            <a:pPr marL="0" lvl="1">
              <a:lnSpc>
                <a:spcPts val="2600"/>
              </a:lnSpc>
              <a:buFont typeface="Wingdings 3"/>
              <a:buChar char="¤"/>
            </a:pP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antigen antibody reaction mast cell </a:t>
            </a:r>
            <a:r>
              <a:rPr lang="en-US" altLang="zh-TW" sz="2400" b="1" dirty="0" err="1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degranulation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&amp; transmitter release</a:t>
            </a:r>
          </a:p>
          <a:p>
            <a:pPr marL="0" lvl="1">
              <a:lnSpc>
                <a:spcPts val="26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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infiltration &amp; activity of inflammatory cells (</a:t>
            </a:r>
            <a:r>
              <a:rPr lang="en-US" altLang="zh-TW" sz="2400" b="1" dirty="0" err="1" smtClean="0">
                <a:solidFill>
                  <a:schemeClr val="bg1"/>
                </a:solidFill>
                <a:latin typeface="Arial Narrow" pitchFamily="34" charset="0"/>
              </a:rPr>
              <a:t>eosinophilic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, lymphocytic, …etc )  by 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 cytokines &amp; </a:t>
            </a:r>
            <a:r>
              <a:rPr lang="en-US" altLang="zh-TW" sz="2400" b="1" dirty="0" err="1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chemokine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production</a:t>
            </a:r>
          </a:p>
          <a:p>
            <a:pPr marL="0" lvl="1">
              <a:lnSpc>
                <a:spcPts val="26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 Complement formation </a:t>
            </a:r>
            <a:endParaRPr lang="en-US" altLang="zh-TW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33851"/>
            <a:ext cx="8153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Calcium metabolism: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 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urinary 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excretion &amp;  absorption from intestine (</a:t>
            </a:r>
            <a:r>
              <a:rPr lang="en-US" altLang="zh-TW" sz="2400" b="1" dirty="0" err="1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antivitamin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D action).</a:t>
            </a:r>
          </a:p>
          <a:p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14646" y="4622393"/>
            <a:ext cx="64770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Occurs with high doses &amp; long periods of treatment. </a:t>
            </a:r>
          </a:p>
          <a:p>
            <a:pPr>
              <a:lnSpc>
                <a:spcPts val="26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Sudden withdrawal of corticosteroids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</a:p>
          <a:p>
            <a:pPr>
              <a:lnSpc>
                <a:spcPts val="26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produce a state of </a:t>
            </a:r>
            <a:r>
              <a:rPr lang="en-US" altLang="zh-TW" sz="2400" b="1" dirty="0" err="1" smtClean="0">
                <a:solidFill>
                  <a:schemeClr val="bg1"/>
                </a:solidFill>
                <a:latin typeface="Arial Narrow" pitchFamily="34" charset="0"/>
              </a:rPr>
              <a:t>adrenocortical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 insufficiency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14646" y="4262735"/>
            <a:ext cx="5931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FFFF"/>
                </a:solidFill>
                <a:latin typeface="Bernard MT Condensed" pitchFamily="18" charset="0"/>
              </a:rPr>
              <a:t>3. ON HYPOTHALAMIC-PITUITARY-ADRENAL AXIS</a:t>
            </a:r>
            <a:endParaRPr lang="en-US" sz="24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791200" y="4269845"/>
            <a:ext cx="3342793" cy="2588155"/>
            <a:chOff x="5791200" y="4269845"/>
            <a:chExt cx="3342793" cy="2588155"/>
          </a:xfrm>
        </p:grpSpPr>
        <p:pic>
          <p:nvPicPr>
            <p:cNvPr id="13" name="Picture 4" descr="http://www.biojobblog.com/uploads/image/dna_50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" t="2462" r="2400" b="4000"/>
            <a:stretch>
              <a:fillRect/>
            </a:stretch>
          </p:blipFill>
          <p:spPr bwMode="auto">
            <a:xfrm>
              <a:off x="5791200" y="5826760"/>
              <a:ext cx="2590800" cy="1031240"/>
            </a:xfrm>
            <a:prstGeom prst="rect">
              <a:avLst/>
            </a:prstGeom>
            <a:noFill/>
          </p:spPr>
        </p:pic>
        <p:pic>
          <p:nvPicPr>
            <p:cNvPr id="14" name="Picture 2" descr="C:\Documents and Settings\DR.OMNIA\My Documents\My Pictures\GC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849" t="14738" r="9735"/>
            <a:stretch>
              <a:fillRect/>
            </a:stretch>
          </p:blipFill>
          <p:spPr bwMode="auto">
            <a:xfrm>
              <a:off x="7848600" y="5638800"/>
              <a:ext cx="1125126" cy="990600"/>
            </a:xfrm>
            <a:prstGeom prst="ellipse">
              <a:avLst/>
            </a:prstGeom>
            <a:noFill/>
          </p:spPr>
        </p:pic>
        <p:pic>
          <p:nvPicPr>
            <p:cNvPr id="15" name="Picture 4" descr="http://www.biojobblog.com/uploads/image/dna_50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" t="2462" r="2400" b="4000"/>
            <a:stretch>
              <a:fillRect/>
            </a:stretch>
          </p:blipFill>
          <p:spPr bwMode="auto">
            <a:xfrm rot="5822390">
              <a:off x="7670109" y="4598472"/>
              <a:ext cx="1792511" cy="1135257"/>
            </a:xfrm>
            <a:prstGeom prst="rect">
              <a:avLst/>
            </a:prstGeom>
            <a:noFill/>
          </p:spPr>
        </p:pic>
      </p:grpSp>
      <p:sp>
        <p:nvSpPr>
          <p:cNvPr id="16" name="TextBox 15"/>
          <p:cNvSpPr txBox="1"/>
          <p:nvPr/>
        </p:nvSpPr>
        <p:spPr>
          <a:xfrm>
            <a:off x="266163" y="5688168"/>
            <a:ext cx="5931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FFFF"/>
                </a:solidFill>
                <a:latin typeface="Bernard MT Condensed" pitchFamily="18" charset="0"/>
              </a:rPr>
              <a:t>4. Others</a:t>
            </a:r>
            <a:endParaRPr lang="en-US" sz="24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163" y="6043410"/>
            <a:ext cx="5486400" cy="103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</a:rPr>
              <a:t>Euphoria or psychotic states: may occur (probably due to CNS electrolyte changes).</a:t>
            </a:r>
          </a:p>
          <a:p>
            <a:endParaRPr lang="en-US" dirty="0"/>
          </a:p>
        </p:txBody>
      </p:sp>
      <p:sp>
        <p:nvSpPr>
          <p:cNvPr id="18" name="5-Point Star 17"/>
          <p:cNvSpPr/>
          <p:nvPr/>
        </p:nvSpPr>
        <p:spPr>
          <a:xfrm>
            <a:off x="8458200" y="76200"/>
            <a:ext cx="533400" cy="533400"/>
          </a:xfrm>
          <a:prstGeom prst="star5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10" grpId="0"/>
      <p:bldP spid="11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0" t="2462" r="2400" b="4000"/>
          <a:stretch>
            <a:fillRect/>
          </a:stretch>
        </p:blipFill>
        <p:spPr bwMode="auto">
          <a:xfrm rot="4571859">
            <a:off x="7111604" y="4841082"/>
            <a:ext cx="1151039" cy="1031240"/>
          </a:xfrm>
          <a:prstGeom prst="rect">
            <a:avLst/>
          </a:prstGeom>
          <a:noFill/>
        </p:spPr>
      </p:pic>
      <p:pic>
        <p:nvPicPr>
          <p:cNvPr id="15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0" t="2462" r="2400" b="4000"/>
          <a:stretch>
            <a:fillRect/>
          </a:stretch>
        </p:blipFill>
        <p:spPr bwMode="auto">
          <a:xfrm rot="5822390">
            <a:off x="7670109" y="4598472"/>
            <a:ext cx="1792511" cy="1135257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28600" y="736242"/>
            <a:ext cx="89154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500"/>
              </a:lnSpc>
              <a:spcBef>
                <a:spcPts val="600"/>
              </a:spcBef>
              <a:buClr>
                <a:srgbClr val="00FFFF"/>
              </a:buClr>
              <a:buFont typeface="Wingdings 2" pitchFamily="18" charset="2"/>
              <a:buChar char="®"/>
            </a:pPr>
            <a:r>
              <a:rPr lang="en-US" altLang="zh-TW" sz="2200" b="1" u="heavy" dirty="0" smtClean="0">
                <a:solidFill>
                  <a:schemeClr val="bg1"/>
                </a:solidFill>
                <a:uFill>
                  <a:solidFill>
                    <a:srgbClr val="3FFFFF"/>
                  </a:solidFill>
                </a:uFill>
                <a:latin typeface="Arial Narrow" pitchFamily="34" charset="0"/>
                <a:ea typeface="新細明體" pitchFamily="18" charset="-120"/>
                <a:sym typeface="Wingdings 3"/>
              </a:rPr>
              <a:t>Absorption;  </a:t>
            </a:r>
            <a:r>
              <a:rPr lang="en-US" altLang="zh-TW" sz="2200" b="1" dirty="0" smtClean="0">
                <a:solidFill>
                  <a:schemeClr val="bg1"/>
                </a:solidFill>
                <a:uFill>
                  <a:solidFill>
                    <a:srgbClr val="3FFFFF"/>
                  </a:solidFill>
                </a:uFill>
                <a:latin typeface="Arial Narrow" pitchFamily="34" charset="0"/>
                <a:ea typeface="新細明體" pitchFamily="18" charset="-120"/>
                <a:sym typeface="Wingdings 3"/>
              </a:rPr>
              <a:t>Most preparations are </a:t>
            </a: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 effective orally.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</a:pP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  </a:t>
            </a:r>
            <a:r>
              <a:rPr lang="en-US" altLang="zh-TW" sz="2200" b="1" dirty="0" err="1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Parentral</a:t>
            </a: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forms are also available.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</a:pP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  Can get absorbed systemically when given at local sites (e.g. skin, respiratory </a:t>
            </a:r>
            <a:b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</a:b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  tract, </a:t>
            </a:r>
            <a:r>
              <a:rPr lang="en-US" altLang="zh-TW" sz="2200" b="1" dirty="0" err="1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conjunctival</a:t>
            </a: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sac, synovial spaces etc.)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8600" y="228600"/>
            <a:ext cx="2362200" cy="430887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PHARMACOKINETICS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782" y="2175064"/>
            <a:ext cx="89154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500"/>
              </a:lnSpc>
              <a:buClr>
                <a:srgbClr val="00FFFF"/>
              </a:buClr>
              <a:buFont typeface="Wingdings 2" pitchFamily="18" charset="2"/>
              <a:buChar char="®"/>
            </a:pP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</a:t>
            </a:r>
            <a:r>
              <a:rPr lang="en-US" altLang="zh-TW" sz="2200" b="1" u="heavy" dirty="0" smtClean="0">
                <a:solidFill>
                  <a:schemeClr val="bg1"/>
                </a:solidFill>
                <a:uFill>
                  <a:solidFill>
                    <a:srgbClr val="3FFFFF"/>
                  </a:solidFill>
                </a:uFill>
                <a:latin typeface="Arial Narrow" pitchFamily="34" charset="0"/>
                <a:ea typeface="新細明體" pitchFamily="18" charset="-120"/>
                <a:sym typeface="Wingdings 3"/>
              </a:rPr>
              <a:t>Distribution;</a:t>
            </a: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90% or more of </a:t>
            </a:r>
            <a:r>
              <a:rPr lang="en-US" altLang="zh-TW" sz="2200" b="1" dirty="0" err="1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cortisol</a:t>
            </a: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in plasma is transported by reversible </a:t>
            </a:r>
            <a:b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</a:b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   binding to </a:t>
            </a:r>
            <a:r>
              <a:rPr lang="en-US" altLang="zh-TW" sz="2200" b="1" u="heavy" dirty="0" smtClean="0">
                <a:solidFill>
                  <a:schemeClr val="bg1"/>
                </a:solidFill>
                <a:uFill>
                  <a:solidFill>
                    <a:srgbClr val="3FFFFF"/>
                  </a:solidFill>
                </a:uFill>
                <a:latin typeface="Arial Narrow" pitchFamily="34" charset="0"/>
                <a:ea typeface="新細明體" pitchFamily="18" charset="-120"/>
                <a:sym typeface="Wingdings 3"/>
              </a:rPr>
              <a:t>Corticosteroids Binding  Globulin (CBG</a:t>
            </a: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) &amp; to albumin 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</a:pP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    * Corticosteroids compete with each other on CBG; 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</a:pP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       </a:t>
            </a:r>
            <a:r>
              <a:rPr lang="en-US" altLang="zh-TW" sz="2200" b="1" dirty="0" err="1" smtClean="0">
                <a:solidFill>
                  <a:srgbClr val="FFFF00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Glucocorticoids</a:t>
            </a:r>
            <a:r>
              <a:rPr lang="en-US" altLang="zh-TW" sz="2200" b="1" dirty="0" smtClean="0">
                <a:solidFill>
                  <a:srgbClr val="FFFF00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bind with high affinity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</a:pPr>
            <a:r>
              <a:rPr lang="en-US" altLang="zh-TW" sz="2200" b="1" dirty="0" smtClean="0">
                <a:solidFill>
                  <a:srgbClr val="FFFF00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       </a:t>
            </a:r>
            <a:r>
              <a:rPr lang="en-US" altLang="zh-TW" sz="2200" b="1" dirty="0" err="1" smtClean="0">
                <a:solidFill>
                  <a:srgbClr val="FFFF00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Mineralocorticoids</a:t>
            </a:r>
            <a:r>
              <a:rPr lang="en-US" altLang="zh-TW" sz="2200" b="1" dirty="0" smtClean="0">
                <a:solidFill>
                  <a:srgbClr val="FFFF00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bind with low affinity 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</a:pP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    * Only the unbound </a:t>
            </a:r>
            <a:r>
              <a:rPr lang="en-US" altLang="zh-TW" sz="2200" b="1" u="heavy" dirty="0" smtClean="0">
                <a:solidFill>
                  <a:schemeClr val="bg1"/>
                </a:solidFill>
                <a:uFill>
                  <a:solidFill>
                    <a:srgbClr val="3FFFFF"/>
                  </a:solidFill>
                </a:uFill>
                <a:latin typeface="Arial Narrow" pitchFamily="34" charset="0"/>
                <a:ea typeface="新細明體" pitchFamily="18" charset="-120"/>
                <a:sym typeface="Wingdings 3"/>
              </a:rPr>
              <a:t>free form is active </a:t>
            </a: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&amp; can enter cells by diffusion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4307175"/>
            <a:ext cx="89154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500"/>
              </a:lnSpc>
              <a:buClr>
                <a:srgbClr val="00FFFF"/>
              </a:buClr>
              <a:buFont typeface="Wingdings 2" pitchFamily="18" charset="2"/>
              <a:buChar char="®"/>
            </a:pPr>
            <a:r>
              <a:rPr lang="en-US" altLang="zh-TW" sz="2200" b="1" u="heavy" dirty="0" smtClean="0">
                <a:solidFill>
                  <a:schemeClr val="bg1"/>
                </a:solidFill>
                <a:uFill>
                  <a:solidFill>
                    <a:srgbClr val="3FFFFF"/>
                  </a:solidFill>
                </a:uFill>
                <a:latin typeface="Arial Narrow" pitchFamily="34" charset="0"/>
                <a:ea typeface="新細明體" pitchFamily="18" charset="-120"/>
                <a:sym typeface="Wingdings 3"/>
              </a:rPr>
              <a:t>Metabolism; </a:t>
            </a: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are metabolized by the liver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</a:pP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     * Some preparations transform to active form in liver</a:t>
            </a:r>
          </a:p>
          <a:p>
            <a:pPr marL="365760" lvl="1">
              <a:lnSpc>
                <a:spcPts val="2500"/>
              </a:lnSpc>
              <a:buClr>
                <a:srgbClr val="00FFFF"/>
              </a:buClr>
            </a:pPr>
            <a:r>
              <a:rPr lang="en-US" altLang="zh-TW" sz="16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	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</a:t>
            </a:r>
            <a:r>
              <a:rPr lang="en-US" altLang="zh-TW" sz="2200" b="1" u="heavy" dirty="0" smtClean="0">
                <a:solidFill>
                  <a:schemeClr val="bg1"/>
                </a:solidFill>
                <a:uFill>
                  <a:solidFill>
                    <a:srgbClr val="3FFFFF"/>
                  </a:solidFill>
                </a:uFill>
                <a:latin typeface="Arial Narrow" pitchFamily="34" charset="0"/>
                <a:ea typeface="新細明體" pitchFamily="18" charset="-120"/>
                <a:sym typeface="Wingdings 3"/>
              </a:rPr>
              <a:t>Cortisone </a:t>
            </a: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 </a:t>
            </a:r>
            <a:r>
              <a:rPr lang="en-US" altLang="zh-TW" sz="2200" b="1" u="heavy" dirty="0" smtClean="0">
                <a:solidFill>
                  <a:schemeClr val="bg1"/>
                </a:solidFill>
                <a:uFill>
                  <a:solidFill>
                    <a:srgbClr val="3FFFFF"/>
                  </a:solidFill>
                </a:uFill>
                <a:latin typeface="Arial Narrow" pitchFamily="34" charset="0"/>
                <a:ea typeface="新細明體" pitchFamily="18" charset="-120"/>
                <a:sym typeface="Wingdings 3"/>
              </a:rPr>
              <a:t>Hydrocortisone </a:t>
            </a:r>
          </a:p>
          <a:p>
            <a:pPr marL="365760" lvl="1">
              <a:lnSpc>
                <a:spcPts val="2500"/>
              </a:lnSpc>
              <a:buClr>
                <a:srgbClr val="00FFFF"/>
              </a:buClr>
            </a:pPr>
            <a:r>
              <a:rPr lang="en-US" altLang="zh-TW" sz="16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	 </a:t>
            </a:r>
            <a:r>
              <a:rPr lang="en-US" altLang="zh-TW" sz="2200" b="1" u="heavy" dirty="0" smtClean="0">
                <a:solidFill>
                  <a:schemeClr val="bg1"/>
                </a:solidFill>
                <a:uFill>
                  <a:solidFill>
                    <a:srgbClr val="3FFFFF"/>
                  </a:solidFill>
                </a:uFill>
                <a:latin typeface="Arial Narrow" pitchFamily="34" charset="0"/>
                <a:ea typeface="新細明體" pitchFamily="18" charset="-120"/>
                <a:sym typeface="Wingdings 3"/>
              </a:rPr>
              <a:t>Prednisone</a:t>
            </a: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 </a:t>
            </a:r>
            <a:r>
              <a:rPr lang="en-US" altLang="zh-TW" sz="2200" b="1" u="heavy" dirty="0" err="1" smtClean="0">
                <a:solidFill>
                  <a:schemeClr val="bg1"/>
                </a:solidFill>
                <a:uFill>
                  <a:solidFill>
                    <a:srgbClr val="3FFFFF"/>
                  </a:solidFill>
                </a:uFill>
                <a:latin typeface="Arial Narrow" pitchFamily="34" charset="0"/>
                <a:ea typeface="新細明體" pitchFamily="18" charset="-120"/>
                <a:sym typeface="Wingdings 3"/>
              </a:rPr>
              <a:t>Prednisolone</a:t>
            </a:r>
            <a:endParaRPr lang="en-US" altLang="zh-TW" sz="2200" b="1" u="heavy" dirty="0" smtClean="0">
              <a:solidFill>
                <a:schemeClr val="bg1"/>
              </a:solidFill>
              <a:uFill>
                <a:solidFill>
                  <a:srgbClr val="3FFFFF"/>
                </a:solidFill>
              </a:uFill>
              <a:latin typeface="Arial Narrow" pitchFamily="34" charset="0"/>
              <a:ea typeface="新細明體" pitchFamily="18" charset="-120"/>
              <a:sym typeface="Wingdings 3"/>
            </a:endParaRPr>
          </a:p>
          <a:p>
            <a:pPr marL="0" lvl="1">
              <a:lnSpc>
                <a:spcPts val="2500"/>
              </a:lnSpc>
              <a:spcBef>
                <a:spcPts val="600"/>
              </a:spcBef>
              <a:buClr>
                <a:srgbClr val="00FFFF"/>
              </a:buClr>
              <a:buFont typeface="Wingdings 2" pitchFamily="18" charset="2"/>
              <a:buChar char="®"/>
            </a:pPr>
            <a:r>
              <a:rPr lang="en-US" altLang="zh-TW" sz="2200" b="1" u="heavy" dirty="0" smtClean="0">
                <a:solidFill>
                  <a:schemeClr val="bg1"/>
                </a:solidFill>
                <a:uFill>
                  <a:solidFill>
                    <a:srgbClr val="3FFFFF"/>
                  </a:solidFill>
                </a:uFill>
                <a:latin typeface="Arial Narrow" pitchFamily="34" charset="0"/>
                <a:ea typeface="新細明體" pitchFamily="18" charset="-120"/>
                <a:sym typeface="Wingdings 3"/>
              </a:rPr>
              <a:t>t ½</a:t>
            </a: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 is variable [ short, intermediate &amp; long acting ]</a:t>
            </a:r>
          </a:p>
          <a:p>
            <a:pPr marL="0" lvl="1">
              <a:lnSpc>
                <a:spcPts val="2500"/>
              </a:lnSpc>
              <a:spcBef>
                <a:spcPts val="600"/>
              </a:spcBef>
              <a:buClr>
                <a:srgbClr val="00FFFF"/>
              </a:buClr>
            </a:pP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  </a:t>
            </a:r>
            <a:r>
              <a:rPr lang="en-US" altLang="zh-TW" sz="2200" b="1" u="heavy" dirty="0" smtClean="0">
                <a:solidFill>
                  <a:schemeClr val="bg1"/>
                </a:solidFill>
                <a:uFill>
                  <a:solidFill>
                    <a:srgbClr val="3FFFFF"/>
                  </a:solidFill>
                </a:uFill>
                <a:latin typeface="Arial Narrow" pitchFamily="34" charset="0"/>
                <a:ea typeface="新細明體" pitchFamily="18" charset="-120"/>
                <a:sym typeface="Wingdings 3"/>
              </a:rPr>
              <a:t>Excretion;</a:t>
            </a: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as soluble </a:t>
            </a:r>
            <a:r>
              <a:rPr lang="en-US" altLang="zh-TW" sz="2200" b="1" dirty="0" err="1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sulphates</a:t>
            </a:r>
            <a:r>
              <a:rPr lang="en-US" altLang="zh-TW" sz="2200" b="1" dirty="0" smtClean="0">
                <a:solidFill>
                  <a:schemeClr val="bg1"/>
                </a:solidFill>
                <a:latin typeface="Arial Narrow" pitchFamily="34" charset="0"/>
                <a:ea typeface="新細明體" pitchFamily="18" charset="-120"/>
                <a:sym typeface="Wingdings 3"/>
              </a:rPr>
              <a:t> in the urine.</a:t>
            </a:r>
          </a:p>
        </p:txBody>
      </p:sp>
      <p:pic>
        <p:nvPicPr>
          <p:cNvPr id="14" name="Picture 2" descr="C:\Documents and Settings\DR.OMNIA\My Documents\My Pictures\GC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49" t="14738" r="9735"/>
          <a:stretch>
            <a:fillRect/>
          </a:stretch>
        </p:blipFill>
        <p:spPr bwMode="auto">
          <a:xfrm>
            <a:off x="7848600" y="5562600"/>
            <a:ext cx="1125126" cy="990600"/>
          </a:xfrm>
          <a:prstGeom prst="ellipse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283"/>
          <p:cNvGraphicFramePr>
            <a:graphicFrameLocks/>
          </p:cNvGraphicFramePr>
          <p:nvPr/>
        </p:nvGraphicFramePr>
        <p:xfrm>
          <a:off x="228600" y="653408"/>
          <a:ext cx="8686800" cy="5936176"/>
        </p:xfrm>
        <a:graphic>
          <a:graphicData uri="http://schemas.openxmlformats.org/drawingml/2006/table">
            <a:tbl>
              <a:tblPr/>
              <a:tblGrid>
                <a:gridCol w="1981200"/>
                <a:gridCol w="1524000"/>
                <a:gridCol w="1524000"/>
                <a:gridCol w="3657600"/>
              </a:tblGrid>
              <a:tr h="358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Bernard MT Condensed" pitchFamily="18" charset="0"/>
                        </a:rPr>
                        <a:t>SYSTEMIC Drugs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Bernard MT Condensed" pitchFamily="18" charset="0"/>
                        </a:rPr>
                        <a:t>Anti-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Bernard MT Condensed" pitchFamily="18" charset="0"/>
                        </a:rPr>
                        <a:t>inflam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Bernard MT Condensed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Bernard MT Condensed" pitchFamily="18" charset="0"/>
                        </a:rPr>
                        <a:t>Na retention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Bernard MT Condensed" pitchFamily="18" charset="0"/>
                        </a:rPr>
                        <a:t>Preparations &amp; doses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</a:tr>
              <a:tr h="28340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Short Acting Preparations (t1/2 &lt; 12 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58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Cortisol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5 mg tablet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100 mg/vial ( IM/IV )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nard MT Condensed" pitchFamily="18" charset="0"/>
                        </a:rPr>
                        <a:t>EMERGENCY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Topical;  enema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Cortisone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5 mg tablet  / </a:t>
                      </a: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not in liver disease</a:t>
                      </a:r>
                      <a:endParaRPr kumimoji="0" lang="en-U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25 mg/vial (IM)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94837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Intermediate Acting Preparations (t</a:t>
                      </a:r>
                      <a:r>
                        <a:rPr kumimoji="0" lang="en-US" sz="2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1/2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</a:rPr>
                        <a:t> =  12 -36 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80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Prednisone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2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2.5, 5, 10, 20, 50 mg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tablet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Prednisolone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5, 10 mg tablet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20 mg/vial (IM, 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intrarticular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18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Methyl-  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  <a:sym typeface="Symbol"/>
                        </a:rPr>
                        <a:t>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0.5, 1.0 gm (IM / slow IV)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793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Triamcinolone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4 mg Tab.,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10,40 mg/ml (IM &amp;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intrarticular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95579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Long Acting Preparations (t1/2 &gt; 36 h)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Dexamethasone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[Fluorinated]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0.5 mg tab.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4mg/ml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inj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( IM / IV 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Betamethasone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[Fluorinated]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0.5, 1 mg tab.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4mg/ml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inj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(IM / IV)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89079"/>
            <a:ext cx="8686800" cy="430887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CLASSIFICATION ACCORDING TO t </a:t>
            </a:r>
            <a:r>
              <a:rPr lang="en-US" sz="2200" baseline="-25000" dirty="0" smtClean="0">
                <a:solidFill>
                  <a:srgbClr val="00FFFF"/>
                </a:solidFill>
                <a:latin typeface="Bernard MT Condensed" pitchFamily="18" charset="0"/>
              </a:rPr>
              <a:t>1/2</a:t>
            </a:r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 &amp; METHOD OF ADMINISTRATION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12" name="Sun 11"/>
          <p:cNvSpPr/>
          <p:nvPr/>
        </p:nvSpPr>
        <p:spPr>
          <a:xfrm>
            <a:off x="2312" y="1362364"/>
            <a:ext cx="228600" cy="381000"/>
          </a:xfrm>
          <a:prstGeom prst="sun">
            <a:avLst>
              <a:gd name="adj" fmla="val 468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/>
        </p:nvSpPr>
        <p:spPr>
          <a:xfrm>
            <a:off x="0" y="2219036"/>
            <a:ext cx="228600" cy="381000"/>
          </a:xfrm>
          <a:prstGeom prst="sun">
            <a:avLst>
              <a:gd name="adj" fmla="val 468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/>
          <p:cNvSpPr/>
          <p:nvPr/>
        </p:nvSpPr>
        <p:spPr>
          <a:xfrm>
            <a:off x="0" y="3505200"/>
            <a:ext cx="228600" cy="381000"/>
          </a:xfrm>
          <a:prstGeom prst="sun">
            <a:avLst>
              <a:gd name="adj" fmla="val 468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n 15"/>
          <p:cNvSpPr/>
          <p:nvPr/>
        </p:nvSpPr>
        <p:spPr>
          <a:xfrm>
            <a:off x="0" y="4352636"/>
            <a:ext cx="228600" cy="381000"/>
          </a:xfrm>
          <a:prstGeom prst="sun">
            <a:avLst>
              <a:gd name="adj" fmla="val 468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0" y="5334000"/>
            <a:ext cx="228600" cy="381000"/>
          </a:xfrm>
          <a:prstGeom prst="sun">
            <a:avLst>
              <a:gd name="adj" fmla="val 468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/>
          <p:cNvSpPr/>
          <p:nvPr/>
        </p:nvSpPr>
        <p:spPr>
          <a:xfrm>
            <a:off x="0" y="5934364"/>
            <a:ext cx="228600" cy="381000"/>
          </a:xfrm>
          <a:prstGeom prst="sun">
            <a:avLst>
              <a:gd name="adj" fmla="val 468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28600"/>
            <a:ext cx="8458200" cy="461665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FFFF"/>
                </a:solidFill>
                <a:latin typeface="Bernard MT Condensed" pitchFamily="18" charset="0"/>
              </a:rPr>
              <a:t>CLASSIFICATION</a:t>
            </a:r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 ACCORDING TO t </a:t>
            </a:r>
            <a:r>
              <a:rPr lang="en-US" sz="2200" baseline="-25000" dirty="0" smtClean="0">
                <a:solidFill>
                  <a:srgbClr val="00FFFF"/>
                </a:solidFill>
                <a:latin typeface="Bernard MT Condensed" pitchFamily="18" charset="0"/>
              </a:rPr>
              <a:t>1/2</a:t>
            </a:r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 &amp; METHOD OF ADMINISTRATION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graphicFrame>
        <p:nvGraphicFramePr>
          <p:cNvPr id="6" name="Group 104"/>
          <p:cNvGraphicFramePr>
            <a:graphicFrameLocks/>
          </p:cNvGraphicFramePr>
          <p:nvPr/>
        </p:nvGraphicFramePr>
        <p:xfrm>
          <a:off x="228600" y="2590800"/>
          <a:ext cx="8686800" cy="3597909"/>
        </p:xfrm>
        <a:graphic>
          <a:graphicData uri="http://schemas.openxmlformats.org/drawingml/2006/table">
            <a:tbl>
              <a:tblPr/>
              <a:tblGrid>
                <a:gridCol w="3124200"/>
                <a:gridCol w="3873500"/>
                <a:gridCol w="1689100"/>
              </a:tblGrid>
              <a:tr h="427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Bernard MT Condensed" pitchFamily="18" charset="0"/>
                        </a:rPr>
                        <a:t>TOPICAL DRUGS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Bernard MT Condensed" pitchFamily="18" charset="0"/>
                        </a:rPr>
                        <a:t>Preparation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Bernard MT Condensed" pitchFamily="18" charset="0"/>
                        </a:rPr>
                        <a:t>Potency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</a:tr>
              <a:tr h="2889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Beclomethasone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0.025 % cream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Bernard MT Condensed" pitchFamily="18" charset="0"/>
                        </a:rPr>
                        <a:t>Potent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</a:tr>
              <a:tr h="330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Betamethasone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0.025 &amp; 0.12 % cream, ointment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Bernard MT Condensed" pitchFamily="18" charset="0"/>
                        </a:rPr>
                        <a:t>Potent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Triamcinolone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actonide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0.1 % ointment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Bernard MT Condensed" pitchFamily="18" charset="0"/>
                        </a:rPr>
                        <a:t>Potent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</a:tr>
              <a:tr h="264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Fluocinolone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actonide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0.025% ointment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Bernard MT Condensed" pitchFamily="18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</a:tr>
              <a:tr h="350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Mometasone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0.1 % cream, ointment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Bernard MT Condensed" pitchFamily="18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</a:tr>
              <a:tr h="3606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Fluticasone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0.05 % cream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Bernard MT Condensed" pitchFamily="18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</a:tr>
              <a:tr h="370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Hydrocortisone acetate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2.5 % ointment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Bernard MT Condensed" pitchFamily="18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</a:tr>
              <a:tr h="379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Hydrocortisone acetate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0.1 – 1.0% ointment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4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ernard MT Condensed" pitchFamily="18" charset="0"/>
                        </a:rPr>
                        <a:t>Mild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</a:gradFill>
                  </a:tcPr>
                </a:tc>
              </a:tr>
            </a:tbl>
          </a:graphicData>
        </a:graphic>
      </p:graphicFrame>
      <p:graphicFrame>
        <p:nvGraphicFramePr>
          <p:cNvPr id="7" name="Group 106"/>
          <p:cNvGraphicFramePr>
            <a:graphicFrameLocks/>
          </p:cNvGraphicFramePr>
          <p:nvPr/>
        </p:nvGraphicFramePr>
        <p:xfrm>
          <a:off x="3514436" y="789304"/>
          <a:ext cx="5181600" cy="1572896"/>
        </p:xfrm>
        <a:graphic>
          <a:graphicData uri="http://schemas.openxmlformats.org/drawingml/2006/table">
            <a:tbl>
              <a:tblPr/>
              <a:tblGrid>
                <a:gridCol w="2057400"/>
                <a:gridCol w="3124200"/>
              </a:tblGrid>
              <a:tr h="460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Bernard MT Condensed" pitchFamily="18" charset="0"/>
                        </a:rPr>
                        <a:t>INHALANT  DRUGS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Bernard MT Condensed" pitchFamily="18" charset="0"/>
                        </a:rPr>
                        <a:t>Administration Forms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</a:tr>
              <a:tr h="3475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Beclomethasone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50,100,200 mcg/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md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inhaler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57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Fluticasone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25, 50 mcg/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md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inhaler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291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Budesonide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100,200 mcg/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md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inhaler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0" y="6407339"/>
            <a:ext cx="9144000" cy="374461"/>
          </a:xfrm>
          <a:prstGeom prst="rect">
            <a:avLst/>
          </a:prstGeom>
          <a:solidFill>
            <a:srgbClr val="6600FF"/>
          </a:solidFill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sz="2400" b="1" dirty="0" smtClean="0">
                <a:solidFill>
                  <a:srgbClr val="00FFFF"/>
                </a:solidFill>
                <a:latin typeface="Arial Narrow" pitchFamily="34" charset="0"/>
              </a:rPr>
              <a:t>N.B. </a:t>
            </a:r>
            <a:r>
              <a:rPr lang="en-US" sz="2400" b="1" u="heavy" dirty="0" smtClean="0">
                <a:solidFill>
                  <a:srgbClr val="00FFFF"/>
                </a:solidFill>
                <a:uFill>
                  <a:solidFill>
                    <a:srgbClr val="CCFF33"/>
                  </a:solidFill>
                </a:uFill>
                <a:latin typeface="Arial Narrow" pitchFamily="34" charset="0"/>
              </a:rPr>
              <a:t>Mild-moderate</a:t>
            </a:r>
            <a:r>
              <a:rPr lang="en-US" sz="2400" b="1" dirty="0" smtClean="0">
                <a:solidFill>
                  <a:srgbClr val="00FFFF"/>
                </a:solidFill>
                <a:latin typeface="Arial Narrow" pitchFamily="34" charset="0"/>
              </a:rPr>
              <a:t> topical steroids are applied on the </a:t>
            </a:r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face</a:t>
            </a:r>
            <a:r>
              <a:rPr lang="en-US" sz="2400" b="1" dirty="0" smtClean="0">
                <a:solidFill>
                  <a:srgbClr val="00FFFF"/>
                </a:solidFill>
                <a:latin typeface="Arial Narrow" pitchFamily="34" charset="0"/>
              </a:rPr>
              <a:t> as </a:t>
            </a:r>
            <a:r>
              <a:rPr lang="en-US" sz="2400" b="1" u="heavy" dirty="0" smtClean="0">
                <a:solidFill>
                  <a:srgbClr val="00FFFF"/>
                </a:solidFill>
                <a:uFill>
                  <a:solidFill>
                    <a:srgbClr val="CCFF33"/>
                  </a:solidFill>
                </a:uFill>
                <a:latin typeface="Arial Narrow" pitchFamily="34" charset="0"/>
              </a:rPr>
              <a:t>creams</a:t>
            </a:r>
            <a:r>
              <a:rPr lang="en-US" sz="2400" b="1" dirty="0" smtClean="0">
                <a:solidFill>
                  <a:srgbClr val="00FFFF"/>
                </a:solidFill>
                <a:latin typeface="Arial Narrow" pitchFamily="34" charset="0"/>
              </a:rPr>
              <a:t> only</a:t>
            </a:r>
          </a:p>
        </p:txBody>
      </p:sp>
      <p:sp>
        <p:nvSpPr>
          <p:cNvPr id="17" name="Sun 16"/>
          <p:cNvSpPr/>
          <p:nvPr/>
        </p:nvSpPr>
        <p:spPr>
          <a:xfrm>
            <a:off x="3276600" y="1600200"/>
            <a:ext cx="228600" cy="381000"/>
          </a:xfrm>
          <a:prstGeom prst="sun">
            <a:avLst>
              <a:gd name="adj" fmla="val 468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n 18"/>
          <p:cNvSpPr/>
          <p:nvPr/>
        </p:nvSpPr>
        <p:spPr>
          <a:xfrm>
            <a:off x="3276600" y="1981200"/>
            <a:ext cx="228600" cy="381000"/>
          </a:xfrm>
          <a:prstGeom prst="sun">
            <a:avLst>
              <a:gd name="adj" fmla="val 468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n 19"/>
          <p:cNvSpPr/>
          <p:nvPr/>
        </p:nvSpPr>
        <p:spPr>
          <a:xfrm>
            <a:off x="8915400" y="3048000"/>
            <a:ext cx="228600" cy="381000"/>
          </a:xfrm>
          <a:prstGeom prst="sun">
            <a:avLst>
              <a:gd name="adj" fmla="val 468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n 20"/>
          <p:cNvSpPr/>
          <p:nvPr/>
        </p:nvSpPr>
        <p:spPr>
          <a:xfrm>
            <a:off x="8915400" y="3810000"/>
            <a:ext cx="228600" cy="381000"/>
          </a:xfrm>
          <a:prstGeom prst="sun">
            <a:avLst>
              <a:gd name="adj" fmla="val 468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un 21"/>
          <p:cNvSpPr/>
          <p:nvPr/>
        </p:nvSpPr>
        <p:spPr>
          <a:xfrm>
            <a:off x="8915400" y="4590472"/>
            <a:ext cx="228600" cy="381000"/>
          </a:xfrm>
          <a:prstGeom prst="sun">
            <a:avLst>
              <a:gd name="adj" fmla="val 468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un 22"/>
          <p:cNvSpPr/>
          <p:nvPr/>
        </p:nvSpPr>
        <p:spPr>
          <a:xfrm>
            <a:off x="8915400" y="5029200"/>
            <a:ext cx="228600" cy="381000"/>
          </a:xfrm>
          <a:prstGeom prst="sun">
            <a:avLst>
              <a:gd name="adj" fmla="val 468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un 23"/>
          <p:cNvSpPr/>
          <p:nvPr/>
        </p:nvSpPr>
        <p:spPr>
          <a:xfrm>
            <a:off x="8915400" y="5791200"/>
            <a:ext cx="228600" cy="381000"/>
          </a:xfrm>
          <a:prstGeom prst="sun">
            <a:avLst>
              <a:gd name="adj" fmla="val 4687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3.bp.blogspot.com/_ZkSSURCm3FI/TQ3jNCZ4t2I/AAAAAAAALTw/ZqzqK42okU0/s400/01-coll-dna-knoll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8001000" y="5524870"/>
            <a:ext cx="1066800" cy="1180730"/>
          </a:xfrm>
          <a:prstGeom prst="ellipse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20000"/>
          </a:blip>
          <a:srcRect l="1220" t="392" b="1494"/>
          <a:stretch>
            <a:fillRect/>
          </a:stretch>
        </p:blipFill>
        <p:spPr bwMode="auto">
          <a:xfrm>
            <a:off x="533400" y="2057400"/>
            <a:ext cx="6477000" cy="4474138"/>
          </a:xfrm>
          <a:prstGeom prst="rect">
            <a:avLst/>
          </a:prstGeom>
          <a:gradFill flip="none" rotWithShape="1">
            <a:gsLst>
              <a:gs pos="8000">
                <a:srgbClr val="CCFF33"/>
              </a:gs>
              <a:gs pos="50000">
                <a:srgbClr val="8BFFFF"/>
              </a:gs>
              <a:gs pos="61000">
                <a:schemeClr val="bg1"/>
              </a:gs>
            </a:gsLst>
            <a:lin ang="18900000" scaled="1"/>
            <a:tileRect/>
          </a:gradFill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0" t="2462" r="2400" b="4000"/>
          <a:stretch>
            <a:fillRect/>
          </a:stretch>
        </p:blipFill>
        <p:spPr bwMode="auto">
          <a:xfrm rot="5822390">
            <a:off x="6875602" y="3461366"/>
            <a:ext cx="2590800" cy="16408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6200" y="569889"/>
            <a:ext cx="891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</a:rPr>
              <a:t>Time of administration of GCs</a:t>
            </a:r>
            <a: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</a:rPr>
              <a:t>specially on prolonged use</a:t>
            </a:r>
            <a: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</a:t>
            </a:r>
            <a: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</a:rPr>
              <a:t>follows  natural circadian rhythm  i.e. early morning </a:t>
            </a:r>
            <a: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</a:rPr>
              <a:t>to minimize </a:t>
            </a:r>
            <a:r>
              <a:rPr lang="en-US" sz="2400" b="1" spc="-40" dirty="0" err="1" smtClean="0">
                <a:solidFill>
                  <a:schemeClr val="bg1"/>
                </a:solidFill>
                <a:latin typeface="Arial Narrow" pitchFamily="34" charset="0"/>
              </a:rPr>
              <a:t>hypothalamo</a:t>
            </a:r>
            <a: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</a:rPr>
              <a:t>-pituitary-adrenal axis impairment. Better if administered on alternate days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084" y="152400"/>
            <a:ext cx="2337516" cy="430887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Dosage Schedule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own Arrow 32"/>
          <p:cNvSpPr/>
          <p:nvPr/>
        </p:nvSpPr>
        <p:spPr>
          <a:xfrm>
            <a:off x="8522852" y="685800"/>
            <a:ext cx="533400" cy="5181600"/>
          </a:xfrm>
          <a:prstGeom prst="downArrow">
            <a:avLst>
              <a:gd name="adj1" fmla="val 21026"/>
              <a:gd name="adj2" fmla="val 50000"/>
            </a:avLst>
          </a:prstGeom>
          <a:solidFill>
            <a:srgbClr val="3333CC"/>
          </a:solidFill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5486400" y="671847"/>
            <a:ext cx="533400" cy="304800"/>
          </a:xfrm>
          <a:prstGeom prst="downArrow">
            <a:avLst>
              <a:gd name="adj1" fmla="val 21026"/>
              <a:gd name="adj2" fmla="val 50000"/>
            </a:avLst>
          </a:prstGeom>
          <a:solidFill>
            <a:srgbClr val="3333CC"/>
          </a:solidFill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0" t="2462" r="2400" b="4000"/>
          <a:stretch>
            <a:fillRect/>
          </a:stretch>
        </p:blipFill>
        <p:spPr bwMode="auto">
          <a:xfrm rot="21041359" flipH="1">
            <a:off x="797876" y="1011497"/>
            <a:ext cx="2820630" cy="673167"/>
          </a:xfrm>
          <a:prstGeom prst="rect">
            <a:avLst/>
          </a:prstGeom>
          <a:noFill/>
        </p:spPr>
      </p:pic>
      <p:pic>
        <p:nvPicPr>
          <p:cNvPr id="1030" name="Picture 6" descr="http://3.bp.blogspot.com/_ZkSSURCm3FI/TQ3jNCZ4t2I/AAAAAAAALTw/ZqzqK42okU0/s400/01-coll-dna-knoll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16352" y="793442"/>
            <a:ext cx="838201" cy="927717"/>
          </a:xfrm>
          <a:prstGeom prst="ellipse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743202" y="304800"/>
            <a:ext cx="6096000" cy="461665"/>
          </a:xfrm>
          <a:prstGeom prst="rect">
            <a:avLst/>
          </a:prstGeom>
          <a:gradFill flip="none" rotWithShape="1">
            <a:gsLst>
              <a:gs pos="0">
                <a:srgbClr val="3333CC">
                  <a:shade val="30000"/>
                  <a:satMod val="115000"/>
                </a:srgbClr>
              </a:gs>
              <a:gs pos="50000">
                <a:srgbClr val="3333CC">
                  <a:shade val="67500"/>
                  <a:satMod val="115000"/>
                </a:srgbClr>
              </a:gs>
              <a:gs pos="100000">
                <a:srgbClr val="3333CC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CFF33"/>
                </a:solidFill>
                <a:latin typeface="Arial Narrow" pitchFamily="34" charset="0"/>
              </a:rPr>
              <a:t>HORMONE REPLACEMENT THERAPY</a:t>
            </a:r>
            <a:endParaRPr lang="en-US" sz="2400" b="1" dirty="0">
              <a:solidFill>
                <a:srgbClr val="CCFF33"/>
              </a:solidFill>
              <a:latin typeface="Arial Narrow" pitchFamily="34" charset="0"/>
            </a:endParaRPr>
          </a:p>
        </p:txBody>
      </p:sp>
      <p:cxnSp>
        <p:nvCxnSpPr>
          <p:cNvPr id="16" name="Straight Arrow Connector 15"/>
          <p:cNvCxnSpPr>
            <a:endCxn id="14" idx="1"/>
          </p:cNvCxnSpPr>
          <p:nvPr/>
        </p:nvCxnSpPr>
        <p:spPr>
          <a:xfrm flipV="1">
            <a:off x="1828800" y="535633"/>
            <a:ext cx="914402" cy="11720"/>
          </a:xfrm>
          <a:prstGeom prst="straightConnector1">
            <a:avLst/>
          </a:prstGeom>
          <a:ln w="38100">
            <a:solidFill>
              <a:srgbClr val="CC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7084" y="318234"/>
            <a:ext cx="1828800" cy="461665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FFFF"/>
                </a:solidFill>
                <a:latin typeface="Bernard MT Condensed" pitchFamily="18" charset="0"/>
              </a:rPr>
              <a:t>INDICATIONS</a:t>
            </a:r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 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10000" y="990600"/>
            <a:ext cx="4267200" cy="68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300" dirty="0" smtClean="0">
                <a:solidFill>
                  <a:srgbClr val="D5FFFF"/>
                </a:solidFill>
                <a:latin typeface="Bernard MT Condensed" pitchFamily="18" charset="0"/>
              </a:rPr>
              <a:t> </a:t>
            </a:r>
            <a:r>
              <a:rPr lang="en-US" sz="2300" dirty="0" smtClean="0">
                <a:solidFill>
                  <a:srgbClr val="D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1. ADRENAL INSUFFECIENCY </a:t>
            </a:r>
          </a:p>
          <a:p>
            <a:pPr algn="ctr">
              <a:lnSpc>
                <a:spcPts val="2300"/>
              </a:lnSpc>
            </a:pPr>
            <a:r>
              <a:rPr lang="en-US" sz="2300" dirty="0" smtClean="0">
                <a:solidFill>
                  <a:srgbClr val="D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ACUTE</a:t>
            </a:r>
            <a:r>
              <a:rPr lang="en-US" sz="2300" dirty="0" smtClean="0">
                <a:solidFill>
                  <a:srgbClr val="D5FFFF"/>
                </a:solidFill>
                <a:latin typeface="Bernard MT Condensed" pitchFamily="18" charset="0"/>
              </a:rPr>
              <a:t>            &amp;           </a:t>
            </a:r>
            <a:r>
              <a:rPr lang="en-US" sz="2300" dirty="0" smtClean="0">
                <a:solidFill>
                  <a:srgbClr val="D5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Chronic</a:t>
            </a:r>
            <a:endParaRPr lang="en-US" sz="2300" dirty="0">
              <a:solidFill>
                <a:srgbClr val="D5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175097" y="1524105"/>
            <a:ext cx="234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Addisonian</a:t>
            </a:r>
            <a:r>
              <a:rPr lang="en-US" sz="24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Crisis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19800" y="1540319"/>
            <a:ext cx="234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Addison’s Disease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" y="16764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Clr>
                <a:srgbClr val="00FFFF"/>
              </a:buClr>
              <a:buSzPct val="79000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Emergency situation</a:t>
            </a:r>
          </a:p>
          <a:p>
            <a:pPr>
              <a:lnSpc>
                <a:spcPts val="2300"/>
              </a:lnSpc>
              <a:spcBef>
                <a:spcPts val="600"/>
              </a:spcBef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Parental </a:t>
            </a:r>
            <a:r>
              <a:rPr lang="en-US" sz="2000" dirty="0" err="1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Cortisol</a:t>
            </a:r>
            <a:r>
              <a:rPr lang="en-US" sz="20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(hydrocortisone)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100 mg IV / every </a:t>
            </a:r>
            <a:b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  6-8 hrs until patient is stable. Dose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gradually </a:t>
            </a:r>
            <a:b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  reduced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reach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maintenance dosage in 5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dys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Fluids and electrolytes should be corrected.</a:t>
            </a:r>
          </a:p>
          <a:p>
            <a:pPr>
              <a:lnSpc>
                <a:spcPts val="2300"/>
              </a:lnSpc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Treatment of precipitating factors.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3766904"/>
            <a:ext cx="7467600" cy="156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000" spc="3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</a:t>
            </a:r>
            <a:r>
              <a:rPr lang="en-US" sz="2000" spc="30" dirty="0" err="1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Cortisol</a:t>
            </a:r>
            <a:r>
              <a:rPr lang="en-US" sz="24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(20-30 mg/day orally) </a:t>
            </a:r>
            <a:r>
              <a:rPr lang="en-US" sz="2200" b="1" dirty="0" smtClean="0">
                <a:solidFill>
                  <a:srgbClr val="CCFF33"/>
                </a:solidFill>
                <a:latin typeface="Bernard MT Condensed" pitchFamily="18" charset="0"/>
              </a:rPr>
              <a:t>+ </a:t>
            </a:r>
            <a:r>
              <a:rPr lang="en-US" sz="2000" spc="3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(</a:t>
            </a:r>
            <a:r>
              <a:rPr lang="en-US" sz="2000" spc="30" dirty="0" err="1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fludrocortisone</a:t>
            </a:r>
            <a:r>
              <a:rPr lang="en-US" sz="2000" spc="3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(0.1 mg orally)</a:t>
            </a:r>
          </a:p>
          <a:p>
            <a:pPr>
              <a:lnSpc>
                <a:spcPts val="2300"/>
              </a:lnSpc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200" b="1" dirty="0" smtClean="0">
                <a:solidFill>
                  <a:srgbClr val="3FFFFF"/>
                </a:solidFill>
                <a:latin typeface="Arial Narrow" pitchFamily="34" charset="0"/>
              </a:rPr>
              <a:t> </a:t>
            </a:r>
            <a:r>
              <a:rPr lang="en-US" sz="2000" spc="40" dirty="0" err="1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Dexamethasone</a:t>
            </a:r>
            <a:r>
              <a:rPr lang="en-US" sz="2200" b="1" dirty="0" smtClean="0">
                <a:solidFill>
                  <a:srgbClr val="3FFFFF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could be given on prolonged use</a:t>
            </a:r>
          </a:p>
          <a:p>
            <a:pPr>
              <a:lnSpc>
                <a:spcPts val="2300"/>
              </a:lnSpc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Doses must be increased in stress to prevent development of </a:t>
            </a:r>
            <a:b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Addisonian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crisis</a:t>
            </a:r>
          </a:p>
          <a:p>
            <a:pPr>
              <a:lnSpc>
                <a:spcPts val="2300"/>
              </a:lnSpc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Doses should follow circadian rhythm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31876" y="5481935"/>
            <a:ext cx="29915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D5FFFF"/>
                </a:solidFill>
                <a:latin typeface="Bernard MT Condensed" pitchFamily="18" charset="0"/>
              </a:rPr>
              <a:t> 2. </a:t>
            </a:r>
            <a:r>
              <a:rPr lang="en-US" sz="2400" dirty="0" smtClean="0">
                <a:solidFill>
                  <a:srgbClr val="D5FFFF"/>
                </a:solidFill>
                <a:uFill>
                  <a:solidFill>
                    <a:srgbClr val="CCFF33"/>
                  </a:solidFill>
                </a:uFill>
                <a:latin typeface="Bernard MT Condensed" pitchFamily="18" charset="0"/>
              </a:rPr>
              <a:t>CUSHING’S SYNDROME</a:t>
            </a:r>
            <a:endParaRPr lang="en-US" sz="2400" dirty="0">
              <a:uFill>
                <a:solidFill>
                  <a:srgbClr val="CCFF33"/>
                </a:solidFill>
              </a:u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200" y="5703452"/>
            <a:ext cx="891540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In Diagnoses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000" spc="40" dirty="0" err="1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Dexamethasone</a:t>
            </a:r>
            <a:r>
              <a:rPr lang="en-US" sz="2000" spc="4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suppression test </a:t>
            </a:r>
          </a:p>
          <a:p>
            <a:pPr>
              <a:lnSpc>
                <a:spcPts val="2300"/>
              </a:lnSpc>
            </a:pP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In Treatment 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000" spc="40" dirty="0" err="1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Cortisol</a:t>
            </a:r>
            <a:r>
              <a:rPr lang="en-US" sz="2000" spc="4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;</a:t>
            </a:r>
            <a:r>
              <a:rPr lang="en-US" sz="28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Temporally </a:t>
            </a:r>
            <a:r>
              <a:rPr lang="en-US" sz="2200" b="1" u="sng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administred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u="sng" dirty="0" smtClean="0">
                <a:solidFill>
                  <a:schemeClr val="bg1"/>
                </a:solidFill>
                <a:uFill>
                  <a:solidFill>
                    <a:srgbClr val="CCFF33"/>
                  </a:solidFill>
                </a:uFill>
                <a:latin typeface="Bernard MT Condensed" pitchFamily="18" charset="0"/>
              </a:rPr>
              <a:t>AFTER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 surgical removal of pituitary / adrenal /  corticosteroid secreting tumors</a:t>
            </a:r>
            <a:endParaRPr lang="en-US" sz="2200" b="1" u="sng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" name="Down Arrow 26"/>
          <p:cNvSpPr/>
          <p:nvPr/>
        </p:nvSpPr>
        <p:spPr>
          <a:xfrm rot="5400000">
            <a:off x="2717442" y="1560594"/>
            <a:ext cx="533400" cy="533400"/>
          </a:xfrm>
          <a:prstGeom prst="downArrow">
            <a:avLst>
              <a:gd name="adj1" fmla="val 21026"/>
              <a:gd name="adj2" fmla="val 50000"/>
            </a:avLst>
          </a:prstGeom>
          <a:solidFill>
            <a:srgbClr val="3333CC"/>
          </a:solidFill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own Arrow 33"/>
          <p:cNvSpPr/>
          <p:nvPr/>
        </p:nvSpPr>
        <p:spPr>
          <a:xfrm>
            <a:off x="7813968" y="1905000"/>
            <a:ext cx="533400" cy="2514600"/>
          </a:xfrm>
          <a:prstGeom prst="downArrow">
            <a:avLst>
              <a:gd name="adj1" fmla="val 21026"/>
              <a:gd name="adj2" fmla="val 50000"/>
            </a:avLst>
          </a:prstGeom>
          <a:solidFill>
            <a:srgbClr val="3333CC"/>
          </a:solidFill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1" grpId="0"/>
      <p:bldP spid="32" grpId="0"/>
      <p:bldP spid="18" grpId="0" build="p"/>
      <p:bldP spid="18" grpId="1" build="allAtOnce"/>
      <p:bldP spid="19" grpId="0"/>
      <p:bldP spid="23" grpId="0"/>
      <p:bldP spid="29" grpId="0"/>
      <p:bldP spid="27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1" y="300335"/>
            <a:ext cx="6400800" cy="461665"/>
          </a:xfrm>
          <a:prstGeom prst="rect">
            <a:avLst/>
          </a:prstGeom>
          <a:gradFill flip="none" rotWithShape="1">
            <a:gsLst>
              <a:gs pos="0">
                <a:srgbClr val="3333CC">
                  <a:shade val="30000"/>
                  <a:satMod val="115000"/>
                </a:srgbClr>
              </a:gs>
              <a:gs pos="50000">
                <a:srgbClr val="3333CC">
                  <a:shade val="67500"/>
                  <a:satMod val="115000"/>
                </a:srgbClr>
              </a:gs>
              <a:gs pos="100000">
                <a:srgbClr val="3333CC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CFF33"/>
                </a:solidFill>
                <a:latin typeface="Baskerville Old Face" pitchFamily="18" charset="0"/>
              </a:rPr>
              <a:t>I. </a:t>
            </a:r>
            <a:r>
              <a:rPr lang="en-US" sz="2400" b="1" dirty="0" smtClean="0">
                <a:solidFill>
                  <a:srgbClr val="CCFF33"/>
                </a:solidFill>
                <a:latin typeface="Arial Narrow" pitchFamily="34" charset="0"/>
              </a:rPr>
              <a:t>ANTI-INFLAMMATORY &amp; IMMUNOSUPPRESSANT</a:t>
            </a:r>
            <a:endParaRPr lang="en-US" sz="2400" b="1" dirty="0">
              <a:solidFill>
                <a:srgbClr val="CCFF33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126153"/>
            <a:ext cx="7467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Severe allergic reactions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e.g. serum sickness,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angioneurotic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edema... etc.</a:t>
            </a:r>
          </a:p>
          <a:p>
            <a:pPr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400" b="1" spc="-40" dirty="0" smtClean="0">
                <a:solidFill>
                  <a:srgbClr val="66FFFF"/>
                </a:solidFill>
                <a:latin typeface="Arial Narrow" pitchFamily="34" charset="0"/>
              </a:rPr>
              <a:t>Diseases of allergic origin</a:t>
            </a:r>
            <a: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</a:rPr>
              <a:t>; bronchial asthma, rhinitis, </a:t>
            </a:r>
            <a:b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</a:rPr>
              <a:t>   conjunctivitis, eczema &amp; many other atopic &amp; proliferative </a:t>
            </a:r>
            <a:b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spc="-40" dirty="0" smtClean="0">
                <a:solidFill>
                  <a:schemeClr val="bg1"/>
                </a:solidFill>
                <a:latin typeface="Arial Narrow" pitchFamily="34" charset="0"/>
              </a:rPr>
              <a:t>   skin diseases</a:t>
            </a:r>
          </a:p>
          <a:p>
            <a:pPr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Autoimmune disorders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; rheumatoid arthritis, inflammatory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bowel disease systemic lupus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erythrematosus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nephrotic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syndrome,…</a:t>
            </a:r>
          </a:p>
          <a:p>
            <a:pPr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Organ transplantation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; kidney, cardiac, bone marrow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(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rejection)</a:t>
            </a:r>
          </a:p>
          <a:p>
            <a:pPr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Blood </a:t>
            </a:r>
            <a:r>
              <a:rPr lang="en-US" sz="2400" b="1" dirty="0" err="1" smtClean="0">
                <a:solidFill>
                  <a:srgbClr val="66FFFF"/>
                </a:solidFill>
                <a:latin typeface="Arial Narrow" pitchFamily="34" charset="0"/>
              </a:rPr>
              <a:t>dyscrasias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; hemolytic anemia, thrombocytopenic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purpura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agranulocytosis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... etc.</a:t>
            </a:r>
          </a:p>
          <a:p>
            <a:pPr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Acute gout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(resistant) to other drugs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832242" y="5181600"/>
            <a:ext cx="2133600" cy="1524000"/>
            <a:chOff x="6832242" y="5181600"/>
            <a:chExt cx="2133600" cy="1524000"/>
          </a:xfrm>
        </p:grpSpPr>
        <p:sp>
          <p:nvSpPr>
            <p:cNvPr id="18" name="Oval 17"/>
            <p:cNvSpPr/>
            <p:nvPr/>
          </p:nvSpPr>
          <p:spPr>
            <a:xfrm>
              <a:off x="6832242" y="5181600"/>
              <a:ext cx="2133600" cy="1524000"/>
            </a:xfrm>
            <a:prstGeom prst="ellipse">
              <a:avLst/>
            </a:prstGeom>
            <a:solidFill>
              <a:srgbClr val="00009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81610" y="5334000"/>
              <a:ext cx="2057401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&gt; Anti-</a:t>
              </a:r>
            </a:p>
            <a:p>
              <a:pPr algn="ctr">
                <a:lnSpc>
                  <a:spcPts val="21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inflammatory    </a:t>
              </a:r>
            </a:p>
            <a:p>
              <a:pPr algn="ctr">
                <a:lnSpc>
                  <a:spcPts val="21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 &amp;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Immuno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-</a:t>
              </a:r>
            </a:p>
            <a:p>
              <a:pPr algn="ctr">
                <a:lnSpc>
                  <a:spcPts val="21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suppression 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Down Arrow 22"/>
          <p:cNvSpPr/>
          <p:nvPr/>
        </p:nvSpPr>
        <p:spPr>
          <a:xfrm>
            <a:off x="7543800" y="1905000"/>
            <a:ext cx="533400" cy="3276600"/>
          </a:xfrm>
          <a:prstGeom prst="downArrow">
            <a:avLst>
              <a:gd name="adj1" fmla="val 21026"/>
              <a:gd name="adj2" fmla="val 50000"/>
            </a:avLst>
          </a:prstGeom>
          <a:solidFill>
            <a:srgbClr val="3333CC"/>
          </a:solidFill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621520" y="859465"/>
            <a:ext cx="2421596" cy="1121735"/>
            <a:chOff x="7278256" y="713508"/>
            <a:chExt cx="1828800" cy="914400"/>
          </a:xfrm>
        </p:grpSpPr>
        <p:sp>
          <p:nvSpPr>
            <p:cNvPr id="13" name="Rounded Rectangle 12"/>
            <p:cNvSpPr/>
            <p:nvPr/>
          </p:nvSpPr>
          <p:spPr>
            <a:xfrm>
              <a:off x="7278256" y="713508"/>
              <a:ext cx="1828800" cy="914400"/>
            </a:xfrm>
            <a:prstGeom prst="roundRect">
              <a:avLst/>
            </a:prstGeom>
            <a:solidFill>
              <a:srgbClr val="0000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56403" y="754439"/>
              <a:ext cx="1566510" cy="713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400" b="1" spc="-30" dirty="0" err="1" smtClean="0">
                  <a:solidFill>
                    <a:srgbClr val="3FFFFF"/>
                  </a:solidFill>
                  <a:latin typeface="Arial Narrow" pitchFamily="34" charset="0"/>
                </a:rPr>
                <a:t>Prednisolone</a:t>
              </a:r>
              <a:endParaRPr lang="en-US" sz="2400" b="1" spc="-30" dirty="0" smtClean="0">
                <a:solidFill>
                  <a:srgbClr val="3FFFFF"/>
                </a:solidFill>
                <a:latin typeface="Arial Narrow" pitchFamily="34" charset="0"/>
              </a:endParaRPr>
            </a:p>
            <a:p>
              <a:pPr algn="ctr">
                <a:lnSpc>
                  <a:spcPts val="2200"/>
                </a:lnSpc>
              </a:pPr>
              <a:r>
                <a:rPr lang="en-US" sz="2400" b="1" spc="-30" dirty="0" err="1" smtClean="0">
                  <a:solidFill>
                    <a:srgbClr val="3FFFFF"/>
                  </a:solidFill>
                  <a:latin typeface="Arial Narrow" pitchFamily="34" charset="0"/>
                </a:rPr>
                <a:t>Dexamethasone</a:t>
              </a:r>
              <a:endParaRPr lang="en-US" sz="2400" b="1" spc="-30" dirty="0" smtClean="0">
                <a:solidFill>
                  <a:srgbClr val="3FFFFF"/>
                </a:solidFill>
                <a:latin typeface="Arial Narrow" pitchFamily="34" charset="0"/>
              </a:endParaRPr>
            </a:p>
            <a:p>
              <a:pPr lvl="0" algn="ctr">
                <a:lnSpc>
                  <a:spcPts val="2200"/>
                </a:lnSpc>
              </a:pPr>
              <a:r>
                <a:rPr lang="en-US" sz="2400" b="1" spc="-30" dirty="0" err="1" smtClean="0">
                  <a:solidFill>
                    <a:srgbClr val="3FFFFF"/>
                  </a:solidFill>
                  <a:latin typeface="Arial Narrow" pitchFamily="34" charset="0"/>
                </a:rPr>
                <a:t>Betamethasone</a:t>
              </a:r>
              <a:endParaRPr lang="en-US" sz="2400" b="1" spc="-30" dirty="0" smtClean="0">
                <a:solidFill>
                  <a:srgbClr val="3FFFFF"/>
                </a:solidFill>
                <a:latin typeface="Arial Narrow" pitchFamily="34" charset="0"/>
              </a:endParaRPr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>
            <a:off x="1981200" y="521595"/>
            <a:ext cx="457200" cy="11805"/>
          </a:xfrm>
          <a:prstGeom prst="straightConnector1">
            <a:avLst/>
          </a:prstGeom>
          <a:ln w="38100">
            <a:solidFill>
              <a:srgbClr val="CC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77084" y="331113"/>
            <a:ext cx="1828800" cy="430887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813516"/>
            <a:ext cx="876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Raised intracranial pressure </a:t>
            </a:r>
          </a:p>
          <a:p>
            <a:pPr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neoplastic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diseases</a:t>
            </a:r>
          </a:p>
          <a:p>
            <a:pPr marL="91440">
              <a:buClr>
                <a:srgbClr val="CCFF33"/>
              </a:buClr>
              <a:buSzPct val="6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With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cytotoxic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drugs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 as in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Hodgkin's disease, acute lymphocytic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leukaemia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marL="91440">
              <a:buClr>
                <a:srgbClr val="CCFF33"/>
              </a:buClr>
              <a:buSzPct val="6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P</a:t>
            </a:r>
            <a:r>
              <a:rPr lang="en-US" sz="2400" b="1" baseline="30000" dirty="0" smtClean="0">
                <a:solidFill>
                  <a:schemeClr val="bg1"/>
                </a:solidFill>
                <a:latin typeface="Arial Narrow" pitchFamily="34" charset="0"/>
              </a:rPr>
              <a:t>ry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or 2</a:t>
            </a:r>
            <a:r>
              <a:rPr lang="en-US" sz="2400" b="1" baseline="30000" dirty="0" smtClean="0">
                <a:solidFill>
                  <a:schemeClr val="bg1"/>
                </a:solidFill>
                <a:latin typeface="Arial Narrow" pitchFamily="34" charset="0"/>
              </a:rPr>
              <a:t>ndry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neoplasms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 the brain &amp; postoperative to brain surgery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b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</a:b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edema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marL="91440">
              <a:buClr>
                <a:srgbClr val="CCFF33"/>
              </a:buClr>
              <a:buSzPct val="6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 antiemetic regimens</a:t>
            </a:r>
            <a:r>
              <a:rPr lang="en-US" altLang="zh-TW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prevent / cure emesis of chemotherapy</a:t>
            </a:r>
          </a:p>
          <a:p>
            <a:pPr>
              <a:buClr>
                <a:srgbClr val="00FFFF"/>
              </a:buClr>
              <a:buSzPct val="79000"/>
              <a:buFont typeface="Wingdings 2" pitchFamily="18" charset="2"/>
              <a:buChar char="®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Suppress excess ACTH production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1" y="300335"/>
            <a:ext cx="6095999" cy="461665"/>
          </a:xfrm>
          <a:prstGeom prst="rect">
            <a:avLst/>
          </a:prstGeom>
          <a:gradFill flip="none" rotWithShape="1">
            <a:gsLst>
              <a:gs pos="0">
                <a:srgbClr val="3333CC">
                  <a:shade val="30000"/>
                  <a:satMod val="115000"/>
                </a:srgbClr>
              </a:gs>
              <a:gs pos="50000">
                <a:srgbClr val="3333CC">
                  <a:shade val="67500"/>
                  <a:satMod val="115000"/>
                </a:srgbClr>
              </a:gs>
              <a:gs pos="100000">
                <a:srgbClr val="3333CC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CFF33"/>
                </a:solidFill>
                <a:latin typeface="Baskerville Old Face" pitchFamily="18" charset="0"/>
              </a:rPr>
              <a:t>II. </a:t>
            </a:r>
            <a:r>
              <a:rPr lang="en-US" sz="2400" b="1" dirty="0" smtClean="0">
                <a:solidFill>
                  <a:srgbClr val="CCFF33"/>
                </a:solidFill>
                <a:latin typeface="Arial Narrow" pitchFamily="34" charset="0"/>
              </a:rPr>
              <a:t>OTHERS</a:t>
            </a:r>
            <a:endParaRPr lang="en-US" sz="2400" b="1" dirty="0">
              <a:solidFill>
                <a:srgbClr val="CCFF33"/>
              </a:solidFill>
              <a:latin typeface="Arial Narrow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981200" y="514251"/>
            <a:ext cx="685802" cy="7344"/>
          </a:xfrm>
          <a:prstGeom prst="straightConnector1">
            <a:avLst/>
          </a:prstGeom>
          <a:ln w="38100">
            <a:solidFill>
              <a:srgbClr val="CCFF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7084" y="331113"/>
            <a:ext cx="1828800" cy="430887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INDICATIONS 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934200" y="228600"/>
            <a:ext cx="2057400" cy="674031"/>
            <a:chOff x="6448425" y="3867150"/>
            <a:chExt cx="2057400" cy="674031"/>
          </a:xfrm>
        </p:grpSpPr>
        <p:sp>
          <p:nvSpPr>
            <p:cNvPr id="7" name="Rounded Rectangle 6"/>
            <p:cNvSpPr/>
            <p:nvPr/>
          </p:nvSpPr>
          <p:spPr>
            <a:xfrm>
              <a:off x="6553200" y="3886200"/>
              <a:ext cx="1828800" cy="646544"/>
            </a:xfrm>
            <a:prstGeom prst="roundRect">
              <a:avLst/>
            </a:prstGeom>
            <a:solidFill>
              <a:srgbClr val="0000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448425" y="3867150"/>
              <a:ext cx="2057400" cy="6740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100" b="1" spc="-30" dirty="0" err="1" smtClean="0">
                  <a:solidFill>
                    <a:srgbClr val="3FFFFF"/>
                  </a:solidFill>
                  <a:latin typeface="Arial Narrow" pitchFamily="34" charset="0"/>
                </a:rPr>
                <a:t>Dexamethasone</a:t>
              </a:r>
              <a:endParaRPr lang="en-US" sz="2100" b="1" spc="-30" dirty="0" smtClean="0">
                <a:solidFill>
                  <a:srgbClr val="3FFFFF"/>
                </a:solidFill>
                <a:latin typeface="Arial Narrow" pitchFamily="34" charset="0"/>
              </a:endParaRPr>
            </a:p>
            <a:p>
              <a:pPr lvl="0" algn="ctr">
                <a:lnSpc>
                  <a:spcPct val="90000"/>
                </a:lnSpc>
              </a:pPr>
              <a:r>
                <a:rPr lang="en-US" sz="2100" b="1" spc="-30" dirty="0" err="1" smtClean="0">
                  <a:solidFill>
                    <a:srgbClr val="3FFFFF"/>
                  </a:solidFill>
                  <a:latin typeface="Arial Narrow" pitchFamily="34" charset="0"/>
                </a:rPr>
                <a:t>Betamethasone</a:t>
              </a:r>
              <a:endParaRPr lang="en-US" sz="2100" b="1" spc="-30" dirty="0" smtClean="0">
                <a:solidFill>
                  <a:srgbClr val="3FFFFF"/>
                </a:solidFill>
                <a:latin typeface="Arial Narrow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6553200" y="888642"/>
            <a:ext cx="267752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If water retention is undesirable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52400" y="5843081"/>
            <a:ext cx="2895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2. IATROGENIC CUSHING’s</a:t>
            </a:r>
          </a:p>
          <a:p>
            <a:pPr algn="ctr"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SYNDOME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4121339"/>
            <a:ext cx="640080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1.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HYPOTHALAMIC PITUITARY ADRNAL AXIS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34841" y="4572000"/>
            <a:ext cx="533400" cy="1143000"/>
          </a:xfrm>
          <a:prstGeom prst="downArrow">
            <a:avLst>
              <a:gd name="adj1" fmla="val 21026"/>
              <a:gd name="adj2" fmla="val 50000"/>
            </a:avLst>
          </a:prstGeom>
          <a:solidFill>
            <a:srgbClr val="3333CC"/>
          </a:solidFill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6200000" flipH="1">
            <a:off x="2031106" y="3936105"/>
            <a:ext cx="585989" cy="685800"/>
          </a:xfrm>
          <a:prstGeom prst="downArrow">
            <a:avLst>
              <a:gd name="adj1" fmla="val 21026"/>
              <a:gd name="adj2" fmla="val 64085"/>
            </a:avLst>
          </a:prstGeom>
          <a:solidFill>
            <a:srgbClr val="3333CC"/>
          </a:solidFill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0" y="3874395"/>
            <a:ext cx="9144000" cy="1588"/>
          </a:xfrm>
          <a:prstGeom prst="line">
            <a:avLst/>
          </a:prstGeom>
          <a:ln w="57150">
            <a:solidFill>
              <a:srgbClr val="00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wn Arrow 21"/>
          <p:cNvSpPr/>
          <p:nvPr/>
        </p:nvSpPr>
        <p:spPr>
          <a:xfrm rot="18840000" flipH="1">
            <a:off x="1789813" y="4510463"/>
            <a:ext cx="547353" cy="694329"/>
          </a:xfrm>
          <a:prstGeom prst="downArrow">
            <a:avLst>
              <a:gd name="adj1" fmla="val 21026"/>
              <a:gd name="adj2" fmla="val 64085"/>
            </a:avLst>
          </a:prstGeom>
          <a:solidFill>
            <a:srgbClr val="3333CC"/>
          </a:solidFill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8151" y="4029306"/>
            <a:ext cx="885179" cy="9002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dose &amp;</a:t>
            </a:r>
          </a:p>
          <a:p>
            <a:pPr>
              <a:lnSpc>
                <a:spcPts val="21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time </a:t>
            </a:r>
          </a:p>
          <a:p>
            <a:pPr>
              <a:lnSpc>
                <a:spcPts val="21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related</a:t>
            </a: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457200" y="3362980"/>
            <a:ext cx="2438400" cy="1361420"/>
            <a:chOff x="-990600" y="3200400"/>
            <a:chExt cx="2438400" cy="1361420"/>
          </a:xfrm>
        </p:grpSpPr>
        <p:sp>
          <p:nvSpPr>
            <p:cNvPr id="13" name="TextBox 12"/>
            <p:cNvSpPr txBox="1"/>
            <p:nvPr/>
          </p:nvSpPr>
          <p:spPr>
            <a:xfrm>
              <a:off x="-990600" y="3200400"/>
              <a:ext cx="1524000" cy="361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100"/>
                </a:lnSpc>
              </a:pPr>
              <a:endParaRPr lang="en-US" sz="22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1000" y="4038600"/>
              <a:ext cx="1066800" cy="523220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srgbClr val="CCFF33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00FFFF"/>
                  </a:solidFill>
                  <a:latin typeface="Bernard MT Condensed" pitchFamily="18" charset="0"/>
                </a:rPr>
                <a:t>ADRs </a:t>
              </a:r>
              <a:endParaRPr lang="en-US" sz="2800" dirty="0">
                <a:solidFill>
                  <a:srgbClr val="00FFFF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438400" y="4953000"/>
            <a:ext cx="1281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3. Others</a:t>
            </a:r>
            <a:endParaRPr lang="en-US" sz="24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" grpId="0"/>
      <p:bldP spid="12" grpId="0"/>
      <p:bldP spid="14" grpId="0" animBg="1"/>
      <p:bldP spid="15" grpId="0" animBg="1"/>
      <p:bldP spid="22" grpId="0" animBg="1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867892" y="457200"/>
            <a:ext cx="6123708" cy="3962400"/>
            <a:chOff x="971600" y="1412776"/>
            <a:chExt cx="5227400" cy="3345464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t="1975" b="92098"/>
            <a:stretch>
              <a:fillRect/>
            </a:stretch>
          </p:blipFill>
          <p:spPr bwMode="auto">
            <a:xfrm>
              <a:off x="978928" y="1412776"/>
              <a:ext cx="5220072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t="7903" b="19004"/>
            <a:stretch>
              <a:fillRect/>
            </a:stretch>
          </p:blipFill>
          <p:spPr bwMode="auto">
            <a:xfrm>
              <a:off x="971600" y="1628800"/>
              <a:ext cx="5220072" cy="2664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t="82742"/>
            <a:stretch>
              <a:fillRect/>
            </a:stretch>
          </p:blipFill>
          <p:spPr bwMode="auto">
            <a:xfrm>
              <a:off x="971600" y="4254184"/>
              <a:ext cx="5220072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/>
        </p:nvSpPr>
        <p:spPr>
          <a:xfrm>
            <a:off x="2882720" y="77274"/>
            <a:ext cx="6108879" cy="374461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100" dirty="0" smtClean="0">
                <a:solidFill>
                  <a:srgbClr val="00FFFF"/>
                </a:solidFill>
                <a:latin typeface="Bernard MT Condensed" pitchFamily="18" charset="0"/>
              </a:rPr>
              <a:t>SUPPRESSION OF HYPOTHALAMIC PITUITARY ADRNAL AXIS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721" y="4495800"/>
            <a:ext cx="8534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400"/>
              </a:lnSpc>
            </a:pPr>
            <a:r>
              <a:rPr lang="en-US" sz="2000" u="heavy" dirty="0" smtClean="0">
                <a:solidFill>
                  <a:srgbClr val="3FFFFF"/>
                </a:solidFill>
                <a:uFill>
                  <a:solidFill>
                    <a:srgbClr val="CCFF33"/>
                  </a:solidFill>
                </a:uFill>
                <a:latin typeface="Bernard MT Condensed" pitchFamily="18" charset="0"/>
              </a:rPr>
              <a:t>Withdrawal of Corticosteroids </a:t>
            </a:r>
            <a:r>
              <a:rPr lang="en-US" sz="2000" u="heavy" dirty="0" smtClean="0">
                <a:solidFill>
                  <a:srgbClr val="3FFFFF"/>
                </a:solidFill>
                <a:uFill>
                  <a:solidFill>
                    <a:srgbClr val="CCFF33"/>
                  </a:solidFill>
                </a:uFill>
                <a:latin typeface="Bernard MT Condensed" pitchFamily="18" charset="0"/>
              </a:rPr>
              <a:t>Regimens </a:t>
            </a:r>
          </a:p>
          <a:p>
            <a:pPr marL="0" lvl="1">
              <a:lnSpc>
                <a:spcPts val="2400"/>
              </a:lnSpc>
              <a:spcBef>
                <a:spcPts val="600"/>
              </a:spcBef>
              <a:buClr>
                <a:srgbClr val="00FFFF"/>
              </a:buClr>
              <a:buSzPct val="78000"/>
              <a:buFont typeface="Wingdings 2" pitchFamily="18" charset="2"/>
              <a:buChar char="·"/>
            </a:pPr>
            <a:r>
              <a:rPr lang="en-US" sz="2000" dirty="0" smtClean="0">
                <a:latin typeface="Bernard MT Condensed" pitchFamily="18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If &lt;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than 1 w. &amp; not used in big doses no fear.</a:t>
            </a:r>
          </a:p>
          <a:p>
            <a:pPr marL="0" lvl="1">
              <a:lnSpc>
                <a:spcPts val="24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If big dose you may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2.5-5 mg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prednisolone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altLang="zh-TW" sz="20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at an interval of  2-3 days</a:t>
            </a:r>
          </a:p>
          <a:p>
            <a:pPr marL="0" lvl="1">
              <a:lnSpc>
                <a:spcPts val="2400"/>
              </a:lnSpc>
              <a:spcBef>
                <a:spcPts val="600"/>
              </a:spcBef>
              <a:buClr>
                <a:srgbClr val="00FFFF"/>
              </a:buClr>
              <a:buSzPct val="78000"/>
              <a:buFont typeface="Wingdings 2" pitchFamily="18" charset="2"/>
              <a:buChar char="·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If longer periods &amp; high dose</a:t>
            </a:r>
          </a:p>
          <a:p>
            <a:pPr marL="0" lvl="1"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halve dose weekly until 25 mg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prednisolone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or equivalent is reached</a:t>
            </a:r>
          </a:p>
          <a:p>
            <a:pPr marL="0" lvl="1">
              <a:lnSpc>
                <a:spcPts val="24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Then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by about 1mg every 3-7 days.</a:t>
            </a:r>
            <a:endParaRPr lang="en-US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152400" y="143164"/>
            <a:ext cx="1066800" cy="430887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1. ADRs 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7526" y="3429000"/>
            <a:ext cx="1861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heavy" dirty="0" smtClean="0">
                <a:solidFill>
                  <a:srgbClr val="3FFFFF"/>
                </a:solidFill>
                <a:uFill>
                  <a:solidFill>
                    <a:srgbClr val="CCFF33"/>
                  </a:solidFill>
                </a:uFill>
                <a:latin typeface="Bernard MT Condensed" pitchFamily="18" charset="0"/>
              </a:rPr>
              <a:t>HOW TO AVOID</a:t>
            </a:r>
            <a:r>
              <a:rPr lang="en-US" sz="2000" dirty="0" smtClean="0">
                <a:solidFill>
                  <a:srgbClr val="3FFFFF"/>
                </a:solidFill>
                <a:uFill>
                  <a:solidFill>
                    <a:srgbClr val="CCFF33"/>
                  </a:solidFill>
                </a:uFill>
                <a:latin typeface="Bernard MT Condensed" pitchFamily="18" charset="0"/>
                <a:sym typeface="Wingdings 3"/>
              </a:rPr>
              <a:t></a:t>
            </a:r>
            <a:endParaRPr lang="en-US" sz="2000" dirty="0" smtClean="0">
              <a:solidFill>
                <a:srgbClr val="3FFFFF"/>
              </a:solidFill>
              <a:uFill>
                <a:solidFill>
                  <a:srgbClr val="CCFF33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228600" y="3886200"/>
            <a:ext cx="838200" cy="609600"/>
          </a:xfrm>
          <a:prstGeom prst="downArrow">
            <a:avLst/>
          </a:prstGeom>
          <a:solidFill>
            <a:srgbClr val="000092"/>
          </a:solidFill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68876" y="0"/>
            <a:ext cx="615572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>
                  <a:solidFill>
                    <a:schemeClr val="bg1"/>
                  </a:solidFill>
                </a:ln>
                <a:solidFill>
                  <a:srgbClr val="CCFF3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</a:rPr>
              <a:t>CORTICOSTEROIDS</a:t>
            </a:r>
            <a:endParaRPr lang="en-US" sz="6000" b="1" cap="none" spc="0" dirty="0">
              <a:ln>
                <a:solidFill>
                  <a:schemeClr val="bg1"/>
                </a:solidFill>
              </a:ln>
              <a:solidFill>
                <a:srgbClr val="CCFF33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6350" stA="55000" endA="50" endPos="85000" dist="29997" dir="5400000" sy="-100000" algn="bl" rotWithShape="0"/>
              </a:effectLst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4038599" y="3731125"/>
            <a:ext cx="5122940" cy="3164438"/>
            <a:chOff x="3047999" y="3361298"/>
            <a:chExt cx="6116979" cy="3572902"/>
          </a:xfrm>
        </p:grpSpPr>
        <p:pic>
          <p:nvPicPr>
            <p:cNvPr id="11" name="Picture 4" descr="http://www.biojobblog.com/uploads/image/dna_50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" t="2462" r="2400" b="4000"/>
            <a:stretch>
              <a:fillRect/>
            </a:stretch>
          </p:blipFill>
          <p:spPr bwMode="auto">
            <a:xfrm>
              <a:off x="3047999" y="5293360"/>
              <a:ext cx="2590800" cy="1640840"/>
            </a:xfrm>
            <a:prstGeom prst="rect">
              <a:avLst/>
            </a:prstGeom>
            <a:noFill/>
          </p:spPr>
        </p:pic>
        <p:pic>
          <p:nvPicPr>
            <p:cNvPr id="12" name="Picture 2" descr="C:\Documents and Settings\DR.OMNIA\My Documents\My Pictures\G NG GC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7" t="2888"/>
            <a:stretch>
              <a:fillRect/>
            </a:stretch>
          </p:blipFill>
          <p:spPr bwMode="auto">
            <a:xfrm>
              <a:off x="6172199" y="3962400"/>
              <a:ext cx="2619375" cy="2562225"/>
            </a:xfrm>
            <a:prstGeom prst="rect">
              <a:avLst/>
            </a:prstGeom>
            <a:noFill/>
            <a:effectLst>
              <a:glow rad="228600">
                <a:srgbClr val="00FFFF">
                  <a:alpha val="4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3" name="Picture 2" descr="C:\Documents and Settings\DR.OMNIA\My Documents\My Pictures\GC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849" t="14738" r="9735"/>
            <a:stretch>
              <a:fillRect/>
            </a:stretch>
          </p:blipFill>
          <p:spPr bwMode="auto">
            <a:xfrm>
              <a:off x="6095999" y="5907024"/>
              <a:ext cx="1125126" cy="990600"/>
            </a:xfrm>
            <a:prstGeom prst="ellipse">
              <a:avLst/>
            </a:prstGeom>
            <a:noFill/>
          </p:spPr>
        </p:pic>
        <p:pic>
          <p:nvPicPr>
            <p:cNvPr id="14" name="Picture 2" descr="C:\Documents and Settings\DR.OMNIA\My Documents\My Pictures\GC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CCFF33">
                  <a:tint val="45000"/>
                  <a:satMod val="400000"/>
                </a:srgbClr>
              </a:duotone>
            </a:blip>
            <a:srcRect l="8849" t="14738" r="9735"/>
            <a:stretch>
              <a:fillRect/>
            </a:stretch>
          </p:blipFill>
          <p:spPr bwMode="auto">
            <a:xfrm>
              <a:off x="5486399" y="5562600"/>
              <a:ext cx="1125126" cy="990600"/>
            </a:xfrm>
            <a:prstGeom prst="ellipse">
              <a:avLst/>
            </a:prstGeom>
            <a:noFill/>
          </p:spPr>
        </p:pic>
        <p:pic>
          <p:nvPicPr>
            <p:cNvPr id="15" name="Picture 2" descr="C:\Documents and Settings\DR.OMNIA\My Documents\My Pictures\GC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8849" t="14738" r="9735"/>
            <a:stretch>
              <a:fillRect/>
            </a:stretch>
          </p:blipFill>
          <p:spPr bwMode="auto">
            <a:xfrm>
              <a:off x="4876799" y="5218176"/>
              <a:ext cx="1125126" cy="990600"/>
            </a:xfrm>
            <a:prstGeom prst="ellipse">
              <a:avLst/>
            </a:prstGeom>
            <a:noFill/>
          </p:spPr>
        </p:pic>
        <p:pic>
          <p:nvPicPr>
            <p:cNvPr id="16" name="Picture 4" descr="http://www.biojobblog.com/uploads/image/dna_50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" t="2462" r="2400" b="4000"/>
            <a:stretch>
              <a:fillRect/>
            </a:stretch>
          </p:blipFill>
          <p:spPr bwMode="auto">
            <a:xfrm rot="5822390">
              <a:off x="7325979" y="3774135"/>
              <a:ext cx="2251836" cy="1426162"/>
            </a:xfrm>
            <a:prstGeom prst="rect">
              <a:avLst/>
            </a:prstGeom>
            <a:noFill/>
          </p:spPr>
        </p:pic>
      </p:grp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66163" y="1630501"/>
            <a:ext cx="87630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  <a:buClr>
                <a:srgbClr val="3FFFFF"/>
              </a:buClr>
              <a:buSzPct val="85000"/>
            </a:pPr>
            <a:r>
              <a:rPr lang="en-US" sz="2400" b="0" u="heavy" dirty="0" smtClean="0">
                <a:solidFill>
                  <a:schemeClr val="bg1"/>
                </a:solidFill>
                <a:uFill>
                  <a:solidFill>
                    <a:srgbClr val="66FFFF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b="0" u="heavy" dirty="0">
              <a:solidFill>
                <a:schemeClr val="bg1"/>
              </a:solidFill>
              <a:uFill>
                <a:solidFill>
                  <a:srgbClr val="66FFFF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Clr>
                <a:srgbClr val="3FFFFF"/>
              </a:buClr>
              <a:buSzPct val="85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Revise synthesis, regulations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dysregulations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of corticosteroids</a:t>
            </a:r>
          </a:p>
          <a:p>
            <a:pPr indent="-274320">
              <a:lnSpc>
                <a:spcPts val="3000"/>
              </a:lnSpc>
              <a:buClr>
                <a:srgbClr val="3FFFFF"/>
              </a:buClr>
              <a:buSzPct val="85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Classify available natural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vs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synthetic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glucocorticoides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; whether  systemic or topical; expanding on their properties &amp; indications </a:t>
            </a:r>
          </a:p>
          <a:p>
            <a:pPr indent="-274320">
              <a:lnSpc>
                <a:spcPts val="3000"/>
              </a:lnSpc>
              <a:buClr>
                <a:srgbClr val="3FFFFF"/>
              </a:buClr>
              <a:buSzPct val="85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Contrast their different ADRs &amp; methods of prevention or treatment </a:t>
            </a:r>
          </a:p>
          <a:p>
            <a:pPr indent="-274320">
              <a:lnSpc>
                <a:spcPts val="3000"/>
              </a:lnSpc>
              <a:buClr>
                <a:srgbClr val="3FFFFF"/>
              </a:buClr>
              <a:buSzPct val="85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Focus on therapeutic roles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mineralocorticoids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&amp;            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relevant mechanism of action</a:t>
            </a:r>
          </a:p>
          <a:p>
            <a:pPr indent="-274320">
              <a:lnSpc>
                <a:spcPts val="3000"/>
              </a:lnSpc>
              <a:buClr>
                <a:srgbClr val="3FFFFF"/>
              </a:buClr>
              <a:buSzPct val="85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Hint on drugs antagonizing corticosteroid action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2363" y="913326"/>
            <a:ext cx="832279" cy="58477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8"/>
          <p:cNvSpPr/>
          <p:nvPr/>
        </p:nvSpPr>
        <p:spPr>
          <a:xfrm>
            <a:off x="199620" y="3048000"/>
            <a:ext cx="838200" cy="609600"/>
          </a:xfrm>
          <a:prstGeom prst="downArrow">
            <a:avLst/>
          </a:prstGeom>
          <a:solidFill>
            <a:srgbClr val="6600FF"/>
          </a:solidFill>
          <a:ln>
            <a:solidFill>
              <a:srgbClr val="CC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http://animalpetdoctor.homestead.com/cushings-syndrome2.jpg"/>
          <p:cNvPicPr>
            <a:picLocks noChangeAspect="1" noChangeArrowheads="1"/>
          </p:cNvPicPr>
          <p:nvPr/>
        </p:nvPicPr>
        <p:blipFill>
          <a:blip r:embed="rId2" cstate="print"/>
          <a:srcRect t="2667" b="1333"/>
          <a:stretch>
            <a:fillRect/>
          </a:stretch>
        </p:blipFill>
        <p:spPr bwMode="auto">
          <a:xfrm>
            <a:off x="4995355" y="304800"/>
            <a:ext cx="3920045" cy="5486400"/>
          </a:xfrm>
          <a:prstGeom prst="round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228600" y="381000"/>
            <a:ext cx="4191000" cy="2819400"/>
            <a:chOff x="228600" y="838200"/>
            <a:chExt cx="4191000" cy="2819400"/>
          </a:xfrm>
        </p:grpSpPr>
        <p:grpSp>
          <p:nvGrpSpPr>
            <p:cNvPr id="3" name="Group 2"/>
            <p:cNvGrpSpPr/>
            <p:nvPr/>
          </p:nvGrpSpPr>
          <p:grpSpPr>
            <a:xfrm>
              <a:off x="228600" y="1219200"/>
              <a:ext cx="4191000" cy="2438400"/>
              <a:chOff x="5105400" y="3581400"/>
              <a:chExt cx="3733800" cy="2362200"/>
            </a:xfrm>
          </p:grpSpPr>
          <p:pic>
            <p:nvPicPr>
              <p:cNvPr id="4" name="Picture 8" descr="meds&amp;cushing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5385" b="5128"/>
              <a:stretch>
                <a:fillRect/>
              </a:stretch>
            </p:blipFill>
            <p:spPr bwMode="auto">
              <a:xfrm>
                <a:off x="5105400" y="3581400"/>
                <a:ext cx="3733800" cy="2362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" name="Picture 4" descr="meds&amp;cushings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51020" b="87179"/>
              <a:stretch>
                <a:fillRect/>
              </a:stretch>
            </p:blipFill>
            <p:spPr bwMode="auto">
              <a:xfrm>
                <a:off x="5943600" y="3657600"/>
                <a:ext cx="18288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228600" y="838200"/>
              <a:ext cx="4188688" cy="398827"/>
            </a:xfrm>
            <a:prstGeom prst="rect">
              <a:avLst/>
            </a:prstGeom>
            <a:solidFill>
              <a:srgbClr val="3333FF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srgbClr val="CCFF33"/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600"/>
                </a:lnSpc>
              </a:pPr>
              <a:r>
                <a:rPr lang="en-US" sz="2000" dirty="0" smtClean="0">
                  <a:solidFill>
                    <a:srgbClr val="00FFFF"/>
                  </a:solidFill>
                  <a:latin typeface="Bernard MT Condensed" pitchFamily="18" charset="0"/>
                </a:rPr>
                <a:t>IATROGENIC CUSHING’s SYNDOME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09800" y="1752600"/>
            <a:ext cx="2165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heavy" dirty="0" smtClean="0">
                <a:solidFill>
                  <a:srgbClr val="6600FF"/>
                </a:solidFill>
                <a:uFill>
                  <a:solidFill>
                    <a:srgbClr val="CCFF33"/>
                  </a:solidFill>
                </a:uFill>
                <a:latin typeface="Bernard MT Condensed" pitchFamily="18" charset="0"/>
              </a:rPr>
              <a:t>HOW TO TREAT</a:t>
            </a:r>
            <a:r>
              <a:rPr lang="en-US" sz="2400" dirty="0" smtClean="0">
                <a:solidFill>
                  <a:srgbClr val="6600FF"/>
                </a:solidFill>
                <a:uFill>
                  <a:solidFill>
                    <a:srgbClr val="CCFF33"/>
                  </a:solidFill>
                </a:uFill>
                <a:latin typeface="Bernard MT Condensed" pitchFamily="18" charset="0"/>
                <a:sym typeface="Wingdings 3"/>
              </a:rPr>
              <a:t></a:t>
            </a:r>
            <a:endParaRPr lang="en-US" sz="2400" dirty="0" smtClean="0">
              <a:solidFill>
                <a:srgbClr val="6600FF"/>
              </a:solidFill>
              <a:uFill>
                <a:solidFill>
                  <a:srgbClr val="CCFF33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884" y="3594974"/>
            <a:ext cx="4775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If possible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slow withdraw  to allow body to slowly resume its normal balance of ACTH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cortisol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763" y="4623137"/>
            <a:ext cx="4839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If not possible to stop because of underlying disease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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treat concurrent symptom separately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56388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buFont typeface="Arial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*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Antidiabetic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for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hyperglycaemia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  <a:buFont typeface="Arial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*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Bisphosphonates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for osteoporosis</a:t>
            </a:r>
          </a:p>
          <a:p>
            <a:pPr>
              <a:lnSpc>
                <a:spcPts val="2400"/>
              </a:lnSpc>
              <a:buFont typeface="Arial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* H</a:t>
            </a:r>
            <a:r>
              <a:rPr lang="en-US" sz="2400" b="1" baseline="-25000" dirty="0" smtClean="0">
                <a:solidFill>
                  <a:schemeClr val="bg1"/>
                </a:solidFill>
                <a:latin typeface="Arial Narrow" pitchFamily="34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blocker or proton pump inhibitors for peptic ulcer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00" y="152400"/>
            <a:ext cx="1066800" cy="430887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2. ADRs 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0" y="990600"/>
            <a:ext cx="9144000" cy="6324600"/>
          </a:xfrm>
          <a:prstGeom prst="rect">
            <a:avLst/>
          </a:prstGeom>
        </p:spPr>
        <p:txBody>
          <a:bodyPr/>
          <a:lstStyle/>
          <a:p>
            <a:pPr marL="0" lvl="1">
              <a:lnSpc>
                <a:spcPts val="28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</a:rPr>
              <a:t>Hyperglycemia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</a:rPr>
              <a:t> , diabetes </a:t>
            </a:r>
            <a:r>
              <a:rPr lang="en-GB" sz="2400" b="1" dirty="0" smtClean="0">
                <a:solidFill>
                  <a:srgbClr val="FFFF00"/>
                </a:solidFill>
                <a:latin typeface="Arial Narrow" pitchFamily="34" charset="0"/>
              </a:rPr>
              <a:t>mellitus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GB" sz="2400" b="1" dirty="0" smtClean="0">
                <a:solidFill>
                  <a:srgbClr val="00FFFF"/>
                </a:solidFill>
                <a:latin typeface="Arial Narrow" pitchFamily="34" charset="0"/>
              </a:rPr>
              <a:t>&gt; use better fluorinated preparations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lvl="1">
              <a:lnSpc>
                <a:spcPts val="28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</a:rPr>
              <a:t>Growth retardation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 short stature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lvl="1">
              <a:lnSpc>
                <a:spcPts val="28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</a:rPr>
              <a:t>Muscle wasting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 Narrow" pitchFamily="34" charset="0"/>
              </a:rPr>
              <a:t>&gt; use better fluorinated preparations</a:t>
            </a:r>
          </a:p>
          <a:p>
            <a:pPr marL="0" marR="0" lvl="1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78000"/>
              <a:buFont typeface="Wingdings 2" pitchFamily="18" charset="2"/>
              <a:buChar char="®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Fat redistribution &amp; abnormal deposition </a:t>
            </a:r>
          </a:p>
          <a:p>
            <a:pPr marL="0" marR="0" lvl="1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78000"/>
              <a:buFont typeface="Wingdings 2" pitchFamily="18" charset="2"/>
              <a:buChar char="®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</a:rPr>
              <a:t>Hypertension,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Edema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, Na retention.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Hypokalaemia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</a:p>
          <a:p>
            <a:pPr marL="0" lvl="1">
              <a:lnSpc>
                <a:spcPts val="2800"/>
              </a:lnSpc>
              <a:spcBef>
                <a:spcPts val="600"/>
              </a:spcBef>
              <a:buClr>
                <a:srgbClr val="00FFFF"/>
              </a:buClr>
              <a:buSzPct val="78000"/>
              <a:buFont typeface="Wingdings 2" pitchFamily="18" charset="2"/>
              <a:buChar char="®"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</a:rPr>
              <a:t>Osteoporosis</a:t>
            </a:r>
          </a:p>
          <a:p>
            <a:pPr marL="0" marR="0" lvl="1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78000"/>
              <a:buFont typeface="Wingdings 2" pitchFamily="18" charset="2"/>
              <a:buChar char="®"/>
              <a:tabLst/>
              <a:defRPr/>
            </a:pP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Avascular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necrosis of head of femur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6400800" y="4269845"/>
            <a:ext cx="2668798" cy="2588155"/>
            <a:chOff x="5791200" y="4269845"/>
            <a:chExt cx="3342793" cy="2588155"/>
          </a:xfrm>
        </p:grpSpPr>
        <p:pic>
          <p:nvPicPr>
            <p:cNvPr id="10" name="Picture 4" descr="http://www.biojobblog.com/uploads/image/dna_50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" t="2462" r="2400" b="4000"/>
            <a:stretch>
              <a:fillRect/>
            </a:stretch>
          </p:blipFill>
          <p:spPr bwMode="auto">
            <a:xfrm>
              <a:off x="5791200" y="5826760"/>
              <a:ext cx="2590800" cy="1031240"/>
            </a:xfrm>
            <a:prstGeom prst="rect">
              <a:avLst/>
            </a:prstGeom>
            <a:noFill/>
          </p:spPr>
        </p:pic>
        <p:pic>
          <p:nvPicPr>
            <p:cNvPr id="11" name="Picture 2" descr="C:\Documents and Settings\DR.OMNIA\My Documents\My Pictures\GC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849" t="14738" r="9735"/>
            <a:stretch>
              <a:fillRect/>
            </a:stretch>
          </p:blipFill>
          <p:spPr bwMode="auto">
            <a:xfrm>
              <a:off x="7848600" y="5638800"/>
              <a:ext cx="1125126" cy="990600"/>
            </a:xfrm>
            <a:prstGeom prst="ellipse">
              <a:avLst/>
            </a:prstGeom>
            <a:noFill/>
          </p:spPr>
        </p:pic>
        <p:pic>
          <p:nvPicPr>
            <p:cNvPr id="12" name="Picture 4" descr="http://www.biojobblog.com/uploads/image/dna_500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" t="2462" r="2400" b="4000"/>
            <a:stretch>
              <a:fillRect/>
            </a:stretch>
          </p:blipFill>
          <p:spPr bwMode="auto">
            <a:xfrm rot="5822390">
              <a:off x="7670109" y="4598472"/>
              <a:ext cx="1792511" cy="1135257"/>
            </a:xfrm>
            <a:prstGeom prst="rect">
              <a:avLst/>
            </a:prstGeom>
            <a:noFill/>
          </p:spPr>
        </p:pic>
      </p:grpSp>
      <p:sp>
        <p:nvSpPr>
          <p:cNvPr id="7" name="TextBox 6"/>
          <p:cNvSpPr txBox="1"/>
          <p:nvPr/>
        </p:nvSpPr>
        <p:spPr>
          <a:xfrm>
            <a:off x="304800" y="152400"/>
            <a:ext cx="1066800" cy="430887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ADRs 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0" y="3657600"/>
            <a:ext cx="9144000" cy="3048000"/>
          </a:xfrm>
          <a:prstGeom prst="rect">
            <a:avLst/>
          </a:prstGeom>
        </p:spPr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ts val="2800"/>
              </a:lnSpc>
              <a:spcBef>
                <a:spcPts val="600"/>
              </a:spcBef>
              <a:spcAft>
                <a:spcPts val="0"/>
              </a:spcAft>
              <a:buClr>
                <a:srgbClr val="00FFFF"/>
              </a:buClr>
              <a:buSzPct val="78000"/>
              <a:buFont typeface="Wingdings 2" pitchFamily="18" charset="2"/>
              <a:buChar char="®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Menstrual irregularities</a:t>
            </a:r>
          </a:p>
          <a:p>
            <a:pPr marL="0" lvl="1">
              <a:lnSpc>
                <a:spcPts val="2800"/>
              </a:lnSpc>
              <a:spcBef>
                <a:spcPts val="600"/>
              </a:spcBef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Psychiatric disorders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lvl="1">
              <a:lnSpc>
                <a:spcPts val="2800"/>
              </a:lnSpc>
              <a:spcBef>
                <a:spcPts val="600"/>
              </a:spcBef>
              <a:buClr>
                <a:srgbClr val="00FFFF"/>
              </a:buClr>
              <a:buSzPct val="78000"/>
              <a:buFont typeface="Wingdings 2" pitchFamily="18" charset="2"/>
              <a:buChar char="®"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Low immunity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serious infections, activate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T.B hepatitis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, 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78000"/>
              <a:buFont typeface="Wingdings 2" pitchFamily="18" charset="2"/>
              <a:buChar char="®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</a:rPr>
              <a:t>Delayed wound healing</a:t>
            </a:r>
          </a:p>
          <a:p>
            <a:pPr marL="0" marR="0" lvl="1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78000"/>
              <a:buFont typeface="Wingdings 2" pitchFamily="18" charset="2"/>
              <a:buChar char="®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</a:rPr>
              <a:t>Peptic ulcer specially if with NSAIDs</a:t>
            </a:r>
          </a:p>
          <a:p>
            <a:pPr marL="0" lvl="1">
              <a:lnSpc>
                <a:spcPts val="2800"/>
              </a:lnSpc>
              <a:spcBef>
                <a:spcPts val="600"/>
              </a:spcBef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Skin, acne,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striae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, h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irsutism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78000"/>
              <a:buFont typeface="Wingdings 2" pitchFamily="18" charset="2"/>
              <a:buChar char="®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</a:rPr>
              <a:t>Ocular toxicity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glaucoma &amp; cataract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" y="609600"/>
            <a:ext cx="1175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Systemic</a:t>
            </a:r>
            <a:endParaRPr lang="en-US" sz="2400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build="p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0" t="2462" r="2400" b="4000"/>
          <a:stretch>
            <a:fillRect/>
          </a:stretch>
        </p:blipFill>
        <p:spPr bwMode="auto">
          <a:xfrm rot="4505540">
            <a:off x="5829027" y="1175364"/>
            <a:ext cx="2590800" cy="16408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48600" y="228600"/>
            <a:ext cx="1066800" cy="430887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3. ADRs 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228600"/>
            <a:ext cx="6324600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defRPr/>
            </a:pPr>
            <a:r>
              <a:rPr lang="en-GB" sz="2400" u="heavy" dirty="0" smtClean="0">
                <a:solidFill>
                  <a:schemeClr val="bg1"/>
                </a:solidFill>
                <a:uFill>
                  <a:solidFill>
                    <a:srgbClr val="CCFF33"/>
                  </a:solidFill>
                </a:uFill>
                <a:latin typeface="Bernard MT Condensed" pitchFamily="18" charset="0"/>
              </a:rPr>
              <a:t>Local Toxicity </a:t>
            </a:r>
          </a:p>
          <a:p>
            <a:pPr marL="0" lvl="1">
              <a:lnSpc>
                <a:spcPts val="2500"/>
              </a:lnSpc>
              <a:spcBef>
                <a:spcPts val="600"/>
              </a:spcBef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Skin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infection, atrophy, bruising.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Eye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viral infection, cataract, glaucoma.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Inhalation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fungal infection, hoarseness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GB" sz="2400" b="1" dirty="0" err="1" smtClean="0">
                <a:solidFill>
                  <a:schemeClr val="bg1"/>
                </a:solidFill>
                <a:latin typeface="Arial Narrow" pitchFamily="34" charset="0"/>
              </a:rPr>
              <a:t>Intrarticular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</a:rPr>
              <a:t>infection, necrosis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3284" y="2083713"/>
            <a:ext cx="2286000" cy="430887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CONTRAINDICATIONS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560780"/>
            <a:ext cx="8610600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Diabetes mellitus.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Hypertension or heart failure 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History of mental disorders  or  Epilepsy.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Osteoporosis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Peptic ulcer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Presence of infection or Tuberculosis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defRPr/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requires chemotherapy before administration</a:t>
            </a: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4876800"/>
            <a:ext cx="1524000" cy="430887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Precautions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5334000"/>
            <a:ext cx="86106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Patients receiving GCs and is subjected to stress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double the dose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In children receiving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take care of live attenuated vaccines</a:t>
            </a:r>
          </a:p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In pregnant women; better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avoid fluorinated GCs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GB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teratogenicity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0" lvl="1">
              <a:lnSpc>
                <a:spcPts val="2500"/>
              </a:lnSpc>
              <a:buClr>
                <a:srgbClr val="00FFFF"/>
              </a:buClr>
              <a:buSzPct val="78000"/>
              <a:buFont typeface="Wingdings 2" pitchFamily="18" charset="2"/>
              <a:buChar char="®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Neo-born to mothers taking high dose GCs 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-</a:t>
            </a:r>
            <a:r>
              <a:rPr lang="en-GB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ve</a:t>
            </a:r>
            <a:r>
              <a:rPr lang="en-GB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HPA axis</a:t>
            </a:r>
            <a:endParaRPr lang="en-US" sz="2400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172200" y="1447800"/>
            <a:ext cx="2668798" cy="2588155"/>
            <a:chOff x="5791200" y="4269845"/>
            <a:chExt cx="3342793" cy="2588155"/>
          </a:xfrm>
        </p:grpSpPr>
        <p:pic>
          <p:nvPicPr>
            <p:cNvPr id="15" name="Picture 4" descr="http://www.biojobblog.com/uploads/image/dna_50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" t="2462" r="2400" b="4000"/>
            <a:stretch>
              <a:fillRect/>
            </a:stretch>
          </p:blipFill>
          <p:spPr bwMode="auto">
            <a:xfrm>
              <a:off x="5791200" y="5826760"/>
              <a:ext cx="2590800" cy="1031240"/>
            </a:xfrm>
            <a:prstGeom prst="rect">
              <a:avLst/>
            </a:prstGeom>
            <a:noFill/>
          </p:spPr>
        </p:pic>
        <p:pic>
          <p:nvPicPr>
            <p:cNvPr id="16" name="Picture 2" descr="C:\Documents and Settings\DR.OMNIA\My Documents\My Pictures\GC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849" t="14738" r="9735"/>
            <a:stretch>
              <a:fillRect/>
            </a:stretch>
          </p:blipFill>
          <p:spPr bwMode="auto">
            <a:xfrm>
              <a:off x="7848600" y="5638800"/>
              <a:ext cx="1125126" cy="990600"/>
            </a:xfrm>
            <a:prstGeom prst="ellipse">
              <a:avLst/>
            </a:prstGeom>
            <a:noFill/>
          </p:spPr>
        </p:pic>
        <p:pic>
          <p:nvPicPr>
            <p:cNvPr id="17" name="Picture 4" descr="http://www.biojobblog.com/uploads/image/dna_500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" t="2462" r="2400" b="4000"/>
            <a:stretch>
              <a:fillRect/>
            </a:stretch>
          </p:blipFill>
          <p:spPr bwMode="auto">
            <a:xfrm rot="5822390">
              <a:off x="7670109" y="4598472"/>
              <a:ext cx="1792511" cy="113525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build="p"/>
      <p:bldP spid="12" grpId="0" animBg="1"/>
      <p:bldP spid="1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13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5524" y="152400"/>
            <a:ext cx="8534400" cy="492443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latin typeface="Berlin Sans FB Demi" pitchFamily="34" charset="0"/>
              </a:rPr>
              <a:t>PHARMACOLOGY OF MINERALOCORTICOIDS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43200" y="685800"/>
            <a:ext cx="6199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FFFF"/>
                </a:solidFill>
                <a:latin typeface="Bernard MT Condensed" pitchFamily="18" charset="0"/>
              </a:rPr>
              <a:t>Aldosterone</a:t>
            </a:r>
            <a:r>
              <a:rPr lang="en-US" sz="2400" dirty="0" smtClean="0">
                <a:solidFill>
                  <a:srgbClr val="00FFFF"/>
                </a:solidFill>
                <a:latin typeface="Bernard MT Condensed" pitchFamily="18" charset="0"/>
              </a:rPr>
              <a:t>, </a:t>
            </a:r>
            <a:r>
              <a:rPr lang="en-US" sz="2400" dirty="0" err="1" smtClean="0">
                <a:solidFill>
                  <a:srgbClr val="00FFFF"/>
                </a:solidFill>
                <a:latin typeface="Bernard MT Condensed" pitchFamily="18" charset="0"/>
              </a:rPr>
              <a:t>Deoxycorticosterone</a:t>
            </a:r>
            <a:r>
              <a:rPr lang="en-US" sz="2400" dirty="0" smtClean="0">
                <a:solidFill>
                  <a:srgbClr val="00FFFF"/>
                </a:solidFill>
                <a:latin typeface="Bernard MT Condensed" pitchFamily="18" charset="0"/>
              </a:rPr>
              <a:t>, </a:t>
            </a:r>
            <a:r>
              <a:rPr lang="en-US" sz="2400" dirty="0" err="1" smtClean="0">
                <a:solidFill>
                  <a:srgbClr val="00FFFF"/>
                </a:solidFill>
                <a:latin typeface="Bernard MT Condensed" pitchFamily="18" charset="0"/>
              </a:rPr>
              <a:t>Fludrocortisone</a:t>
            </a:r>
            <a:r>
              <a:rPr lang="en-US" dirty="0" err="1" smtClean="0"/>
              <a:t>e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6200" y="1330404"/>
            <a:ext cx="8915400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Bind  to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mineralocorticoid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receptors  </a:t>
            </a:r>
            <a:r>
              <a:rPr lang="en-US" sz="2400" dirty="0" smtClean="0">
                <a:solidFill>
                  <a:srgbClr val="66FFFF"/>
                </a:solidFill>
                <a:latin typeface="Bernard MT Condensed" pitchFamily="18" charset="0"/>
                <a:sym typeface="Wingdings 3"/>
              </a:rPr>
              <a:t>[MC R] </a:t>
            </a:r>
          </a:p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 in  </a:t>
            </a:r>
            <a:r>
              <a:rPr lang="en-US" sz="24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sym typeface="Wingdings 3"/>
              </a:rPr>
              <a:t>MC responsive cells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i.e. </a:t>
            </a:r>
            <a:r>
              <a:rPr lang="en-US" sz="24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sym typeface="Wingdings 3"/>
              </a:rPr>
              <a:t>distal </a:t>
            </a:r>
            <a:r>
              <a:rPr lang="en-US" sz="2400" dirty="0" err="1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sym typeface="Wingdings 3"/>
              </a:rPr>
              <a:t>nephron</a:t>
            </a:r>
            <a:r>
              <a:rPr lang="en-US" sz="24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sym typeface="Wingdings 3"/>
              </a:rPr>
              <a:t> </a:t>
            </a:r>
            <a:endParaRPr lang="en-US" sz="2400" dirty="0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  <a:sym typeface="Wingdings 3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5489248" y="1246327"/>
            <a:ext cx="2511752" cy="573648"/>
            <a:chOff x="5223704" y="1143000"/>
            <a:chExt cx="1722802" cy="573648"/>
          </a:xfrm>
        </p:grpSpPr>
        <p:sp>
          <p:nvSpPr>
            <p:cNvPr id="31" name="Down Arrow 30"/>
            <p:cNvSpPr/>
            <p:nvPr/>
          </p:nvSpPr>
          <p:spPr>
            <a:xfrm rot="16200000">
              <a:off x="5089012" y="1277692"/>
              <a:ext cx="573648" cy="304263"/>
            </a:xfrm>
            <a:prstGeom prst="downArrow">
              <a:avLst/>
            </a:prstGeom>
            <a:solidFill>
              <a:srgbClr val="000092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555676" y="1219200"/>
              <a:ext cx="1390830" cy="400110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Binds GC &gt; MC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  <a:sym typeface="Wingdings 3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52400" y="2016204"/>
            <a:ext cx="8991601" cy="1148926"/>
            <a:chOff x="228600" y="1445652"/>
            <a:chExt cx="5363411" cy="1148926"/>
          </a:xfrm>
        </p:grpSpPr>
        <p:sp>
          <p:nvSpPr>
            <p:cNvPr id="33" name="TextBox 32"/>
            <p:cNvSpPr txBox="1"/>
            <p:nvPr/>
          </p:nvSpPr>
          <p:spPr>
            <a:xfrm>
              <a:off x="228600" y="1886692"/>
              <a:ext cx="536341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GC is destroyed, </a:t>
              </a:r>
              <a:r>
                <a:rPr lang="en-US" sz="2400" b="1" dirty="0" err="1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enzymatically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  in MC responsive cells  so MC will bind to its receptor alone without any competition from GC. </a:t>
              </a:r>
            </a:p>
          </p:txBody>
        </p:sp>
        <p:sp>
          <p:nvSpPr>
            <p:cNvPr id="35" name="Down Arrow 34"/>
            <p:cNvSpPr/>
            <p:nvPr/>
          </p:nvSpPr>
          <p:spPr>
            <a:xfrm>
              <a:off x="1137653" y="1445652"/>
              <a:ext cx="340895" cy="457200"/>
            </a:xfrm>
            <a:prstGeom prst="downArrow">
              <a:avLst/>
            </a:prstGeom>
            <a:solidFill>
              <a:srgbClr val="000092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2842" y="750195"/>
            <a:ext cx="1447800" cy="430887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MECHANISM 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9600" y="4629090"/>
            <a:ext cx="541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N.B. Actions also on </a:t>
            </a:r>
            <a:r>
              <a:rPr lang="en-US" sz="2000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sym typeface="Wingdings 3"/>
              </a:rPr>
              <a:t>(colon, sweat &amp; salivary glands)</a:t>
            </a:r>
            <a:endParaRPr lang="en-US" sz="2000" dirty="0">
              <a:solidFill>
                <a:srgbClr val="CC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  <a:sym typeface="Wingdings 3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3308042"/>
            <a:ext cx="861060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600"/>
              </a:lnSpc>
              <a:buAutoNum type="arabicPeriod"/>
            </a:pPr>
            <a:r>
              <a:rPr lang="en-US" sz="2400" b="1" dirty="0" err="1" smtClean="0">
                <a:solidFill>
                  <a:srgbClr val="CCFF33"/>
                </a:solidFill>
                <a:latin typeface="Arial Narrow" pitchFamily="34" charset="0"/>
              </a:rPr>
              <a:t>Cytosolic</a:t>
            </a:r>
            <a:r>
              <a:rPr lang="en-US" sz="2400" b="1" dirty="0" smtClean="0">
                <a:solidFill>
                  <a:srgbClr val="CCFF33"/>
                </a:solidFill>
                <a:latin typeface="Arial Narrow" pitchFamily="34" charset="0"/>
              </a:rPr>
              <a:t> MC 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mediates </a:t>
            </a:r>
            <a:r>
              <a:rPr lang="en-US" sz="2400" dirty="0" smtClean="0">
                <a:solidFill>
                  <a:srgbClr val="00FFFF"/>
                </a:solidFill>
                <a:latin typeface="Bernard MT Condensed" pitchFamily="18" charset="0"/>
              </a:rPr>
              <a:t>GENOMIC Action</a:t>
            </a:r>
            <a:r>
              <a:rPr lang="en-US" sz="2400" dirty="0" smtClean="0">
                <a:solidFill>
                  <a:srgbClr val="00FFFF"/>
                </a:solidFill>
                <a:latin typeface="Bernard MT Condensed" pitchFamily="18" charset="0"/>
                <a:sym typeface="Wingdings 3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dirty="0" smtClean="0">
                <a:solidFill>
                  <a:srgbClr val="FFFFCC"/>
                </a:solidFill>
                <a:latin typeface="Bernard MT Condensed" pitchFamily="18" charset="0"/>
                <a:sym typeface="Wingdings 3"/>
              </a:rPr>
              <a:t>Expression of proteins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736242" y="3709481"/>
            <a:ext cx="8255358" cy="938719"/>
            <a:chOff x="5562600" y="4391037"/>
            <a:chExt cx="8255358" cy="938719"/>
          </a:xfrm>
        </p:grpSpPr>
        <p:sp>
          <p:nvSpPr>
            <p:cNvPr id="40" name="Rectangle 39"/>
            <p:cNvSpPr/>
            <p:nvPr/>
          </p:nvSpPr>
          <p:spPr>
            <a:xfrm>
              <a:off x="8636358" y="4391037"/>
              <a:ext cx="5181600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  <a:buClr>
                  <a:srgbClr val="00FFFF"/>
                </a:buClr>
                <a:buSzPct val="83000"/>
                <a:buFont typeface="Wingdings 2" pitchFamily="18" charset="2"/>
                <a:buChar char="®"/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Na pumps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 </a:t>
              </a:r>
              <a:r>
                <a:rPr lang="en-GB" sz="22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  Na retention</a:t>
              </a:r>
            </a:p>
            <a:p>
              <a:pPr>
                <a:lnSpc>
                  <a:spcPts val="2200"/>
                </a:lnSpc>
                <a:buClr>
                  <a:srgbClr val="00FFFF"/>
                </a:buClr>
                <a:buSzPct val="83000"/>
                <a:buFont typeface="Wingdings 2" pitchFamily="18" charset="2"/>
                <a:buChar char="®"/>
              </a:pPr>
              <a:r>
                <a:rPr lang="en-GB" sz="22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 Na channels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 </a:t>
              </a:r>
              <a:r>
                <a:rPr lang="en-GB" sz="22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 Na  reuptake from lumen</a:t>
              </a:r>
            </a:p>
            <a:p>
              <a:pPr>
                <a:lnSpc>
                  <a:spcPts val="2200"/>
                </a:lnSpc>
                <a:buClr>
                  <a:srgbClr val="00FFFF"/>
                </a:buClr>
                <a:buSzPct val="83000"/>
                <a:buFont typeface="Wingdings 2" pitchFamily="18" charset="2"/>
                <a:buChar char="®"/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 K </a:t>
              </a:r>
              <a:r>
                <a:rPr lang="en-US" sz="2200" b="1" dirty="0" err="1" smtClean="0">
                  <a:solidFill>
                    <a:schemeClr val="bg1"/>
                  </a:solidFill>
                  <a:latin typeface="Arial Narrow" pitchFamily="34" charset="0"/>
                </a:rPr>
                <a:t>simporters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 </a:t>
              </a:r>
              <a:r>
                <a:rPr lang="en-GB" sz="22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 </a:t>
              </a: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</a:rPr>
                <a:t>excretion  of K &amp; H</a:t>
              </a:r>
              <a:endParaRPr lang="en-US" sz="22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562600" y="4391037"/>
              <a:ext cx="3200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CCFF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Bernard MT Condensed" pitchFamily="18" charset="0"/>
                  <a:sym typeface="Wingdings 3"/>
                </a:rPr>
                <a:t>In distal &amp; collecting tubules</a:t>
              </a:r>
              <a:endParaRPr lang="en-US" sz="2000" dirty="0">
                <a:solidFill>
                  <a:srgbClr val="CC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  <a:sym typeface="Wingdings 3"/>
              </a:endParaRPr>
            </a:p>
          </p:txBody>
        </p:sp>
      </p:grpSp>
      <p:sp>
        <p:nvSpPr>
          <p:cNvPr id="95" name="Down Arrow 94"/>
          <p:cNvSpPr/>
          <p:nvPr/>
        </p:nvSpPr>
        <p:spPr>
          <a:xfrm rot="5400000" flipH="1">
            <a:off x="1968321" y="419637"/>
            <a:ext cx="547353" cy="1002404"/>
          </a:xfrm>
          <a:prstGeom prst="downArrow">
            <a:avLst/>
          </a:prstGeom>
          <a:solidFill>
            <a:srgbClr val="000092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04800" y="5248046"/>
            <a:ext cx="6858000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CCFF33"/>
                </a:solidFill>
                <a:latin typeface="Arial Narrow" pitchFamily="34" charset="0"/>
              </a:rPr>
              <a:t>2. Membranous GC 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mediates </a:t>
            </a:r>
            <a:r>
              <a:rPr lang="en-US" sz="2400" dirty="0" smtClean="0">
                <a:solidFill>
                  <a:srgbClr val="00FFFF"/>
                </a:solidFill>
                <a:latin typeface="Bernard MT Condensed" pitchFamily="18" charset="0"/>
              </a:rPr>
              <a:t>NON-GENOMIC Action</a:t>
            </a:r>
            <a:r>
              <a:rPr lang="en-US" sz="2400" dirty="0" smtClean="0">
                <a:solidFill>
                  <a:srgbClr val="00FFFF"/>
                </a:solidFill>
                <a:latin typeface="Bernard MT Condensed" pitchFamily="18" charset="0"/>
                <a:sym typeface="Wingdings 3"/>
              </a:rPr>
              <a:t> 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724400" y="5597604"/>
            <a:ext cx="441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Interact with GP coupled receptors &amp; channels to mediate </a:t>
            </a:r>
            <a:r>
              <a:rPr lang="en-US" sz="2200" dirty="0" smtClean="0">
                <a:solidFill>
                  <a:srgbClr val="66FFFF"/>
                </a:solidFill>
                <a:latin typeface="Bernard MT Condensed" pitchFamily="18" charset="0"/>
              </a:rPr>
              <a:t>rapid adaptive changes to fluid depletion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0" grpId="0"/>
      <p:bldP spid="67" grpId="0"/>
      <p:bldP spid="6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04800" y="457200"/>
            <a:ext cx="3733800" cy="430887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EFFECTS / USES/ PREPARATIONS 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4800" y="1066800"/>
            <a:ext cx="83058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Net effect is to conserve body sodium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osmotic effect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water follows 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expansion of extracellular fluid </a:t>
            </a:r>
          </a:p>
          <a:p>
            <a:pPr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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renal excretion of potassium &amp;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intracellular potassium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1000" y="220980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In excess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hypertension, atherosclerosis , fibrosis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vascular &amp; cardiac remodeling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cerebral hemorrhage / stroke &amp; or 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cardiomyopathy</a:t>
            </a: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04800" y="3657600"/>
          <a:ext cx="8686800" cy="2161540"/>
        </p:xfrm>
        <a:graphic>
          <a:graphicData uri="http://schemas.openxmlformats.org/drawingml/2006/table">
            <a:tbl>
              <a:tblPr/>
              <a:tblGrid>
                <a:gridCol w="1981200"/>
                <a:gridCol w="1524000"/>
                <a:gridCol w="1524000"/>
                <a:gridCol w="3657600"/>
              </a:tblGrid>
              <a:tr h="358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Bernard MT Condensed" pitchFamily="18" charset="0"/>
                        </a:rPr>
                        <a:t>SYSTEMIC Drugs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Bernard MT Condensed" pitchFamily="18" charset="0"/>
                        </a:rPr>
                        <a:t>Anti-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Bernard MT Condensed" pitchFamily="18" charset="0"/>
                        </a:rPr>
                        <a:t>inflam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Bernard MT Condensed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Bernard MT Condensed" pitchFamily="18" charset="0"/>
                        </a:rPr>
                        <a:t>Na retention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Bernard MT Condensed" pitchFamily="18" charset="0"/>
                        </a:rPr>
                        <a:t>Preparations &amp; doses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F8F"/>
                    </a:solidFill>
                  </a:tcPr>
                </a:tc>
              </a:tr>
              <a:tr h="3886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Aldosterone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Natural /  Not used clinical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Deoxycortone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sterone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 Narrow" pitchFamily="34" charset="0"/>
                        </a:rPr>
                        <a:t>[DOCA]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2.5 mg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sublinual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, ineffective orally ? Inactive in liver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Narrow" pitchFamily="34" charset="0"/>
                        </a:rPr>
                        <a:t>Fludrocortisone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100mcg oral tablets / duration of 36-72hrs /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ernard MT Condensed" pitchFamily="18" charset="0"/>
                        </a:rPr>
                        <a:t>Drug of Choice in Replacement Therapy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D5FFFF"/>
                        </a:gs>
                        <a:gs pos="50000">
                          <a:srgbClr val="E2FF8F"/>
                        </a:gs>
                        <a:gs pos="100000">
                          <a:schemeClr val="bg1"/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5708076" y="133290"/>
            <a:ext cx="3283524" cy="400110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Berlin Sans FB Demi" pitchFamily="34" charset="0"/>
              </a:rPr>
              <a:t>MINERALOCORTICOIDS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5524" y="152400"/>
            <a:ext cx="8534400" cy="492443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latin typeface="Berlin Sans FB Demi" pitchFamily="34" charset="0"/>
              </a:rPr>
              <a:t>PHARMACOLOGY OF CORTICOSTEROID ANTAGONIST</a:t>
            </a:r>
          </a:p>
        </p:txBody>
      </p:sp>
      <p:sp>
        <p:nvSpPr>
          <p:cNvPr id="8" name="Rectangle 7"/>
          <p:cNvSpPr/>
          <p:nvPr/>
        </p:nvSpPr>
        <p:spPr>
          <a:xfrm>
            <a:off x="279089" y="762000"/>
            <a:ext cx="6655111" cy="397032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Medications  that inhibit adrenal  steroid synthesis to </a:t>
            </a:r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  <a:sym typeface="Wingdings 3"/>
              </a:rPr>
              <a:t> GC</a:t>
            </a:r>
            <a:endParaRPr lang="en-US" sz="2200" dirty="0" smtClean="0">
              <a:solidFill>
                <a:srgbClr val="00FFFF"/>
              </a:solidFill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1371600"/>
            <a:ext cx="1220142" cy="397032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  <a:sp3d/>
          </a:bodyPr>
          <a:lstStyle/>
          <a:p>
            <a:pPr algn="ctr">
              <a:lnSpc>
                <a:spcPct val="90000"/>
              </a:lnSpc>
            </a:pPr>
            <a:r>
              <a:rPr lang="en-US" sz="2200" dirty="0" smtClean="0">
                <a:solidFill>
                  <a:srgbClr val="CCFF33"/>
                </a:solidFill>
                <a:latin typeface="Bernard MT Condensed" pitchFamily="18" charset="0"/>
              </a:rPr>
              <a:t>MITOTANE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76400" y="1295400"/>
            <a:ext cx="746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-228600"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-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ve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11 </a:t>
            </a:r>
            <a:r>
              <a:rPr lang="en-US" sz="2400" b="1" dirty="0" smtClean="0">
                <a:solidFill>
                  <a:schemeClr val="bg1"/>
                </a:solidFill>
                <a:latin typeface="Symbol" pitchFamily="18" charset="2"/>
                <a:sym typeface="Wingdings 3"/>
              </a:rPr>
              <a:t>b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-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hydroxylase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sym typeface="Wingdings 3"/>
            </a:endParaRPr>
          </a:p>
          <a:p>
            <a:pPr marL="0" lvl="2" indent="-228600">
              <a:lnSpc>
                <a:spcPts val="2400"/>
              </a:lnSpc>
              <a:buFont typeface="Wingdings 3"/>
              <a:buChar char="¤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Corticosteroid production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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 its peripheral metabolism &amp; p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lasma &amp; urine levels</a:t>
            </a:r>
          </a:p>
          <a:p>
            <a:pPr marL="0" lvl="2" indent="-228600"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Used in Cushing syndrome; whether iatrogenic, or to alleviate severe symptoms till  removal by surgery </a:t>
            </a:r>
          </a:p>
          <a:p>
            <a:pPr marL="0" lvl="2" indent="-228600"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Safe in pregnancy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6163" y="4125398"/>
            <a:ext cx="2057400" cy="397032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  <a:sp3d/>
          </a:bodyPr>
          <a:lstStyle/>
          <a:p>
            <a:pPr algn="ctr">
              <a:lnSpc>
                <a:spcPct val="90000"/>
              </a:lnSpc>
            </a:pPr>
            <a:r>
              <a:rPr lang="en-US" sz="2200" dirty="0" smtClean="0">
                <a:solidFill>
                  <a:srgbClr val="CCFF33"/>
                </a:solidFill>
                <a:latin typeface="Bernard MT Condensed" pitchFamily="18" charset="0"/>
              </a:rPr>
              <a:t>SPIRONOLACTONE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4620161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-228600"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Is a competitive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aldosterone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antagonist  </a:t>
            </a:r>
          </a:p>
          <a:p>
            <a:pPr marL="0" lvl="2" indent="-228600"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Is a K</a:t>
            </a:r>
            <a:r>
              <a:rPr lang="en-US" sz="2400" b="1" baseline="3000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+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sparing diuretic (weak, slow onset &amp; prolonged effect) </a:t>
            </a:r>
          </a:p>
          <a:p>
            <a:pPr marL="0" lvl="2" indent="-228600"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Used in hypertension (alternation with others), in heart failure</a:t>
            </a:r>
          </a:p>
          <a:p>
            <a:pPr marL="0" lvl="2" indent="-228600"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In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Hyperaldosteronism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(Conn’s)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401" y="3505200"/>
            <a:ext cx="8000999" cy="397032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Medications  that compete with steroids on receptors to block MC actions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3676" y="432137"/>
            <a:ext cx="6155724" cy="10156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>
                  <a:solidFill>
                    <a:schemeClr val="bg1"/>
                  </a:solidFill>
                </a:ln>
                <a:solidFill>
                  <a:srgbClr val="CCFF33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reflection blurRad="6350" stA="55000" endA="50" endPos="85000" dist="29997" dir="5400000" sy="-100000" algn="bl" rotWithShape="0"/>
                </a:effectLst>
              </a:rPr>
              <a:t>CORTICOSTEROIDS</a:t>
            </a:r>
            <a:endParaRPr lang="en-US" sz="6000" b="1" cap="none" spc="0" dirty="0">
              <a:ln>
                <a:solidFill>
                  <a:schemeClr val="bg1"/>
                </a:solidFill>
              </a:ln>
              <a:solidFill>
                <a:srgbClr val="CCFF33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reflection blurRad="6350" stA="55000" endA="50" endPos="85000" dist="29997" dir="5400000" sy="-100000" algn="bl" rotWithShape="0"/>
              </a:effectLst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4038599" y="3731125"/>
            <a:ext cx="5122940" cy="3164438"/>
            <a:chOff x="3047999" y="3361298"/>
            <a:chExt cx="6116979" cy="3572902"/>
          </a:xfrm>
        </p:grpSpPr>
        <p:pic>
          <p:nvPicPr>
            <p:cNvPr id="11" name="Picture 4" descr="http://www.biojobblog.com/uploads/image/dna_50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" t="2462" r="2400" b="4000"/>
            <a:stretch>
              <a:fillRect/>
            </a:stretch>
          </p:blipFill>
          <p:spPr bwMode="auto">
            <a:xfrm>
              <a:off x="3047999" y="5293360"/>
              <a:ext cx="2590800" cy="1640840"/>
            </a:xfrm>
            <a:prstGeom prst="rect">
              <a:avLst/>
            </a:prstGeom>
            <a:noFill/>
          </p:spPr>
        </p:pic>
        <p:pic>
          <p:nvPicPr>
            <p:cNvPr id="12" name="Picture 2" descr="C:\Documents and Settings\DR.OMNIA\My Documents\My Pictures\G NG GC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27" t="2888"/>
            <a:stretch>
              <a:fillRect/>
            </a:stretch>
          </p:blipFill>
          <p:spPr bwMode="auto">
            <a:xfrm>
              <a:off x="6172199" y="3962400"/>
              <a:ext cx="2619375" cy="2562225"/>
            </a:xfrm>
            <a:prstGeom prst="rect">
              <a:avLst/>
            </a:prstGeom>
            <a:noFill/>
            <a:effectLst>
              <a:glow rad="228600">
                <a:srgbClr val="00FFFF">
                  <a:alpha val="40000"/>
                </a:srgb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3" name="Picture 2" descr="C:\Documents and Settings\DR.OMNIA\My Documents\My Pictures\GC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849" t="14738" r="9735"/>
            <a:stretch>
              <a:fillRect/>
            </a:stretch>
          </p:blipFill>
          <p:spPr bwMode="auto">
            <a:xfrm>
              <a:off x="6095999" y="5907024"/>
              <a:ext cx="1125126" cy="990600"/>
            </a:xfrm>
            <a:prstGeom prst="ellipse">
              <a:avLst/>
            </a:prstGeom>
            <a:noFill/>
          </p:spPr>
        </p:pic>
        <p:pic>
          <p:nvPicPr>
            <p:cNvPr id="14" name="Picture 2" descr="C:\Documents and Settings\DR.OMNIA\My Documents\My Pictures\GC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CCFF33">
                  <a:tint val="45000"/>
                  <a:satMod val="400000"/>
                </a:srgbClr>
              </a:duotone>
            </a:blip>
            <a:srcRect l="8849" t="14738" r="9735"/>
            <a:stretch>
              <a:fillRect/>
            </a:stretch>
          </p:blipFill>
          <p:spPr bwMode="auto">
            <a:xfrm>
              <a:off x="5486399" y="5562600"/>
              <a:ext cx="1125126" cy="990600"/>
            </a:xfrm>
            <a:prstGeom prst="ellipse">
              <a:avLst/>
            </a:prstGeom>
            <a:noFill/>
          </p:spPr>
        </p:pic>
        <p:pic>
          <p:nvPicPr>
            <p:cNvPr id="15" name="Picture 2" descr="C:\Documents and Settings\DR.OMNIA\My Documents\My Pictures\GC.gif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8849" t="14738" r="9735"/>
            <a:stretch>
              <a:fillRect/>
            </a:stretch>
          </p:blipFill>
          <p:spPr bwMode="auto">
            <a:xfrm>
              <a:off x="4876799" y="5218176"/>
              <a:ext cx="1125126" cy="990600"/>
            </a:xfrm>
            <a:prstGeom prst="ellipse">
              <a:avLst/>
            </a:prstGeom>
            <a:noFill/>
          </p:spPr>
        </p:pic>
        <p:pic>
          <p:nvPicPr>
            <p:cNvPr id="16" name="Picture 4" descr="http://www.biojobblog.com/uploads/image/dna_50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" t="2462" r="2400" b="4000"/>
            <a:stretch>
              <a:fillRect/>
            </a:stretch>
          </p:blipFill>
          <p:spPr bwMode="auto">
            <a:xfrm rot="5822390">
              <a:off x="7325979" y="3774135"/>
              <a:ext cx="2251836" cy="1426162"/>
            </a:xfrm>
            <a:prstGeom prst="rect">
              <a:avLst/>
            </a:prstGeom>
            <a:noFill/>
          </p:spPr>
        </p:pic>
      </p:grpSp>
      <p:sp>
        <p:nvSpPr>
          <p:cNvPr id="19" name="Rectangle 18"/>
          <p:cNvSpPr/>
          <p:nvPr/>
        </p:nvSpPr>
        <p:spPr>
          <a:xfrm>
            <a:off x="1677474" y="2922608"/>
            <a:ext cx="6934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/>
                <a:solidFill>
                  <a:srgbClr val="3F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GOOD LUCK</a:t>
            </a:r>
            <a:endParaRPr lang="en-US" sz="8800" b="1" cap="none" spc="0" dirty="0">
              <a:ln w="11430"/>
              <a:solidFill>
                <a:srgbClr val="3FFF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0" t="2462" r="2400" b="4000"/>
          <a:stretch>
            <a:fillRect/>
          </a:stretch>
        </p:blipFill>
        <p:spPr bwMode="auto">
          <a:xfrm>
            <a:off x="5791200" y="5826760"/>
            <a:ext cx="2590800" cy="1031240"/>
          </a:xfrm>
          <a:prstGeom prst="rect">
            <a:avLst/>
          </a:prstGeom>
          <a:noFill/>
        </p:spPr>
      </p:pic>
      <p:pic>
        <p:nvPicPr>
          <p:cNvPr id="5" name="Picture 2" descr="C:\Documents and Settings\DR.OMNIA\My Documents\My Pictures\GC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49" t="14738" r="9735"/>
          <a:stretch>
            <a:fillRect/>
          </a:stretch>
        </p:blipFill>
        <p:spPr bwMode="auto">
          <a:xfrm>
            <a:off x="7848600" y="5638800"/>
            <a:ext cx="1125126" cy="990600"/>
          </a:xfrm>
          <a:prstGeom prst="ellipse">
            <a:avLst/>
          </a:prstGeom>
          <a:noFill/>
        </p:spPr>
      </p:pic>
      <p:pic>
        <p:nvPicPr>
          <p:cNvPr id="9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0" t="2462" r="2400" b="4000"/>
          <a:stretch>
            <a:fillRect/>
          </a:stretch>
        </p:blipFill>
        <p:spPr bwMode="auto">
          <a:xfrm rot="5822390">
            <a:off x="7670109" y="4598472"/>
            <a:ext cx="1792511" cy="113525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228600"/>
            <a:ext cx="2895600" cy="461665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lin Sans FB Demi" pitchFamily="34" charset="0"/>
              </a:rPr>
              <a:t>CORTICOSTEROIDS</a:t>
            </a:r>
            <a:endParaRPr lang="en-US" sz="2400" dirty="0">
              <a:latin typeface="Berlin Sans FB Demi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00400" y="152400"/>
            <a:ext cx="5486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 a class of steroid hormones that are produced in the adrenal cortex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00400" y="1144012"/>
            <a:ext cx="5943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CCFF33"/>
                </a:solidFill>
                <a:latin typeface="Bernard MT Condensed" pitchFamily="18" charset="0"/>
              </a:rPr>
              <a:t>Glucocorticoids</a:t>
            </a:r>
            <a:r>
              <a:rPr lang="en-US" sz="2400" dirty="0" smtClean="0">
                <a:solidFill>
                  <a:srgbClr val="CCFF33"/>
                </a:solidFill>
                <a:latin typeface="Bernard MT Condensed" pitchFamily="18" charset="0"/>
              </a:rPr>
              <a:t> [GC]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Released from </a:t>
            </a:r>
            <a:r>
              <a:rPr lang="en-US" sz="2400" b="1" u="heavy" dirty="0" err="1" smtClean="0">
                <a:solidFill>
                  <a:schemeClr val="bg1"/>
                </a:solidFill>
                <a:uFill>
                  <a:solidFill>
                    <a:srgbClr val="CCFF33"/>
                  </a:solidFill>
                </a:uFill>
                <a:latin typeface="Arial Narrow" pitchFamily="34" charset="0"/>
                <a:sym typeface="Wingdings 3"/>
              </a:rPr>
              <a:t>Zona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CCFF33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u="heavy" dirty="0" err="1" smtClean="0">
                <a:solidFill>
                  <a:schemeClr val="bg1"/>
                </a:solidFill>
                <a:uFill>
                  <a:solidFill>
                    <a:srgbClr val="CCFF33"/>
                  </a:solidFill>
                </a:uFill>
                <a:latin typeface="Arial Narrow" pitchFamily="34" charset="0"/>
                <a:sym typeface="Wingdings 3"/>
              </a:rPr>
              <a:t>Fasciculata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CCFF33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as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Cortisol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, Cortisone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Corticosterone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 </a:t>
            </a:r>
          </a:p>
          <a:p>
            <a:r>
              <a:rPr lang="en-US" sz="2400" b="1" u="sng" dirty="0" smtClean="0">
                <a:solidFill>
                  <a:srgbClr val="FFDB01"/>
                </a:solidFill>
                <a:latin typeface="Arial Narrow" pitchFamily="34" charset="0"/>
                <a:sym typeface="Wingdings 3"/>
              </a:rPr>
              <a:t>Regulated by ACTH </a:t>
            </a:r>
            <a:r>
              <a:rPr lang="en-US" sz="2400" b="1" dirty="0" smtClean="0">
                <a:solidFill>
                  <a:srgbClr val="FFDB01"/>
                </a:solidFill>
                <a:latin typeface="Arial Narrow" pitchFamily="34" charset="0"/>
                <a:sym typeface="Wingdings 3"/>
              </a:rPr>
              <a:t>+ </a:t>
            </a:r>
            <a:r>
              <a:rPr lang="en-US" sz="2400" b="1" dirty="0" smtClean="0">
                <a:solidFill>
                  <a:srgbClr val="FFDB01"/>
                </a:solidFill>
                <a:latin typeface="Arial Narrow" pitchFamily="34" charset="0"/>
              </a:rPr>
              <a:t>cytokines (IL-1, IL-6, TNF), </a:t>
            </a:r>
            <a:r>
              <a:rPr lang="en-US" sz="2400" b="1" dirty="0" err="1" smtClean="0">
                <a:solidFill>
                  <a:srgbClr val="FFDB01"/>
                </a:solidFill>
                <a:latin typeface="Arial Narrow" pitchFamily="34" charset="0"/>
              </a:rPr>
              <a:t>neuropeptides</a:t>
            </a:r>
            <a:r>
              <a:rPr lang="en-US" sz="2400" b="1" dirty="0" smtClean="0">
                <a:solidFill>
                  <a:srgbClr val="FFDB01"/>
                </a:solidFill>
                <a:latin typeface="Arial Narrow" pitchFamily="34" charset="0"/>
              </a:rPr>
              <a:t> &amp; </a:t>
            </a:r>
            <a:r>
              <a:rPr lang="en-US" sz="2400" b="1" dirty="0" err="1" smtClean="0">
                <a:solidFill>
                  <a:srgbClr val="FFDB01"/>
                </a:solidFill>
                <a:latin typeface="Arial Narrow" pitchFamily="34" charset="0"/>
              </a:rPr>
              <a:t>catecholamines</a:t>
            </a:r>
            <a:r>
              <a:rPr lang="en-US" sz="2400" b="1" dirty="0" smtClean="0">
                <a:solidFill>
                  <a:srgbClr val="FFDB01"/>
                </a:solidFill>
                <a:latin typeface="Arial Narrow" pitchFamily="34" charset="0"/>
              </a:rPr>
              <a:t> (stressors)</a:t>
            </a:r>
            <a:endParaRPr lang="en-US" sz="2400" b="1" dirty="0" smtClean="0">
              <a:solidFill>
                <a:srgbClr val="FFDB01"/>
              </a:solidFill>
              <a:latin typeface="Arial Narrow" pitchFamily="34" charset="0"/>
              <a:sym typeface="Wingdings 3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Control carbohydrate, fat &amp; protein metabolism. They are also anti-inflammatory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immunosuppressants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5364" name="Picture 4" descr="http://lh6.ggpht.com/_RIjx_Mg4ZVM/S9bA0vVh2BI/AAAAAAAAA0o/Xz5C-kBzkjw/image%5B21%5D.png"/>
          <p:cNvPicPr>
            <a:picLocks noChangeAspect="1" noChangeArrowheads="1"/>
          </p:cNvPicPr>
          <p:nvPr/>
        </p:nvPicPr>
        <p:blipFill>
          <a:blip r:embed="rId4" cstate="print"/>
          <a:srcRect l="46788" t="39251" b="6440"/>
          <a:stretch>
            <a:fillRect/>
          </a:stretch>
        </p:blipFill>
        <p:spPr bwMode="auto">
          <a:xfrm>
            <a:off x="228601" y="685800"/>
            <a:ext cx="2895599" cy="29718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52400" y="4233208"/>
            <a:ext cx="8153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CCFF33"/>
                </a:solidFill>
                <a:latin typeface="Bernard MT Condensed" pitchFamily="18" charset="0"/>
              </a:rPr>
              <a:t>Mineralocorticoids</a:t>
            </a:r>
            <a:r>
              <a:rPr lang="en-US" sz="2400" b="1" dirty="0" smtClean="0">
                <a:solidFill>
                  <a:srgbClr val="CCFF33"/>
                </a:solidFill>
                <a:latin typeface="Arial Narrow" pitchFamily="34" charset="0"/>
              </a:rPr>
              <a:t> [MC]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Released from </a:t>
            </a:r>
            <a:r>
              <a:rPr lang="en-US" sz="2400" b="1" u="heavy" dirty="0" err="1" smtClean="0">
                <a:solidFill>
                  <a:schemeClr val="bg1"/>
                </a:solidFill>
                <a:uFill>
                  <a:solidFill>
                    <a:srgbClr val="CCFF33"/>
                  </a:solidFill>
                </a:uFill>
                <a:latin typeface="Arial Narrow" pitchFamily="34" charset="0"/>
                <a:sym typeface="Wingdings 3"/>
              </a:rPr>
              <a:t>Zona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CCFF33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400" b="1" u="heavy" dirty="0" err="1" smtClean="0">
                <a:solidFill>
                  <a:schemeClr val="bg1"/>
                </a:solidFill>
                <a:uFill>
                  <a:solidFill>
                    <a:srgbClr val="CCFF33"/>
                  </a:solidFill>
                </a:uFill>
                <a:latin typeface="Arial Narrow" pitchFamily="34" charset="0"/>
                <a:sym typeface="Wingdings 3"/>
              </a:rPr>
              <a:t>Glomeruloza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 as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Aldosterone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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r>
              <a:rPr lang="en-US" sz="2400" b="1" u="sng" dirty="0" smtClean="0">
                <a:solidFill>
                  <a:srgbClr val="FFDB01"/>
                </a:solidFill>
                <a:latin typeface="Arial Narrow" pitchFamily="34" charset="0"/>
              </a:rPr>
              <a:t>Regulated by </a:t>
            </a:r>
            <a:r>
              <a:rPr lang="en-US" sz="2400" b="1" u="sng" dirty="0" err="1" smtClean="0">
                <a:solidFill>
                  <a:srgbClr val="FFDB01"/>
                </a:solidFill>
                <a:latin typeface="Arial Narrow" pitchFamily="34" charset="0"/>
              </a:rPr>
              <a:t>angiotensin</a:t>
            </a:r>
            <a:r>
              <a:rPr lang="en-US" sz="2400" b="1" u="sng" dirty="0" smtClean="0">
                <a:solidFill>
                  <a:srgbClr val="FFDB01"/>
                </a:solidFill>
                <a:latin typeface="Arial Narrow" pitchFamily="34" charset="0"/>
              </a:rPr>
              <a:t> II</a:t>
            </a:r>
            <a:r>
              <a:rPr lang="en-US" sz="2400" b="1" dirty="0" smtClean="0">
                <a:solidFill>
                  <a:srgbClr val="FFDB01"/>
                </a:solidFill>
                <a:latin typeface="Arial Narrow" pitchFamily="34" charset="0"/>
              </a:rPr>
              <a:t>, potassium, and ACTH. In addition, dopamine, </a:t>
            </a:r>
            <a:r>
              <a:rPr lang="en-US" sz="2400" b="1" dirty="0" err="1" smtClean="0">
                <a:solidFill>
                  <a:srgbClr val="FFDB01"/>
                </a:solidFill>
                <a:latin typeface="Arial Narrow" pitchFamily="34" charset="0"/>
              </a:rPr>
              <a:t>atrial</a:t>
            </a:r>
            <a:r>
              <a:rPr lang="en-US" sz="2400" b="1" dirty="0" smtClean="0">
                <a:solidFill>
                  <a:srgbClr val="FFDB0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FFDB01"/>
                </a:solidFill>
                <a:latin typeface="Arial Narrow" pitchFamily="34" charset="0"/>
              </a:rPr>
              <a:t>natriuretic</a:t>
            </a:r>
            <a:r>
              <a:rPr lang="en-US" sz="2400" b="1" dirty="0" smtClean="0">
                <a:solidFill>
                  <a:srgbClr val="FFDB01"/>
                </a:solidFill>
                <a:latin typeface="Arial Narrow" pitchFamily="34" charset="0"/>
              </a:rPr>
              <a:t> peptide (ANP) and other </a:t>
            </a:r>
            <a:r>
              <a:rPr lang="en-US" sz="2400" b="1" dirty="0" err="1" smtClean="0">
                <a:solidFill>
                  <a:srgbClr val="FFDB01"/>
                </a:solidFill>
                <a:latin typeface="Arial Narrow" pitchFamily="34" charset="0"/>
              </a:rPr>
              <a:t>neuropeptides</a:t>
            </a:r>
            <a:r>
              <a:rPr lang="en-US" sz="2400" b="1" dirty="0" smtClean="0">
                <a:solidFill>
                  <a:srgbClr val="FFDB01"/>
                </a:solidFill>
                <a:latin typeface="Arial Narrow" pitchFamily="34" charset="0"/>
              </a:rPr>
              <a:t> </a:t>
            </a:r>
            <a:endParaRPr lang="en-US" sz="2400" b="1" dirty="0" smtClean="0">
              <a:solidFill>
                <a:srgbClr val="FFDB01"/>
              </a:solidFill>
              <a:latin typeface="Arial Narrow" pitchFamily="34" charset="0"/>
              <a:sym typeface="Wingdings 3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Control water &amp; electrolyte homeostasis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8610600" y="0"/>
            <a:ext cx="457200" cy="533400"/>
          </a:xfrm>
          <a:prstGeom prst="star5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0" y="1"/>
            <a:ext cx="2514600" cy="3962400"/>
            <a:chOff x="0" y="0"/>
            <a:chExt cx="2514600" cy="4117777"/>
          </a:xfrm>
        </p:grpSpPr>
        <p:pic>
          <p:nvPicPr>
            <p:cNvPr id="2057" name="Picture 9" descr="C:\Documents and Settings\DR.OMNIA\My Documents\My Pictures\Cortisol_image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30000"/>
            </a:blip>
            <a:srcRect l="38028" b="7937"/>
            <a:stretch>
              <a:fillRect/>
            </a:stretch>
          </p:blipFill>
          <p:spPr bwMode="auto">
            <a:xfrm>
              <a:off x="0" y="0"/>
              <a:ext cx="2235200" cy="4038600"/>
            </a:xfrm>
            <a:prstGeom prst="rect">
              <a:avLst/>
            </a:prstGeom>
            <a:noFill/>
          </p:spPr>
        </p:pic>
        <p:grpSp>
          <p:nvGrpSpPr>
            <p:cNvPr id="23" name="Group 22"/>
            <p:cNvGrpSpPr/>
            <p:nvPr/>
          </p:nvGrpSpPr>
          <p:grpSpPr>
            <a:xfrm>
              <a:off x="1392384" y="628072"/>
              <a:ext cx="685800" cy="307777"/>
              <a:chOff x="1392384" y="628072"/>
              <a:chExt cx="685800" cy="307777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447800" y="658092"/>
                <a:ext cx="381000" cy="228600"/>
              </a:xfrm>
              <a:prstGeom prst="rect">
                <a:avLst/>
              </a:prstGeom>
              <a:solidFill>
                <a:srgbClr val="CC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392384" y="628072"/>
                <a:ext cx="685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Bernard MT Condensed" pitchFamily="18" charset="0"/>
                  </a:rPr>
                  <a:t>CRH</a:t>
                </a:r>
                <a:endParaRPr lang="en-US" sz="1400" dirty="0">
                  <a:latin typeface="Bernard MT Condensed" pitchFamily="18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152236" y="1840348"/>
              <a:ext cx="914400" cy="609600"/>
              <a:chOff x="1152236" y="2057400"/>
              <a:chExt cx="914400" cy="60960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179944" y="2438400"/>
                <a:ext cx="877456" cy="228600"/>
              </a:xfrm>
              <a:prstGeom prst="rect">
                <a:avLst/>
              </a:prstGeom>
              <a:solidFill>
                <a:srgbClr val="CC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152236" y="2399144"/>
                <a:ext cx="91440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err="1" smtClean="0">
                    <a:latin typeface="Arial Narrow" pitchFamily="34" charset="0"/>
                  </a:rPr>
                  <a:t>corticotropin</a:t>
                </a:r>
                <a:endParaRPr lang="en-US" sz="1100" b="1" dirty="0">
                  <a:latin typeface="Arial Narrow" pitchFamily="34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17780" y="2080484"/>
                <a:ext cx="468748" cy="228600"/>
              </a:xfrm>
              <a:prstGeom prst="rect">
                <a:avLst/>
              </a:prstGeom>
              <a:solidFill>
                <a:srgbClr val="CC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371600" y="2057400"/>
                <a:ext cx="6765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Bernard MT Condensed" pitchFamily="18" charset="0"/>
                  </a:rPr>
                  <a:t>ACTH</a:t>
                </a:r>
                <a:endParaRPr lang="en-US" sz="1400" dirty="0">
                  <a:latin typeface="Bernard MT Condensed" pitchFamily="18" charset="0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1219200" y="3810000"/>
              <a:ext cx="838200" cy="307777"/>
              <a:chOff x="1371600" y="4416623"/>
              <a:chExt cx="838200" cy="30777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417780" y="4439707"/>
                <a:ext cx="715820" cy="228600"/>
              </a:xfrm>
              <a:prstGeom prst="rect">
                <a:avLst/>
              </a:prstGeom>
              <a:solidFill>
                <a:srgbClr val="CCFF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371600" y="4416623"/>
                <a:ext cx="8382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Bernard MT Condensed" pitchFamily="18" charset="0"/>
                  </a:rPr>
                  <a:t>CORTISOL</a:t>
                </a:r>
                <a:endParaRPr lang="en-US" sz="1400" dirty="0">
                  <a:latin typeface="Bernard MT Condensed" pitchFamily="18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057400" y="304800"/>
              <a:ext cx="457200" cy="3659089"/>
              <a:chOff x="2057400" y="304800"/>
              <a:chExt cx="457200" cy="3659089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 rot="5400000">
                <a:off x="685800" y="2133600"/>
                <a:ext cx="3657600" cy="0"/>
              </a:xfrm>
              <a:prstGeom prst="line">
                <a:avLst/>
              </a:prstGeom>
              <a:ln w="57150">
                <a:solidFill>
                  <a:srgbClr val="CCFF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20" idx="3"/>
              </p:cNvCxnSpPr>
              <p:nvPr/>
            </p:nvCxnSpPr>
            <p:spPr>
              <a:xfrm flipV="1">
                <a:off x="2057400" y="3962400"/>
                <a:ext cx="457200" cy="1489"/>
              </a:xfrm>
              <a:prstGeom prst="line">
                <a:avLst/>
              </a:prstGeom>
              <a:ln w="57150">
                <a:solidFill>
                  <a:srgbClr val="CCFF33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2057400" y="1295400"/>
                <a:ext cx="457200" cy="1489"/>
              </a:xfrm>
              <a:prstGeom prst="line">
                <a:avLst/>
              </a:prstGeom>
              <a:ln w="57150">
                <a:solidFill>
                  <a:srgbClr val="CCFF33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V="1">
                <a:off x="2057400" y="304800"/>
                <a:ext cx="457200" cy="1489"/>
              </a:xfrm>
              <a:prstGeom prst="line">
                <a:avLst/>
              </a:prstGeom>
              <a:ln w="57150">
                <a:solidFill>
                  <a:srgbClr val="CCFF33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Diamond 30"/>
            <p:cNvSpPr/>
            <p:nvPr/>
          </p:nvSpPr>
          <p:spPr>
            <a:xfrm>
              <a:off x="2209800" y="1143000"/>
              <a:ext cx="304800" cy="381000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 Black" pitchFamily="34" charset="0"/>
                </a:rPr>
                <a:t>-</a:t>
              </a:r>
              <a:endParaRPr lang="en-US" dirty="0">
                <a:latin typeface="Arial Black" pitchFamily="34" charset="0"/>
              </a:endParaRPr>
            </a:p>
          </p:txBody>
        </p:sp>
        <p:sp>
          <p:nvSpPr>
            <p:cNvPr id="32" name="Diamond 31"/>
            <p:cNvSpPr/>
            <p:nvPr/>
          </p:nvSpPr>
          <p:spPr>
            <a:xfrm>
              <a:off x="2209800" y="152400"/>
              <a:ext cx="304800" cy="381000"/>
            </a:xfrm>
            <a:prstGeom prst="diamond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 Black" pitchFamily="34" charset="0"/>
                </a:rPr>
                <a:t>-</a:t>
              </a:r>
              <a:endParaRPr lang="en-US" dirty="0">
                <a:latin typeface="Arial Black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895600" y="2667000"/>
            <a:ext cx="6096000" cy="3581400"/>
            <a:chOff x="381000" y="2895600"/>
            <a:chExt cx="5461467" cy="2362200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113" t="4851" r="1176" b="32001"/>
            <a:stretch>
              <a:fillRect/>
            </a:stretch>
          </p:blipFill>
          <p:spPr bwMode="auto">
            <a:xfrm>
              <a:off x="381000" y="2895600"/>
              <a:ext cx="5461467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44224" t="67999" r="28887" b="25890"/>
            <a:stretch>
              <a:fillRect/>
            </a:stretch>
          </p:blipFill>
          <p:spPr bwMode="auto">
            <a:xfrm>
              <a:off x="2667000" y="4800600"/>
              <a:ext cx="16764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Rectangle 37"/>
          <p:cNvSpPr/>
          <p:nvPr/>
        </p:nvSpPr>
        <p:spPr>
          <a:xfrm>
            <a:off x="2590800" y="69276"/>
            <a:ext cx="1905000" cy="400110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Berlin Sans FB Demi" pitchFamily="34" charset="0"/>
              </a:rPr>
              <a:t>REGULATION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0" y="5181600"/>
            <a:ext cx="2819400" cy="1297791"/>
            <a:chOff x="0" y="5181600"/>
            <a:chExt cx="2819400" cy="1297791"/>
          </a:xfrm>
        </p:grpSpPr>
        <p:cxnSp>
          <p:nvCxnSpPr>
            <p:cNvPr id="56" name="Straight Arrow Connector 55"/>
            <p:cNvCxnSpPr/>
            <p:nvPr/>
          </p:nvCxnSpPr>
          <p:spPr>
            <a:xfrm>
              <a:off x="2133600" y="5943600"/>
              <a:ext cx="6858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0" y="5181600"/>
              <a:ext cx="2667000" cy="129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endParaRPr lang="en-US" sz="2400" dirty="0" smtClean="0">
                <a:solidFill>
                  <a:srgbClr val="CCFF33"/>
                </a:solidFill>
                <a:latin typeface="Bernard MT Condensed" pitchFamily="18" charset="0"/>
              </a:endParaRPr>
            </a:p>
            <a:p>
              <a:pPr algn="ctr">
                <a:lnSpc>
                  <a:spcPts val="2400"/>
                </a:lnSpc>
              </a:pPr>
              <a:r>
                <a:rPr lang="en-US" sz="2400" u="heavy" dirty="0" smtClean="0">
                  <a:solidFill>
                    <a:srgbClr val="CCFF33"/>
                  </a:solidFill>
                  <a:uFill>
                    <a:solidFill>
                      <a:srgbClr val="FFDB01"/>
                    </a:solidFill>
                  </a:uFill>
                  <a:latin typeface="Bernard MT Condensed" pitchFamily="18" charset="0"/>
                </a:rPr>
                <a:t>CIRCADIAN</a:t>
              </a:r>
              <a:r>
                <a:rPr lang="en-US" sz="2400" dirty="0" smtClean="0">
                  <a:solidFill>
                    <a:srgbClr val="CCFF33"/>
                  </a:solidFill>
                  <a:latin typeface="Bernard MT Condensed" pitchFamily="18" charset="0"/>
                </a:rPr>
                <a:t> pattern of </a:t>
              </a:r>
              <a:r>
                <a:rPr lang="en-US" sz="2400" u="heavy" dirty="0" smtClean="0">
                  <a:solidFill>
                    <a:srgbClr val="CCFF33"/>
                  </a:solidFill>
                  <a:uFill>
                    <a:solidFill>
                      <a:srgbClr val="FFDB01"/>
                    </a:solidFill>
                  </a:uFill>
                  <a:latin typeface="Bernard MT Condensed" pitchFamily="18" charset="0"/>
                </a:rPr>
                <a:t>CORTISOL </a:t>
              </a:r>
            </a:p>
            <a:p>
              <a:pPr algn="ctr">
                <a:lnSpc>
                  <a:spcPts val="2400"/>
                </a:lnSpc>
              </a:pPr>
              <a:r>
                <a:rPr lang="en-US" sz="2400" dirty="0" smtClean="0">
                  <a:solidFill>
                    <a:srgbClr val="CCFF33"/>
                  </a:solidFill>
                  <a:latin typeface="Bernard MT Condensed" pitchFamily="18" charset="0"/>
                </a:rPr>
                <a:t>secretion</a:t>
              </a:r>
              <a:endParaRPr lang="en-US" sz="2400" dirty="0">
                <a:solidFill>
                  <a:srgbClr val="CCFF33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4724400" y="76200"/>
            <a:ext cx="2282997" cy="523220"/>
          </a:xfrm>
          <a:prstGeom prst="rect">
            <a:avLst/>
          </a:prstGeom>
          <a:ln>
            <a:solidFill>
              <a:srgbClr val="3FFFFF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CCFF33"/>
                </a:solidFill>
                <a:latin typeface="Bernard MT Condensed" pitchFamily="18" charset="0"/>
              </a:rPr>
              <a:t>Glucocorticoids</a:t>
            </a:r>
            <a:endParaRPr lang="en-US" sz="2800" dirty="0"/>
          </a:p>
        </p:txBody>
      </p:sp>
      <p:sp>
        <p:nvSpPr>
          <p:cNvPr id="34" name="5-Point Star 33"/>
          <p:cNvSpPr/>
          <p:nvPr/>
        </p:nvSpPr>
        <p:spPr>
          <a:xfrm>
            <a:off x="8610600" y="0"/>
            <a:ext cx="457200" cy="533400"/>
          </a:xfrm>
          <a:prstGeom prst="star5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19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6200" y="5525150"/>
            <a:ext cx="3276600" cy="1180450"/>
            <a:chOff x="152400" y="5562600"/>
            <a:chExt cx="3200400" cy="1336040"/>
          </a:xfrm>
        </p:grpSpPr>
        <p:pic>
          <p:nvPicPr>
            <p:cNvPr id="5" name="Picture 4" descr="http://www.biojobblog.com/uploads/image/dna_50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00" t="2462" r="2400" b="4000"/>
            <a:stretch>
              <a:fillRect/>
            </a:stretch>
          </p:blipFill>
          <p:spPr bwMode="auto">
            <a:xfrm flipH="1">
              <a:off x="762000" y="5867400"/>
              <a:ext cx="2590800" cy="1031240"/>
            </a:xfrm>
            <a:prstGeom prst="rect">
              <a:avLst/>
            </a:prstGeom>
            <a:noFill/>
          </p:spPr>
        </p:pic>
        <p:pic>
          <p:nvPicPr>
            <p:cNvPr id="6" name="Picture 2" descr="C:\Documents and Settings\DR.OMNIA\My Documents\My Pictures\GC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849" t="14738" r="9735"/>
            <a:stretch>
              <a:fillRect/>
            </a:stretch>
          </p:blipFill>
          <p:spPr bwMode="auto">
            <a:xfrm>
              <a:off x="152400" y="5562600"/>
              <a:ext cx="1125126" cy="990600"/>
            </a:xfrm>
            <a:prstGeom prst="ellipse">
              <a:avLst/>
            </a:prstGeom>
            <a:noFill/>
          </p:spPr>
        </p:pic>
      </p:grpSp>
      <p:pic>
        <p:nvPicPr>
          <p:cNvPr id="4" name="Picture 12" descr="renin-aldosteronediagram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943" t="180" r="943" b="3300"/>
          <a:stretch>
            <a:fillRect/>
          </a:stretch>
        </p:blipFill>
        <p:spPr bwMode="auto">
          <a:xfrm>
            <a:off x="1837427" y="1775231"/>
            <a:ext cx="5053173" cy="435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521636" y="1850233"/>
            <a:ext cx="2918030" cy="1302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CFF33"/>
                </a:solidFill>
                <a:latin typeface="Bernard MT Condensed" pitchFamily="18" charset="0"/>
              </a:rPr>
              <a:t>How</a:t>
            </a:r>
            <a:r>
              <a:rPr lang="en-US" sz="2000" u="heavy" dirty="0" smtClean="0">
                <a:solidFill>
                  <a:srgbClr val="CCFF33"/>
                </a:solidFill>
                <a:uFill>
                  <a:solidFill>
                    <a:srgbClr val="FFDB01"/>
                  </a:solidFill>
                </a:uFill>
                <a:latin typeface="Bernard MT Condensed" pitchFamily="18" charset="0"/>
              </a:rPr>
              <a:t> Fluid &amp; Electrolyte </a:t>
            </a:r>
            <a:r>
              <a:rPr lang="en-US" sz="2000" dirty="0" smtClean="0">
                <a:solidFill>
                  <a:srgbClr val="CCFF33"/>
                </a:solidFill>
                <a:latin typeface="Bernard MT Condensed" pitchFamily="18" charset="0"/>
              </a:rPr>
              <a:t>changes converge to activate </a:t>
            </a:r>
            <a:r>
              <a:rPr lang="en-US" sz="2000" u="heavy" dirty="0" smtClean="0">
                <a:solidFill>
                  <a:srgbClr val="CCFF33"/>
                </a:solidFill>
                <a:uFill>
                  <a:solidFill>
                    <a:srgbClr val="FFDB01"/>
                  </a:solidFill>
                </a:uFill>
                <a:latin typeface="Bernard MT Condensed" pitchFamily="18" charset="0"/>
              </a:rPr>
              <a:t>MINERALOCORTICOIDS</a:t>
            </a:r>
            <a:r>
              <a:rPr lang="en-US" sz="2000" dirty="0" smtClean="0">
                <a:solidFill>
                  <a:srgbClr val="CCFF33"/>
                </a:solidFill>
                <a:latin typeface="Bernard MT Condensed" pitchFamily="18" charset="0"/>
              </a:rPr>
              <a:t> secretion </a:t>
            </a:r>
            <a:endParaRPr lang="en-US" sz="2000" dirty="0">
              <a:solidFill>
                <a:srgbClr val="CCFF33"/>
              </a:solidFill>
              <a:latin typeface="Bernard MT Condense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2600" y="1143000"/>
            <a:ext cx="144779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FLUID LOSS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34818" name="Picture 2" descr="C:\Documents and Settings\DR.OMNIA\My Documents\My Pictures\ohoh.png"/>
          <p:cNvPicPr>
            <a:picLocks noChangeAspect="1" noChangeArrowheads="1"/>
          </p:cNvPicPr>
          <p:nvPr/>
        </p:nvPicPr>
        <p:blipFill>
          <a:blip r:embed="rId5" cstate="print"/>
          <a:srcRect r="20861" b="13103"/>
          <a:stretch>
            <a:fillRect/>
          </a:stretch>
        </p:blipFill>
        <p:spPr bwMode="auto">
          <a:xfrm>
            <a:off x="7315200" y="1905000"/>
            <a:ext cx="1477345" cy="270001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7239000" y="4724400"/>
            <a:ext cx="1600200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ACTH 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specifically stimulates GC &amp;  has little control over secretion of </a:t>
            </a:r>
            <a:r>
              <a:rPr lang="en-US" sz="2000" b="1" dirty="0" err="1" smtClean="0">
                <a:solidFill>
                  <a:schemeClr val="bg1"/>
                </a:solidFill>
                <a:latin typeface="Arial Narrow" pitchFamily="34" charset="0"/>
              </a:rPr>
              <a:t>aldosterone</a:t>
            </a:r>
            <a:endParaRPr lang="en-US" sz="20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133928"/>
            <a:ext cx="1905000" cy="400110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Berlin Sans FB Demi" pitchFamily="34" charset="0"/>
              </a:rPr>
              <a:t>REGULATION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62200" y="126522"/>
            <a:ext cx="2355132" cy="461665"/>
          </a:xfrm>
          <a:prstGeom prst="rect">
            <a:avLst/>
          </a:prstGeom>
          <a:solidFill>
            <a:srgbClr val="0070C0"/>
          </a:solidFill>
          <a:ln>
            <a:solidFill>
              <a:srgbClr val="3FFFFF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CCFF33"/>
                </a:solidFill>
                <a:latin typeface="Bernard MT Condensed" pitchFamily="18" charset="0"/>
              </a:rPr>
              <a:t>Mineralocorticoids</a:t>
            </a:r>
            <a:endParaRPr lang="en-US" sz="2400" dirty="0"/>
          </a:p>
        </p:txBody>
      </p:sp>
      <p:sp>
        <p:nvSpPr>
          <p:cNvPr id="14" name="5-Point Star 13"/>
          <p:cNvSpPr/>
          <p:nvPr/>
        </p:nvSpPr>
        <p:spPr>
          <a:xfrm>
            <a:off x="8610600" y="0"/>
            <a:ext cx="457200" cy="533400"/>
          </a:xfrm>
          <a:prstGeom prst="star5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CCFF33">
                <a:alpha val="76000"/>
              </a:srgbClr>
            </a:gs>
            <a:gs pos="34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8600" y="611912"/>
            <a:ext cx="8686800" cy="2359888"/>
          </a:xfrm>
          <a:prstGeom prst="rect">
            <a:avLst/>
          </a:prstGeom>
        </p:spPr>
        <p:txBody>
          <a:bodyPr/>
          <a:lstStyle/>
          <a:p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ernard MT Condensed" pitchFamily="18" charset="0"/>
              </a:rPr>
              <a:t>Deficiency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</a:rPr>
              <a:t> in corticosteroids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FFFF"/>
                </a:solidFill>
                <a:effectLst/>
                <a:uLnTx/>
                <a:uFillTx/>
                <a:latin typeface="Arial Narrow" pitchFamily="34" charset="0"/>
              </a:rPr>
              <a:t>[</a:t>
            </a:r>
            <a:r>
              <a:rPr lang="en-US" sz="2400" b="1" dirty="0" err="1" smtClean="0">
                <a:solidFill>
                  <a:srgbClr val="3FFFFF"/>
                </a:solidFill>
                <a:latin typeface="Arial Narrow" pitchFamily="34" charset="0"/>
              </a:rPr>
              <a:t>A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FFFFF"/>
                </a:solidFill>
                <a:effectLst/>
                <a:uLnTx/>
                <a:uFillTx/>
                <a:latin typeface="Arial Narrow" pitchFamily="34" charset="0"/>
              </a:rPr>
              <a:t>ddison’s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FFFFF"/>
                </a:solidFill>
                <a:effectLst/>
                <a:uLnTx/>
                <a:uFillTx/>
                <a:latin typeface="Arial Narrow" pitchFamily="34" charset="0"/>
              </a:rPr>
              <a:t> disease]</a:t>
            </a:r>
          </a:p>
          <a:p>
            <a:r>
              <a:rPr lang="en-US" sz="2400" b="1" dirty="0" err="1" smtClean="0">
                <a:solidFill>
                  <a:srgbClr val="FFFFCC"/>
                </a:solidFill>
                <a:latin typeface="Arial Narrow" pitchFamily="34" charset="0"/>
              </a:rPr>
              <a:t>Hyponatremia</a:t>
            </a:r>
            <a:r>
              <a:rPr lang="en-US" sz="2400" b="1" dirty="0" smtClean="0">
                <a:solidFill>
                  <a:srgbClr val="FFFFCC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rgbClr val="FFFFCC"/>
                </a:solidFill>
                <a:latin typeface="Arial Narrow" pitchFamily="34" charset="0"/>
              </a:rPr>
              <a:t>hyperkalemia</a:t>
            </a:r>
            <a:r>
              <a:rPr lang="en-US" sz="2400" b="1" dirty="0" smtClean="0">
                <a:solidFill>
                  <a:srgbClr val="FFFFCC"/>
                </a:solidFill>
                <a:latin typeface="Arial Narrow" pitchFamily="34" charset="0"/>
              </a:rPr>
              <a:t>, hypoglycemia, progressive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 Narrow" pitchFamily="34" charset="0"/>
              </a:rPr>
              <a:t>weakness &amp; fatigue, low blood pressure,</a:t>
            </a:r>
            <a:r>
              <a:rPr lang="en-US" sz="2400" dirty="0" smtClean="0">
                <a:solidFill>
                  <a:srgbClr val="FFFFCC"/>
                </a:solidFill>
                <a:latin typeface="Arial Narrow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 Narrow" pitchFamily="34" charset="0"/>
              </a:rPr>
              <a:t>depression, anorexia &amp; loss of weight, skin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CC"/>
                </a:solidFill>
                <a:effectLst/>
                <a:uLnTx/>
                <a:uFillTx/>
                <a:latin typeface="Arial Narrow" pitchFamily="34" charset="0"/>
              </a:rPr>
              <a:t>hyperpigmentation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CC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lvl="1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If subjected to stresses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solidFill>
                  <a:srgbClr val="3FFFFF"/>
                </a:solidFill>
                <a:latin typeface="Arial Narrow" pitchFamily="34" charset="0"/>
                <a:sym typeface="Wingdings 3"/>
              </a:rPr>
              <a:t>[</a:t>
            </a:r>
            <a:r>
              <a:rPr lang="en-US" sz="2400" b="1" dirty="0" err="1" smtClean="0">
                <a:solidFill>
                  <a:srgbClr val="3FFFFF"/>
                </a:solidFill>
                <a:latin typeface="Arial Narrow" pitchFamily="34" charset="0"/>
                <a:sym typeface="Wingdings 3"/>
              </a:rPr>
              <a:t>Addisonian</a:t>
            </a:r>
            <a:r>
              <a:rPr lang="en-US" sz="2400" b="1" dirty="0" smtClean="0">
                <a:solidFill>
                  <a:srgbClr val="3FFFFF"/>
                </a:solidFill>
                <a:latin typeface="Arial Narrow" pitchFamily="34" charset="0"/>
                <a:sym typeface="Wingdings 3"/>
              </a:rPr>
              <a:t> Crisis ]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 symptoms       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  <a:sym typeface="Wingdings 3"/>
              </a:rPr>
              <a:t>+ fever, confusion sever vomiting, diarrhea, abdominal pain &amp; shock</a:t>
            </a:r>
            <a:endParaRPr lang="en-US" sz="2400" b="1" dirty="0" smtClean="0">
              <a:solidFill>
                <a:srgbClr val="FFFF00"/>
              </a:solidFill>
              <a:latin typeface="Arial Narrow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52400"/>
            <a:ext cx="2286000" cy="400110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Berlin Sans FB Demi" pitchFamily="34" charset="0"/>
              </a:rPr>
              <a:t>DYSREGULATION</a:t>
            </a:r>
          </a:p>
        </p:txBody>
      </p:sp>
      <p:pic>
        <p:nvPicPr>
          <p:cNvPr id="6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0" t="2462" r="2400" b="4000"/>
          <a:stretch>
            <a:fillRect/>
          </a:stretch>
        </p:blipFill>
        <p:spPr bwMode="auto">
          <a:xfrm flipH="1">
            <a:off x="533400" y="5552536"/>
            <a:ext cx="2590800" cy="1031240"/>
          </a:xfrm>
          <a:prstGeom prst="rect">
            <a:avLst/>
          </a:prstGeom>
          <a:noFill/>
        </p:spPr>
      </p:pic>
      <p:pic>
        <p:nvPicPr>
          <p:cNvPr id="7" name="Picture 2" descr="C:\Documents and Settings\DR.OMNIA\My Documents\My Pictures\GC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49" t="14738" r="9735"/>
          <a:stretch>
            <a:fillRect/>
          </a:stretch>
        </p:blipFill>
        <p:spPr bwMode="auto">
          <a:xfrm>
            <a:off x="228600" y="5364576"/>
            <a:ext cx="1125126" cy="990600"/>
          </a:xfrm>
          <a:prstGeom prst="ellipse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791200" y="4918264"/>
            <a:ext cx="2922432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Hyperaldosteronism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>
              <a:lnSpc>
                <a:spcPts val="25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Hypernatremia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>
              <a:lnSpc>
                <a:spcPts val="25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Hypervolemia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>
              <a:lnSpc>
                <a:spcPts val="25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Hypertension</a:t>
            </a:r>
          </a:p>
          <a:p>
            <a:pPr algn="ctr">
              <a:lnSpc>
                <a:spcPts val="25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Hypokalemia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526" y="2934237"/>
            <a:ext cx="8916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Deficiency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mineralocorticoids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seldom alone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Hyponatremia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hyper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kalemia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acidosis &amp;  wasting +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ECF volume, hypotension &amp; shock 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17714" y="4373976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Increased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production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mineralocorticoids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Conn’s syndrome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91200" y="4373976"/>
            <a:ext cx="2337516" cy="533400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3695163"/>
            <a:ext cx="9144000" cy="1588"/>
          </a:xfrm>
          <a:prstGeom prst="line">
            <a:avLst/>
          </a:prstGeom>
          <a:ln w="28575">
            <a:solidFill>
              <a:srgbClr val="3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28600" y="3802977"/>
            <a:ext cx="8534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</a:rPr>
              <a:t>Increased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production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glucocorticoids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 Cu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shing's syndrome</a:t>
            </a:r>
          </a:p>
          <a:p>
            <a:pPr lvl="0">
              <a:defRPr/>
            </a:pPr>
            <a:endParaRPr lang="en-US" sz="1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0" y="3772437"/>
            <a:ext cx="2667000" cy="533400"/>
          </a:xfrm>
          <a:prstGeom prst="rect">
            <a:avLst/>
          </a:prstGeom>
          <a:noFill/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8534400" y="0"/>
            <a:ext cx="457200" cy="533400"/>
          </a:xfrm>
          <a:prstGeom prst="star5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0" grpId="0"/>
      <p:bldP spid="13" grpId="0" animBg="1"/>
      <p:bldP spid="15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FF33">
                <a:alpha val="76000"/>
              </a:srgbClr>
            </a:gs>
            <a:gs pos="21000">
              <a:srgbClr val="009ED6"/>
            </a:gs>
            <a:gs pos="100000">
              <a:srgbClr val="3333FF"/>
            </a:gs>
            <a:gs pos="87000">
              <a:srgbClr val="2C2CAE"/>
            </a:gs>
            <a:gs pos="99000">
              <a:schemeClr val="tx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5524" y="152400"/>
            <a:ext cx="8534400" cy="492443"/>
          </a:xfrm>
          <a:prstGeom prst="rect">
            <a:avLst/>
          </a:prstGeom>
          <a:solidFill>
            <a:srgbClr val="CCFF33"/>
          </a:solidFill>
        </p:spPr>
        <p:txBody>
          <a:bodyPr wrap="square">
            <a:spAutoFit/>
          </a:bodyPr>
          <a:lstStyle/>
          <a:p>
            <a:pPr algn="ctr"/>
            <a:r>
              <a:rPr lang="en-US" sz="2600" dirty="0" smtClean="0">
                <a:latin typeface="Berlin Sans FB Demi" pitchFamily="34" charset="0"/>
              </a:rPr>
              <a:t>PHARMACOLOGY OF EXOGENOUS GLUCOCORTICOIDS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685800"/>
            <a:ext cx="8610600" cy="1015663"/>
          </a:xfrm>
          <a:prstGeom prst="rect">
            <a:avLst/>
          </a:prstGeom>
          <a:solidFill>
            <a:srgbClr val="0116D9"/>
          </a:solidFill>
        </p:spPr>
        <p:txBody>
          <a:bodyPr wrap="square">
            <a:spAutoFit/>
          </a:bodyPr>
          <a:lstStyle/>
          <a:p>
            <a:pPr marL="0" lvl="2">
              <a:lnSpc>
                <a:spcPts val="2400"/>
              </a:lnSpc>
            </a:pPr>
            <a:r>
              <a:rPr lang="en-US" sz="2400" b="1" dirty="0" err="1" smtClean="0">
                <a:solidFill>
                  <a:srgbClr val="66FFFF"/>
                </a:solidFill>
                <a:latin typeface="Arial Narrow" pitchFamily="34" charset="0"/>
              </a:rPr>
              <a:t>Cortisol</a:t>
            </a:r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, Cortisone, Hydrocortisone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Prednisone,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Prednisolone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Methylprednisolone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Triamcinolone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Dexamethasone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Betamethasone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Beclomethasone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Fluticasone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Budesonide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Mometasone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…etc.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2057400"/>
            <a:ext cx="1447800" cy="430887"/>
          </a:xfrm>
          <a:prstGeom prst="rect">
            <a:avLst/>
          </a:prstGeom>
          <a:solidFill>
            <a:srgbClr val="3333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CCFF33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FFFF"/>
                </a:solidFill>
                <a:latin typeface="Bernard MT Condensed" pitchFamily="18" charset="0"/>
              </a:rPr>
              <a:t>MECHANISM </a:t>
            </a:r>
            <a:endParaRPr lang="en-US" sz="2200" dirty="0">
              <a:solidFill>
                <a:srgbClr val="00FFFF"/>
              </a:solidFill>
              <a:latin typeface="Bernard MT Condensed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981200" y="1905000"/>
            <a:ext cx="5105400" cy="842665"/>
            <a:chOff x="304800" y="2743200"/>
            <a:chExt cx="5105400" cy="842665"/>
          </a:xfrm>
        </p:grpSpPr>
        <p:sp>
          <p:nvSpPr>
            <p:cNvPr id="13" name="Rectangle 12"/>
            <p:cNvSpPr/>
            <p:nvPr/>
          </p:nvSpPr>
          <p:spPr>
            <a:xfrm>
              <a:off x="304800" y="2895600"/>
              <a:ext cx="3048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2"/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</a:rPr>
                <a:t>GC binds to GRs </a:t>
              </a:r>
              <a:endParaRPr lang="en-US" sz="2400" b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24200" y="274320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CFF33"/>
                  </a:solidFill>
                  <a:latin typeface="Arial Narrow" pitchFamily="34" charset="0"/>
                </a:rPr>
                <a:t>In the </a:t>
              </a:r>
              <a:r>
                <a:rPr lang="en-US" sz="2400" b="1" dirty="0" err="1" smtClean="0">
                  <a:solidFill>
                    <a:srgbClr val="CCFF33"/>
                  </a:solidFill>
                  <a:latin typeface="Arial Narrow" pitchFamily="34" charset="0"/>
                </a:rPr>
                <a:t>cytosol</a:t>
              </a:r>
              <a:endParaRPr lang="en-US" sz="2400" b="1" dirty="0">
                <a:solidFill>
                  <a:srgbClr val="CCFF33"/>
                </a:solidFill>
                <a:latin typeface="Arial Narrow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48000" y="31242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CFF33"/>
                  </a:solidFill>
                  <a:latin typeface="Arial Narrow" pitchFamily="34" charset="0"/>
                </a:rPr>
                <a:t>On cell membrane</a:t>
              </a:r>
              <a:endParaRPr lang="en-US" sz="2400" b="1" dirty="0">
                <a:solidFill>
                  <a:srgbClr val="CCFF33"/>
                </a:solidFill>
                <a:latin typeface="Arial Narrow" pitchFamily="34" charset="0"/>
              </a:endParaRPr>
            </a:p>
          </p:txBody>
        </p:sp>
        <p:cxnSp>
          <p:nvCxnSpPr>
            <p:cNvPr id="17" name="Straight Arrow Connector 16"/>
            <p:cNvCxnSpPr>
              <a:endCxn id="14" idx="1"/>
            </p:cNvCxnSpPr>
            <p:nvPr/>
          </p:nvCxnSpPr>
          <p:spPr>
            <a:xfrm flipV="1">
              <a:off x="2667000" y="2974033"/>
              <a:ext cx="457200" cy="150167"/>
            </a:xfrm>
            <a:prstGeom prst="straightConnector1">
              <a:avLst/>
            </a:prstGeom>
            <a:ln w="38100">
              <a:solidFill>
                <a:srgbClr val="CC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667000" y="3124200"/>
              <a:ext cx="457200" cy="165556"/>
            </a:xfrm>
            <a:prstGeom prst="straightConnector1">
              <a:avLst/>
            </a:prstGeom>
            <a:ln w="38100">
              <a:solidFill>
                <a:srgbClr val="CCFF3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28600" y="2940043"/>
            <a:ext cx="8458200" cy="971717"/>
            <a:chOff x="304800" y="3066883"/>
            <a:chExt cx="8458200" cy="971717"/>
          </a:xfrm>
        </p:grpSpPr>
        <p:sp>
          <p:nvSpPr>
            <p:cNvPr id="20" name="Rectangle 19"/>
            <p:cNvSpPr/>
            <p:nvPr/>
          </p:nvSpPr>
          <p:spPr>
            <a:xfrm>
              <a:off x="304800" y="3099881"/>
              <a:ext cx="6709233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ts val="2200"/>
                </a:lnSpc>
                <a:buAutoNum type="arabicPeriod"/>
              </a:pPr>
              <a:r>
                <a:rPr lang="en-US" sz="2400" b="1" u="heavy" dirty="0" err="1" smtClean="0">
                  <a:solidFill>
                    <a:srgbClr val="CCFF33"/>
                  </a:solidFill>
                  <a:uFill>
                    <a:solidFill>
                      <a:schemeClr val="tx1"/>
                    </a:solidFill>
                  </a:uFill>
                  <a:latin typeface="Arial Narrow" pitchFamily="34" charset="0"/>
                </a:rPr>
                <a:t>Cytosolic</a:t>
              </a:r>
              <a:r>
                <a:rPr lang="en-US" sz="2400" b="1" u="heavy" dirty="0" smtClean="0">
                  <a:solidFill>
                    <a:srgbClr val="CCFF33"/>
                  </a:solidFill>
                  <a:uFill>
                    <a:solidFill>
                      <a:schemeClr val="tx1"/>
                    </a:solidFill>
                  </a:uFill>
                  <a:latin typeface="Arial Narrow" pitchFamily="34" charset="0"/>
                </a:rPr>
                <a:t> GC R 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 mediates </a:t>
              </a:r>
              <a:r>
                <a:rPr lang="en-US" sz="2400" dirty="0" smtClean="0">
                  <a:solidFill>
                    <a:srgbClr val="00FFFF"/>
                  </a:solidFill>
                  <a:latin typeface="Bernard MT Condensed" pitchFamily="18" charset="0"/>
                </a:rPr>
                <a:t>GENOMIC Action</a:t>
              </a:r>
              <a:r>
                <a:rPr lang="en-US" sz="2400" dirty="0" smtClean="0">
                  <a:solidFill>
                    <a:srgbClr val="00FFFF"/>
                  </a:solidFill>
                  <a:latin typeface="Bernard MT Condensed" pitchFamily="18" charset="0"/>
                  <a:sym typeface="Wingdings 3"/>
                </a:rPr>
                <a:t> </a:t>
              </a: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 </a:t>
              </a:r>
            </a:p>
            <a:p>
              <a:pPr marL="342900" indent="-342900">
                <a:lnSpc>
                  <a:spcPts val="2200"/>
                </a:lnSpc>
              </a:pPr>
              <a:r>
                <a:rPr lang="en-US" sz="24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     </a:t>
              </a:r>
              <a:endPara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endParaRPr>
            </a:p>
            <a:p>
              <a:pPr marL="342900" indent="-342900">
                <a:lnSpc>
                  <a:spcPts val="2200"/>
                </a:lnSpc>
              </a:pPr>
              <a:r>
                <a:rPr lang="en-US" sz="2200" b="1" dirty="0" smtClean="0">
                  <a:solidFill>
                    <a:schemeClr val="bg1"/>
                  </a:solidFill>
                  <a:latin typeface="Arial Narrow" pitchFamily="34" charset="0"/>
                  <a:sym typeface="Wingdings 3"/>
                </a:rPr>
                <a:t>      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72200" y="3066883"/>
              <a:ext cx="25908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400"/>
                </a:lnSpc>
              </a:pPr>
              <a:r>
                <a:rPr lang="en-US" sz="2200" spc="-30" dirty="0" smtClean="0">
                  <a:solidFill>
                    <a:srgbClr val="CCFF33"/>
                  </a:solidFill>
                  <a:latin typeface="Bernard MT Condensed" pitchFamily="18" charset="0"/>
                  <a:sym typeface="Wingdings 3"/>
                </a:rPr>
                <a:t>slow process needs  hrs-days</a:t>
              </a:r>
              <a:endParaRPr lang="en-US" sz="2200" spc="-30" dirty="0">
                <a:solidFill>
                  <a:srgbClr val="CCFF33"/>
                </a:solidFill>
                <a:latin typeface="Bernard MT Condensed" pitchFamily="18" charset="0"/>
                <a:sym typeface="Wingdings 3"/>
              </a:endParaRPr>
            </a:p>
          </p:txBody>
        </p:sp>
      </p:grpSp>
      <p:pic>
        <p:nvPicPr>
          <p:cNvPr id="26" name="Picture 2" descr="C:\Documents and Settings\DR.OMNIA\My Documents\My Pictures\GC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849" t="14738" r="9735"/>
          <a:stretch>
            <a:fillRect/>
          </a:stretch>
        </p:blipFill>
        <p:spPr bwMode="auto">
          <a:xfrm>
            <a:off x="7790274" y="5543718"/>
            <a:ext cx="1125126" cy="933282"/>
          </a:xfrm>
          <a:prstGeom prst="ellipse">
            <a:avLst/>
          </a:prstGeom>
          <a:noFill/>
        </p:spPr>
      </p:pic>
      <p:pic>
        <p:nvPicPr>
          <p:cNvPr id="27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0" t="2462" r="2400" b="4000"/>
          <a:stretch>
            <a:fillRect/>
          </a:stretch>
        </p:blipFill>
        <p:spPr bwMode="auto">
          <a:xfrm rot="5822390">
            <a:off x="7639006" y="4516162"/>
            <a:ext cx="1688793" cy="995324"/>
          </a:xfrm>
          <a:prstGeom prst="rect">
            <a:avLst/>
          </a:prstGeom>
          <a:noFill/>
        </p:spPr>
      </p:pic>
      <p:sp>
        <p:nvSpPr>
          <p:cNvPr id="29" name="Rectangle 28"/>
          <p:cNvSpPr/>
          <p:nvPr/>
        </p:nvSpPr>
        <p:spPr>
          <a:xfrm>
            <a:off x="304800" y="3359617"/>
            <a:ext cx="315109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Expression of proteins  Anti-inflammatory Effects</a:t>
            </a:r>
            <a:endParaRPr lang="en-US" sz="2200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05200" y="3359617"/>
            <a:ext cx="289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  <a:latin typeface="Bernard MT Condensed" pitchFamily="18" charset="0"/>
                <a:sym typeface="Wingdings 3"/>
              </a:rPr>
              <a:t>Repression of proteins  Pro-inflammatory Effects </a:t>
            </a:r>
            <a:endParaRPr lang="en-US" sz="2200" dirty="0">
              <a:solidFill>
                <a:srgbClr val="FFFF00"/>
              </a:solidFill>
              <a:latin typeface="Bernard MT Condensed" pitchFamily="18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878448" y="4991100"/>
            <a:ext cx="3124200" cy="0"/>
          </a:xfrm>
          <a:prstGeom prst="line">
            <a:avLst/>
          </a:prstGeom>
          <a:ln w="38100">
            <a:solidFill>
              <a:srgbClr val="CC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27526" y="4113212"/>
            <a:ext cx="7696200" cy="1588"/>
          </a:xfrm>
          <a:prstGeom prst="line">
            <a:avLst/>
          </a:prstGeom>
          <a:ln w="38100">
            <a:solidFill>
              <a:srgbClr val="CCFF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1000" y="4177447"/>
            <a:ext cx="2971800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Clr>
                <a:srgbClr val="00FFFF"/>
              </a:buClr>
              <a:buSzPct val="70000"/>
              <a:buFont typeface="Wingdings" pitchFamily="2" charset="2"/>
              <a:buChar char=""/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Binding &amp; Activation</a:t>
            </a:r>
          </a:p>
          <a:p>
            <a:pPr>
              <a:lnSpc>
                <a:spcPts val="2300"/>
              </a:lnSpc>
              <a:buClr>
                <a:srgbClr val="00FFFF"/>
              </a:buClr>
              <a:buSzPct val="70000"/>
              <a:buFont typeface="Wingdings" pitchFamily="2" charset="2"/>
              <a:buChar char=""/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Nuclear translocation</a:t>
            </a:r>
          </a:p>
          <a:p>
            <a:pPr>
              <a:lnSpc>
                <a:spcPts val="2300"/>
              </a:lnSpc>
              <a:buClr>
                <a:srgbClr val="00FFFF"/>
              </a:buClr>
              <a:buSzPct val="70000"/>
              <a:buFont typeface="Wingdings" pitchFamily="2" charset="2"/>
              <a:buChar char=""/>
            </a:pPr>
            <a:r>
              <a:rPr lang="en-US" sz="2000" b="1" dirty="0" err="1" smtClean="0">
                <a:solidFill>
                  <a:schemeClr val="bg1"/>
                </a:solidFill>
                <a:latin typeface="Arial Narrow" pitchFamily="34" charset="0"/>
              </a:rPr>
              <a:t>Dimerization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 on GRE</a:t>
            </a:r>
          </a:p>
          <a:p>
            <a:pPr>
              <a:lnSpc>
                <a:spcPts val="2300"/>
              </a:lnSpc>
              <a:buClr>
                <a:srgbClr val="00FFFF"/>
              </a:buClr>
              <a:buSzPct val="70000"/>
              <a:buFont typeface="Wingdings" pitchFamily="2" charset="2"/>
              <a:buChar char=""/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Gene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Transcription</a:t>
            </a:r>
          </a:p>
          <a:p>
            <a:pPr>
              <a:lnSpc>
                <a:spcPts val="2300"/>
              </a:lnSpc>
              <a:buClr>
                <a:srgbClr val="00FFFF"/>
              </a:buClr>
              <a:buSzPct val="70000"/>
              <a:buFont typeface="Wingdings" pitchFamily="2" charset="2"/>
              <a:buChar char=""/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mRNA Translation</a:t>
            </a:r>
          </a:p>
          <a:p>
            <a:pPr>
              <a:lnSpc>
                <a:spcPts val="2300"/>
              </a:lnSpc>
              <a:buClr>
                <a:srgbClr val="00FFFF"/>
              </a:buClr>
              <a:buSzPct val="70000"/>
              <a:buFont typeface="Wingdings" pitchFamily="2" charset="2"/>
              <a:buChar char=""/>
            </a:pP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</a:rPr>
              <a:t>New Protein Formation</a:t>
            </a:r>
          </a:p>
          <a:p>
            <a:pPr>
              <a:lnSpc>
                <a:spcPts val="2300"/>
              </a:lnSpc>
              <a:buClr>
                <a:srgbClr val="00FFFF"/>
              </a:buClr>
              <a:buSzPct val="70000"/>
            </a:pPr>
            <a:r>
              <a:rPr lang="en-US" sz="2000" b="1" dirty="0" smtClean="0">
                <a:solidFill>
                  <a:srgbClr val="CCFF33"/>
                </a:solidFill>
                <a:latin typeface="Arial Narrow" pitchFamily="34" charset="0"/>
              </a:rPr>
              <a:t>   e.g. </a:t>
            </a:r>
            <a:r>
              <a:rPr lang="en-US" sz="2000" dirty="0" err="1" smtClean="0">
                <a:solidFill>
                  <a:srgbClr val="CCFF33"/>
                </a:solidFill>
                <a:latin typeface="Bernard MT Condensed" pitchFamily="18" charset="0"/>
              </a:rPr>
              <a:t>Lipocortin</a:t>
            </a:r>
            <a:r>
              <a:rPr lang="en-US" sz="2000" b="1" dirty="0" smtClean="0">
                <a:solidFill>
                  <a:srgbClr val="CCFF33"/>
                </a:solidFill>
                <a:latin typeface="Arial Narrow" pitchFamily="34" charset="0"/>
                <a:sym typeface="Wingdings 3"/>
              </a:rPr>
              <a:t></a:t>
            </a:r>
            <a:r>
              <a:rPr lang="en-US" sz="2000" b="1" dirty="0" smtClean="0">
                <a:solidFill>
                  <a:srgbClr val="CCFF33"/>
                </a:solidFill>
                <a:latin typeface="Arial Narrow" pitchFamily="34" charset="0"/>
              </a:rPr>
              <a:t> –</a:t>
            </a:r>
            <a:r>
              <a:rPr lang="en-US" sz="2000" b="1" dirty="0" err="1" smtClean="0">
                <a:solidFill>
                  <a:srgbClr val="CCFF33"/>
                </a:solidFill>
                <a:latin typeface="Arial Narrow" pitchFamily="34" charset="0"/>
              </a:rPr>
              <a:t>ve</a:t>
            </a:r>
            <a:r>
              <a:rPr lang="en-US" sz="2000" b="1" dirty="0" smtClean="0">
                <a:solidFill>
                  <a:srgbClr val="CCFF33"/>
                </a:solidFill>
                <a:latin typeface="Arial Narrow" pitchFamily="34" charset="0"/>
              </a:rPr>
              <a:t> PLA</a:t>
            </a:r>
            <a:r>
              <a:rPr lang="en-US" sz="2000" b="1" baseline="-25000" dirty="0" smtClean="0">
                <a:solidFill>
                  <a:srgbClr val="CCFF33"/>
                </a:solidFill>
                <a:latin typeface="Arial Narrow" pitchFamily="34" charset="0"/>
              </a:rPr>
              <a:t>2</a:t>
            </a:r>
          </a:p>
          <a:p>
            <a:pPr>
              <a:lnSpc>
                <a:spcPts val="2300"/>
              </a:lnSpc>
              <a:buClr>
                <a:srgbClr val="00FFFF"/>
              </a:buClr>
              <a:buSzPct val="70000"/>
            </a:pPr>
            <a:r>
              <a:rPr lang="en-US" sz="2000" b="1" dirty="0" smtClean="0">
                <a:solidFill>
                  <a:srgbClr val="CCFF33"/>
                </a:solidFill>
                <a:latin typeface="Arial Narrow" pitchFamily="34" charset="0"/>
              </a:rPr>
              <a:t>                               -</a:t>
            </a:r>
            <a:r>
              <a:rPr lang="en-US" sz="2000" b="1" dirty="0" err="1" smtClean="0">
                <a:solidFill>
                  <a:srgbClr val="CCFF33"/>
                </a:solidFill>
                <a:latin typeface="Arial Narrow" pitchFamily="34" charset="0"/>
              </a:rPr>
              <a:t>ve</a:t>
            </a:r>
            <a:r>
              <a:rPr lang="en-US" sz="2000" b="1" dirty="0" smtClean="0">
                <a:solidFill>
                  <a:srgbClr val="CCFF33"/>
                </a:solidFill>
                <a:latin typeface="Arial Narrow" pitchFamily="34" charset="0"/>
              </a:rPr>
              <a:t> COX-2</a:t>
            </a:r>
            <a:endParaRPr lang="en-US" sz="2000" b="1" baseline="-25000" dirty="0" smtClean="0">
              <a:solidFill>
                <a:srgbClr val="CCFF33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  <a:buClr>
                <a:srgbClr val="00FFFF"/>
              </a:buClr>
              <a:buSzPct val="70000"/>
              <a:buFont typeface="Wingdings" pitchFamily="2" charset="2"/>
              <a:buChar char=""/>
            </a:pPr>
            <a:endParaRPr lang="en-US" sz="20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5200" y="4177447"/>
            <a:ext cx="5791200" cy="156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Clr>
                <a:srgbClr val="00FFFF"/>
              </a:buClr>
              <a:buSzPct val="70000"/>
            </a:pP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300"/>
              </a:lnSpc>
              <a:buClr>
                <a:srgbClr val="00FFFF"/>
              </a:buClr>
              <a:buSzPct val="70000"/>
              <a:buFont typeface="Wingdings" pitchFamily="2" charset="2"/>
              <a:buChar char=""/>
            </a:pP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Prevent other transcription factors (AP-1) </a:t>
            </a:r>
            <a:b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</a:br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   from binding to their RE </a:t>
            </a:r>
          </a:p>
          <a:p>
            <a:pPr>
              <a:lnSpc>
                <a:spcPts val="2300"/>
              </a:lnSpc>
              <a:buClr>
                <a:srgbClr val="00FFFF"/>
              </a:buClr>
              <a:buSzPct val="70000"/>
            </a:pPr>
            <a:r>
              <a:rPr lang="en-US" sz="2200" b="1" dirty="0" smtClean="0">
                <a:solidFill>
                  <a:srgbClr val="CCFF33"/>
                </a:solidFill>
                <a:latin typeface="Arial Narrow" pitchFamily="34" charset="0"/>
              </a:rPr>
              <a:t> e.g. No </a:t>
            </a:r>
            <a:r>
              <a:rPr lang="en-US" sz="2200" b="1" dirty="0" err="1" smtClean="0">
                <a:solidFill>
                  <a:srgbClr val="CCFF33"/>
                </a:solidFill>
                <a:latin typeface="Arial Narrow" pitchFamily="34" charset="0"/>
              </a:rPr>
              <a:t>proinflamm</a:t>
            </a:r>
            <a:r>
              <a:rPr lang="en-US" sz="2200" b="1" dirty="0" smtClean="0">
                <a:solidFill>
                  <a:srgbClr val="CCFF33"/>
                </a:solidFill>
                <a:latin typeface="Arial Narrow" pitchFamily="34" charset="0"/>
              </a:rPr>
              <a:t>. cytokines (IL-2,6..) &amp; </a:t>
            </a:r>
            <a:br>
              <a:rPr lang="en-US" sz="2200" b="1" dirty="0" smtClean="0">
                <a:solidFill>
                  <a:srgbClr val="CCFF33"/>
                </a:solidFill>
                <a:latin typeface="Arial Narrow" pitchFamily="34" charset="0"/>
              </a:rPr>
            </a:br>
            <a:r>
              <a:rPr lang="en-US" sz="2200" b="1" dirty="0" smtClean="0">
                <a:solidFill>
                  <a:srgbClr val="CCFF33"/>
                </a:solidFill>
                <a:latin typeface="Arial Narrow" pitchFamily="34" charset="0"/>
              </a:rPr>
              <a:t>        </a:t>
            </a:r>
            <a:r>
              <a:rPr lang="en-US" sz="2200" b="1" dirty="0" err="1" smtClean="0">
                <a:solidFill>
                  <a:srgbClr val="CCFF33"/>
                </a:solidFill>
                <a:latin typeface="Arial Narrow" pitchFamily="34" charset="0"/>
              </a:rPr>
              <a:t>chemokines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22" grpId="0" build="p"/>
      <p:bldP spid="2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00" t="2462" r="2400" b="4000"/>
          <a:stretch>
            <a:fillRect/>
          </a:stretch>
        </p:blipFill>
        <p:spPr bwMode="auto">
          <a:xfrm rot="5822390">
            <a:off x="6875602" y="3461366"/>
            <a:ext cx="2590800" cy="164084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t="4768" r="-1337" b="7162"/>
          <a:stretch>
            <a:fillRect/>
          </a:stretch>
        </p:blipFill>
        <p:spPr bwMode="auto">
          <a:xfrm rot="21540000">
            <a:off x="-7252" y="4236"/>
            <a:ext cx="9266241" cy="555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-19050" y="5410200"/>
            <a:ext cx="31242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spc="-50" dirty="0" smtClean="0">
                <a:latin typeface="Arial Narrow" pitchFamily="34" charset="0"/>
              </a:rPr>
              <a:t>Inflammation occurs due to expression of </a:t>
            </a:r>
            <a:r>
              <a:rPr lang="en-US" sz="2000" b="1" spc="-50" dirty="0" err="1" smtClean="0">
                <a:latin typeface="Arial Narrow" pitchFamily="34" charset="0"/>
              </a:rPr>
              <a:t>proinflammatory</a:t>
            </a:r>
            <a:r>
              <a:rPr lang="en-US" sz="2000" b="1" spc="-50" dirty="0" smtClean="0">
                <a:latin typeface="Arial Narrow" pitchFamily="34" charset="0"/>
              </a:rPr>
              <a:t> mediators, cytokines &amp; </a:t>
            </a:r>
            <a:r>
              <a:rPr lang="en-US" sz="2000" b="1" spc="-50" dirty="0" err="1" smtClean="0">
                <a:latin typeface="Arial Narrow" pitchFamily="34" charset="0"/>
              </a:rPr>
              <a:t>chemokines</a:t>
            </a:r>
            <a:r>
              <a:rPr lang="en-US" sz="2000" b="1" spc="-50" dirty="0" smtClean="0">
                <a:latin typeface="Arial Narrow" pitchFamily="34" charset="0"/>
              </a:rPr>
              <a:t>….etc.</a:t>
            </a:r>
            <a:endParaRPr lang="en-US" sz="2000" b="1" spc="-50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86075" y="5410200"/>
            <a:ext cx="32766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spc="-50" dirty="0" smtClean="0">
                <a:latin typeface="Arial Narrow" pitchFamily="34" charset="0"/>
              </a:rPr>
              <a:t>Activated GRs prevent </a:t>
            </a:r>
            <a:r>
              <a:rPr lang="en-US" sz="2000" b="1" spc="-50" dirty="0" smtClean="0">
                <a:solidFill>
                  <a:srgbClr val="FF0000"/>
                </a:solidFill>
                <a:latin typeface="Bernard MT Condensed" pitchFamily="18" charset="0"/>
              </a:rPr>
              <a:t>AP-1 </a:t>
            </a:r>
            <a:r>
              <a:rPr lang="en-US" sz="2000" b="1" spc="-50" dirty="0" smtClean="0">
                <a:latin typeface="Arial Narrow" pitchFamily="34" charset="0"/>
              </a:rPr>
              <a:t>from binding to RE &amp; expressing pro-inflammatory mediators, cytokines,….etc</a:t>
            </a:r>
            <a:endParaRPr lang="en-US" sz="2000" b="1" spc="-50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4100" y="5410200"/>
            <a:ext cx="3057525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b="1" spc="-50" dirty="0" smtClean="0">
                <a:latin typeface="Arial Narrow" pitchFamily="34" charset="0"/>
              </a:rPr>
              <a:t>Activated GRs </a:t>
            </a:r>
            <a:r>
              <a:rPr lang="en-US" sz="2000" b="1" spc="-50" dirty="0" err="1" smtClean="0">
                <a:latin typeface="Arial Narrow" pitchFamily="34" charset="0"/>
              </a:rPr>
              <a:t>dimerize</a:t>
            </a:r>
            <a:r>
              <a:rPr lang="en-US" sz="2000" b="1" spc="-50" dirty="0" smtClean="0">
                <a:latin typeface="Arial Narrow" pitchFamily="34" charset="0"/>
              </a:rPr>
              <a:t> &amp; bind to GRE allowing expression of anti-inflammatory mediators; as </a:t>
            </a:r>
            <a:r>
              <a:rPr lang="en-US" sz="2000" b="1" spc="-50" dirty="0" err="1" smtClean="0">
                <a:solidFill>
                  <a:srgbClr val="FF0000"/>
                </a:solidFill>
                <a:latin typeface="Bernard MT Condensed" pitchFamily="18" charset="0"/>
              </a:rPr>
              <a:t>Lipocortin</a:t>
            </a:r>
            <a:r>
              <a:rPr lang="en-US" sz="2000" b="1" spc="-50" dirty="0" smtClean="0">
                <a:latin typeface="Arial Narrow" pitchFamily="34" charset="0"/>
              </a:rPr>
              <a:t>,  cytokines,….etc</a:t>
            </a:r>
            <a:endParaRPr lang="en-US" sz="2000" b="1" spc="-50" dirty="0">
              <a:latin typeface="Arial Narrow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-514928" y="3429000"/>
            <a:ext cx="6858000" cy="0"/>
          </a:xfrm>
          <a:prstGeom prst="line">
            <a:avLst/>
          </a:prstGeom>
          <a:ln w="38100">
            <a:solidFill>
              <a:srgbClr val="3333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6477000"/>
            <a:ext cx="2819400" cy="400110"/>
          </a:xfrm>
          <a:prstGeom prst="rect">
            <a:avLst/>
          </a:prstGeom>
          <a:solidFill>
            <a:srgbClr val="8B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ernard MT Condensed" pitchFamily="18" charset="0"/>
              </a:rPr>
              <a:t>INFLAMMATION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1800" y="6488668"/>
            <a:ext cx="6172200" cy="400110"/>
          </a:xfrm>
          <a:prstGeom prst="rect">
            <a:avLst/>
          </a:prstGeom>
          <a:solidFill>
            <a:srgbClr val="8B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ernard MT Condensed" pitchFamily="18" charset="0"/>
              </a:rPr>
              <a:t>ANTINFLAMMATORY ACTION OF GC</a:t>
            </a:r>
            <a:endParaRPr lang="en-US" sz="2000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1295400" y="0"/>
            <a:ext cx="6477000" cy="5181600"/>
            <a:chOff x="1295400" y="0"/>
            <a:chExt cx="6477000" cy="5181600"/>
          </a:xfrm>
        </p:grpSpPr>
        <p:pic>
          <p:nvPicPr>
            <p:cNvPr id="42" name="Picture 2" descr="C:\Users\Administrator\Pictures\GC.pn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953" t="1961" r="12740" b="1961"/>
            <a:stretch>
              <a:fillRect/>
            </a:stretch>
          </p:blipFill>
          <p:spPr bwMode="auto">
            <a:xfrm>
              <a:off x="1295400" y="0"/>
              <a:ext cx="6477000" cy="5181600"/>
            </a:xfrm>
            <a:prstGeom prst="rect">
              <a:avLst/>
            </a:prstGeom>
            <a:noFill/>
          </p:spPr>
        </p:pic>
        <p:sp>
          <p:nvSpPr>
            <p:cNvPr id="64" name="TextBox 63"/>
            <p:cNvSpPr txBox="1"/>
            <p:nvPr/>
          </p:nvSpPr>
          <p:spPr>
            <a:xfrm>
              <a:off x="3557210" y="4725141"/>
              <a:ext cx="1247894" cy="3805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Bernard MT Condensed" pitchFamily="18" charset="0"/>
                </a:rPr>
                <a:t>Protein</a:t>
              </a:r>
              <a:endParaRPr lang="en-US" sz="1400" dirty="0">
                <a:latin typeface="Bernard MT Condensed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28600" y="5257800"/>
            <a:ext cx="8686800" cy="1426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u="heavy" dirty="0" smtClean="0">
                <a:solidFill>
                  <a:srgbClr val="CCFF33"/>
                </a:solidFill>
                <a:uFill>
                  <a:solidFill>
                    <a:schemeClr val="tx1"/>
                  </a:solidFill>
                </a:uFill>
                <a:latin typeface="Arial Narrow" pitchFamily="34" charset="0"/>
              </a:rPr>
              <a:t>2. Membranous GC 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mediates </a:t>
            </a:r>
            <a:r>
              <a:rPr lang="en-US" sz="2400" dirty="0" smtClean="0">
                <a:solidFill>
                  <a:srgbClr val="00FFFF"/>
                </a:solidFill>
                <a:latin typeface="Bernard MT Condensed" pitchFamily="18" charset="0"/>
              </a:rPr>
              <a:t>NON-GENOMIC Action</a:t>
            </a:r>
            <a:r>
              <a:rPr lang="en-US" sz="2400" dirty="0" smtClean="0">
                <a:solidFill>
                  <a:srgbClr val="00FFFF"/>
                </a:solidFill>
                <a:latin typeface="Bernard MT Condensed" pitchFamily="18" charset="0"/>
                <a:sym typeface="Wingdings 3"/>
              </a:rPr>
              <a:t> </a:t>
            </a:r>
          </a:p>
          <a:p>
            <a:pPr>
              <a:lnSpc>
                <a:spcPts val="26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cross talks with GP coupled receptors  alter Ca,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cAMP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, their downstream </a:t>
            </a: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kinases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(PKA &amp; PKC)  r</a:t>
            </a:r>
            <a:r>
              <a:rPr lang="en-US" sz="22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apidly exert  anti-inflammatory effects &amp; shut down </a:t>
            </a:r>
            <a:r>
              <a:rPr lang="en-US" sz="2200" b="1" spc="-30" dirty="0" err="1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proinflammatory</a:t>
            </a:r>
            <a:r>
              <a:rPr lang="en-US" sz="2200" b="1" spc="-30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effects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200" dirty="0" smtClean="0">
                <a:solidFill>
                  <a:srgbClr val="CCFF33"/>
                </a:solidFill>
                <a:latin typeface="Bernard MT Condensed" pitchFamily="18" charset="0"/>
                <a:sym typeface="Wingdings 3"/>
              </a:rPr>
              <a:t>r</a:t>
            </a:r>
            <a:r>
              <a:rPr lang="en-US" sz="2200" spc="-30" dirty="0" smtClean="0">
                <a:solidFill>
                  <a:srgbClr val="CCFF33"/>
                </a:solidFill>
                <a:latin typeface="Bernard MT Condensed" pitchFamily="18" charset="0"/>
                <a:sym typeface="Wingdings 3"/>
              </a:rPr>
              <a:t>apid process needs  minutes-hrs</a:t>
            </a:r>
            <a:endParaRPr lang="en-US" sz="2200" spc="-30" dirty="0" smtClean="0">
              <a:solidFill>
                <a:srgbClr val="CCFF33"/>
              </a:solidFill>
              <a:latin typeface="Bernard MT Condensed" pitchFamily="18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rot="5400000" flipH="1" flipV="1">
            <a:off x="3008623" y="1257416"/>
            <a:ext cx="317241" cy="34033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/>
          <p:cNvGrpSpPr/>
          <p:nvPr/>
        </p:nvGrpSpPr>
        <p:grpSpPr>
          <a:xfrm>
            <a:off x="1862625" y="2432179"/>
            <a:ext cx="2042009" cy="2515923"/>
            <a:chOff x="1862625" y="2432179"/>
            <a:chExt cx="2042009" cy="2515923"/>
          </a:xfrm>
        </p:grpSpPr>
        <p:sp>
          <p:nvSpPr>
            <p:cNvPr id="43" name="TextBox 42"/>
            <p:cNvSpPr txBox="1"/>
            <p:nvPr/>
          </p:nvSpPr>
          <p:spPr>
            <a:xfrm>
              <a:off x="2885229" y="4301370"/>
              <a:ext cx="680671" cy="427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Bernard MT Condensed" pitchFamily="18" charset="0"/>
                </a:rPr>
                <a:t>Ca</a:t>
              </a:r>
              <a:endParaRPr lang="en-US" sz="1400" dirty="0">
                <a:latin typeface="Bernard MT Condensed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62625" y="2834653"/>
              <a:ext cx="1247894" cy="427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latin typeface="Bernard MT Condensed" pitchFamily="18" charset="0"/>
                </a:rPr>
                <a:t>cAMP</a:t>
              </a:r>
              <a:endParaRPr lang="en-US" sz="1400" dirty="0">
                <a:latin typeface="Bernard MT Condensed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543294" y="2432179"/>
              <a:ext cx="1247894" cy="427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Bernard MT Condensed" pitchFamily="18" charset="0"/>
                </a:rPr>
                <a:t>PKA</a:t>
              </a:r>
              <a:endParaRPr lang="en-US" sz="1400" dirty="0">
                <a:latin typeface="Bernard MT Condensed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56740" y="3278155"/>
              <a:ext cx="1247894" cy="427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Bernard MT Condensed" pitchFamily="18" charset="0"/>
                </a:rPr>
                <a:t>PKC</a:t>
              </a:r>
              <a:endParaRPr lang="en-US" sz="1400" dirty="0">
                <a:latin typeface="Bernard MT Condensed" pitchFamily="18" charset="0"/>
              </a:endParaRP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rot="5400000" flipH="1" flipV="1">
              <a:off x="2101063" y="4112584"/>
              <a:ext cx="317241" cy="34033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3" idx="2"/>
            </p:cNvCxnSpPr>
            <p:nvPr/>
          </p:nvCxnSpPr>
          <p:spPr>
            <a:xfrm rot="5400000">
              <a:off x="3054922" y="4747337"/>
              <a:ext cx="189490" cy="151792"/>
            </a:xfrm>
            <a:prstGeom prst="line">
              <a:avLst/>
            </a:prstGeom>
            <a:ln w="28575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3053323" y="4723842"/>
              <a:ext cx="189490" cy="151792"/>
            </a:xfrm>
            <a:prstGeom prst="line">
              <a:avLst/>
            </a:prstGeom>
            <a:ln w="28575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reeform 50"/>
            <p:cNvSpPr/>
            <p:nvPr/>
          </p:nvSpPr>
          <p:spPr>
            <a:xfrm>
              <a:off x="3046606" y="3738378"/>
              <a:ext cx="0" cy="500435"/>
            </a:xfrm>
            <a:custGeom>
              <a:avLst/>
              <a:gdLst>
                <a:gd name="connsiteX0" fmla="*/ 0 w 0"/>
                <a:gd name="connsiteY0" fmla="*/ 360608 h 360608"/>
                <a:gd name="connsiteX1" fmla="*/ 0 w 0"/>
                <a:gd name="connsiteY1" fmla="*/ 0 h 360608"/>
                <a:gd name="connsiteX2" fmla="*/ 0 w 0"/>
                <a:gd name="connsiteY2" fmla="*/ 0 h 36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360608">
                  <a:moveTo>
                    <a:pt x="0" y="36060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28575">
              <a:solidFill>
                <a:srgbClr val="66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065780" y="2612397"/>
              <a:ext cx="747779" cy="643417"/>
            </a:xfrm>
            <a:custGeom>
              <a:avLst/>
              <a:gdLst>
                <a:gd name="connsiteX0" fmla="*/ 0 w 502276"/>
                <a:gd name="connsiteY0" fmla="*/ 463639 h 463639"/>
                <a:gd name="connsiteX1" fmla="*/ 90152 w 502276"/>
                <a:gd name="connsiteY1" fmla="*/ 270456 h 463639"/>
                <a:gd name="connsiteX2" fmla="*/ 321972 w 502276"/>
                <a:gd name="connsiteY2" fmla="*/ 103031 h 463639"/>
                <a:gd name="connsiteX3" fmla="*/ 321972 w 502276"/>
                <a:gd name="connsiteY3" fmla="*/ 103031 h 463639"/>
                <a:gd name="connsiteX4" fmla="*/ 502276 w 502276"/>
                <a:gd name="connsiteY4" fmla="*/ 0 h 463639"/>
                <a:gd name="connsiteX5" fmla="*/ 502276 w 502276"/>
                <a:gd name="connsiteY5" fmla="*/ 0 h 46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2276" h="463639">
                  <a:moveTo>
                    <a:pt x="0" y="463639"/>
                  </a:moveTo>
                  <a:cubicBezTo>
                    <a:pt x="18245" y="397098"/>
                    <a:pt x="36490" y="330557"/>
                    <a:pt x="90152" y="270456"/>
                  </a:cubicBezTo>
                  <a:cubicBezTo>
                    <a:pt x="143814" y="210355"/>
                    <a:pt x="321972" y="103031"/>
                    <a:pt x="321972" y="103031"/>
                  </a:cubicBezTo>
                  <a:lnTo>
                    <a:pt x="321972" y="103031"/>
                  </a:lnTo>
                  <a:lnTo>
                    <a:pt x="502276" y="0"/>
                  </a:lnTo>
                  <a:lnTo>
                    <a:pt x="502276" y="0"/>
                  </a:lnTo>
                </a:path>
              </a:pathLst>
            </a:custGeom>
            <a:ln w="28575">
              <a:solidFill>
                <a:srgbClr val="66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2656740" y="4335624"/>
              <a:ext cx="340335" cy="211494"/>
            </a:xfrm>
            <a:prstGeom prst="straightConnector1">
              <a:avLst/>
            </a:prstGeom>
            <a:ln w="28575">
              <a:solidFill>
                <a:srgbClr val="66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16200000" flipV="1">
              <a:off x="1938593" y="3429078"/>
              <a:ext cx="528735" cy="226891"/>
            </a:xfrm>
            <a:prstGeom prst="straightConnector1">
              <a:avLst/>
            </a:prstGeom>
            <a:ln w="28575">
              <a:solidFill>
                <a:srgbClr val="66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Freeform 54"/>
            <p:cNvSpPr/>
            <p:nvPr/>
          </p:nvSpPr>
          <p:spPr>
            <a:xfrm>
              <a:off x="2222133" y="2666015"/>
              <a:ext cx="421824" cy="232345"/>
            </a:xfrm>
            <a:custGeom>
              <a:avLst/>
              <a:gdLst>
                <a:gd name="connsiteX0" fmla="*/ 0 w 283335"/>
                <a:gd name="connsiteY0" fmla="*/ 167425 h 167425"/>
                <a:gd name="connsiteX1" fmla="*/ 103031 w 283335"/>
                <a:gd name="connsiteY1" fmla="*/ 64394 h 167425"/>
                <a:gd name="connsiteX2" fmla="*/ 283335 w 283335"/>
                <a:gd name="connsiteY2" fmla="*/ 0 h 167425"/>
                <a:gd name="connsiteX3" fmla="*/ 283335 w 283335"/>
                <a:gd name="connsiteY3" fmla="*/ 0 h 167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3335" h="167425">
                  <a:moveTo>
                    <a:pt x="0" y="167425"/>
                  </a:moveTo>
                  <a:cubicBezTo>
                    <a:pt x="27904" y="129861"/>
                    <a:pt x="55809" y="92298"/>
                    <a:pt x="103031" y="64394"/>
                  </a:cubicBezTo>
                  <a:cubicBezTo>
                    <a:pt x="150254" y="36490"/>
                    <a:pt x="283335" y="0"/>
                    <a:pt x="283335" y="0"/>
                  </a:cubicBezTo>
                  <a:lnTo>
                    <a:pt x="283335" y="0"/>
                  </a:lnTo>
                </a:path>
              </a:pathLst>
            </a:custGeom>
            <a:ln w="28575">
              <a:solidFill>
                <a:srgbClr val="66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3161651" y="2523034"/>
              <a:ext cx="498518" cy="89363"/>
            </a:xfrm>
            <a:custGeom>
              <a:avLst/>
              <a:gdLst>
                <a:gd name="connsiteX0" fmla="*/ 0 w 334850"/>
                <a:gd name="connsiteY0" fmla="*/ 64394 h 64394"/>
                <a:gd name="connsiteX1" fmla="*/ 180304 w 334850"/>
                <a:gd name="connsiteY1" fmla="*/ 12878 h 64394"/>
                <a:gd name="connsiteX2" fmla="*/ 334850 w 334850"/>
                <a:gd name="connsiteY2" fmla="*/ 0 h 64394"/>
                <a:gd name="connsiteX3" fmla="*/ 334850 w 334850"/>
                <a:gd name="connsiteY3" fmla="*/ 0 h 64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850" h="64394">
                  <a:moveTo>
                    <a:pt x="0" y="64394"/>
                  </a:moveTo>
                  <a:cubicBezTo>
                    <a:pt x="62248" y="44002"/>
                    <a:pt x="124496" y="23610"/>
                    <a:pt x="180304" y="12878"/>
                  </a:cubicBezTo>
                  <a:cubicBezTo>
                    <a:pt x="236112" y="2146"/>
                    <a:pt x="334850" y="0"/>
                    <a:pt x="334850" y="0"/>
                  </a:cubicBezTo>
                  <a:lnTo>
                    <a:pt x="334850" y="0"/>
                  </a:lnTo>
                </a:path>
              </a:pathLst>
            </a:custGeom>
            <a:ln w="28575">
              <a:solidFill>
                <a:srgbClr val="66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5400000">
              <a:off x="3149194" y="4777461"/>
              <a:ext cx="189490" cy="151792"/>
            </a:xfrm>
            <a:prstGeom prst="line">
              <a:avLst/>
            </a:prstGeom>
            <a:ln w="28575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Oval 57"/>
          <p:cNvSpPr/>
          <p:nvPr/>
        </p:nvSpPr>
        <p:spPr>
          <a:xfrm>
            <a:off x="3223965" y="740228"/>
            <a:ext cx="680671" cy="634482"/>
          </a:xfrm>
          <a:prstGeom prst="ellipse">
            <a:avLst/>
          </a:prstGeom>
          <a:noFill/>
          <a:ln w="57150">
            <a:solidFill>
              <a:srgbClr val="F90D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677745" y="2960914"/>
            <a:ext cx="1021005" cy="1057469"/>
          </a:xfrm>
          <a:prstGeom prst="ellipse">
            <a:avLst/>
          </a:prstGeom>
          <a:noFill/>
          <a:ln w="57150">
            <a:solidFill>
              <a:srgbClr val="F90D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3754441" y="3632632"/>
            <a:ext cx="957192" cy="469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Bernard MT Condensed" pitchFamily="18" charset="0"/>
              </a:rPr>
              <a:t>GCRE</a:t>
            </a:r>
          </a:p>
        </p:txBody>
      </p:sp>
      <p:sp>
        <p:nvSpPr>
          <p:cNvPr id="61" name="Oval 60"/>
          <p:cNvSpPr/>
          <p:nvPr/>
        </p:nvSpPr>
        <p:spPr>
          <a:xfrm>
            <a:off x="5716210" y="753687"/>
            <a:ext cx="680671" cy="847898"/>
          </a:xfrm>
          <a:prstGeom prst="ellipse">
            <a:avLst/>
          </a:prstGeom>
          <a:noFill/>
          <a:ln w="57150">
            <a:solidFill>
              <a:srgbClr val="F90D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716210" y="3014749"/>
            <a:ext cx="680671" cy="847898"/>
          </a:xfrm>
          <a:prstGeom prst="ellipse">
            <a:avLst/>
          </a:prstGeom>
          <a:noFill/>
          <a:ln w="57150">
            <a:solidFill>
              <a:srgbClr val="F90D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4275427" y="4458431"/>
            <a:ext cx="1247894" cy="380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mRNA</a:t>
            </a:r>
            <a:endParaRPr lang="en-US" sz="1400" dirty="0">
              <a:latin typeface="Bernard MT Condensed" pitchFamily="18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rot="16200000" flipH="1">
            <a:off x="4486795" y="4423613"/>
            <a:ext cx="94211" cy="1028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>
            <a:off x="4486795" y="4800457"/>
            <a:ext cx="94211" cy="10281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3290</TotalTime>
  <Words>1911</Words>
  <Application>Microsoft Office PowerPoint</Application>
  <PresentationFormat>On-screen Show (4:3)</PresentationFormat>
  <Paragraphs>372</Paragraphs>
  <Slides>26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KKUH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DR.OMNIA</dc:creator>
  <cp:lastModifiedBy>DR.OMNIA</cp:lastModifiedBy>
  <cp:revision>220</cp:revision>
  <dcterms:created xsi:type="dcterms:W3CDTF">2011-03-20T07:55:29Z</dcterms:created>
  <dcterms:modified xsi:type="dcterms:W3CDTF">2015-02-22T10:34:12Z</dcterms:modified>
</cp:coreProperties>
</file>