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0"/>
  </p:notesMasterIdLst>
  <p:sldIdLst>
    <p:sldId id="360" r:id="rId2"/>
    <p:sldId id="341" r:id="rId3"/>
    <p:sldId id="342" r:id="rId4"/>
    <p:sldId id="318" r:id="rId5"/>
    <p:sldId id="343" r:id="rId6"/>
    <p:sldId id="346" r:id="rId7"/>
    <p:sldId id="347" r:id="rId8"/>
    <p:sldId id="350" r:id="rId9"/>
    <p:sldId id="351" r:id="rId10"/>
    <p:sldId id="348" r:id="rId11"/>
    <p:sldId id="349" r:id="rId12"/>
    <p:sldId id="354" r:id="rId13"/>
    <p:sldId id="356" r:id="rId14"/>
    <p:sldId id="357" r:id="rId15"/>
    <p:sldId id="359" r:id="rId16"/>
    <p:sldId id="317" r:id="rId17"/>
    <p:sldId id="331" r:id="rId18"/>
    <p:sldId id="361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66F"/>
    <a:srgbClr val="D84061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6954" autoAdjust="0"/>
    <p:restoredTop sz="94660"/>
  </p:normalViewPr>
  <p:slideViewPr>
    <p:cSldViewPr>
      <p:cViewPr>
        <p:scale>
          <a:sx n="60" d="100"/>
          <a:sy n="60" d="100"/>
        </p:scale>
        <p:origin x="-2034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FF4D5AA-E290-40F3-971A-3E1CB75CC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14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101C12-A544-4398-B709-6E47C6F2FCF1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3733800"/>
            <a:ext cx="6019800" cy="1066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43A95-CA41-40A2-9D1F-3A1BAB860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9B826-F926-48A1-9AC5-C2074D176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79368-6E66-4C95-80F8-3AE2D15B5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BC09F-C34A-46AF-801B-6D2061A43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8229600" cy="1957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167188"/>
            <a:ext cx="8229600" cy="195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FA7A0-F03D-4074-82FB-C23D9AA45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59D9B-A0AA-47CF-B689-DB7AB2A64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B213B-7A5D-467C-A807-CE9DD542C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9BBF4-00EF-435B-AFFF-1A0537587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DEBF9-EC9A-48E1-B99B-720EBC4D1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91141-C575-411C-B22E-665427FDB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B2C6C-CDEA-4B0B-A9B4-4A3EEBC76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C0E6D-0965-45EC-A8B5-617784FB7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DA109-5B20-431B-8CB1-E27183903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DC4A3D5E-B40D-4FC3-8C43-54B5C7CB4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le0097"/>
          <p:cNvPicPr>
            <a:picLocks noChangeAspect="1" noChangeArrowheads="1"/>
          </p:cNvPicPr>
          <p:nvPr/>
        </p:nvPicPr>
        <p:blipFill>
          <a:blip r:embed="rId2" cstate="print">
            <a:lum bright="-29000" contrast="-53000"/>
          </a:blip>
          <a:srcRect/>
          <a:stretch>
            <a:fillRect/>
          </a:stretch>
        </p:blipFill>
        <p:spPr bwMode="auto">
          <a:xfrm>
            <a:off x="1619672" y="260648"/>
            <a:ext cx="5976664" cy="6161283"/>
          </a:xfrm>
          <a:prstGeom prst="rect">
            <a:avLst/>
          </a:prstGeom>
          <a:blipFill dpi="0" rotWithShape="1">
            <a:blip r:embed="rId3" cstate="print">
              <a:alphaModFix amt="0"/>
              <a:lum bright="-29000" contrast="-53000"/>
            </a:blip>
            <a:srcRect/>
            <a:tile tx="0" ty="0" sx="100000" sy="100000" flip="none" algn="tl"/>
          </a:blipFill>
        </p:spPr>
      </p:pic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628775"/>
            <a:ext cx="4749800" cy="164782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PANCREAS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21088"/>
            <a:ext cx="7740650" cy="579512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Dr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Saeed 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Vohra &amp; </a:t>
            </a:r>
            <a:r>
              <a:rPr lang="en-US" b="1" dirty="0" err="1">
                <a:solidFill>
                  <a:schemeClr val="tx1">
                    <a:lumMod val="10000"/>
                  </a:schemeClr>
                </a:solidFill>
              </a:rPr>
              <a:t>Dr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 Jamila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Elmedany</a:t>
            </a:r>
            <a:endParaRPr lang="en-US" b="1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2" y="66328"/>
            <a:ext cx="6084168" cy="9144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ANTERIOR RELATIONS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107504" y="2060848"/>
            <a:ext cx="3888432" cy="2016224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The stomach is  separated from it by lesser sac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Transverse colon &amp;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	transverse </a:t>
            </a:r>
            <a:r>
              <a:rPr lang="en-US" sz="2400" b="1" dirty="0" err="1" smtClean="0">
                <a:solidFill>
                  <a:schemeClr val="bg1"/>
                </a:solidFill>
              </a:rPr>
              <a:t>mesocolon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B42DD3-8D07-4397-8B93-205475D8A744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12293" name="Picture 2" descr="C:\Documents and Settings\User\My Documents\pituit.gland(2)\scan00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10000" contrast="20000"/>
          </a:blip>
          <a:srcRect l="5350" t="4436" b="2411"/>
          <a:stretch>
            <a:fillRect/>
          </a:stretch>
        </p:blipFill>
        <p:spPr>
          <a:xfrm>
            <a:off x="4067943" y="980728"/>
            <a:ext cx="4762637" cy="46085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1"/>
          <p:cNvSpPr>
            <a:spLocks noGrp="1"/>
          </p:cNvSpPr>
          <p:nvPr>
            <p:ph type="title"/>
          </p:nvPr>
        </p:nvSpPr>
        <p:spPr>
          <a:xfrm>
            <a:off x="230832" y="138336"/>
            <a:ext cx="5421288" cy="9144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FF00"/>
                </a:solidFill>
              </a:rPr>
              <a:t>POSTERIOR RELATIONS</a:t>
            </a:r>
          </a:p>
        </p:txBody>
      </p:sp>
      <p:sp>
        <p:nvSpPr>
          <p:cNvPr id="13315" name="Shape 2"/>
          <p:cNvSpPr>
            <a:spLocks noGrp="1"/>
          </p:cNvSpPr>
          <p:nvPr>
            <p:ph sz="half" idx="1"/>
          </p:nvPr>
        </p:nvSpPr>
        <p:spPr>
          <a:xfrm>
            <a:off x="179388" y="1124745"/>
            <a:ext cx="4176588" cy="453650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Bile duct, portal &amp; </a:t>
            </a:r>
            <a:r>
              <a:rPr lang="en-US" sz="2400" b="1" dirty="0" err="1" smtClean="0">
                <a:solidFill>
                  <a:schemeClr val="bg1"/>
                </a:solidFill>
              </a:rPr>
              <a:t>splenic</a:t>
            </a:r>
            <a:r>
              <a:rPr lang="en-US" sz="2400" b="1" dirty="0" smtClean="0">
                <a:solidFill>
                  <a:schemeClr val="bg1"/>
                </a:solidFill>
              </a:rPr>
              <a:t> veins, inferior vena cava, aorta  &amp; origin of superior mesenteric artery 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Left </a:t>
            </a:r>
            <a:r>
              <a:rPr lang="en-US" sz="2400" b="1" dirty="0" err="1" smtClean="0">
                <a:solidFill>
                  <a:schemeClr val="bg1"/>
                </a:solidFill>
              </a:rPr>
              <a:t>psoas</a:t>
            </a:r>
            <a:r>
              <a:rPr lang="en-US" sz="2400" b="1" dirty="0" smtClean="0">
                <a:solidFill>
                  <a:schemeClr val="bg1"/>
                </a:solidFill>
              </a:rPr>
              <a:t> muscle, left adrenal gland, left renal vessels &amp; upper 1/3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rd</a:t>
            </a:r>
            <a:r>
              <a:rPr lang="en-US" sz="2400" b="1" dirty="0" smtClean="0">
                <a:solidFill>
                  <a:schemeClr val="bg1"/>
                </a:solidFill>
              </a:rPr>
              <a:t> of left kidney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err="1" smtClean="0">
                <a:solidFill>
                  <a:schemeClr val="bg1"/>
                </a:solidFill>
              </a:rPr>
              <a:t>Hilum</a:t>
            </a:r>
            <a:r>
              <a:rPr lang="en-US" sz="2400" b="1" dirty="0" smtClean="0">
                <a:solidFill>
                  <a:schemeClr val="bg1"/>
                </a:solidFill>
              </a:rPr>
              <a:t> of the spleen</a:t>
            </a:r>
          </a:p>
        </p:txBody>
      </p:sp>
      <p:pic>
        <p:nvPicPr>
          <p:cNvPr id="13316" name="Picture 2" descr="C:\Documents and Settings\User\My Documents\pituit.gland(2)\scan00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>
          <a:xfrm>
            <a:off x="4355976" y="1124744"/>
            <a:ext cx="4608512" cy="410662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1"/>
          <p:cNvSpPr>
            <a:spLocks noGrp="1"/>
          </p:cNvSpPr>
          <p:nvPr>
            <p:ph type="title"/>
          </p:nvPr>
        </p:nvSpPr>
        <p:spPr>
          <a:xfrm>
            <a:off x="457200" y="0"/>
            <a:ext cx="4906888" cy="9144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FF00"/>
                </a:solidFill>
              </a:rPr>
              <a:t>PANCREATIC DUCTS</a:t>
            </a:r>
          </a:p>
        </p:txBody>
      </p:sp>
      <p:sp>
        <p:nvSpPr>
          <p:cNvPr id="14339" name="Shape 2"/>
          <p:cNvSpPr>
            <a:spLocks noGrp="1"/>
          </p:cNvSpPr>
          <p:nvPr>
            <p:ph sz="half" idx="1"/>
          </p:nvPr>
        </p:nvSpPr>
        <p:spPr>
          <a:xfrm>
            <a:off x="1" y="908721"/>
            <a:ext cx="4427983" cy="424847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Main duct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runs the entire length of pancreas beginning from the tail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It receives many tributaries.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Joins common bile duct &amp; </a:t>
            </a:r>
            <a:r>
              <a:rPr lang="en-US" sz="2000" b="1" i="1" dirty="0" smtClean="0">
                <a:solidFill>
                  <a:schemeClr val="bg1"/>
                </a:solidFill>
              </a:rPr>
              <a:t> together they open into a small </a:t>
            </a:r>
            <a:r>
              <a:rPr lang="en-US" sz="2000" b="1" i="1" dirty="0" err="1" smtClean="0">
                <a:solidFill>
                  <a:schemeClr val="bg1"/>
                </a:solidFill>
              </a:rPr>
              <a:t>hepatopancreatic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ampulla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smtClean="0"/>
              <a:t>(</a:t>
            </a:r>
            <a:r>
              <a:rPr lang="en-US" sz="2000" b="1" i="1" dirty="0" err="1" smtClean="0">
                <a:solidFill>
                  <a:srgbClr val="00F66F"/>
                </a:solidFill>
              </a:rPr>
              <a:t>Ampulla</a:t>
            </a:r>
            <a:r>
              <a:rPr lang="en-US" sz="2000" b="1" i="1" dirty="0" smtClean="0">
                <a:solidFill>
                  <a:srgbClr val="00F66F"/>
                </a:solidFill>
              </a:rPr>
              <a:t> of </a:t>
            </a:r>
            <a:r>
              <a:rPr lang="en-US" sz="2000" b="1" i="1" dirty="0" err="1" smtClean="0">
                <a:solidFill>
                  <a:srgbClr val="00F66F"/>
                </a:solidFill>
              </a:rPr>
              <a:t>Vater</a:t>
            </a:r>
            <a:r>
              <a:rPr lang="en-US" sz="2000" b="1" i="1" dirty="0" smtClean="0"/>
              <a:t>) </a:t>
            </a:r>
            <a:r>
              <a:rPr lang="en-US" sz="2000" b="1" i="1" dirty="0" smtClean="0">
                <a:solidFill>
                  <a:schemeClr val="bg1"/>
                </a:solidFill>
              </a:rPr>
              <a:t>within the wall of the duodenal.</a:t>
            </a:r>
            <a:endParaRPr lang="en-US" sz="2000" b="1" i="1" dirty="0" smtClean="0"/>
          </a:p>
          <a:p>
            <a:r>
              <a:rPr lang="en-US" sz="2000" b="1" i="1" dirty="0" smtClean="0">
                <a:solidFill>
                  <a:schemeClr val="bg1"/>
                </a:solidFill>
              </a:rPr>
              <a:t>The </a:t>
            </a:r>
            <a:r>
              <a:rPr lang="en-US" sz="2000" b="1" i="1" dirty="0" err="1" smtClean="0">
                <a:solidFill>
                  <a:schemeClr val="bg1"/>
                </a:solidFill>
              </a:rPr>
              <a:t>ampulla</a:t>
            </a:r>
            <a:r>
              <a:rPr lang="en-US" sz="2000" b="1" i="1" dirty="0" smtClean="0">
                <a:solidFill>
                  <a:schemeClr val="bg1"/>
                </a:solidFill>
              </a:rPr>
              <a:t> opens into the lumen of the duodenum by means of a small Papilla, </a:t>
            </a:r>
            <a:r>
              <a:rPr lang="en-US" sz="2000" b="1" i="1" dirty="0" smtClean="0">
                <a:solidFill>
                  <a:srgbClr val="FFFF00"/>
                </a:solidFill>
              </a:rPr>
              <a:t>(Major Duodenal Papilla). </a:t>
            </a:r>
          </a:p>
          <a:p>
            <a:endParaRPr lang="en-US" sz="2000" b="1" dirty="0" smtClean="0"/>
          </a:p>
          <a:p>
            <a:pPr eaLnBrk="1" hangingPunct="1">
              <a:lnSpc>
                <a:spcPct val="90000"/>
              </a:lnSpc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</a:pPr>
            <a:endParaRPr lang="en-US" sz="2000" b="1" dirty="0" smtClean="0"/>
          </a:p>
        </p:txBody>
      </p:sp>
      <p:pic>
        <p:nvPicPr>
          <p:cNvPr id="14340" name="Picture 2" descr="E:\Student Gray\4. Abdomen\F66122-004-f0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4000" contrast="44000"/>
          </a:blip>
          <a:srcRect b="5455"/>
          <a:stretch>
            <a:fillRect/>
          </a:stretch>
        </p:blipFill>
        <p:spPr>
          <a:xfrm>
            <a:off x="4499992" y="980728"/>
            <a:ext cx="4392488" cy="3218198"/>
          </a:xfrm>
          <a:ln w="38100">
            <a:solidFill>
              <a:schemeClr val="tx1"/>
            </a:solidFill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355976" y="4437112"/>
            <a:ext cx="21240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6516216" y="4293096"/>
            <a:ext cx="24574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700808"/>
            <a:ext cx="4067175" cy="360107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(of </a:t>
            </a:r>
            <a:r>
              <a:rPr lang="en-US" sz="2400" b="1" dirty="0" err="1" smtClean="0">
                <a:solidFill>
                  <a:schemeClr val="bg1"/>
                </a:solidFill>
              </a:rPr>
              <a:t>Santorini</a:t>
            </a:r>
            <a:r>
              <a:rPr lang="en-US" sz="2400" b="1" dirty="0" smtClean="0">
                <a:solidFill>
                  <a:schemeClr val="bg1"/>
                </a:solidFill>
              </a:rPr>
              <a:t>) drains superior portion of the head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It empties separately into 2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nd</a:t>
            </a:r>
            <a:r>
              <a:rPr lang="en-US" sz="2400" b="1" dirty="0" smtClean="0">
                <a:solidFill>
                  <a:schemeClr val="bg1"/>
                </a:solidFill>
              </a:rPr>
              <a:t> portion of duodenum at (minor duodenal papilla)</a:t>
            </a:r>
          </a:p>
          <a:p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1F630D-FFC7-4096-B601-193CE5E1D2A0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15364" name="Picture 2" descr="C:\Documents and Settings\User\My Documents\Pituit.gland\scan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20000" contrast="20000"/>
          </a:blip>
          <a:srcRect l="54459" t="70958" b="1854"/>
          <a:stretch>
            <a:fillRect/>
          </a:stretch>
        </p:blipFill>
        <p:spPr>
          <a:xfrm>
            <a:off x="4427984" y="260648"/>
            <a:ext cx="4615798" cy="3008862"/>
          </a:xfrm>
          <a:noFill/>
        </p:spPr>
      </p:pic>
      <p:sp>
        <p:nvSpPr>
          <p:cNvPr id="5" name="Shape 1"/>
          <p:cNvSpPr>
            <a:spLocks noGrp="1"/>
          </p:cNvSpPr>
          <p:nvPr>
            <p:ph type="title"/>
          </p:nvPr>
        </p:nvSpPr>
        <p:spPr>
          <a:xfrm>
            <a:off x="0" y="548680"/>
            <a:ext cx="4392488" cy="9144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FF00"/>
                </a:solidFill>
              </a:rPr>
              <a:t>ACCESSORY PANCREATIC DUCTS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8830" y="3284984"/>
            <a:ext cx="403963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1"/>
          <p:cNvSpPr>
            <a:spLocks noGrp="1"/>
          </p:cNvSpPr>
          <p:nvPr>
            <p:ph type="title"/>
          </p:nvPr>
        </p:nvSpPr>
        <p:spPr>
          <a:xfrm>
            <a:off x="251520" y="138336"/>
            <a:ext cx="7128792" cy="9144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FF00"/>
                </a:solidFill>
              </a:rPr>
              <a:t>ARTERIAL SUPPLY OF PANCREAS</a:t>
            </a:r>
          </a:p>
        </p:txBody>
      </p:sp>
      <p:sp>
        <p:nvSpPr>
          <p:cNvPr id="16387" name="Shape 2"/>
          <p:cNvSpPr>
            <a:spLocks noGrp="1"/>
          </p:cNvSpPr>
          <p:nvPr>
            <p:ph sz="half" idx="1"/>
          </p:nvPr>
        </p:nvSpPr>
        <p:spPr>
          <a:xfrm>
            <a:off x="0" y="1125538"/>
            <a:ext cx="3851275" cy="395964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It is supplied by:  Celiac trunk, superior mesenteric artery &amp; </a:t>
            </a:r>
            <a:r>
              <a:rPr lang="en-US" sz="2000" b="1" dirty="0" err="1" smtClean="0">
                <a:solidFill>
                  <a:schemeClr val="bg1"/>
                </a:solidFill>
              </a:rPr>
              <a:t>Splenic</a:t>
            </a:r>
            <a:r>
              <a:rPr lang="en-US" sz="2000" b="1" dirty="0" smtClean="0">
                <a:solidFill>
                  <a:schemeClr val="bg1"/>
                </a:solidFill>
              </a:rPr>
              <a:t> arteries</a:t>
            </a:r>
          </a:p>
          <a:p>
            <a:pPr eaLnBrk="1" hangingPunct="1">
              <a:lnSpc>
                <a:spcPct val="90000"/>
              </a:lnSpc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Celiac </a:t>
            </a:r>
            <a:r>
              <a:rPr lang="en-US" sz="2000" b="1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Gastrodeudenal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sym typeface="Wingdings" pitchFamily="2" charset="2"/>
              </a:rPr>
              <a:t> Superior </a:t>
            </a:r>
            <a:r>
              <a:rPr lang="en-US" sz="2000" b="1" dirty="0" err="1" smtClean="0">
                <a:solidFill>
                  <a:schemeClr val="bg1"/>
                </a:solidFill>
                <a:sym typeface="Wingdings" pitchFamily="2" charset="2"/>
              </a:rPr>
              <a:t>pancreaticoduodenal</a:t>
            </a:r>
            <a:r>
              <a:rPr lang="en-US" sz="2000" b="1" dirty="0" smtClean="0">
                <a:solidFill>
                  <a:schemeClr val="bg1"/>
                </a:solidFill>
                <a:sym typeface="Wingdings" pitchFamily="2" charset="2"/>
              </a:rPr>
              <a:t> artery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SMA </a:t>
            </a:r>
            <a:r>
              <a:rPr lang="en-US" sz="2000" b="1" dirty="0" smtClean="0">
                <a:solidFill>
                  <a:schemeClr val="bg1"/>
                </a:solidFill>
                <a:sym typeface="Wingdings" pitchFamily="2" charset="2"/>
              </a:rPr>
              <a:t> Inferior </a:t>
            </a:r>
            <a:r>
              <a:rPr lang="en-US" sz="2000" b="1" dirty="0" err="1" smtClean="0">
                <a:solidFill>
                  <a:schemeClr val="bg1"/>
                </a:solidFill>
                <a:sym typeface="Wingdings" pitchFamily="2" charset="2"/>
              </a:rPr>
              <a:t>pancreaticoduodenal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dirty="0" err="1" smtClean="0">
                <a:solidFill>
                  <a:schemeClr val="bg1"/>
                </a:solidFill>
              </a:rPr>
              <a:t>Splenic</a:t>
            </a:r>
            <a:r>
              <a:rPr lang="en-US" sz="2000" b="1" dirty="0" smtClean="0">
                <a:solidFill>
                  <a:schemeClr val="bg1"/>
                </a:solidFill>
              </a:rPr>
              <a:t> A supplies the Body and tail of pancreas by about 10 branches</a:t>
            </a:r>
          </a:p>
          <a:p>
            <a:pPr eaLnBrk="1" hangingPunct="1">
              <a:lnSpc>
                <a:spcPct val="90000"/>
              </a:lnSpc>
            </a:pPr>
            <a:endParaRPr 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16388" name="Rectangle 819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51920" y="1268537"/>
            <a:ext cx="5108346" cy="432070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9144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FF00"/>
                </a:solidFill>
              </a:rPr>
              <a:t>VENOUS DRAINAGE OF PANCREAS</a:t>
            </a:r>
          </a:p>
        </p:txBody>
      </p:sp>
      <p:sp>
        <p:nvSpPr>
          <p:cNvPr id="17411" name="Shape 2"/>
          <p:cNvSpPr>
            <a:spLocks noGrp="1"/>
          </p:cNvSpPr>
          <p:nvPr>
            <p:ph sz="half" idx="1"/>
          </p:nvPr>
        </p:nvSpPr>
        <p:spPr>
          <a:xfrm>
            <a:off x="0" y="1916113"/>
            <a:ext cx="3851275" cy="266501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Follows arterial supply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Anterior and posterior arcades drain head and the body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err="1" smtClean="0">
                <a:solidFill>
                  <a:schemeClr val="bg1"/>
                </a:solidFill>
              </a:rPr>
              <a:t>Splenic</a:t>
            </a:r>
            <a:r>
              <a:rPr lang="en-US" sz="2400" b="1" dirty="0" smtClean="0">
                <a:solidFill>
                  <a:schemeClr val="bg1"/>
                </a:solidFill>
              </a:rPr>
              <a:t> vein drains the body and tail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Ultimately, into </a:t>
            </a:r>
            <a:r>
              <a:rPr lang="en-US" sz="2400" b="1" dirty="0" smtClean="0">
                <a:solidFill>
                  <a:srgbClr val="00F66F"/>
                </a:solidFill>
              </a:rPr>
              <a:t>Portal Vein</a:t>
            </a:r>
          </a:p>
          <a:p>
            <a:pPr lvl="1" eaLnBrk="1" hangingPunct="1">
              <a:lnSpc>
                <a:spcPct val="80000"/>
              </a:lnSpc>
            </a:pP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17412" name="Rectangle 716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20000"/>
          </a:blip>
          <a:srcRect b="5882"/>
          <a:stretch>
            <a:fillRect/>
          </a:stretch>
        </p:blipFill>
        <p:spPr>
          <a:xfrm>
            <a:off x="3924300" y="2205038"/>
            <a:ext cx="4968875" cy="34559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 noGrp="1"/>
          </p:cNvSpPr>
          <p:nvPr>
            <p:ph type="title"/>
          </p:nvPr>
        </p:nvSpPr>
        <p:spPr>
          <a:xfrm>
            <a:off x="457200" y="138336"/>
            <a:ext cx="4834880" cy="914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LYMPHATIC DRAINAGE</a:t>
            </a:r>
            <a:endParaRPr 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18435" name="Content Placeholder 5"/>
          <p:cNvSpPr>
            <a:spLocks noGrp="1"/>
          </p:cNvSpPr>
          <p:nvPr>
            <p:ph sz="half" idx="1"/>
          </p:nvPr>
        </p:nvSpPr>
        <p:spPr>
          <a:xfrm>
            <a:off x="250825" y="1412875"/>
            <a:ext cx="3960813" cy="4713288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Rich network that drains into 5 nodal groups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Ultimately the efferent vessels drain into the </a:t>
            </a:r>
            <a:r>
              <a:rPr lang="en-US" sz="2400" b="1" dirty="0" smtClean="0">
                <a:solidFill>
                  <a:srgbClr val="00F66F"/>
                </a:solidFill>
              </a:rPr>
              <a:t>Celiac &amp; superior mesenteric lymph nodes.</a:t>
            </a:r>
          </a:p>
          <a:p>
            <a:endParaRPr lang="en-US" sz="2400" dirty="0" smtClean="0"/>
          </a:p>
        </p:txBody>
      </p:sp>
      <p:sp>
        <p:nvSpPr>
          <p:cNvPr id="1843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122829-FC3A-463A-A047-1882AF0D10A4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18437" name="Picture 2" descr="C:\Documents and Settings\User\My Documents\Pituit.gland\scan0018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211638" y="1124744"/>
            <a:ext cx="4608512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904656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INNERVATION OF PANCREAS</a:t>
            </a:r>
          </a:p>
        </p:txBody>
      </p:sp>
      <p:sp>
        <p:nvSpPr>
          <p:cNvPr id="19459" name="Shape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71328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F66F"/>
                </a:solidFill>
              </a:rPr>
              <a:t>Sympathetic</a:t>
            </a:r>
            <a:r>
              <a:rPr lang="en-US" dirty="0" smtClean="0">
                <a:solidFill>
                  <a:schemeClr val="bg1"/>
                </a:solidFill>
              </a:rPr>
              <a:t> fibers from the </a:t>
            </a:r>
            <a:r>
              <a:rPr lang="en-US" dirty="0" err="1" smtClean="0">
                <a:solidFill>
                  <a:schemeClr val="bg1"/>
                </a:solidFill>
              </a:rPr>
              <a:t>splanchnic</a:t>
            </a:r>
            <a:r>
              <a:rPr lang="en-US" dirty="0" smtClean="0">
                <a:solidFill>
                  <a:schemeClr val="bg1"/>
                </a:solidFill>
              </a:rPr>
              <a:t> nerves</a:t>
            </a:r>
          </a:p>
          <a:p>
            <a:pPr eaLnBrk="1" hangingPunct="1"/>
            <a:r>
              <a:rPr lang="en-US" b="1" dirty="0" smtClean="0">
                <a:solidFill>
                  <a:srgbClr val="00F66F"/>
                </a:solidFill>
              </a:rPr>
              <a:t>Parasympathetic</a:t>
            </a:r>
            <a:r>
              <a:rPr lang="en-US" dirty="0" smtClean="0">
                <a:solidFill>
                  <a:schemeClr val="bg1"/>
                </a:solidFill>
              </a:rPr>
              <a:t> fibers from the </a:t>
            </a:r>
            <a:r>
              <a:rPr lang="en-US" dirty="0" err="1" smtClean="0">
                <a:solidFill>
                  <a:schemeClr val="bg1"/>
                </a:solidFill>
              </a:rPr>
              <a:t>vagus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Parasympathetic fibers stimulate both exocrine and endocrine secretions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"/>
          <p:cNvSpPr>
            <a:spLocks noGrp="1"/>
          </p:cNvSpPr>
          <p:nvPr>
            <p:ph type="title"/>
          </p:nvPr>
        </p:nvSpPr>
        <p:spPr>
          <a:xfrm>
            <a:off x="590872" y="5610944"/>
            <a:ext cx="8229600" cy="9144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7200" b="1" dirty="0" smtClean="0">
                <a:solidFill>
                  <a:srgbClr val="FFFF00"/>
                </a:solidFill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4968875" cy="865188"/>
          </a:xfr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11188" y="1341438"/>
            <a:ext cx="7921625" cy="4679950"/>
          </a:xfrm>
          <a:ln w="38100">
            <a:noFill/>
          </a:ln>
        </p:spPr>
        <p:txBody>
          <a:bodyPr/>
          <a:lstStyle/>
          <a:p>
            <a:r>
              <a:rPr lang="en-US" b="1" u="sng" dirty="0" smtClean="0">
                <a:solidFill>
                  <a:srgbClr val="00F66F"/>
                </a:solidFill>
              </a:rPr>
              <a:t>By the end of this lecture the student should be able to</a:t>
            </a:r>
            <a:r>
              <a:rPr lang="en-US" dirty="0" smtClean="0">
                <a:solidFill>
                  <a:srgbClr val="00F66F"/>
                </a:solidFill>
              </a:rPr>
              <a:t>: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Describe the anatomical view of the pancreas regarding ; location, parts relations, ducts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Know the arterial supply &amp; venous drainage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Describe the nerve supply and lymph drainage</a:t>
            </a:r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832129-7738-492F-81B6-DECF65A9B5E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008313" cy="61337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PANCREAS</a:t>
            </a:r>
          </a:p>
        </p:txBody>
      </p:sp>
      <p:sp>
        <p:nvSpPr>
          <p:cNvPr id="5123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66" y="1052736"/>
            <a:ext cx="3563938" cy="4691062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 Gland with both exocrine and endocrine functions.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The exocrine portion contains enzymes capable for hydrolysis of proteins, fats &amp; carbohydrates.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The endocrine portion is the </a:t>
            </a:r>
            <a:r>
              <a:rPr lang="en-US" sz="2400" b="1" dirty="0" smtClean="0">
                <a:solidFill>
                  <a:srgbClr val="FFFF00"/>
                </a:solidFill>
              </a:rPr>
              <a:t>Islets of </a:t>
            </a:r>
            <a:r>
              <a:rPr lang="en-US" sz="2400" b="1" dirty="0" err="1" smtClean="0">
                <a:solidFill>
                  <a:srgbClr val="FFFF00"/>
                </a:solidFill>
              </a:rPr>
              <a:t>Langerhans</a:t>
            </a:r>
            <a:r>
              <a:rPr lang="en-US" sz="2400" b="1" dirty="0" smtClean="0">
                <a:solidFill>
                  <a:schemeClr val="bg1"/>
                </a:solidFill>
              </a:rPr>
              <a:t> produce insulin &amp; glucagon. 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8158A7-25FF-4303-A625-135F8AFA0F4A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512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3635896" y="1242020"/>
            <a:ext cx="5401202" cy="521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2746648" cy="72576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FF00"/>
                </a:solidFill>
              </a:rPr>
              <a:t>LOCATION</a:t>
            </a:r>
          </a:p>
        </p:txBody>
      </p:sp>
      <p:sp>
        <p:nvSpPr>
          <p:cNvPr id="6147" name="Shape 2"/>
          <p:cNvSpPr>
            <a:spLocks noGrp="1"/>
          </p:cNvSpPr>
          <p:nvPr>
            <p:ph sz="half" idx="1"/>
          </p:nvPr>
        </p:nvSpPr>
        <p:spPr>
          <a:xfrm>
            <a:off x="72008" y="764704"/>
            <a:ext cx="4067944" cy="3168352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It lies in :</a:t>
            </a:r>
          </a:p>
          <a:p>
            <a:pPr eaLnBrk="1" hangingPunct="1"/>
            <a:r>
              <a:rPr lang="en-US" sz="2000" b="1" dirty="0" err="1" smtClean="0">
                <a:solidFill>
                  <a:schemeClr val="bg1"/>
                </a:solidFill>
              </a:rPr>
              <a:t>Epigastrium</a:t>
            </a:r>
            <a:r>
              <a:rPr lang="en-US" sz="2000" b="1" dirty="0" smtClean="0">
                <a:solidFill>
                  <a:schemeClr val="bg1"/>
                </a:solidFill>
              </a:rPr>
              <a:t> &amp; Left upper quadrant</a:t>
            </a: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It is retro-peritoneal,</a:t>
            </a: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crosses the posterior abdominal wall in a transverse oblique direction at </a:t>
            </a:r>
            <a:r>
              <a:rPr lang="en-US" sz="2000" b="1" dirty="0" err="1" smtClean="0">
                <a:solidFill>
                  <a:schemeClr val="bg1"/>
                </a:solidFill>
              </a:rPr>
              <a:t>transpyloric</a:t>
            </a:r>
            <a:r>
              <a:rPr lang="en-US" sz="2000" b="1" dirty="0" smtClean="0">
                <a:solidFill>
                  <a:schemeClr val="bg1"/>
                </a:solidFill>
              </a:rPr>
              <a:t> plane pylorus &amp; L1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6148" name="Picture 2" descr="C:\Documents and Settings\User\My Documents\pituit.gland(2)\scan00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10000" contrast="20000"/>
          </a:blip>
          <a:srcRect l="5350" t="4436" b="2411"/>
          <a:stretch>
            <a:fillRect/>
          </a:stretch>
        </p:blipFill>
        <p:spPr>
          <a:xfrm>
            <a:off x="3995936" y="260648"/>
            <a:ext cx="4932362" cy="5111750"/>
          </a:xfrm>
          <a:noFill/>
        </p:spPr>
      </p:pic>
      <p:sp>
        <p:nvSpPr>
          <p:cNvPr id="6149" name="Up Arrow 6"/>
          <p:cNvSpPr>
            <a:spLocks noChangeArrowheads="1"/>
          </p:cNvSpPr>
          <p:nvPr/>
        </p:nvSpPr>
        <p:spPr bwMode="auto">
          <a:xfrm>
            <a:off x="6804472" y="3429298"/>
            <a:ext cx="215900" cy="431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388" name="Picture 4" descr="http://www.instantanatomy.net/diagrams/AB0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717032"/>
            <a:ext cx="2225824" cy="3043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3008313" cy="670396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PARTS</a:t>
            </a:r>
            <a:endParaRPr lang="en-US" sz="4000" dirty="0" smtClean="0">
              <a:solidFill>
                <a:srgbClr val="FFFF00"/>
              </a:solidFill>
            </a:endParaRPr>
          </a:p>
        </p:txBody>
      </p:sp>
      <p:sp>
        <p:nvSpPr>
          <p:cNvPr id="7171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399" y="1124744"/>
            <a:ext cx="3465513" cy="482453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It is divided into:</a:t>
            </a:r>
          </a:p>
          <a:p>
            <a:pPr eaLnBrk="1" hangingPunct="1"/>
            <a:r>
              <a:rPr lang="en-US" sz="2400" b="1" dirty="0" smtClean="0">
                <a:solidFill>
                  <a:srgbClr val="00F66F"/>
                </a:solidFill>
              </a:rPr>
              <a:t>Head, </a:t>
            </a:r>
          </a:p>
          <a:p>
            <a:pPr eaLnBrk="1" hangingPunct="1"/>
            <a:r>
              <a:rPr lang="en-US" sz="2400" b="1" dirty="0" smtClean="0">
                <a:solidFill>
                  <a:srgbClr val="00F66F"/>
                </a:solidFill>
              </a:rPr>
              <a:t>Neck, </a:t>
            </a:r>
          </a:p>
          <a:p>
            <a:pPr eaLnBrk="1" hangingPunct="1"/>
            <a:r>
              <a:rPr lang="en-US" sz="2400" b="1" dirty="0" smtClean="0">
                <a:solidFill>
                  <a:srgbClr val="00F66F"/>
                </a:solidFill>
              </a:rPr>
              <a:t>Body </a:t>
            </a:r>
          </a:p>
          <a:p>
            <a:pPr eaLnBrk="1" hangingPunct="1"/>
            <a:r>
              <a:rPr lang="en-US" sz="2400" b="1" dirty="0" smtClean="0">
                <a:solidFill>
                  <a:srgbClr val="00F66F"/>
                </a:solidFill>
              </a:rPr>
              <a:t>and Tail.</a:t>
            </a: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B1BFE0-8FCF-451D-A4F4-7289C2180D51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717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419872" y="836712"/>
            <a:ext cx="5544616" cy="493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824536" cy="914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HEAD OF PANCREAS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0" y="1268413"/>
            <a:ext cx="4211960" cy="4896891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It is disc shaped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Lies within the concavity of the duodenum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Related to the 2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nd</a:t>
            </a:r>
            <a:r>
              <a:rPr lang="en-US" sz="2400" b="1" dirty="0" smtClean="0">
                <a:solidFill>
                  <a:schemeClr val="bg1"/>
                </a:solidFill>
              </a:rPr>
              <a:t> and 3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rd</a:t>
            </a:r>
            <a:r>
              <a:rPr lang="en-US" sz="2400" b="1" dirty="0" smtClean="0">
                <a:solidFill>
                  <a:schemeClr val="bg1"/>
                </a:solidFill>
              </a:rPr>
              <a:t> portions of the duodenum on the right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It emerges into the neck on the left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Includes </a:t>
            </a:r>
            <a:r>
              <a:rPr lang="en-US" sz="2400" b="1" dirty="0" err="1" smtClean="0">
                <a:solidFill>
                  <a:srgbClr val="00F66F"/>
                </a:solidFill>
              </a:rPr>
              <a:t>uncinate</a:t>
            </a:r>
            <a:r>
              <a:rPr lang="en-US" sz="2400" b="1" dirty="0" smtClean="0">
                <a:solidFill>
                  <a:srgbClr val="00F66F"/>
                </a:solidFill>
              </a:rPr>
              <a:t> process</a:t>
            </a:r>
            <a:r>
              <a:rPr lang="en-US" sz="2400" b="1" dirty="0" smtClean="0">
                <a:solidFill>
                  <a:schemeClr val="bg1"/>
                </a:solidFill>
              </a:rPr>
              <a:t> (part to the left behind the superior mesenteric vessels)</a:t>
            </a:r>
          </a:p>
        </p:txBody>
      </p:sp>
      <p:sp>
        <p:nvSpPr>
          <p:cNvPr id="8197" name="Down Arrow 8"/>
          <p:cNvSpPr>
            <a:spLocks noChangeArrowheads="1"/>
          </p:cNvSpPr>
          <p:nvPr/>
        </p:nvSpPr>
        <p:spPr bwMode="auto">
          <a:xfrm>
            <a:off x="6371655" y="6165701"/>
            <a:ext cx="144462" cy="215900"/>
          </a:xfrm>
          <a:prstGeom prst="downArrow">
            <a:avLst>
              <a:gd name="adj1" fmla="val 50000"/>
              <a:gd name="adj2" fmla="val 4981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6" descr="C5FF4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1566" y="3789040"/>
            <a:ext cx="485493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4211960" y="6309320"/>
            <a:ext cx="936104" cy="216024"/>
          </a:xfrm>
          <a:prstGeom prst="rect">
            <a:avLst/>
          </a:prstGeom>
          <a:solidFill>
            <a:schemeClr val="accent1">
              <a:alpha val="43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732240" y="6021288"/>
            <a:ext cx="1584176" cy="216024"/>
          </a:xfrm>
          <a:prstGeom prst="rect">
            <a:avLst/>
          </a:prstGeom>
          <a:solidFill>
            <a:schemeClr val="accent1">
              <a:alpha val="43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11" name="Picture 2" descr="C:\Documents and Settings\User\My Documents\Pituit.gland\scan0015.jpg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 l="3496" r="352" b="28880"/>
          <a:stretch>
            <a:fillRect/>
          </a:stretch>
        </p:blipFill>
        <p:spPr bwMode="auto">
          <a:xfrm>
            <a:off x="5076056" y="215395"/>
            <a:ext cx="3600400" cy="350163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932040" cy="9144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FF00"/>
                </a:solidFill>
              </a:rPr>
              <a:t>NECK OF PANCREAS</a:t>
            </a:r>
          </a:p>
        </p:txBody>
      </p:sp>
      <p:sp>
        <p:nvSpPr>
          <p:cNvPr id="9219" name="Shape 2"/>
          <p:cNvSpPr>
            <a:spLocks noGrp="1"/>
          </p:cNvSpPr>
          <p:nvPr>
            <p:ph sz="half" idx="1"/>
          </p:nvPr>
        </p:nvSpPr>
        <p:spPr>
          <a:xfrm>
            <a:off x="179512" y="980728"/>
            <a:ext cx="4320480" cy="5616624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The constricted portion connecting the head &amp; body of pancreas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It lies in front of origin of superior mesenteric artery and the confluence of the portal vein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Its </a:t>
            </a:r>
            <a:r>
              <a:rPr lang="en-US" sz="2400" b="1" dirty="0" err="1" smtClean="0">
                <a:solidFill>
                  <a:schemeClr val="bg1"/>
                </a:solidFill>
              </a:rPr>
              <a:t>antero</a:t>
            </a:r>
            <a:r>
              <a:rPr lang="en-US" sz="2400" b="1" dirty="0" smtClean="0">
                <a:solidFill>
                  <a:schemeClr val="bg1"/>
                </a:solidFill>
              </a:rPr>
              <a:t>-superior surface supports the pylorus of the stomach 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The superior mesenteric vessels emerge from its inferior border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9220" name="Picture 2" descr="C:\Documents and Settings\User\My Documents\Pituit.gland\scan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31000" contrast="24000"/>
          </a:blip>
          <a:srcRect l="3496" r="352" b="28880"/>
          <a:stretch>
            <a:fillRect/>
          </a:stretch>
        </p:blipFill>
        <p:spPr>
          <a:xfrm>
            <a:off x="4283968" y="1124744"/>
            <a:ext cx="4812534" cy="4680520"/>
          </a:xfrm>
          <a:solidFill>
            <a:srgbClr val="92D050"/>
          </a:solidFill>
        </p:spPr>
      </p:pic>
      <p:sp>
        <p:nvSpPr>
          <p:cNvPr id="6" name="Rectangle 5"/>
          <p:cNvSpPr/>
          <p:nvPr/>
        </p:nvSpPr>
        <p:spPr bwMode="auto">
          <a:xfrm>
            <a:off x="4355976" y="5301208"/>
            <a:ext cx="1584176" cy="21602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88032" y="116632"/>
            <a:ext cx="4860032" cy="914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BODY OF PANCREAS</a:t>
            </a:r>
            <a:endParaRPr 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244975" cy="2952328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It runs upward and to the left.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It is triangular in cross section.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The </a:t>
            </a:r>
            <a:r>
              <a:rPr lang="en-US" sz="2400" b="1" dirty="0" err="1" smtClean="0">
                <a:solidFill>
                  <a:schemeClr val="bg1"/>
                </a:solidFill>
              </a:rPr>
              <a:t>splenic</a:t>
            </a:r>
            <a:r>
              <a:rPr lang="en-US" sz="2400" b="1" dirty="0" smtClean="0">
                <a:solidFill>
                  <a:schemeClr val="bg1"/>
                </a:solidFill>
              </a:rPr>
              <a:t> vein is embedded in its post. surface</a:t>
            </a:r>
          </a:p>
          <a:p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B35110-4C43-4124-BD36-CB8FB8F641C0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10245" name="Picture 2" descr="C:\Documents and Settings\User\My Documents\Pituit.gland\scan00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>
          <a:xfrm>
            <a:off x="4499992" y="1268413"/>
            <a:ext cx="4321175" cy="4756150"/>
          </a:xfrm>
          <a:noFill/>
        </p:spPr>
      </p:pic>
      <p:cxnSp>
        <p:nvCxnSpPr>
          <p:cNvPr id="9" name="Straight Arrow Connector 8"/>
          <p:cNvCxnSpPr/>
          <p:nvPr/>
        </p:nvCxnSpPr>
        <p:spPr bwMode="auto">
          <a:xfrm rot="16200000" flipV="1">
            <a:off x="7452519" y="3429794"/>
            <a:ext cx="215900" cy="714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402832" cy="707678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FF00"/>
                </a:solidFill>
              </a:rPr>
              <a:t>TAIL OF PANCREAS</a:t>
            </a:r>
          </a:p>
        </p:txBody>
      </p:sp>
      <p:sp>
        <p:nvSpPr>
          <p:cNvPr id="11267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661" y="1268413"/>
            <a:ext cx="3851275" cy="4536851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A narrow, short segment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lies at the level of the 12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400" b="1" dirty="0" smtClean="0">
                <a:solidFill>
                  <a:schemeClr val="bg1"/>
                </a:solidFill>
              </a:rPr>
              <a:t> thoracic vertebra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Ends within the </a:t>
            </a:r>
            <a:r>
              <a:rPr lang="en-US" sz="2400" b="1" dirty="0" err="1" smtClean="0">
                <a:solidFill>
                  <a:schemeClr val="bg1"/>
                </a:solidFill>
              </a:rPr>
              <a:t>splenic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hilum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Lies in the </a:t>
            </a:r>
            <a:r>
              <a:rPr lang="en-US" sz="2400" b="1" dirty="0" err="1" smtClean="0">
                <a:solidFill>
                  <a:schemeClr val="bg1"/>
                </a:solidFill>
              </a:rPr>
              <a:t>splenicorenal</a:t>
            </a:r>
            <a:r>
              <a:rPr lang="en-US" sz="2400" b="1" dirty="0" smtClean="0">
                <a:solidFill>
                  <a:schemeClr val="bg1"/>
                </a:solidFill>
              </a:rPr>
              <a:t> ligament</a:t>
            </a: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Anteriorly</a:t>
            </a:r>
            <a:r>
              <a:rPr lang="en-US" sz="2400" b="1" dirty="0" smtClean="0">
                <a:solidFill>
                  <a:schemeClr val="bg1"/>
                </a:solidFill>
              </a:rPr>
              <a:t>, related to </a:t>
            </a:r>
            <a:r>
              <a:rPr lang="en-US" sz="2400" b="1" dirty="0" err="1" smtClean="0">
                <a:solidFill>
                  <a:schemeClr val="bg1"/>
                </a:solidFill>
              </a:rPr>
              <a:t>splenic</a:t>
            </a:r>
            <a:r>
              <a:rPr lang="en-US" sz="2400" b="1" dirty="0" smtClean="0">
                <a:solidFill>
                  <a:schemeClr val="bg1"/>
                </a:solidFill>
              </a:rPr>
              <a:t> flexure of colon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May be injured during </a:t>
            </a:r>
            <a:r>
              <a:rPr lang="en-US" sz="2400" b="1" dirty="0" err="1" smtClean="0">
                <a:solidFill>
                  <a:schemeClr val="bg1"/>
                </a:solidFill>
              </a:rPr>
              <a:t>splenectomy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11268" name="Picture 2" descr="C:\Documents and Settings\User\My Documents\Pituit.gland\scan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 l="3496" r="352" b="28880"/>
          <a:stretch>
            <a:fillRect/>
          </a:stretch>
        </p:blipFill>
        <p:spPr>
          <a:xfrm>
            <a:off x="3995936" y="1340693"/>
            <a:ext cx="5040634" cy="5040635"/>
          </a:xfrm>
          <a:solidFill>
            <a:srgbClr val="92D05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090012">
  <a:themeElements>
    <a:clrScheme name="01090012 12">
      <a:dk1>
        <a:srgbClr val="FED39A"/>
      </a:dk1>
      <a:lt1>
        <a:srgbClr val="FFFFFF"/>
      </a:lt1>
      <a:dk2>
        <a:srgbClr val="B6B6B6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D9B483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0109001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01090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2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2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2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12">
        <a:dk1>
          <a:srgbClr val="FED39A"/>
        </a:dk1>
        <a:lt1>
          <a:srgbClr val="FFFFFF"/>
        </a:lt1>
        <a:dk2>
          <a:srgbClr val="B6B6B6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D9B483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01090012</Template>
  <TotalTime>2725</TotalTime>
  <Words>548</Words>
  <Application>Microsoft Office PowerPoint</Application>
  <PresentationFormat>On-screen Show (4:3)</PresentationFormat>
  <Paragraphs>90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01090012</vt:lpstr>
      <vt:lpstr>PANCREAS</vt:lpstr>
      <vt:lpstr>OBJECTIVES</vt:lpstr>
      <vt:lpstr>PANCREAS</vt:lpstr>
      <vt:lpstr>LOCATION</vt:lpstr>
      <vt:lpstr>PARTS</vt:lpstr>
      <vt:lpstr>HEAD OF PANCREAS</vt:lpstr>
      <vt:lpstr>NECK OF PANCREAS</vt:lpstr>
      <vt:lpstr>BODY OF PANCREAS</vt:lpstr>
      <vt:lpstr>TAIL OF PANCREAS</vt:lpstr>
      <vt:lpstr>ANTERIOR RELATIONS</vt:lpstr>
      <vt:lpstr>POSTERIOR RELATIONS</vt:lpstr>
      <vt:lpstr>PANCREATIC DUCTS</vt:lpstr>
      <vt:lpstr>ACCESSORY PANCREATIC DUCTS</vt:lpstr>
      <vt:lpstr>ARTERIAL SUPPLY OF PANCREAS</vt:lpstr>
      <vt:lpstr>VENOUS DRAINAGE OF PANCREAS</vt:lpstr>
      <vt:lpstr>LYMPHATIC DRAINAGE</vt:lpstr>
      <vt:lpstr>INNERVATION OF PANCREAS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Esophags &amp; Stomach</dc:subject>
  <dc:creator>Prof. Saeed Abuel Makarem</dc:creator>
  <cp:lastModifiedBy>VOHRA</cp:lastModifiedBy>
  <cp:revision>130</cp:revision>
  <dcterms:created xsi:type="dcterms:W3CDTF">2005-12-17T15:01:58Z</dcterms:created>
  <dcterms:modified xsi:type="dcterms:W3CDTF">2014-02-19T11:57:39Z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sophagus &amp; Somach">
    <vt:lpwstr>Prof. Saeed Abuel makarem</vt:lpwstr>
  </property>
</Properties>
</file>