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26" r:id="rId2"/>
    <p:sldId id="339" r:id="rId3"/>
    <p:sldId id="338" r:id="rId4"/>
    <p:sldId id="311" r:id="rId5"/>
    <p:sldId id="261" r:id="rId6"/>
    <p:sldId id="262" r:id="rId7"/>
    <p:sldId id="335" r:id="rId8"/>
    <p:sldId id="336" r:id="rId9"/>
    <p:sldId id="263" r:id="rId10"/>
    <p:sldId id="310" r:id="rId11"/>
    <p:sldId id="309" r:id="rId12"/>
    <p:sldId id="331" r:id="rId13"/>
    <p:sldId id="317" r:id="rId14"/>
    <p:sldId id="318" r:id="rId15"/>
    <p:sldId id="332" r:id="rId16"/>
    <p:sldId id="330" r:id="rId17"/>
    <p:sldId id="345" r:id="rId18"/>
    <p:sldId id="346" r:id="rId19"/>
    <p:sldId id="347" r:id="rId20"/>
    <p:sldId id="348" r:id="rId21"/>
    <p:sldId id="314" r:id="rId22"/>
    <p:sldId id="315" r:id="rId23"/>
    <p:sldId id="307" r:id="rId24"/>
    <p:sldId id="308" r:id="rId25"/>
    <p:sldId id="320" r:id="rId26"/>
    <p:sldId id="321" r:id="rId27"/>
    <p:sldId id="264" r:id="rId28"/>
    <p:sldId id="327" r:id="rId29"/>
    <p:sldId id="268" r:id="rId30"/>
    <p:sldId id="269" r:id="rId31"/>
    <p:sldId id="270" r:id="rId32"/>
    <p:sldId id="271" r:id="rId33"/>
    <p:sldId id="272" r:id="rId34"/>
    <p:sldId id="274" r:id="rId35"/>
    <p:sldId id="276" r:id="rId36"/>
    <p:sldId id="300" r:id="rId37"/>
    <p:sldId id="328" r:id="rId38"/>
    <p:sldId id="323" r:id="rId39"/>
    <p:sldId id="324" r:id="rId40"/>
    <p:sldId id="343" r:id="rId41"/>
    <p:sldId id="333" r:id="rId42"/>
    <p:sldId id="340" r:id="rId43"/>
    <p:sldId id="341" r:id="rId44"/>
    <p:sldId id="342" r:id="rId45"/>
    <p:sldId id="344" r:id="rId46"/>
    <p:sldId id="334" r:id="rId47"/>
    <p:sldId id="329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type1</c:v>
                </c:pt>
              </c:strCache>
            </c:strRef>
          </c:tx>
          <c:spPr>
            <a:ln>
              <a:solidFill>
                <a:schemeClr val="bg2">
                  <a:lumMod val="75000"/>
                </a:schemeClr>
              </a:solidFill>
            </a:ln>
          </c:spPr>
          <c:marker>
            <c:spPr>
              <a:ln>
                <a:solidFill>
                  <a:schemeClr val="bg2">
                    <a:lumMod val="75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&gt;20 years</c:v>
                </c:pt>
                <c:pt idx="1">
                  <c:v>&gt;25 Years</c:v>
                </c:pt>
                <c:pt idx="2">
                  <c:v>&gt; 30 years</c:v>
                </c:pt>
                <c:pt idx="3">
                  <c:v>&gt;35 years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1.2</c:v>
                </c:pt>
                <c:pt idx="1">
                  <c:v>1.4</c:v>
                </c:pt>
                <c:pt idx="2">
                  <c:v>1.5</c:v>
                </c:pt>
                <c:pt idx="3">
                  <c:v>1.6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type 2</c:v>
                </c:pt>
              </c:strCache>
            </c:strRef>
          </c:tx>
          <c:spPr>
            <a:ln>
              <a:solidFill>
                <a:schemeClr val="tx2">
                  <a:lumMod val="10000"/>
                </a:schemeClr>
              </a:solidFill>
            </a:ln>
          </c:spPr>
          <c:marker>
            <c:spPr>
              <a:ln>
                <a:solidFill>
                  <a:schemeClr val="tx2">
                    <a:lumMod val="1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&gt;20 years</c:v>
                </c:pt>
                <c:pt idx="1">
                  <c:v>&gt;25 Years</c:v>
                </c:pt>
                <c:pt idx="2">
                  <c:v>&gt; 30 years</c:v>
                </c:pt>
                <c:pt idx="3">
                  <c:v>&gt;35 years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12.5</c:v>
                </c:pt>
                <c:pt idx="1">
                  <c:v>15.2</c:v>
                </c:pt>
                <c:pt idx="2">
                  <c:v>17.8</c:v>
                </c:pt>
                <c:pt idx="3">
                  <c:v>19.8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&gt;20 years</c:v>
                </c:pt>
                <c:pt idx="1">
                  <c:v>&gt;25 Years</c:v>
                </c:pt>
                <c:pt idx="2">
                  <c:v>&gt; 30 years</c:v>
                </c:pt>
                <c:pt idx="3">
                  <c:v>&gt;35 years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027584"/>
        <c:axId val="73029120"/>
      </c:lineChart>
      <c:catAx>
        <c:axId val="73027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73029120"/>
        <c:crosses val="autoZero"/>
        <c:auto val="1"/>
        <c:lblAlgn val="ctr"/>
        <c:lblOffset val="100"/>
        <c:noMultiLvlLbl val="0"/>
      </c:catAx>
      <c:valAx>
        <c:axId val="73029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73027584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  <c:spPr>
        <a:ln>
          <a:solidFill>
            <a:schemeClr val="bg2">
              <a:lumMod val="75000"/>
            </a:schemeClr>
          </a:solidFill>
        </a:ln>
      </c:spPr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type1</c:v>
                </c:pt>
              </c:strCache>
            </c:strRef>
          </c:tx>
          <c:spPr>
            <a:ln>
              <a:solidFill>
                <a:schemeClr val="bg2">
                  <a:lumMod val="75000"/>
                </a:schemeClr>
              </a:solidFill>
            </a:ln>
          </c:spPr>
          <c:marker>
            <c:spPr>
              <a:ln>
                <a:solidFill>
                  <a:schemeClr val="bg2">
                    <a:lumMod val="75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0 - 6</c:v>
                </c:pt>
                <c:pt idx="1">
                  <c:v>7 -- 18</c:v>
                </c:pt>
                <c:pt idx="2">
                  <c:v>19 - 45</c:v>
                </c:pt>
                <c:pt idx="3">
                  <c:v>46 - 65</c:v>
                </c:pt>
                <c:pt idx="4">
                  <c:v>&gt;65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</c:v>
                </c:pt>
                <c:pt idx="1">
                  <c:v>87.5</c:v>
                </c:pt>
                <c:pt idx="2">
                  <c:v>17.399999999999999</c:v>
                </c:pt>
                <c:pt idx="3">
                  <c:v>5.5</c:v>
                </c:pt>
                <c:pt idx="4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type 2</c:v>
                </c:pt>
              </c:strCache>
            </c:strRef>
          </c:tx>
          <c:spPr>
            <a:ln>
              <a:solidFill>
                <a:schemeClr val="tx2">
                  <a:lumMod val="10000"/>
                </a:schemeClr>
              </a:solidFill>
            </a:ln>
          </c:spPr>
          <c:marker>
            <c:spPr>
              <a:ln>
                <a:solidFill>
                  <a:schemeClr val="tx2">
                    <a:lumMod val="1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0 - 6</c:v>
                </c:pt>
                <c:pt idx="1">
                  <c:v>7 -- 18</c:v>
                </c:pt>
                <c:pt idx="2">
                  <c:v>19 - 45</c:v>
                </c:pt>
                <c:pt idx="3">
                  <c:v>46 - 65</c:v>
                </c:pt>
                <c:pt idx="4">
                  <c:v>&gt;65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6.3</c:v>
                </c:pt>
                <c:pt idx="2">
                  <c:v>78.900000000000006</c:v>
                </c:pt>
                <c:pt idx="3">
                  <c:v>94.4</c:v>
                </c:pt>
                <c:pt idx="4">
                  <c:v>90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0 - 6</c:v>
                </c:pt>
                <c:pt idx="1">
                  <c:v>7 -- 18</c:v>
                </c:pt>
                <c:pt idx="2">
                  <c:v>19 - 45</c:v>
                </c:pt>
                <c:pt idx="3">
                  <c:v>46 - 65</c:v>
                </c:pt>
                <c:pt idx="4">
                  <c:v>&gt;65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GDM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pPr>
              <a:ln>
                <a:solidFill>
                  <a:srgbClr val="0000FF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0 - 6</c:v>
                </c:pt>
                <c:pt idx="1">
                  <c:v>7 -- 18</c:v>
                </c:pt>
                <c:pt idx="2">
                  <c:v>19 - 45</c:v>
                </c:pt>
                <c:pt idx="3">
                  <c:v>46 - 65</c:v>
                </c:pt>
                <c:pt idx="4">
                  <c:v>&gt;65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3.6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063808"/>
        <c:axId val="139994624"/>
      </c:lineChart>
      <c:catAx>
        <c:axId val="73063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39994624"/>
        <c:crosses val="autoZero"/>
        <c:auto val="1"/>
        <c:lblAlgn val="ctr"/>
        <c:lblOffset val="100"/>
        <c:noMultiLvlLbl val="0"/>
      </c:catAx>
      <c:valAx>
        <c:axId val="139994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73063808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  <c:spPr>
        <a:ln>
          <a:solidFill>
            <a:schemeClr val="bg2">
              <a:lumMod val="75000"/>
            </a:schemeClr>
          </a:solidFill>
        </a:ln>
      </c:spPr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5180F-2BC7-4760-A7CD-AF251202863F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044A0-C33C-46C9-BEAE-651A223CD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7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Contact Info: Dee Terrell, OSDH Chronic           Telephone 405-271-4072 ext. 57110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AED21-9907-449B-9B89-1533C9CA31D5}" type="slidenum">
              <a:rPr lang="en-US"/>
              <a:pPr/>
              <a:t>2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16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E95962-935D-4688-840F-94ED4B4D74B2}" type="slidenum">
              <a:rPr lang="ar-SA" smtClean="0"/>
              <a:pPr/>
              <a:t>7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542076-2E25-4B48-AA63-660497EAC159}" type="slidenum">
              <a:rPr lang="ar-SA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9AB927-E7CB-42A6-BAF1-B232111424E7}" type="slidenum">
              <a:rPr lang="ar-SA" smtClean="0"/>
              <a:pPr/>
              <a:t>15</a:t>
            </a:fld>
            <a:endParaRPr lang="en-US" smtClean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4500" y="4148138"/>
            <a:ext cx="5918200" cy="4114800"/>
          </a:xfrm>
          <a:noFill/>
          <a:ln/>
        </p:spPr>
        <p:txBody>
          <a:bodyPr/>
          <a:lstStyle/>
          <a:p>
            <a:pPr eaLnBrk="1" hangingPunct="1"/>
            <a:endParaRPr lang="en-GB" sz="20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75696-9428-49B4-9495-6C6BDE62D840}" type="slidenum">
              <a:rPr lang="ar-SA"/>
              <a:pPr/>
              <a:t>18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Ossama AlKhatib (modified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CA0AD8-A40A-45BF-85A4-5E8788405DF5}" type="slidenum">
              <a:rPr lang="ar-SA"/>
              <a:pPr/>
              <a:t>19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Ossama AlKhatib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6F5D6-96CF-45C8-B305-301A0BFFA7B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GB" smtClean="0"/>
              <a:t>Why is it interesting to do research in diabeets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391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981200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76800" y="1981200"/>
            <a:ext cx="3581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391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1143000" y="1981200"/>
            <a:ext cx="3581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981200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302D3-E05D-4298-B1B2-57CD2E359891}" type="datetime1">
              <a:rPr lang="en-GB"/>
              <a:pPr>
                <a:defRPr/>
              </a:pPr>
              <a:t>04/03/2015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5B47E-5D16-4717-AFA2-2031E0B29D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86000" y="63246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34400" y="6492875"/>
            <a:ext cx="5334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411FF1-5F4C-4219-BD77-9BA35B0D6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EF79-DC28-458A-BF1A-C82EEAB2E5BE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png"/><Relationship Id="rId11" Type="http://schemas.openxmlformats.org/officeDocument/2006/relationships/image" Target="../media/image26.jpe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oleObject" Target="../embeddings/oleObject16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w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2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3.w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abetesatlas.org/content/global-burden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file:///C:\My%20Documents\BBC%20News%20%20UK%20POLITICS%20%20Prescott%20has%20diabetes_files\_1865023_prescott300.jpg" TargetMode="External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600450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cs typeface="Aharoni" pitchFamily="2" charset="-79"/>
              </a:rPr>
              <a:t/>
            </a:r>
            <a:br>
              <a:rPr lang="en-US" b="1" dirty="0" smtClean="0">
                <a:solidFill>
                  <a:srgbClr val="FFFF00"/>
                </a:solidFill>
                <a:cs typeface="Aharoni" pitchFamily="2" charset="-79"/>
              </a:rPr>
            </a:br>
            <a:r>
              <a:rPr lang="en-US" b="1" dirty="0" smtClean="0">
                <a:solidFill>
                  <a:srgbClr val="FFFF00"/>
                </a:solidFill>
                <a:cs typeface="Aharoni" pitchFamily="2" charset="-79"/>
              </a:rPr>
              <a:t>Epidemiology of </a:t>
            </a:r>
            <a:br>
              <a:rPr lang="en-US" b="1" dirty="0" smtClean="0">
                <a:solidFill>
                  <a:srgbClr val="FFFF00"/>
                </a:solidFill>
                <a:cs typeface="Aharoni" pitchFamily="2" charset="-79"/>
              </a:rPr>
            </a:br>
            <a:r>
              <a:rPr lang="en-US" b="1" dirty="0" smtClean="0">
                <a:solidFill>
                  <a:srgbClr val="FFFF00"/>
                </a:solidFill>
                <a:cs typeface="Aharoni" pitchFamily="2" charset="-79"/>
              </a:rPr>
              <a:t>Diabetes mellitus</a:t>
            </a:r>
            <a:endParaRPr lang="en-US" b="1" dirty="0">
              <a:solidFill>
                <a:srgbClr val="FFFF00"/>
              </a:solidFill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81400"/>
            <a:ext cx="9144000" cy="3276600"/>
          </a:xfrm>
          <a:solidFill>
            <a:srgbClr val="0070C0"/>
          </a:solidFill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Ashry</a:t>
            </a:r>
            <a:r>
              <a:rPr lang="en-US" b="1" dirty="0" smtClean="0">
                <a:solidFill>
                  <a:schemeClr val="bg1"/>
                </a:solidFill>
              </a:rPr>
              <a:t> Gad Mohamed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Prof. of Epidemiology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KSU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rgbClr val="002060"/>
          </a:solidFill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Epidemiology of diabetes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solidFill>
            <a:schemeClr val="tx2">
              <a:lumMod val="40000"/>
              <a:lumOff val="60000"/>
            </a:schemeClr>
          </a:solidFill>
          <a:ln>
            <a:solidFill>
              <a:srgbClr val="7BC627"/>
            </a:solidFill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b="1" dirty="0">
                <a:solidFill>
                  <a:schemeClr val="bg1"/>
                </a:solidFill>
              </a:rPr>
              <a:t>Prevalence worldwide is </a:t>
            </a:r>
            <a:r>
              <a:rPr lang="en-GB" b="1" dirty="0" smtClean="0">
                <a:solidFill>
                  <a:schemeClr val="bg1"/>
                </a:solidFill>
              </a:rPr>
              <a:t>increasing</a:t>
            </a:r>
            <a:endParaRPr lang="en-GB" b="1" dirty="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GB" sz="3200" b="1" dirty="0">
                <a:solidFill>
                  <a:schemeClr val="bg1"/>
                </a:solidFill>
              </a:rPr>
              <a:t>2.8% in 2000</a:t>
            </a:r>
            <a:r>
              <a:rPr lang="en-GB" sz="3200" b="1" dirty="0" smtClean="0">
                <a:solidFill>
                  <a:schemeClr val="bg1"/>
                </a:solidFill>
              </a:rPr>
              <a:t>;</a:t>
            </a:r>
          </a:p>
          <a:p>
            <a:pPr lvl="2">
              <a:lnSpc>
                <a:spcPct val="90000"/>
              </a:lnSpc>
            </a:pPr>
            <a:r>
              <a:rPr lang="en-GB" sz="3200" b="1" dirty="0" smtClean="0">
                <a:solidFill>
                  <a:schemeClr val="bg1"/>
                </a:solidFill>
              </a:rPr>
              <a:t> </a:t>
            </a:r>
            <a:r>
              <a:rPr lang="en-GB" sz="3200" b="1" dirty="0">
                <a:solidFill>
                  <a:schemeClr val="bg1"/>
                </a:solidFill>
              </a:rPr>
              <a:t>4.4% in 2030 </a:t>
            </a:r>
            <a:r>
              <a:rPr lang="en-GB" sz="3200" b="1" dirty="0" smtClean="0">
                <a:solidFill>
                  <a:schemeClr val="bg1"/>
                </a:solidFill>
              </a:rPr>
              <a:t>worldwide.</a:t>
            </a:r>
          </a:p>
          <a:p>
            <a:pPr lvl="2">
              <a:lnSpc>
                <a:spcPct val="90000"/>
              </a:lnSpc>
              <a:buNone/>
            </a:pPr>
            <a:endParaRPr lang="en-GB" sz="3200" b="1" dirty="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GB" sz="3200" b="1" dirty="0">
                <a:solidFill>
                  <a:schemeClr val="bg1"/>
                </a:solidFill>
              </a:rPr>
              <a:t>171 million in 2000; 366 million in 2030</a:t>
            </a:r>
          </a:p>
          <a:p>
            <a:pPr lvl="2">
              <a:lnSpc>
                <a:spcPct val="90000"/>
              </a:lnSpc>
            </a:pPr>
            <a:r>
              <a:rPr lang="en-GB" sz="3200" b="1" dirty="0">
                <a:solidFill>
                  <a:schemeClr val="bg1"/>
                </a:solidFill>
              </a:rPr>
              <a:t>Greatest rise in developing world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GB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42900" y="1905000"/>
          <a:ext cx="88011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7" name="Gráfico" r:id="rId4" imgW="8801100" imgH="4191000" progId="MSGraph.Chart.8">
                  <p:embed followColorScheme="full"/>
                </p:oleObj>
              </mc:Choice>
              <mc:Fallback>
                <p:oleObj name="Gráfico" r:id="rId4" imgW="8801100" imgH="41910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1905000"/>
                        <a:ext cx="88011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01650" y="652463"/>
            <a:ext cx="88439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Diabetes in the world </a:t>
            </a:r>
            <a:r>
              <a:rPr lang="ar-SA" sz="3200" b="1" dirty="0" smtClean="0">
                <a:solidFill>
                  <a:schemeClr val="tx2"/>
                </a:solidFill>
              </a:rPr>
              <a:t> </a:t>
            </a:r>
            <a:endParaRPr lang="pt-BR" sz="3200" b="1" dirty="0">
              <a:solidFill>
                <a:schemeClr val="tx2"/>
              </a:solidFill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77825" y="1636713"/>
            <a:ext cx="92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b="1">
                <a:latin typeface="Arial" charset="0"/>
              </a:rPr>
              <a:t>Millions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78BEE3F-09FA-4127-BBE7-D261D18F116D}" type="datetime1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83E3E-3B8E-4486-9E03-CD90457EA8EA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Ashry Gad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916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839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858838" y="1782763"/>
            <a:ext cx="8102600" cy="417830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title"/>
          </p:nvPr>
        </p:nvSpPr>
        <p:spPr>
          <a:xfrm>
            <a:off x="271463" y="304800"/>
            <a:ext cx="865187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</a:rPr>
              <a:t>Diagnosed and Undiagnosed Prevalence of Diabetes by Age in the US (NHANES III)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350" y="1233488"/>
          <a:ext cx="8863013" cy="465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1" name="Chart" r:id="rId4" imgW="8763000" imgH="4095902" progId="MSGraph.Chart.8">
                  <p:embed followColorScheme="full"/>
                </p:oleObj>
              </mc:Choice>
              <mc:Fallback>
                <p:oleObj name="Chart" r:id="rId4" imgW="8763000" imgH="4095902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1233488"/>
                        <a:ext cx="8863013" cy="465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3092450" y="6183313"/>
            <a:ext cx="2962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Harris et al., Diabetes Care, 1998</a:t>
            </a:r>
            <a:endParaRPr lang="en-US" sz="2400" b="1" i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514C532-C444-462C-81D9-250D3CAE7011}" type="datetime1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CF33A-3ACD-4863-A425-07120D6A1364}" type="slidenum">
              <a:rPr lang="ar-SA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Ashry Gad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b="1" smtClean="0">
                <a:solidFill>
                  <a:schemeClr val="tx1"/>
                </a:solidFill>
              </a:rPr>
              <a:t>Top 10 Countries with the highest prevalence of diabetes in 2007 and 2025</a:t>
            </a:r>
            <a:br>
              <a:rPr lang="en-GB" sz="2400" b="1" smtClean="0">
                <a:solidFill>
                  <a:schemeClr val="tx1"/>
                </a:solidFill>
              </a:rPr>
            </a:br>
            <a:r>
              <a:rPr lang="en-GB" sz="1600" b="1" smtClean="0">
                <a:solidFill>
                  <a:schemeClr val="tx1"/>
                </a:solidFill>
              </a:rPr>
              <a:t>(SA figure is based on FPG of 7 mmol and over)</a:t>
            </a:r>
            <a:endParaRPr lang="en-US" sz="1600" b="1" smtClean="0">
              <a:solidFill>
                <a:schemeClr val="tx1"/>
              </a:solidFill>
            </a:endParaRPr>
          </a:p>
        </p:txBody>
      </p:sp>
      <p:pic>
        <p:nvPicPr>
          <p:cNvPr id="27651" name="Picture 4" descr="dia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327150"/>
            <a:ext cx="8713787" cy="5530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/>
          <a:lstStyle/>
          <a:p>
            <a:r>
              <a:rPr lang="en-US" sz="3200" b="1" dirty="0"/>
              <a:t>Prevalence of diabetes based on stepwise surveys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xfrm>
            <a:off x="381000" y="1447800"/>
            <a:ext cx="8305800" cy="4419600"/>
          </a:xfrm>
          <a:noFill/>
        </p:spPr>
        <p:txBody>
          <a:bodyPr>
            <a:normAutofit/>
          </a:bodyPr>
          <a:lstStyle/>
          <a:p>
            <a:endParaRPr lang="en-US" b="1" dirty="0"/>
          </a:p>
          <a:p>
            <a:r>
              <a:rPr lang="en-US" b="1" dirty="0"/>
              <a:t>Jordan: 12%</a:t>
            </a:r>
          </a:p>
          <a:p>
            <a:r>
              <a:rPr lang="en-US" b="1" dirty="0"/>
              <a:t>Iraq: 10.4%</a:t>
            </a:r>
          </a:p>
          <a:p>
            <a:r>
              <a:rPr lang="en-US" b="1" dirty="0"/>
              <a:t>Syria: 20.5%</a:t>
            </a:r>
          </a:p>
          <a:p>
            <a:r>
              <a:rPr lang="en-US" b="1" dirty="0"/>
              <a:t>Saudi Arabia: 17.9%</a:t>
            </a:r>
          </a:p>
          <a:p>
            <a:r>
              <a:rPr lang="en-US" b="1" dirty="0"/>
              <a:t>Iran: 10.3</a:t>
            </a:r>
            <a:r>
              <a:rPr lang="en-US" b="1" dirty="0" smtClean="0"/>
              <a:t>%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 bwMode="auto">
          <a:xfrm>
            <a:off x="1066800" y="0"/>
            <a:ext cx="7391400" cy="914400"/>
          </a:xfrm>
          <a:noFill/>
        </p:spPr>
        <p:txBody>
          <a:bodyPr/>
          <a:lstStyle/>
          <a:p>
            <a:r>
              <a:rPr lang="en-US" sz="3200" b="1" dirty="0"/>
              <a:t>Prevalence of Diabetes in EMR</a:t>
            </a: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0" y="838200"/>
          <a:ext cx="41148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6" name="Chart" r:id="rId4" imgW="2743200" imgH="4143451" progId="MSGraph.Chart.8">
                  <p:embed/>
                </p:oleObj>
              </mc:Choice>
              <mc:Fallback>
                <p:oleObj name="Chart" r:id="rId4" imgW="2743200" imgH="4143451" progId="MSGraph.Char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8200"/>
                        <a:ext cx="4114800" cy="502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4648200" y="762000"/>
          <a:ext cx="449580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7" name="Chart" r:id="rId6" imgW="2952902" imgH="4172102" progId="MSGraph.Chart.8">
                  <p:embed/>
                </p:oleObj>
              </mc:Choice>
              <mc:Fallback>
                <p:oleObj name="Chart" r:id="rId6" imgW="2952902" imgH="4172102" progId="MSGraph.Char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762000"/>
                        <a:ext cx="4495800" cy="518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566863" y="1343025"/>
            <a:ext cx="28797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ar-SA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566863" y="1343025"/>
            <a:ext cx="313213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28600" y="228600"/>
          <a:ext cx="4267200" cy="587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0" name="Chart" r:id="rId4" imgW="3362249" imgH="2857500" progId="MSGraph.Chart.8">
                  <p:embed/>
                </p:oleObj>
              </mc:Choice>
              <mc:Fallback>
                <p:oleObj name="Chart" r:id="rId4" imgW="3362249" imgH="2857500" progId="MSGraph.Char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4267200" cy="587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4953000" y="0"/>
          <a:ext cx="4191000" cy="608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1" name="Chart" r:id="rId6" imgW="3286049" imgH="2743200" progId="MSGraph.Chart.8">
                  <p:embed/>
                </p:oleObj>
              </mc:Choice>
              <mc:Fallback>
                <p:oleObj name="Chart" r:id="rId6" imgW="3286049" imgH="2743200" progId="MSGraph.Char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0"/>
                        <a:ext cx="4191000" cy="608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443038" y="1852613"/>
            <a:ext cx="3686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ar-SA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443038" y="1852613"/>
            <a:ext cx="257333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Learning 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 the end of the presentation the participant will be able to :</a:t>
            </a: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Discuss the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Global prevalence of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diabetes</a:t>
            </a: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Discuss the state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 diabetes in KSA.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Know risk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factors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 diabetes.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Discuss the magnitude of complications of diabetes.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66814"/>
            <a:ext cx="91440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759178" y="196851"/>
            <a:ext cx="7927622" cy="955675"/>
          </a:xfrm>
          <a:prstGeom prst="rect">
            <a:avLst/>
          </a:prstGeom>
          <a:gradFill rotWithShape="0">
            <a:gsLst>
              <a:gs pos="0">
                <a:srgbClr val="3333FF">
                  <a:gamma/>
                  <a:shade val="46275"/>
                  <a:invGamma/>
                </a:srgbClr>
              </a:gs>
              <a:gs pos="100000">
                <a:srgbClr val="33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Global  Projections for the Diabetes Epidemic: 2000-2030 (in millions)</a:t>
            </a: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1388533" y="1828800"/>
            <a:ext cx="756356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000040"/>
                </a:solidFill>
              </a:rPr>
              <a:t>NA</a:t>
            </a:r>
          </a:p>
          <a:p>
            <a:pPr algn="ctr" eaLnBrk="0" hangingPunct="0"/>
            <a:r>
              <a:rPr lang="en-US" b="1">
                <a:solidFill>
                  <a:srgbClr val="000040"/>
                </a:solidFill>
              </a:rPr>
              <a:t>19.7</a:t>
            </a:r>
          </a:p>
          <a:p>
            <a:pPr algn="ctr" eaLnBrk="0" hangingPunct="0"/>
            <a:r>
              <a:rPr lang="en-US" b="1">
                <a:solidFill>
                  <a:srgbClr val="000040"/>
                </a:solidFill>
              </a:rPr>
              <a:t>33.9</a:t>
            </a:r>
          </a:p>
          <a:p>
            <a:pPr algn="ctr" eaLnBrk="0" hangingPunct="0"/>
            <a:r>
              <a:rPr lang="en-US" b="1" i="1">
                <a:solidFill>
                  <a:srgbClr val="0000FF"/>
                </a:solidFill>
              </a:rPr>
              <a:t>72%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2065867" y="3276600"/>
            <a:ext cx="770467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000040"/>
                </a:solidFill>
              </a:rPr>
              <a:t>LAC</a:t>
            </a:r>
          </a:p>
          <a:p>
            <a:pPr algn="ctr" eaLnBrk="0" hangingPunct="0"/>
            <a:r>
              <a:rPr lang="en-US" b="1">
                <a:solidFill>
                  <a:srgbClr val="000040"/>
                </a:solidFill>
              </a:rPr>
              <a:t>13.3</a:t>
            </a:r>
          </a:p>
          <a:p>
            <a:pPr algn="ctr" eaLnBrk="0" hangingPunct="0"/>
            <a:r>
              <a:rPr lang="en-US" b="1">
                <a:solidFill>
                  <a:srgbClr val="000040"/>
                </a:solidFill>
              </a:rPr>
              <a:t>33.0</a:t>
            </a:r>
          </a:p>
          <a:p>
            <a:pPr algn="ctr" eaLnBrk="0" hangingPunct="0"/>
            <a:r>
              <a:rPr lang="en-US" b="1" i="1">
                <a:solidFill>
                  <a:srgbClr val="0000FF"/>
                </a:solidFill>
              </a:rPr>
              <a:t>248%</a:t>
            </a: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4504267" y="1676400"/>
            <a:ext cx="783167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EU</a:t>
            </a:r>
          </a:p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17.8</a:t>
            </a:r>
          </a:p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25.1</a:t>
            </a:r>
          </a:p>
          <a:p>
            <a:pPr algn="l" eaLnBrk="0" hangingPunct="0"/>
            <a:r>
              <a:rPr lang="en-US" b="1" i="1">
                <a:solidFill>
                  <a:srgbClr val="0000FF"/>
                </a:solidFill>
              </a:rPr>
              <a:t>41%</a:t>
            </a:r>
            <a:endParaRPr lang="en-US" altLang="en-US" b="1" i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8094134" y="4800600"/>
            <a:ext cx="732367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A+NZ</a:t>
            </a:r>
          </a:p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1.2</a:t>
            </a:r>
          </a:p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2.0</a:t>
            </a:r>
          </a:p>
          <a:p>
            <a:pPr algn="l" eaLnBrk="0" hangingPunct="0"/>
            <a:r>
              <a:rPr lang="en-US" b="1" i="1">
                <a:solidFill>
                  <a:srgbClr val="0000FF"/>
                </a:solidFill>
              </a:rPr>
              <a:t>65%</a:t>
            </a:r>
            <a:endParaRPr lang="en-US" altLang="en-US" b="1" i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4085167" y="3463925"/>
            <a:ext cx="719667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SSA</a:t>
            </a:r>
          </a:p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 7.1</a:t>
            </a:r>
          </a:p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18.6</a:t>
            </a:r>
          </a:p>
          <a:p>
            <a:pPr algn="l" eaLnBrk="0" hangingPunct="0"/>
            <a:r>
              <a:rPr lang="en-US" b="1" i="1">
                <a:solidFill>
                  <a:srgbClr val="0000FF"/>
                </a:solidFill>
              </a:rPr>
              <a:t>261%</a:t>
            </a:r>
            <a:endParaRPr lang="en-US" altLang="en-US" b="1" i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707467" y="5489576"/>
            <a:ext cx="2690989" cy="136842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World</a:t>
            </a:r>
          </a:p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2000 = </a:t>
            </a:r>
            <a:r>
              <a:rPr lang="en-US" sz="2000" b="1">
                <a:solidFill>
                  <a:srgbClr val="DBD600"/>
                </a:solidFill>
              </a:rPr>
              <a:t>17</a:t>
            </a:r>
            <a:r>
              <a:rPr lang="en-US" sz="2000" b="1">
                <a:solidFill>
                  <a:srgbClr val="FFFF00"/>
                </a:solidFill>
              </a:rPr>
              <a:t>1 million</a:t>
            </a:r>
          </a:p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2030 = 366 million</a:t>
            </a:r>
          </a:p>
          <a:p>
            <a:pPr algn="ctr" eaLnBrk="0" hangingPunct="0"/>
            <a:r>
              <a:rPr lang="en-US" sz="2000" b="1" i="1">
                <a:solidFill>
                  <a:srgbClr val="66FF33"/>
                </a:solidFill>
              </a:rPr>
              <a:t>Increase 213%</a:t>
            </a:r>
          </a:p>
        </p:txBody>
      </p:sp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7145867" y="2286000"/>
            <a:ext cx="898878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China</a:t>
            </a:r>
          </a:p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20.8</a:t>
            </a:r>
          </a:p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42.3</a:t>
            </a:r>
          </a:p>
          <a:p>
            <a:pPr algn="l" eaLnBrk="0" hangingPunct="0"/>
            <a:r>
              <a:rPr lang="en-US" b="1" i="1">
                <a:solidFill>
                  <a:srgbClr val="0000FF"/>
                </a:solidFill>
              </a:rPr>
              <a:t>204%</a:t>
            </a:r>
            <a:endParaRPr lang="en-US" altLang="en-US" b="1" i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-778933" y="5942014"/>
            <a:ext cx="5791200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l"/>
            <a:r>
              <a:rPr lang="en-US"/>
              <a:t>Wild, S et al.: Global prevalence of diabetes:</a:t>
            </a:r>
          </a:p>
          <a:p>
            <a:pPr algn="l"/>
            <a:r>
              <a:rPr lang="en-US"/>
              <a:t>Estimates for 2000 and projections for 2030</a:t>
            </a:r>
          </a:p>
          <a:p>
            <a:pPr algn="l"/>
            <a:r>
              <a:rPr lang="en-US"/>
              <a:t> Diabetes Care 2004 In press</a:t>
            </a:r>
          </a:p>
        </p:txBody>
      </p:sp>
      <p:sp>
        <p:nvSpPr>
          <p:cNvPr id="196620" name="Text Box 12"/>
          <p:cNvSpPr txBox="1">
            <a:spLocks noChangeArrowheads="1"/>
          </p:cNvSpPr>
          <p:nvPr/>
        </p:nvSpPr>
        <p:spPr bwMode="auto">
          <a:xfrm>
            <a:off x="6265333" y="3581401"/>
            <a:ext cx="682978" cy="1477328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l"/>
            <a:r>
              <a:rPr lang="en-US" b="1">
                <a:solidFill>
                  <a:srgbClr val="000040"/>
                </a:solidFill>
              </a:rPr>
              <a:t>India</a:t>
            </a:r>
          </a:p>
          <a:p>
            <a:pPr algn="l"/>
            <a:r>
              <a:rPr lang="en-US" b="1">
                <a:solidFill>
                  <a:srgbClr val="000040"/>
                </a:solidFill>
              </a:rPr>
              <a:t>31.7</a:t>
            </a:r>
          </a:p>
          <a:p>
            <a:pPr algn="l"/>
            <a:r>
              <a:rPr lang="en-US" b="1">
                <a:solidFill>
                  <a:srgbClr val="000040"/>
                </a:solidFill>
              </a:rPr>
              <a:t>79.4</a:t>
            </a:r>
          </a:p>
          <a:p>
            <a:pPr algn="l"/>
            <a:r>
              <a:rPr lang="en-US" b="1" i="1">
                <a:solidFill>
                  <a:srgbClr val="0000FF"/>
                </a:solidFill>
              </a:rPr>
              <a:t>251%</a:t>
            </a:r>
            <a:endParaRPr lang="en-US"/>
          </a:p>
        </p:txBody>
      </p:sp>
      <p:sp>
        <p:nvSpPr>
          <p:cNvPr id="196621" name="Rectangle 13"/>
          <p:cNvSpPr>
            <a:spLocks noChangeArrowheads="1"/>
          </p:cNvSpPr>
          <p:nvPr/>
        </p:nvSpPr>
        <p:spPr bwMode="auto">
          <a:xfrm>
            <a:off x="5334000" y="2743201"/>
            <a:ext cx="704039" cy="1200329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 anchorCtr="1">
            <a:spAutoFit/>
          </a:bodyPr>
          <a:lstStyle/>
          <a:p>
            <a:r>
              <a:rPr lang="en-US" b="1">
                <a:solidFill>
                  <a:srgbClr val="000040"/>
                </a:solidFill>
              </a:rPr>
              <a:t>MEC</a:t>
            </a:r>
          </a:p>
          <a:p>
            <a:r>
              <a:rPr lang="en-US" b="1">
                <a:solidFill>
                  <a:srgbClr val="000040"/>
                </a:solidFill>
              </a:rPr>
              <a:t>20.1</a:t>
            </a:r>
          </a:p>
          <a:p>
            <a:r>
              <a:rPr lang="en-US" b="1">
                <a:solidFill>
                  <a:srgbClr val="000040"/>
                </a:solidFill>
              </a:rPr>
              <a:t>52.8</a:t>
            </a:r>
          </a:p>
          <a:p>
            <a:r>
              <a:rPr lang="en-US" b="1">
                <a:solidFill>
                  <a:schemeClr val="bg1"/>
                </a:solidFill>
              </a:rPr>
              <a:t>263%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5452533" y="3352800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 animBg="1" autoUpdateAnimBg="0"/>
      <p:bldP spid="196613" grpId="0" animBg="1" autoUpdateAnimBg="0"/>
      <p:bldP spid="196614" grpId="0" animBg="1" autoUpdateAnimBg="0"/>
      <p:bldP spid="196615" grpId="0" animBg="1" autoUpdateAnimBg="0"/>
      <p:bldP spid="196616" grpId="0" animBg="1" autoUpdateAnimBg="0"/>
      <p:bldP spid="196618" grpId="0" animBg="1" autoUpdateAnimBg="0"/>
      <p:bldP spid="196620" grpId="0" animBg="1"/>
      <p:bldP spid="1966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0" y="0"/>
            <a:ext cx="2133600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2133600" y="0"/>
            <a:ext cx="7010400" cy="6858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304800" y="228600"/>
          <a:ext cx="160020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6" name="Clip" r:id="rId3" imgW="2887200" imgH="3573000" progId="">
                  <p:embed/>
                </p:oleObj>
              </mc:Choice>
              <mc:Fallback>
                <p:oleObj name="Clip" r:id="rId3" imgW="2887200" imgH="3573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1418" t="36600" r="3311" b="29195"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1600200" cy="12255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0" y="1600200"/>
            <a:ext cx="205740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ar-SA" sz="1600" b="1">
                <a:solidFill>
                  <a:srgbClr val="FFFF66"/>
                </a:solidFill>
                <a:latin typeface="Tahoma" pitchFamily="34" charset="0"/>
              </a:rPr>
              <a:t>Diabetes Mellitus</a:t>
            </a:r>
          </a:p>
          <a:p>
            <a:pPr algn="ctr"/>
            <a:endParaRPr lang="en-US" altLang="ar-SA" sz="1600" b="1">
              <a:solidFill>
                <a:srgbClr val="FFFF66"/>
              </a:solidFill>
              <a:latin typeface="Tahoma" pitchFamily="34" charset="0"/>
            </a:endParaRPr>
          </a:p>
          <a:p>
            <a:pPr algn="ctr"/>
            <a:r>
              <a:rPr lang="en-US" altLang="ar-SA" sz="1600" b="1">
                <a:solidFill>
                  <a:srgbClr val="FFFF66"/>
                </a:solidFill>
                <a:latin typeface="Tahoma" pitchFamily="34" charset="0"/>
              </a:rPr>
              <a:t>an Epidemic Disease  in  the</a:t>
            </a:r>
          </a:p>
          <a:p>
            <a:pPr algn="ctr"/>
            <a:endParaRPr lang="en-US" altLang="ar-SA" sz="1600" b="1">
              <a:solidFill>
                <a:srgbClr val="FFFF66"/>
              </a:solidFill>
              <a:latin typeface="Tahoma" pitchFamily="34" charset="0"/>
            </a:endParaRPr>
          </a:p>
          <a:p>
            <a:pPr algn="ctr"/>
            <a:r>
              <a:rPr lang="en-US" altLang="ar-SA" sz="1800" b="1">
                <a:solidFill>
                  <a:srgbClr val="FF9933"/>
                </a:solidFill>
                <a:latin typeface="Tahoma" pitchFamily="34" charset="0"/>
              </a:rPr>
              <a:t>Gulf  Countries</a:t>
            </a:r>
          </a:p>
        </p:txBody>
      </p:sp>
      <p:sp>
        <p:nvSpPr>
          <p:cNvPr id="129030" name="Line 6"/>
          <p:cNvSpPr>
            <a:spLocks noChangeShapeType="1"/>
          </p:cNvSpPr>
          <p:nvPr/>
        </p:nvSpPr>
        <p:spPr bwMode="auto">
          <a:xfrm>
            <a:off x="152400" y="3276600"/>
            <a:ext cx="1828800" cy="0"/>
          </a:xfrm>
          <a:prstGeom prst="line">
            <a:avLst/>
          </a:prstGeom>
          <a:noFill/>
          <a:ln w="57150">
            <a:solidFill>
              <a:srgbClr val="CC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31" name="Line 7"/>
          <p:cNvSpPr>
            <a:spLocks noChangeShapeType="1"/>
          </p:cNvSpPr>
          <p:nvPr/>
        </p:nvSpPr>
        <p:spPr bwMode="auto">
          <a:xfrm>
            <a:off x="152400" y="3352800"/>
            <a:ext cx="1828800" cy="0"/>
          </a:xfrm>
          <a:prstGeom prst="line">
            <a:avLst/>
          </a:prstGeom>
          <a:noFill/>
          <a:ln w="19050">
            <a:solidFill>
              <a:srgbClr val="CC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304800" y="4038600"/>
            <a:ext cx="1524000" cy="2209800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ar-SA" sz="1600" dirty="0">
                <a:solidFill>
                  <a:schemeClr val="bg1"/>
                </a:solidFill>
                <a:latin typeface="Impact" pitchFamily="34" charset="0"/>
              </a:rPr>
              <a:t>Epidemiological</a:t>
            </a:r>
            <a:endParaRPr lang="en-US" altLang="ar-SA" sz="2000" dirty="0">
              <a:solidFill>
                <a:schemeClr val="bg1"/>
              </a:solidFill>
              <a:latin typeface="Impact" pitchFamily="34" charset="0"/>
            </a:endParaRPr>
          </a:p>
          <a:p>
            <a:pPr algn="ctr"/>
            <a:r>
              <a:rPr lang="en-US" altLang="ar-SA" sz="1600" dirty="0">
                <a:solidFill>
                  <a:schemeClr val="bg1"/>
                </a:solidFill>
                <a:latin typeface="Impact" pitchFamily="34" charset="0"/>
              </a:rPr>
              <a:t>Data</a:t>
            </a:r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3298825" y="457200"/>
            <a:ext cx="477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ar-SA" b="1">
                <a:solidFill>
                  <a:srgbClr val="333399"/>
                </a:solidFill>
                <a:latin typeface="Tahoma" pitchFamily="34" charset="0"/>
              </a:rPr>
              <a:t>Diabetes Mellitus Prevalence</a:t>
            </a:r>
          </a:p>
        </p:txBody>
      </p:sp>
      <p:graphicFrame>
        <p:nvGraphicFramePr>
          <p:cNvPr id="129034" name="Object 10"/>
          <p:cNvGraphicFramePr>
            <a:graphicFrameLocks noChangeAspect="1"/>
          </p:cNvGraphicFramePr>
          <p:nvPr/>
        </p:nvGraphicFramePr>
        <p:xfrm>
          <a:off x="3733800" y="1219200"/>
          <a:ext cx="3787775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7" name="Clip" r:id="rId5" imgW="2887200" imgH="3573000" progId="">
                  <p:embed/>
                </p:oleObj>
              </mc:Choice>
              <mc:Fallback>
                <p:oleObj name="Clip" r:id="rId5" imgW="2887200" imgH="35730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1418" t="36600" r="7375" b="29195"/>
                      <a:stretch>
                        <a:fillRect/>
                      </a:stretch>
                    </p:blipFill>
                    <p:spPr bwMode="auto">
                      <a:xfrm>
                        <a:off x="3733800" y="1219200"/>
                        <a:ext cx="3787775" cy="4419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5" name="AutoShape 11"/>
          <p:cNvSpPr>
            <a:spLocks noChangeArrowheads="1"/>
          </p:cNvSpPr>
          <p:nvPr/>
        </p:nvSpPr>
        <p:spPr bwMode="auto">
          <a:xfrm>
            <a:off x="2286000" y="15240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Kuwait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>
                <a:solidFill>
                  <a:schemeClr val="bg1"/>
                </a:solidFill>
              </a:rPr>
              <a:t>14.8</a:t>
            </a:r>
          </a:p>
        </p:txBody>
      </p:sp>
      <p:sp>
        <p:nvSpPr>
          <p:cNvPr id="129036" name="AutoShape 12"/>
          <p:cNvSpPr>
            <a:spLocks noChangeArrowheads="1"/>
          </p:cNvSpPr>
          <p:nvPr/>
        </p:nvSpPr>
        <p:spPr bwMode="auto">
          <a:xfrm>
            <a:off x="7620000" y="15240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Bahrain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>
                <a:solidFill>
                  <a:schemeClr val="bg1"/>
                </a:solidFill>
              </a:rPr>
              <a:t>11.0</a:t>
            </a:r>
          </a:p>
        </p:txBody>
      </p:sp>
      <p:sp>
        <p:nvSpPr>
          <p:cNvPr id="129037" name="AutoShape 13"/>
          <p:cNvSpPr>
            <a:spLocks noChangeArrowheads="1"/>
          </p:cNvSpPr>
          <p:nvPr/>
        </p:nvSpPr>
        <p:spPr bwMode="auto">
          <a:xfrm>
            <a:off x="2286000" y="29718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UAE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>
                <a:solidFill>
                  <a:schemeClr val="bg1"/>
                </a:solidFill>
              </a:rPr>
              <a:t>15.7</a:t>
            </a:r>
          </a:p>
        </p:txBody>
      </p:sp>
      <p:sp>
        <p:nvSpPr>
          <p:cNvPr id="129038" name="AutoShape 14"/>
          <p:cNvSpPr>
            <a:spLocks noChangeArrowheads="1"/>
          </p:cNvSpPr>
          <p:nvPr/>
        </p:nvSpPr>
        <p:spPr bwMode="auto">
          <a:xfrm>
            <a:off x="7620000" y="29718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Qatar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>
                <a:solidFill>
                  <a:schemeClr val="bg1"/>
                </a:solidFill>
              </a:rPr>
              <a:t>15.0</a:t>
            </a:r>
          </a:p>
        </p:txBody>
      </p:sp>
      <p:sp>
        <p:nvSpPr>
          <p:cNvPr id="129039" name="AutoShape 15"/>
          <p:cNvSpPr>
            <a:spLocks noChangeArrowheads="1"/>
          </p:cNvSpPr>
          <p:nvPr/>
        </p:nvSpPr>
        <p:spPr bwMode="auto">
          <a:xfrm>
            <a:off x="2286000" y="44958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Saudi Arabia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>
                <a:solidFill>
                  <a:schemeClr val="bg1"/>
                </a:solidFill>
              </a:rPr>
              <a:t>12.3</a:t>
            </a:r>
          </a:p>
        </p:txBody>
      </p:sp>
      <p:sp>
        <p:nvSpPr>
          <p:cNvPr id="129040" name="AutoShape 16"/>
          <p:cNvSpPr>
            <a:spLocks noChangeArrowheads="1"/>
          </p:cNvSpPr>
          <p:nvPr/>
        </p:nvSpPr>
        <p:spPr bwMode="auto">
          <a:xfrm>
            <a:off x="7620000" y="44958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Oman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>
                <a:solidFill>
                  <a:schemeClr val="bg1"/>
                </a:solidFill>
              </a:rPr>
              <a:t>10.0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0" y="0"/>
            <a:ext cx="2133600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2133600" y="0"/>
            <a:ext cx="7010400" cy="6858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304800" y="228600"/>
          <a:ext cx="160020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0" name="Clip" r:id="rId3" imgW="2887200" imgH="3573000" progId="">
                  <p:embed/>
                </p:oleObj>
              </mc:Choice>
              <mc:Fallback>
                <p:oleObj name="Clip" r:id="rId3" imgW="2887200" imgH="3573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1418" t="36600" r="3311" b="29195"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1600200" cy="12255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0" y="1600200"/>
            <a:ext cx="205740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ar-SA" sz="1600" b="1">
                <a:solidFill>
                  <a:srgbClr val="FFFF66"/>
                </a:solidFill>
                <a:latin typeface="Tahoma" pitchFamily="34" charset="0"/>
              </a:rPr>
              <a:t>Diabetes Mellitus</a:t>
            </a:r>
          </a:p>
          <a:p>
            <a:pPr algn="ctr"/>
            <a:endParaRPr lang="en-US" altLang="ar-SA" sz="1600" b="1">
              <a:solidFill>
                <a:srgbClr val="FFFF66"/>
              </a:solidFill>
              <a:latin typeface="Tahoma" pitchFamily="34" charset="0"/>
            </a:endParaRPr>
          </a:p>
          <a:p>
            <a:pPr algn="ctr"/>
            <a:r>
              <a:rPr lang="en-US" altLang="ar-SA" sz="1600" b="1">
                <a:solidFill>
                  <a:srgbClr val="FFFF66"/>
                </a:solidFill>
                <a:latin typeface="Tahoma" pitchFamily="34" charset="0"/>
              </a:rPr>
              <a:t>an Epidemic Disease  in  the</a:t>
            </a:r>
          </a:p>
          <a:p>
            <a:pPr algn="ctr"/>
            <a:endParaRPr lang="en-US" altLang="ar-SA" sz="1600" b="1">
              <a:solidFill>
                <a:srgbClr val="FFFF66"/>
              </a:solidFill>
              <a:latin typeface="Tahoma" pitchFamily="34" charset="0"/>
            </a:endParaRPr>
          </a:p>
          <a:p>
            <a:pPr algn="ctr"/>
            <a:r>
              <a:rPr lang="en-US" altLang="ar-SA" sz="1800" b="1">
                <a:solidFill>
                  <a:srgbClr val="FF9933"/>
                </a:solidFill>
                <a:latin typeface="Tahoma" pitchFamily="34" charset="0"/>
              </a:rPr>
              <a:t>Gulf  Countries</a:t>
            </a:r>
          </a:p>
        </p:txBody>
      </p:sp>
      <p:sp>
        <p:nvSpPr>
          <p:cNvPr id="130054" name="Line 6"/>
          <p:cNvSpPr>
            <a:spLocks noChangeShapeType="1"/>
          </p:cNvSpPr>
          <p:nvPr/>
        </p:nvSpPr>
        <p:spPr bwMode="auto">
          <a:xfrm>
            <a:off x="152400" y="3276600"/>
            <a:ext cx="18288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55" name="Line 7"/>
          <p:cNvSpPr>
            <a:spLocks noChangeShapeType="1"/>
          </p:cNvSpPr>
          <p:nvPr/>
        </p:nvSpPr>
        <p:spPr bwMode="auto">
          <a:xfrm>
            <a:off x="152400" y="3352800"/>
            <a:ext cx="1828800" cy="0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56" name="Rectangle 8"/>
          <p:cNvSpPr>
            <a:spLocks noChangeArrowheads="1"/>
          </p:cNvSpPr>
          <p:nvPr/>
        </p:nvSpPr>
        <p:spPr bwMode="auto">
          <a:xfrm>
            <a:off x="304800" y="4038600"/>
            <a:ext cx="1524000" cy="2209800"/>
          </a:xfrm>
          <a:prstGeom prst="rect">
            <a:avLst/>
          </a:prstGeom>
          <a:noFill/>
          <a:ln w="9525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ar-SA" sz="1600" dirty="0">
                <a:solidFill>
                  <a:schemeClr val="bg1"/>
                </a:solidFill>
                <a:latin typeface="Impact" pitchFamily="34" charset="0"/>
              </a:rPr>
              <a:t>Epidemiological</a:t>
            </a:r>
            <a:endParaRPr lang="en-US" altLang="ar-SA" sz="2000" dirty="0">
              <a:solidFill>
                <a:schemeClr val="bg1"/>
              </a:solidFill>
              <a:latin typeface="Impact" pitchFamily="34" charset="0"/>
            </a:endParaRPr>
          </a:p>
          <a:p>
            <a:pPr algn="ctr"/>
            <a:r>
              <a:rPr lang="en-US" altLang="ar-SA" sz="1600" dirty="0">
                <a:solidFill>
                  <a:schemeClr val="bg1"/>
                </a:solidFill>
                <a:latin typeface="Impact" pitchFamily="34" charset="0"/>
              </a:rPr>
              <a:t>Data</a:t>
            </a: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2438400" y="381000"/>
            <a:ext cx="6427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ar-SA" b="1">
                <a:solidFill>
                  <a:srgbClr val="333399"/>
                </a:solidFill>
                <a:latin typeface="Tahoma" pitchFamily="34" charset="0"/>
              </a:rPr>
              <a:t>Impaired Glucose Tolerance Prevalence</a:t>
            </a:r>
          </a:p>
        </p:txBody>
      </p:sp>
      <p:graphicFrame>
        <p:nvGraphicFramePr>
          <p:cNvPr id="130058" name="Object 10"/>
          <p:cNvGraphicFramePr>
            <a:graphicFrameLocks noChangeAspect="1"/>
          </p:cNvGraphicFramePr>
          <p:nvPr/>
        </p:nvGraphicFramePr>
        <p:xfrm>
          <a:off x="3733800" y="1219200"/>
          <a:ext cx="3787775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1" name="Clip" r:id="rId5" imgW="2887200" imgH="3573000" progId="">
                  <p:embed/>
                </p:oleObj>
              </mc:Choice>
              <mc:Fallback>
                <p:oleObj name="Clip" r:id="rId5" imgW="2887200" imgH="35730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1418" t="36600" r="7375" b="29195"/>
                      <a:stretch>
                        <a:fillRect/>
                      </a:stretch>
                    </p:blipFill>
                    <p:spPr bwMode="auto">
                      <a:xfrm>
                        <a:off x="3733800" y="1219200"/>
                        <a:ext cx="3787775" cy="4419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9" name="AutoShape 11"/>
          <p:cNvSpPr>
            <a:spLocks noChangeArrowheads="1"/>
          </p:cNvSpPr>
          <p:nvPr/>
        </p:nvSpPr>
        <p:spPr bwMode="auto">
          <a:xfrm>
            <a:off x="2286000" y="15240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FF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Kuwait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>
                <a:solidFill>
                  <a:schemeClr val="bg1"/>
                </a:solidFill>
              </a:rPr>
              <a:t>12</a:t>
            </a:r>
            <a:r>
              <a:rPr lang="en-US" altLang="ar-SA" sz="1200" b="1" dirty="0"/>
              <a:t>.</a:t>
            </a:r>
            <a:r>
              <a:rPr lang="en-US" altLang="ar-SA" sz="12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30060" name="AutoShape 12"/>
          <p:cNvSpPr>
            <a:spLocks noChangeArrowheads="1"/>
          </p:cNvSpPr>
          <p:nvPr/>
        </p:nvSpPr>
        <p:spPr bwMode="auto">
          <a:xfrm>
            <a:off x="7620000" y="15240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FF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Bahrain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>
                <a:solidFill>
                  <a:schemeClr val="bg1"/>
                </a:solidFill>
              </a:rPr>
              <a:t>11.0</a:t>
            </a:r>
          </a:p>
        </p:txBody>
      </p:sp>
      <p:sp>
        <p:nvSpPr>
          <p:cNvPr id="130061" name="AutoShape 13"/>
          <p:cNvSpPr>
            <a:spLocks noChangeArrowheads="1"/>
          </p:cNvSpPr>
          <p:nvPr/>
        </p:nvSpPr>
        <p:spPr bwMode="auto">
          <a:xfrm>
            <a:off x="2286000" y="29718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FF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UAE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>
                <a:solidFill>
                  <a:schemeClr val="bg1"/>
                </a:solidFill>
              </a:rPr>
              <a:t>13.2</a:t>
            </a:r>
          </a:p>
        </p:txBody>
      </p:sp>
      <p:sp>
        <p:nvSpPr>
          <p:cNvPr id="130062" name="AutoShape 14"/>
          <p:cNvSpPr>
            <a:spLocks noChangeArrowheads="1"/>
          </p:cNvSpPr>
          <p:nvPr/>
        </p:nvSpPr>
        <p:spPr bwMode="auto">
          <a:xfrm>
            <a:off x="7620000" y="29718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FF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Qatar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>
                <a:solidFill>
                  <a:schemeClr val="bg1"/>
                </a:solidFill>
              </a:rPr>
              <a:t>11.0</a:t>
            </a:r>
          </a:p>
        </p:txBody>
      </p:sp>
      <p:sp>
        <p:nvSpPr>
          <p:cNvPr id="130063" name="AutoShape 15"/>
          <p:cNvSpPr>
            <a:spLocks noChangeArrowheads="1"/>
          </p:cNvSpPr>
          <p:nvPr/>
        </p:nvSpPr>
        <p:spPr bwMode="auto">
          <a:xfrm>
            <a:off x="2286000" y="44958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FF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Saudi Arabia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>
                <a:solidFill>
                  <a:schemeClr val="bg1"/>
                </a:solidFill>
              </a:rPr>
              <a:t>11.9</a:t>
            </a:r>
          </a:p>
        </p:txBody>
      </p:sp>
      <p:sp>
        <p:nvSpPr>
          <p:cNvPr id="130064" name="AutoShape 16"/>
          <p:cNvSpPr>
            <a:spLocks noChangeArrowheads="1"/>
          </p:cNvSpPr>
          <p:nvPr/>
        </p:nvSpPr>
        <p:spPr bwMode="auto">
          <a:xfrm>
            <a:off x="7620000" y="44958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FF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Oman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>
                <a:solidFill>
                  <a:schemeClr val="bg1"/>
                </a:solidFill>
              </a:rPr>
              <a:t>10.0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sz="3200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/>
              <a:t>Diabetes mellitus and age distribution in KSA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idx="1"/>
          </p:nvPr>
        </p:nvGraphicFramePr>
        <p:xfrm>
          <a:off x="457200" y="1600200"/>
          <a:ext cx="8229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CC4C3D-46F2-43AE-BE98-C63A9C4F484B}" type="datetime1">
              <a:rPr lang="en-US" smtClean="0"/>
              <a:pPr>
                <a:defRPr/>
              </a:pPr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Ashry Gad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AAC2C-719B-458A-BE87-F470653D5EC1}" type="slidenum">
              <a:rPr lang="ar-SA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US" sz="3200" dirty="0" smtClean="0"/>
              <a:t>Types of DM and age in KSA </a:t>
            </a:r>
            <a:endParaRPr lang="en-US" sz="3200" dirty="0"/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idx="1"/>
          </p:nvPr>
        </p:nvGraphicFramePr>
        <p:xfrm>
          <a:off x="533400" y="1524000"/>
          <a:ext cx="8229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CC4C3D-46F2-43AE-BE98-C63A9C4F484B}" type="datetime1">
              <a:rPr lang="en-US" smtClean="0"/>
              <a:pPr>
                <a:defRPr/>
              </a:pPr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Ashry Gad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AAC2C-719B-458A-BE87-F470653D5EC1}" type="slidenum">
              <a:rPr lang="ar-SA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457200" y="7620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2800" b="1" dirty="0"/>
              <a:t>Stepwise data from some EM countries</a:t>
            </a:r>
          </a:p>
        </p:txBody>
      </p:sp>
      <p:graphicFrame>
        <p:nvGraphicFramePr>
          <p:cNvPr id="78910" name="Group 62"/>
          <p:cNvGraphicFramePr>
            <a:graphicFrameLocks noGrp="1"/>
          </p:cNvGraphicFramePr>
          <p:nvPr/>
        </p:nvGraphicFramePr>
        <p:xfrm>
          <a:off x="457200" y="914400"/>
          <a:ext cx="8382000" cy="4572002"/>
        </p:xfrm>
        <a:graphic>
          <a:graphicData uri="http://schemas.openxmlformats.org/drawingml/2006/table">
            <a:tbl>
              <a:tblPr/>
              <a:tblGrid>
                <a:gridCol w="1928813"/>
                <a:gridCol w="1631950"/>
                <a:gridCol w="1111250"/>
                <a:gridCol w="1484312"/>
                <a:gridCol w="2225675"/>
              </a:tblGrid>
              <a:tr h="827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Year of field 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Diabetes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Hypertension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Overweight &amp; Obesity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Iraq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Jordan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Saudi Arabia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Syrian Arab Republic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Kuwait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Egypt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Sudan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04800" y="609600"/>
            <a:ext cx="853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3200" b="1" dirty="0"/>
              <a:t>Stepwise data from some EM countries</a:t>
            </a:r>
          </a:p>
        </p:txBody>
      </p:sp>
      <p:graphicFrame>
        <p:nvGraphicFramePr>
          <p:cNvPr id="79875" name="Group 3"/>
          <p:cNvGraphicFramePr>
            <a:graphicFrameLocks noGrp="1"/>
          </p:cNvGraphicFramePr>
          <p:nvPr/>
        </p:nvGraphicFramePr>
        <p:xfrm>
          <a:off x="381000" y="1752600"/>
          <a:ext cx="8534400" cy="4593592"/>
        </p:xfrm>
        <a:graphic>
          <a:graphicData uri="http://schemas.openxmlformats.org/drawingml/2006/table">
            <a:tbl>
              <a:tblPr/>
              <a:tblGrid>
                <a:gridCol w="2005013"/>
                <a:gridCol w="1111250"/>
                <a:gridCol w="1411287"/>
                <a:gridCol w="1065213"/>
                <a:gridCol w="1466850"/>
                <a:gridCol w="1474787"/>
              </a:tblGrid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Year of field 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Hyper-cholestrolemia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Smoking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 physical activity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 intake of fresh fruit &amp; vegetables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Iraq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Jordan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Saudi Arabia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Syrian Arab Republic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Kuwait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Egypt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Sudan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1.7/day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6934200" cy="838200"/>
          </a:xfrm>
        </p:spPr>
        <p:txBody>
          <a:bodyPr/>
          <a:lstStyle/>
          <a:p>
            <a:r>
              <a:rPr lang="en-GB"/>
              <a:t>Diabetic complications</a:t>
            </a:r>
          </a:p>
        </p:txBody>
      </p:sp>
      <p:graphicFrame>
        <p:nvGraphicFramePr>
          <p:cNvPr id="133123" name="Object 3"/>
          <p:cNvGraphicFramePr>
            <a:graphicFrameLocks noChangeAspect="1"/>
          </p:cNvGraphicFramePr>
          <p:nvPr/>
        </p:nvGraphicFramePr>
        <p:xfrm>
          <a:off x="152400" y="1143000"/>
          <a:ext cx="2667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hoto Editor Photo" r:id="rId3" imgW="2857899" imgH="2542857" progId="">
                  <p:embed/>
                </p:oleObj>
              </mc:Choice>
              <mc:Fallback>
                <p:oleObj name="Photo Editor Photo" r:id="rId3" imgW="2857899" imgH="254285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43000"/>
                        <a:ext cx="2667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4" name="Object 4"/>
          <p:cNvGraphicFramePr>
            <a:graphicFrameLocks noChangeAspect="1"/>
          </p:cNvGraphicFramePr>
          <p:nvPr/>
        </p:nvGraphicFramePr>
        <p:xfrm>
          <a:off x="2895600" y="1219200"/>
          <a:ext cx="28194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hoto Editor Photo" r:id="rId5" imgW="3371429" imgH="2314286" progId="">
                  <p:embed/>
                </p:oleObj>
              </mc:Choice>
              <mc:Fallback>
                <p:oleObj name="Photo Editor Photo" r:id="rId5" imgW="3371429" imgH="231428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219200"/>
                        <a:ext cx="28194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5" name="Object 5"/>
          <p:cNvGraphicFramePr>
            <a:graphicFrameLocks noChangeAspect="1"/>
          </p:cNvGraphicFramePr>
          <p:nvPr/>
        </p:nvGraphicFramePr>
        <p:xfrm>
          <a:off x="152400" y="3810000"/>
          <a:ext cx="32004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Photo Editor Photo" r:id="rId7" imgW="3809524" imgH="2857899" progId="">
                  <p:embed/>
                </p:oleObj>
              </mc:Choice>
              <mc:Fallback>
                <p:oleObj name="Photo Editor Photo" r:id="rId7" imgW="3809524" imgH="2857899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10000"/>
                        <a:ext cx="32004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6" name="Object 6"/>
          <p:cNvGraphicFramePr>
            <a:graphicFrameLocks noChangeAspect="1"/>
          </p:cNvGraphicFramePr>
          <p:nvPr/>
        </p:nvGraphicFramePr>
        <p:xfrm>
          <a:off x="3733800" y="3810000"/>
          <a:ext cx="36576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Photo Editor Photo" r:id="rId9" imgW="5714286" imgH="4210638" progId="">
                  <p:embed/>
                </p:oleObj>
              </mc:Choice>
              <mc:Fallback>
                <p:oleObj name="Photo Editor Photo" r:id="rId9" imgW="5714286" imgH="4210638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810000"/>
                        <a:ext cx="36576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27" name="Picture 7" descr="gangre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48400" y="1219200"/>
            <a:ext cx="2057400" cy="2209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xfrm>
            <a:off x="0" y="0"/>
            <a:ext cx="9144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altLang="ja-JP" b="1" dirty="0">
                <a:solidFill>
                  <a:schemeClr val="bg1"/>
                </a:solidFill>
                <a:ea typeface="ＭＳ Ｐゴシック" pitchFamily="34" charset="-128"/>
              </a:rPr>
              <a:t>Diabetes accounts for more than 5% of the global deaths, which are mostly due to CVD</a:t>
            </a:r>
            <a:r>
              <a:rPr lang="en-AU" altLang="ja-JP" b="1" dirty="0" smtClean="0">
                <a:solidFill>
                  <a:schemeClr val="bg1"/>
                </a:solidFill>
                <a:ea typeface="ＭＳ Ｐゴシック" pitchFamily="34" charset="-128"/>
              </a:rPr>
              <a:t>.</a:t>
            </a:r>
          </a:p>
          <a:p>
            <a:pPr>
              <a:lnSpc>
                <a:spcPct val="80000"/>
              </a:lnSpc>
            </a:pPr>
            <a:endParaRPr lang="en-AU" altLang="ja-JP" b="1" dirty="0">
              <a:solidFill>
                <a:schemeClr val="bg1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AU" altLang="ja-JP" b="1" dirty="0">
                <a:solidFill>
                  <a:schemeClr val="bg1"/>
                </a:solidFill>
                <a:ea typeface="ＭＳ Ｐゴシック" pitchFamily="34" charset="-128"/>
              </a:rPr>
              <a:t>Diabetes is responsible for over one third of end-stage renal disease requiring dialysis</a:t>
            </a:r>
            <a:r>
              <a:rPr lang="en-AU" altLang="ja-JP" b="1" dirty="0" smtClean="0">
                <a:solidFill>
                  <a:schemeClr val="bg1"/>
                </a:solidFill>
                <a:ea typeface="ＭＳ Ｐゴシック" pitchFamily="34" charset="-128"/>
              </a:rPr>
              <a:t>.</a:t>
            </a:r>
          </a:p>
          <a:p>
            <a:pPr>
              <a:lnSpc>
                <a:spcPct val="80000"/>
              </a:lnSpc>
            </a:pPr>
            <a:endParaRPr lang="en-AU" altLang="ja-JP" b="1" dirty="0">
              <a:solidFill>
                <a:schemeClr val="bg1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AU" altLang="ja-JP" b="1" dirty="0">
                <a:solidFill>
                  <a:schemeClr val="bg1"/>
                </a:solidFill>
                <a:ea typeface="ＭＳ Ｐゴシック" pitchFamily="34" charset="-128"/>
              </a:rPr>
              <a:t>Amputations are at least 10 times more common in people with diabetes. </a:t>
            </a:r>
            <a:endParaRPr lang="en-AU" altLang="ja-JP" b="1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AU" altLang="ja-JP" b="1" dirty="0">
              <a:solidFill>
                <a:schemeClr val="bg1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AU" altLang="ja-JP" b="1" dirty="0">
                <a:solidFill>
                  <a:schemeClr val="bg1"/>
                </a:solidFill>
                <a:ea typeface="ＭＳ Ｐゴシック" pitchFamily="34" charset="-128"/>
              </a:rPr>
              <a:t>A leading cause of blindness and visual impairment. Diabetics are 20 times more likely to develop blindness than </a:t>
            </a:r>
            <a:r>
              <a:rPr lang="en-AU" altLang="ja-JP" b="1" dirty="0" err="1">
                <a:solidFill>
                  <a:schemeClr val="bg1"/>
                </a:solidFill>
                <a:ea typeface="ＭＳ Ｐゴシック" pitchFamily="34" charset="-128"/>
              </a:rPr>
              <a:t>nondiabetics</a:t>
            </a:r>
            <a:r>
              <a:rPr lang="en-AU" altLang="ja-JP" b="1" dirty="0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/>
            <a:endParaRPr lang="en-US" altLang="en-US"/>
          </a:p>
        </p:txBody>
      </p:sp>
      <p:sp>
        <p:nvSpPr>
          <p:cNvPr id="105475" name="Line 3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76200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5476" name="Object 4"/>
          <p:cNvGraphicFramePr>
            <a:graphicFrameLocks noChangeAspect="1"/>
          </p:cNvGraphicFramePr>
          <p:nvPr/>
        </p:nvGraphicFramePr>
        <p:xfrm>
          <a:off x="3200401" y="2514600"/>
          <a:ext cx="5714999" cy="381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Chart" r:id="rId3" imgW="6400908" imgH="4655874" progId="MSGraph.Chart.8">
                  <p:embed followColorScheme="full"/>
                </p:oleObj>
              </mc:Choice>
              <mc:Fallback>
                <p:oleObj name="Chart" r:id="rId3" imgW="6400908" imgH="4655874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2514600"/>
                        <a:ext cx="5714999" cy="381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7588250" y="3810000"/>
            <a:ext cx="1339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ar-SA" sz="1600">
                <a:solidFill>
                  <a:srgbClr val="993366"/>
                </a:solidFill>
                <a:latin typeface="Impact" pitchFamily="34" charset="0"/>
              </a:rPr>
              <a:t>Nephropathy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457200" y="1981200"/>
            <a:ext cx="5029200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ar-SA" sz="2000" b="1" u="sng" dirty="0">
                <a:solidFill>
                  <a:schemeClr val="bg1"/>
                </a:solidFill>
                <a:latin typeface="Impact" pitchFamily="34" charset="0"/>
              </a:rPr>
              <a:t>Prevalence of </a:t>
            </a:r>
            <a:r>
              <a:rPr lang="en-US" altLang="ar-SA" sz="2000" b="1" u="sng" dirty="0" err="1">
                <a:solidFill>
                  <a:schemeClr val="bg1"/>
                </a:solidFill>
                <a:latin typeface="Impact" pitchFamily="34" charset="0"/>
              </a:rPr>
              <a:t>microvascular</a:t>
            </a:r>
            <a:r>
              <a:rPr lang="en-US" altLang="ar-SA" sz="2000" b="1" u="sng" dirty="0">
                <a:solidFill>
                  <a:schemeClr val="bg1"/>
                </a:solidFill>
                <a:latin typeface="Impact" pitchFamily="34" charset="0"/>
              </a:rPr>
              <a:t> complications:</a:t>
            </a:r>
          </a:p>
          <a:p>
            <a:endParaRPr lang="en-US" altLang="ar-SA" b="1" dirty="0">
              <a:solidFill>
                <a:schemeClr val="bg1"/>
              </a:solidFill>
              <a:latin typeface="Impact" pitchFamily="34" charset="0"/>
            </a:endParaRP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Comparing  data  from  Arab</a:t>
            </a: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countries  with   data  of  the </a:t>
            </a: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highest  &amp; lowest prevalence </a:t>
            </a: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world wide in the year 2000.</a:t>
            </a:r>
          </a:p>
          <a:p>
            <a:endParaRPr lang="en-US" altLang="ar-SA" sz="1800" b="1" dirty="0">
              <a:solidFill>
                <a:schemeClr val="bg1"/>
              </a:solidFill>
              <a:latin typeface="Bangle" pitchFamily="2" charset="0"/>
            </a:endParaRP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The major complications will</a:t>
            </a: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be  soon  the highest in Arab </a:t>
            </a: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countries due to  the  lack of </a:t>
            </a: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prevention programs.</a:t>
            </a:r>
          </a:p>
          <a:p>
            <a:endParaRPr lang="en-US" altLang="en-US" sz="2000" b="1" dirty="0">
              <a:solidFill>
                <a:schemeClr val="bg1"/>
              </a:solidFill>
              <a:latin typeface="Bangle" pitchFamily="2" charset="0"/>
            </a:endParaRPr>
          </a:p>
          <a:p>
            <a:endParaRPr lang="en-US" altLang="ar-SA" sz="2000" b="1" dirty="0">
              <a:solidFill>
                <a:schemeClr val="bg1"/>
              </a:solidFill>
              <a:latin typeface="Bangle" pitchFamily="2" charset="0"/>
            </a:endParaRPr>
          </a:p>
          <a:p>
            <a:endParaRPr lang="en-US" altLang="ar-SA" sz="2000" b="1" dirty="0">
              <a:solidFill>
                <a:schemeClr val="bg1"/>
              </a:solidFill>
              <a:latin typeface="Bangle" pitchFamily="2" charset="0"/>
            </a:endParaRPr>
          </a:p>
          <a:p>
            <a:r>
              <a:rPr lang="en-US" altLang="ar-SA" sz="1400" b="1" dirty="0">
                <a:solidFill>
                  <a:schemeClr val="bg1"/>
                </a:solidFill>
                <a:latin typeface="Bangle" pitchFamily="2" charset="0"/>
              </a:rPr>
              <a:t>WHO report 2000.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5835650" y="3200400"/>
            <a:ext cx="1271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ar-SA" sz="1600">
                <a:solidFill>
                  <a:srgbClr val="993366"/>
                </a:solidFill>
                <a:latin typeface="Impact" pitchFamily="34" charset="0"/>
              </a:rPr>
              <a:t>Neuropathy 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4311650" y="2895600"/>
            <a:ext cx="1316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ar-SA" sz="1600">
                <a:solidFill>
                  <a:srgbClr val="993366"/>
                </a:solidFill>
                <a:latin typeface="Impact" pitchFamily="34" charset="0"/>
              </a:rPr>
              <a:t>Retinopathy </a:t>
            </a:r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altLang="ar-SA" sz="2800">
                <a:solidFill>
                  <a:srgbClr val="FFFF00"/>
                </a:solidFill>
                <a:latin typeface="Impact" pitchFamily="34" charset="0"/>
              </a:rPr>
              <a:t>Diabetes Complications in the Gulf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4" name="Picture 4" descr="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/>
            <a:endParaRPr lang="en-US" altLang="en-US"/>
          </a:p>
        </p:txBody>
      </p:sp>
      <p:sp>
        <p:nvSpPr>
          <p:cNvPr id="131075" name="Line 3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76200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altLang="ar-SA" sz="2800">
                <a:solidFill>
                  <a:srgbClr val="FFFF00"/>
                </a:solidFill>
                <a:latin typeface="Impact" pitchFamily="34" charset="0"/>
              </a:rPr>
              <a:t>Diabetes Complications in the Gulf Countries</a:t>
            </a: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762000" y="2895600"/>
            <a:ext cx="7696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en-US" altLang="ar-SA" sz="3600">
              <a:solidFill>
                <a:srgbClr val="A50021"/>
              </a:solidFill>
              <a:latin typeface="Impact" pitchFamily="34" charset="0"/>
            </a:endParaRP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304800" y="3048000"/>
            <a:ext cx="22860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altLang="ar-SA" sz="2800" dirty="0">
                <a:solidFill>
                  <a:schemeClr val="bg1"/>
                </a:solidFill>
                <a:latin typeface="Impact" pitchFamily="34" charset="0"/>
                <a:cs typeface="Times New Roman (Arabic)" pitchFamily="26" charset="-78"/>
              </a:rPr>
              <a:t>NEUROPATHY WITH DURATION</a:t>
            </a:r>
            <a:endParaRPr lang="en-US" altLang="ar-SA" sz="4400" dirty="0">
              <a:solidFill>
                <a:schemeClr val="bg1"/>
              </a:solidFill>
              <a:latin typeface="Playbill" pitchFamily="82" charset="0"/>
              <a:cs typeface="Times New Roman (Arabic)" pitchFamily="26" charset="-78"/>
            </a:endParaRPr>
          </a:p>
        </p:txBody>
      </p:sp>
      <p:graphicFrame>
        <p:nvGraphicFramePr>
          <p:cNvPr id="131079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2671763" y="2286000"/>
          <a:ext cx="6319837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Chart" r:id="rId3" imgW="8107788" imgH="4084320" progId="MSGraph.Chart.8">
                  <p:embed followColorScheme="full"/>
                </p:oleObj>
              </mc:Choice>
              <mc:Fallback>
                <p:oleObj name="Chart" r:id="rId3" imgW="8107788" imgH="4084320" progId="MSGraph.Chart.8">
                  <p:embed followColorScheme="full"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763" y="2286000"/>
                        <a:ext cx="6319837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3048000" y="2057400"/>
            <a:ext cx="6635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b="1">
                <a:latin typeface="CG Times (W1)" charset="0"/>
              </a:rPr>
              <a:t>%</a:t>
            </a:r>
            <a:endParaRPr lang="en-US" altLang="en-US" sz="2800" b="1">
              <a:latin typeface="CG Times (W1)" charset="0"/>
            </a:endParaRPr>
          </a:p>
        </p:txBody>
      </p:sp>
      <p:sp>
        <p:nvSpPr>
          <p:cNvPr id="131081" name="Rectangle 9"/>
          <p:cNvSpPr>
            <a:spLocks noChangeArrowheads="1"/>
          </p:cNvSpPr>
          <p:nvPr/>
        </p:nvSpPr>
        <p:spPr bwMode="auto">
          <a:xfrm>
            <a:off x="7772400" y="5334000"/>
            <a:ext cx="1095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ar-SA" b="1" i="1">
                <a:latin typeface="CG Times (W1)" charset="0"/>
              </a:rPr>
              <a:t>Years</a:t>
            </a:r>
          </a:p>
        </p:txBody>
      </p:sp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227013" y="6400800"/>
            <a:ext cx="289718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ar-SA" sz="1600" b="1" i="1">
                <a:latin typeface="CG Times (W1)" charset="0"/>
              </a:rPr>
              <a:t>Diabetes Care 1, 168-188 1978</a:t>
            </a:r>
          </a:p>
        </p:txBody>
      </p:sp>
      <p:sp>
        <p:nvSpPr>
          <p:cNvPr id="131083" name="Rectangle 11"/>
          <p:cNvSpPr>
            <a:spLocks noChangeArrowheads="1"/>
          </p:cNvSpPr>
          <p:nvPr/>
        </p:nvSpPr>
        <p:spPr bwMode="auto">
          <a:xfrm>
            <a:off x="7138988" y="3810000"/>
            <a:ext cx="10144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ar-SA" sz="2000" b="1" i="1">
                <a:solidFill>
                  <a:srgbClr val="CC0000"/>
                </a:solidFill>
                <a:latin typeface="CG Times (W1)" charset="0"/>
              </a:rPr>
              <a:t>IDDM</a:t>
            </a:r>
          </a:p>
        </p:txBody>
      </p:sp>
      <p:sp>
        <p:nvSpPr>
          <p:cNvPr id="131084" name="Rectangle 12"/>
          <p:cNvSpPr>
            <a:spLocks noChangeArrowheads="1"/>
          </p:cNvSpPr>
          <p:nvPr/>
        </p:nvSpPr>
        <p:spPr bwMode="auto">
          <a:xfrm>
            <a:off x="7183438" y="2197100"/>
            <a:ext cx="102432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ar-SA" sz="2000" b="1" i="1" dirty="0">
                <a:latin typeface="CG Times (W1)" charset="0"/>
              </a:rPr>
              <a:t>NIDDM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/>
            <a:endParaRPr lang="en-US" altLang="en-US"/>
          </a:p>
        </p:txBody>
      </p:sp>
      <p:sp>
        <p:nvSpPr>
          <p:cNvPr id="138243" name="Line 3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76200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altLang="ar-SA" sz="2800">
                <a:solidFill>
                  <a:srgbClr val="FFFF00"/>
                </a:solidFill>
                <a:latin typeface="Impact" pitchFamily="34" charset="0"/>
              </a:rPr>
              <a:t>Diabetes Complications in the Gulf Countries</a:t>
            </a:r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762000" y="2895600"/>
            <a:ext cx="7696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en-US" altLang="ar-SA" sz="3600">
              <a:solidFill>
                <a:srgbClr val="A50021"/>
              </a:solidFill>
              <a:latin typeface="Impact" pitchFamily="34" charset="0"/>
            </a:endParaRPr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533400" y="3429000"/>
            <a:ext cx="27432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altLang="ar-SA" dirty="0">
                <a:solidFill>
                  <a:schemeClr val="bg1"/>
                </a:solidFill>
                <a:latin typeface="Impact" pitchFamily="34" charset="0"/>
                <a:cs typeface="Times New Roman (Arabic)" pitchFamily="26" charset="-78"/>
              </a:rPr>
              <a:t>BLINDNESS BY DURATION OF DIABETES</a:t>
            </a:r>
            <a:endParaRPr lang="en-US" altLang="ar-SA" sz="4400" dirty="0">
              <a:solidFill>
                <a:schemeClr val="bg1"/>
              </a:solidFill>
              <a:latin typeface="Playbill" pitchFamily="82" charset="0"/>
              <a:cs typeface="Times New Roman (Arabic)" pitchFamily="26" charset="-78"/>
            </a:endParaRPr>
          </a:p>
        </p:txBody>
      </p:sp>
      <p:graphicFrame>
        <p:nvGraphicFramePr>
          <p:cNvPr id="138247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3352800" y="2557463"/>
          <a:ext cx="5562600" cy="407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Chart" r:id="rId3" imgW="6378034" imgH="4091886" progId="MSGraph.Chart.8">
                  <p:embed followColorScheme="full"/>
                </p:oleObj>
              </mc:Choice>
              <mc:Fallback>
                <p:oleObj name="Chart" r:id="rId3" imgW="6378034" imgH="4091886" progId="MSGraph.Chart.8">
                  <p:embed followColorScheme="full"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557463"/>
                        <a:ext cx="5562600" cy="407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3733800" y="2362200"/>
            <a:ext cx="561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000" b="1">
                <a:latin typeface="CG Times (W1)" charset="0"/>
              </a:rPr>
              <a:t>%</a:t>
            </a:r>
          </a:p>
        </p:txBody>
      </p: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7543800" y="5562600"/>
            <a:ext cx="942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ar-SA" sz="2000" b="1" i="1">
                <a:latin typeface="CG Times (W1)" charset="0"/>
              </a:rPr>
              <a:t>Years</a:t>
            </a:r>
          </a:p>
        </p:txBody>
      </p:sp>
      <p:sp>
        <p:nvSpPr>
          <p:cNvPr id="138250" name="Rectangle 10"/>
          <p:cNvSpPr>
            <a:spLocks noChangeArrowheads="1"/>
          </p:cNvSpPr>
          <p:nvPr/>
        </p:nvSpPr>
        <p:spPr bwMode="auto">
          <a:xfrm>
            <a:off x="138113" y="6172200"/>
            <a:ext cx="24130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ar-SA" sz="1600" b="1" i="1">
                <a:latin typeface="CG Times (W1)" charset="0"/>
              </a:rPr>
              <a:t>ADA 1993 Vital Statistic</a:t>
            </a:r>
          </a:p>
        </p:txBody>
      </p:sp>
      <p:sp>
        <p:nvSpPr>
          <p:cNvPr id="138251" name="Rectangle 11"/>
          <p:cNvSpPr>
            <a:spLocks noChangeArrowheads="1"/>
          </p:cNvSpPr>
          <p:nvPr/>
        </p:nvSpPr>
        <p:spPr bwMode="auto">
          <a:xfrm rot="19800000">
            <a:off x="5486400" y="4648200"/>
            <a:ext cx="24590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ar-SA" sz="1400" b="1" i="1">
                <a:solidFill>
                  <a:srgbClr val="CC0000"/>
                </a:solidFill>
                <a:latin typeface="CG Times (W1)" charset="0"/>
              </a:rPr>
              <a:t>Age at diagnosis 20 years old</a:t>
            </a:r>
          </a:p>
        </p:txBody>
      </p:sp>
      <p:sp>
        <p:nvSpPr>
          <p:cNvPr id="138252" name="Rectangle 12"/>
          <p:cNvSpPr>
            <a:spLocks noChangeArrowheads="1"/>
          </p:cNvSpPr>
          <p:nvPr/>
        </p:nvSpPr>
        <p:spPr bwMode="auto">
          <a:xfrm rot="19020000">
            <a:off x="4374571" y="3808207"/>
            <a:ext cx="2745946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ar-SA" sz="1400" b="1" i="1" dirty="0">
                <a:latin typeface="CG Times (W1)" charset="0"/>
              </a:rPr>
              <a:t>Age at diagnosis  60 years 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/>
            <a:endParaRPr lang="en-US" altLang="en-US"/>
          </a:p>
        </p:txBody>
      </p:sp>
      <p:sp>
        <p:nvSpPr>
          <p:cNvPr id="122883" name="Line 3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76200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2884" name="Object 4"/>
          <p:cNvGraphicFramePr>
            <a:graphicFrameLocks noChangeAspect="1"/>
          </p:cNvGraphicFramePr>
          <p:nvPr/>
        </p:nvGraphicFramePr>
        <p:xfrm>
          <a:off x="3581400" y="2740025"/>
          <a:ext cx="5337175" cy="381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Chart" r:id="rId3" imgW="6400908" imgH="4655874" progId="MSGraph.Chart.8">
                  <p:embed followColorScheme="full"/>
                </p:oleObj>
              </mc:Choice>
              <mc:Fallback>
                <p:oleObj name="Chart" r:id="rId3" imgW="6400908" imgH="4655874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740025"/>
                        <a:ext cx="5337175" cy="381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6003925" y="2389188"/>
            <a:ext cx="183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ar-SA">
                <a:solidFill>
                  <a:srgbClr val="993366"/>
                </a:solidFill>
                <a:latin typeface="Impact" pitchFamily="34" charset="0"/>
              </a:rPr>
              <a:t>Retinopathy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457200" y="2833688"/>
            <a:ext cx="3048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ar-SA" b="1" u="sng" dirty="0">
                <a:solidFill>
                  <a:schemeClr val="bg1"/>
                </a:solidFill>
                <a:latin typeface="Impact" pitchFamily="34" charset="0"/>
              </a:rPr>
              <a:t>Retinopathy:</a:t>
            </a:r>
          </a:p>
          <a:p>
            <a:endParaRPr lang="en-US" altLang="ar-SA" b="1" dirty="0">
              <a:solidFill>
                <a:schemeClr val="bg1"/>
              </a:solidFill>
              <a:latin typeface="Impact" pitchFamily="34" charset="0"/>
            </a:endParaRP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Number of persons with </a:t>
            </a: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diabetic  retinopathy  in different  countries  and according  to  the  time.</a:t>
            </a:r>
          </a:p>
          <a:p>
            <a:endParaRPr lang="en-US" altLang="ar-SA" sz="1800" b="1" dirty="0">
              <a:solidFill>
                <a:schemeClr val="bg1"/>
              </a:solidFill>
              <a:latin typeface="Bangle" pitchFamily="2" charset="0"/>
            </a:endParaRPr>
          </a:p>
          <a:p>
            <a:endParaRPr lang="en-US" altLang="ar-SA" sz="1800" b="1" dirty="0">
              <a:solidFill>
                <a:schemeClr val="bg1"/>
              </a:solidFill>
              <a:latin typeface="Bangle" pitchFamily="2" charset="0"/>
            </a:endParaRPr>
          </a:p>
          <a:p>
            <a:endParaRPr lang="en-US" altLang="ar-SA" sz="1800" b="1" dirty="0">
              <a:solidFill>
                <a:schemeClr val="bg1"/>
              </a:solidFill>
              <a:latin typeface="Bangle" pitchFamily="2" charset="0"/>
            </a:endParaRPr>
          </a:p>
          <a:p>
            <a:endParaRPr lang="en-US" altLang="ar-SA" sz="1800" b="1" dirty="0">
              <a:solidFill>
                <a:schemeClr val="bg1"/>
              </a:solidFill>
              <a:latin typeface="Bangle" pitchFamily="2" charset="0"/>
            </a:endParaRPr>
          </a:p>
          <a:p>
            <a:endParaRPr lang="en-US" altLang="ar-SA" sz="2000" b="1" dirty="0">
              <a:solidFill>
                <a:schemeClr val="bg1"/>
              </a:solidFill>
              <a:latin typeface="Bangle" pitchFamily="2" charset="0"/>
            </a:endParaRPr>
          </a:p>
          <a:p>
            <a:r>
              <a:rPr lang="en-US" altLang="ar-SA" sz="1400" b="1" dirty="0">
                <a:solidFill>
                  <a:schemeClr val="bg1"/>
                </a:solidFill>
                <a:latin typeface="Bangle" pitchFamily="2" charset="0"/>
              </a:rPr>
              <a:t>WHO report 2000</a:t>
            </a: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altLang="ar-SA" sz="2800" dirty="0">
                <a:solidFill>
                  <a:srgbClr val="FFFF00"/>
                </a:solidFill>
                <a:latin typeface="Impact" pitchFamily="34" charset="0"/>
              </a:rPr>
              <a:t>Diabetes Complications in the Gulf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07" name="Line 3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76200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533400" y="1981200"/>
            <a:ext cx="3810000" cy="4419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altLang="ar-SA">
                <a:solidFill>
                  <a:srgbClr val="003399"/>
                </a:solidFill>
                <a:latin typeface="Impact" pitchFamily="34" charset="0"/>
              </a:rPr>
              <a:t>Prevalence of Retinopathy in</a:t>
            </a:r>
          </a:p>
          <a:p>
            <a:pPr algn="ctr"/>
            <a:r>
              <a:rPr lang="en-US" altLang="ar-SA">
                <a:solidFill>
                  <a:srgbClr val="003399"/>
                </a:solidFill>
                <a:latin typeface="Impact" pitchFamily="34" charset="0"/>
              </a:rPr>
              <a:t>Saudi diabetic patients</a:t>
            </a:r>
          </a:p>
          <a:p>
            <a:pPr algn="ctr"/>
            <a:endParaRPr lang="en-US" altLang="ar-SA" sz="2800" u="sng">
              <a:solidFill>
                <a:srgbClr val="003399"/>
              </a:solidFill>
              <a:latin typeface="Impact" pitchFamily="34" charset="0"/>
            </a:endParaRPr>
          </a:p>
          <a:p>
            <a:pPr algn="ctr"/>
            <a:endParaRPr lang="en-US" altLang="ar-SA" sz="2800" u="sng">
              <a:solidFill>
                <a:srgbClr val="003399"/>
              </a:solidFill>
              <a:latin typeface="Impact" pitchFamily="34" charset="0"/>
            </a:endParaRPr>
          </a:p>
          <a:p>
            <a:pPr algn="ctr"/>
            <a:endParaRPr lang="en-US" altLang="ar-SA" sz="2800" u="sng">
              <a:solidFill>
                <a:srgbClr val="003399"/>
              </a:solidFill>
              <a:latin typeface="Impact" pitchFamily="34" charset="0"/>
            </a:endParaRPr>
          </a:p>
          <a:p>
            <a:pPr algn="ctr"/>
            <a:r>
              <a:rPr lang="en-US" altLang="ar-SA" sz="3200">
                <a:solidFill>
                  <a:srgbClr val="800000"/>
                </a:solidFill>
                <a:latin typeface="Impact" pitchFamily="34" charset="0"/>
              </a:rPr>
              <a:t>31.5%</a:t>
            </a:r>
          </a:p>
          <a:p>
            <a:pPr algn="ctr"/>
            <a:endParaRPr lang="en-US" altLang="ar-SA" sz="2000">
              <a:solidFill>
                <a:srgbClr val="003399"/>
              </a:solidFill>
              <a:latin typeface="Impact" pitchFamily="34" charset="0"/>
            </a:endParaRPr>
          </a:p>
          <a:p>
            <a:pPr algn="ctr"/>
            <a:endParaRPr lang="en-US" altLang="ar-SA" sz="2000">
              <a:solidFill>
                <a:srgbClr val="003399"/>
              </a:solidFill>
              <a:latin typeface="Impact" pitchFamily="34" charset="0"/>
            </a:endParaRPr>
          </a:p>
          <a:p>
            <a:pPr algn="ctr"/>
            <a:endParaRPr lang="en-US" altLang="ar-SA" sz="2000">
              <a:solidFill>
                <a:srgbClr val="003399"/>
              </a:solidFill>
              <a:latin typeface="Impact" pitchFamily="34" charset="0"/>
            </a:endParaRPr>
          </a:p>
          <a:p>
            <a:pPr algn="ctr"/>
            <a:r>
              <a:rPr lang="en-US" altLang="en-US" sz="1800" b="1">
                <a:solidFill>
                  <a:srgbClr val="003399"/>
                </a:solidFill>
                <a:latin typeface="Bangle" pitchFamily="2" charset="0"/>
              </a:rPr>
              <a:t>IDDM		42.5%</a:t>
            </a:r>
          </a:p>
          <a:p>
            <a:pPr algn="ctr"/>
            <a:r>
              <a:rPr lang="en-US" altLang="en-US" sz="1800" b="1">
                <a:solidFill>
                  <a:srgbClr val="003399"/>
                </a:solidFill>
                <a:latin typeface="Bangle" pitchFamily="2" charset="0"/>
              </a:rPr>
              <a:t>NIDDM		25.3%</a:t>
            </a:r>
          </a:p>
          <a:p>
            <a:pPr algn="ctr"/>
            <a:endParaRPr lang="en-US" altLang="en-US" sz="1800" b="1">
              <a:solidFill>
                <a:srgbClr val="003399"/>
              </a:solidFill>
              <a:latin typeface="Bangle" pitchFamily="2" charset="0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4800600" y="1905000"/>
            <a:ext cx="4038600" cy="457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altLang="ar-SA">
                <a:solidFill>
                  <a:srgbClr val="003399"/>
                </a:solidFill>
                <a:latin typeface="Impact" pitchFamily="34" charset="0"/>
              </a:rPr>
              <a:t>Risk factors for Retinopathy in</a:t>
            </a:r>
          </a:p>
          <a:p>
            <a:r>
              <a:rPr lang="en-US" altLang="ar-SA">
                <a:solidFill>
                  <a:srgbClr val="003399"/>
                </a:solidFill>
                <a:latin typeface="Impact" pitchFamily="34" charset="0"/>
              </a:rPr>
              <a:t>      Saudi diabetic patients</a:t>
            </a:r>
          </a:p>
          <a:p>
            <a:endParaRPr lang="en-US" altLang="ar-SA" sz="2800" u="sng">
              <a:solidFill>
                <a:srgbClr val="003399"/>
              </a:solidFill>
              <a:latin typeface="Impact" pitchFamily="34" charset="0"/>
            </a:endParaRPr>
          </a:p>
          <a:p>
            <a:r>
              <a:rPr lang="en-US" altLang="ar-SA" sz="2800">
                <a:solidFill>
                  <a:srgbClr val="003399"/>
                </a:solidFill>
                <a:latin typeface="Impact" pitchFamily="34" charset="0"/>
                <a:sym typeface="Monotype Sorts" pitchFamily="2" charset="2"/>
              </a:rPr>
              <a:t>  </a:t>
            </a:r>
            <a:r>
              <a:rPr lang="en-US" altLang="ar-SA" sz="1800">
                <a:solidFill>
                  <a:srgbClr val="003399"/>
                </a:solidFill>
                <a:latin typeface="Impact" pitchFamily="34" charset="0"/>
              </a:rPr>
              <a:t>Duration &gt; 10 years.</a:t>
            </a:r>
          </a:p>
          <a:p>
            <a:endParaRPr lang="en-US" altLang="ar-SA" sz="1600">
              <a:solidFill>
                <a:srgbClr val="003399"/>
              </a:solidFill>
              <a:latin typeface="Impact" pitchFamily="34" charset="0"/>
              <a:sym typeface="Monotype Sorts" pitchFamily="2" charset="2"/>
            </a:endParaRPr>
          </a:p>
          <a:p>
            <a:r>
              <a:rPr lang="en-US" altLang="ar-SA" sz="2800">
                <a:solidFill>
                  <a:srgbClr val="003399"/>
                </a:solidFill>
                <a:latin typeface="Impact" pitchFamily="34" charset="0"/>
                <a:sym typeface="Monotype Sorts" pitchFamily="2" charset="2"/>
              </a:rPr>
              <a:t>  </a:t>
            </a:r>
            <a:r>
              <a:rPr lang="en-US" altLang="ar-SA" sz="1800">
                <a:solidFill>
                  <a:srgbClr val="003399"/>
                </a:solidFill>
                <a:latin typeface="Impact" pitchFamily="34" charset="0"/>
              </a:rPr>
              <a:t>Presence of nephropathy.</a:t>
            </a:r>
          </a:p>
          <a:p>
            <a:endParaRPr lang="en-US" altLang="ar-SA" sz="1600">
              <a:solidFill>
                <a:srgbClr val="003399"/>
              </a:solidFill>
              <a:latin typeface="Impact" pitchFamily="34" charset="0"/>
              <a:sym typeface="Monotype Sorts" pitchFamily="2" charset="2"/>
            </a:endParaRPr>
          </a:p>
          <a:p>
            <a:r>
              <a:rPr lang="en-US" altLang="ar-SA" sz="2800">
                <a:solidFill>
                  <a:srgbClr val="003399"/>
                </a:solidFill>
                <a:latin typeface="Impact" pitchFamily="34" charset="0"/>
                <a:sym typeface="Monotype Sorts" pitchFamily="2" charset="2"/>
              </a:rPr>
              <a:t>  </a:t>
            </a:r>
            <a:r>
              <a:rPr lang="en-US" altLang="ar-SA" sz="1800">
                <a:solidFill>
                  <a:srgbClr val="003399"/>
                </a:solidFill>
                <a:latin typeface="Impact" pitchFamily="34" charset="0"/>
              </a:rPr>
              <a:t>Older than 60 years.</a:t>
            </a:r>
          </a:p>
          <a:p>
            <a:endParaRPr lang="en-US" altLang="ar-SA" sz="1600">
              <a:solidFill>
                <a:srgbClr val="003399"/>
              </a:solidFill>
              <a:latin typeface="Impact" pitchFamily="34" charset="0"/>
              <a:sym typeface="Monotype Sorts" pitchFamily="2" charset="2"/>
            </a:endParaRPr>
          </a:p>
          <a:p>
            <a:r>
              <a:rPr lang="en-US" altLang="ar-SA" sz="2800">
                <a:solidFill>
                  <a:srgbClr val="003399"/>
                </a:solidFill>
                <a:latin typeface="Impact" pitchFamily="34" charset="0"/>
                <a:sym typeface="Monotype Sorts" pitchFamily="2" charset="2"/>
              </a:rPr>
              <a:t>  </a:t>
            </a:r>
            <a:r>
              <a:rPr lang="en-US" altLang="ar-SA" sz="1800">
                <a:solidFill>
                  <a:srgbClr val="003399"/>
                </a:solidFill>
                <a:latin typeface="Impact" pitchFamily="34" charset="0"/>
              </a:rPr>
              <a:t>Poor diabetes control.</a:t>
            </a:r>
          </a:p>
          <a:p>
            <a:endParaRPr lang="en-US" altLang="ar-SA" sz="1600">
              <a:solidFill>
                <a:srgbClr val="003399"/>
              </a:solidFill>
              <a:latin typeface="Impact" pitchFamily="34" charset="0"/>
              <a:sym typeface="Monotype Sorts" pitchFamily="2" charset="2"/>
            </a:endParaRPr>
          </a:p>
          <a:p>
            <a:r>
              <a:rPr lang="en-US" altLang="ar-SA" sz="2800">
                <a:solidFill>
                  <a:srgbClr val="003399"/>
                </a:solidFill>
                <a:latin typeface="Impact" pitchFamily="34" charset="0"/>
                <a:sym typeface="Monotype Sorts" pitchFamily="2" charset="2"/>
              </a:rPr>
              <a:t>  </a:t>
            </a:r>
            <a:r>
              <a:rPr lang="en-US" altLang="ar-SA" sz="1800">
                <a:solidFill>
                  <a:srgbClr val="003399"/>
                </a:solidFill>
                <a:latin typeface="Impact" pitchFamily="34" charset="0"/>
              </a:rPr>
              <a:t>Use of insulin.</a:t>
            </a: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381000" y="1828800"/>
            <a:ext cx="4114800" cy="472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4724400" y="1828800"/>
            <a:ext cx="4114800" cy="472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2" name="Line 8"/>
          <p:cNvSpPr>
            <a:spLocks noChangeShapeType="1"/>
          </p:cNvSpPr>
          <p:nvPr/>
        </p:nvSpPr>
        <p:spPr bwMode="auto">
          <a:xfrm>
            <a:off x="4876800" y="2819400"/>
            <a:ext cx="3733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3" name="Line 9"/>
          <p:cNvSpPr>
            <a:spLocks noChangeShapeType="1"/>
          </p:cNvSpPr>
          <p:nvPr/>
        </p:nvSpPr>
        <p:spPr bwMode="auto">
          <a:xfrm>
            <a:off x="4876800" y="2895600"/>
            <a:ext cx="3733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4" name="Line 10"/>
          <p:cNvSpPr>
            <a:spLocks noChangeShapeType="1"/>
          </p:cNvSpPr>
          <p:nvPr/>
        </p:nvSpPr>
        <p:spPr bwMode="auto">
          <a:xfrm>
            <a:off x="533400" y="2819400"/>
            <a:ext cx="3733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5" name="Line 11"/>
          <p:cNvSpPr>
            <a:spLocks noChangeShapeType="1"/>
          </p:cNvSpPr>
          <p:nvPr/>
        </p:nvSpPr>
        <p:spPr bwMode="auto">
          <a:xfrm>
            <a:off x="533400" y="2895600"/>
            <a:ext cx="3733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6" name="Rectangle 12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altLang="ar-SA" sz="2800">
                <a:solidFill>
                  <a:srgbClr val="FFFF00"/>
                </a:solidFill>
                <a:latin typeface="Impact" pitchFamily="34" charset="0"/>
              </a:rPr>
              <a:t>Diabetes Complications in the Gulf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5" name="Line 3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76200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381000" y="1905000"/>
            <a:ext cx="5181600" cy="4495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altLang="ar-SA" sz="2800">
                <a:solidFill>
                  <a:srgbClr val="800000"/>
                </a:solidFill>
                <a:latin typeface="Impact" pitchFamily="34" charset="0"/>
              </a:rPr>
              <a:t>Diabetes in the Gulf countries</a:t>
            </a:r>
          </a:p>
          <a:p>
            <a:endParaRPr lang="en-US" altLang="ar-SA" sz="4000">
              <a:solidFill>
                <a:srgbClr val="800000"/>
              </a:solidFill>
              <a:latin typeface="Impact" pitchFamily="34" charset="0"/>
            </a:endParaRPr>
          </a:p>
          <a:p>
            <a:r>
              <a:rPr lang="en-US" altLang="ar-SA" sz="1600" b="1">
                <a:solidFill>
                  <a:srgbClr val="800000"/>
                </a:solidFill>
                <a:latin typeface="Comic Sans MS" pitchFamily="66" charset="0"/>
              </a:rPr>
              <a:t>Diabetes is the leading cause for			Blindness</a:t>
            </a:r>
          </a:p>
          <a:p>
            <a:endParaRPr lang="en-US" altLang="ar-SA" sz="1600" b="1">
              <a:solidFill>
                <a:srgbClr val="800000"/>
              </a:solidFill>
              <a:latin typeface="Comic Sans MS" pitchFamily="66" charset="0"/>
            </a:endParaRPr>
          </a:p>
          <a:p>
            <a:r>
              <a:rPr lang="en-US" altLang="ar-SA" sz="1600" b="1">
                <a:solidFill>
                  <a:srgbClr val="800000"/>
                </a:solidFill>
                <a:latin typeface="Comic Sans MS" pitchFamily="66" charset="0"/>
              </a:rPr>
              <a:t>Diabetes is the leading cause for			ESRF</a:t>
            </a:r>
          </a:p>
          <a:p>
            <a:endParaRPr lang="en-US" altLang="ar-SA" sz="1600" b="1">
              <a:solidFill>
                <a:srgbClr val="800000"/>
              </a:solidFill>
              <a:latin typeface="Comic Sans MS" pitchFamily="66" charset="0"/>
            </a:endParaRPr>
          </a:p>
          <a:p>
            <a:r>
              <a:rPr lang="en-US" altLang="ar-SA" sz="1600" b="1">
                <a:solidFill>
                  <a:srgbClr val="800000"/>
                </a:solidFill>
                <a:latin typeface="Comic Sans MS" pitchFamily="66" charset="0"/>
              </a:rPr>
              <a:t>Diabetes is the leading cause for			IHD</a:t>
            </a:r>
          </a:p>
          <a:p>
            <a:endParaRPr lang="en-US" altLang="ar-SA" sz="1600" b="1">
              <a:solidFill>
                <a:srgbClr val="800000"/>
              </a:solidFill>
              <a:latin typeface="Comic Sans MS" pitchFamily="66" charset="0"/>
            </a:endParaRPr>
          </a:p>
          <a:p>
            <a:r>
              <a:rPr lang="en-US" altLang="ar-SA" sz="1600" b="1">
                <a:solidFill>
                  <a:srgbClr val="800000"/>
                </a:solidFill>
                <a:latin typeface="Comic Sans MS" pitchFamily="66" charset="0"/>
              </a:rPr>
              <a:t>Diabetes is the leading cause for			CVA</a:t>
            </a:r>
          </a:p>
          <a:p>
            <a:r>
              <a:rPr lang="en-US" altLang="ar-SA" sz="1600" b="1">
                <a:solidFill>
                  <a:srgbClr val="800000"/>
                </a:solidFill>
                <a:latin typeface="Comic Sans MS" pitchFamily="66" charset="0"/>
              </a:rPr>
              <a:t>	</a:t>
            </a:r>
          </a:p>
          <a:p>
            <a:r>
              <a:rPr lang="en-US" altLang="ar-SA" sz="1600" b="1">
                <a:solidFill>
                  <a:srgbClr val="800000"/>
                </a:solidFill>
                <a:latin typeface="Comic Sans MS" pitchFamily="66" charset="0"/>
              </a:rPr>
              <a:t>Diabetes is the leading cause for			Amputation</a:t>
            </a:r>
            <a:endParaRPr lang="en-US" altLang="ar-SA" sz="2000" b="1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457200" y="2971800"/>
            <a:ext cx="43434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457200" y="3048000"/>
            <a:ext cx="434340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altLang="ar-SA" sz="2800" dirty="0">
                <a:solidFill>
                  <a:srgbClr val="FFFF00"/>
                </a:solidFill>
                <a:latin typeface="Impact" pitchFamily="34" charset="0"/>
              </a:rPr>
              <a:t>Diabetes Complications in the Gulf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8E7C66-A1C4-44DA-A8A9-C8CEC0A8BEA2}" type="slidenum">
              <a:rPr lang="en-GB"/>
              <a:pPr/>
              <a:t>35</a:t>
            </a:fld>
            <a:endParaRPr lang="en-GB"/>
          </a:p>
        </p:txBody>
      </p:sp>
      <p:pic>
        <p:nvPicPr>
          <p:cNvPr id="19459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82625"/>
            <a:ext cx="77851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914400" y="76200"/>
            <a:ext cx="754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rueFrutiger" pitchFamily="2" charset="0"/>
              </a:rPr>
              <a:t>Increasing mortality from diabetes mellitus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5529263" y="6389688"/>
            <a:ext cx="322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GB" sz="1600" b="1" i="1">
                <a:latin typeface="TrueFrutiger" pitchFamily="2" charset="0"/>
              </a:rPr>
              <a:t>J. Olefsky, JAMA 2001:285:628-632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8CE5D57-C5DC-4977-A3EA-4A2CB2A76C04}" type="slidenum">
              <a:rPr lang="en-US">
                <a:latin typeface="Arial" pitchFamily="34" charset="0"/>
                <a:cs typeface="Arial" pitchFamily="34" charset="0"/>
              </a:rPr>
              <a:pPr/>
              <a:t>36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7E1F51F7-720A-481B-9D08-E96ECCAFDCD6}" type="datetime1">
              <a:rPr lang="en-US">
                <a:latin typeface="Arial" pitchFamily="34" charset="0"/>
                <a:cs typeface="Arial" pitchFamily="34" charset="0"/>
              </a:rPr>
              <a:pPr/>
              <a:t>3/4/2015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Risk factors</a:t>
            </a:r>
          </a:p>
          <a:p>
            <a:pPr algn="ctr">
              <a:buNone/>
            </a:pPr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Risk factors for Type 2 DM are complex including obesity, genetic and life style factors (overfeeding and sedentary life). There is </a:t>
            </a:r>
            <a:r>
              <a:rPr lang="en-US" b="1" dirty="0" err="1" smtClean="0">
                <a:solidFill>
                  <a:schemeClr val="bg1"/>
                </a:solidFill>
              </a:rPr>
              <a:t>patho</a:t>
            </a:r>
            <a:r>
              <a:rPr lang="en-US" b="1" dirty="0" smtClean="0">
                <a:solidFill>
                  <a:schemeClr val="bg1"/>
                </a:solidFill>
              </a:rPr>
              <a:t>- physiological changes (weight gain insulin resistance and reduction of insulin secretion) may lead to glucose intolerance and diabetes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Genetic factors </a:t>
            </a:r>
            <a:r>
              <a:rPr lang="en-US" dirty="0" smtClean="0"/>
              <a:t>may play a part in development of all types; autoimmune disease and viral infections may be risk factors in Type I DM.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Physiologic or emotional stress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dirty="0" smtClean="0"/>
              <a:t>causes prolonged elevation of stress hormone levels (</a:t>
            </a:r>
            <a:r>
              <a:rPr lang="en-US" dirty="0" err="1" smtClean="0"/>
              <a:t>cortisol</a:t>
            </a:r>
            <a:r>
              <a:rPr lang="en-US" dirty="0" smtClean="0"/>
              <a:t>, epinephrine, glucagon and growth hormone), which raises blood glucose levels, placing increased demands on the pancreas.</a:t>
            </a:r>
            <a:r>
              <a:rPr lang="en-US" sz="3600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41EC17-FBB2-4F6B-B09A-1A86211E70A5}" type="slidenum">
              <a:rPr lang="en-GB"/>
              <a:pPr/>
              <a:t>38</a:t>
            </a:fld>
            <a:endParaRPr lang="en-GB"/>
          </a:p>
        </p:txBody>
      </p:sp>
      <p:graphicFrame>
        <p:nvGraphicFramePr>
          <p:cNvPr id="14338" name="Object 2"/>
          <p:cNvGraphicFramePr>
            <a:graphicFrameLocks/>
          </p:cNvGraphicFramePr>
          <p:nvPr/>
        </p:nvGraphicFramePr>
        <p:xfrm>
          <a:off x="582613" y="1025525"/>
          <a:ext cx="78581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1" name="Worksheet" r:id="rId5" imgW="7858080" imgH="5532120" progId="Excel.Sheet.8">
                  <p:embed/>
                </p:oleObj>
              </mc:Choice>
              <mc:Fallback>
                <p:oleObj name="Worksheet" r:id="rId5" imgW="7858080" imgH="5532120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1025525"/>
                        <a:ext cx="78581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14340" name="Rectangle 3"/>
          <p:cNvSpPr>
            <a:spLocks noChangeArrowheads="1"/>
          </p:cNvSpPr>
          <p:nvPr/>
        </p:nvSpPr>
        <p:spPr bwMode="auto">
          <a:xfrm>
            <a:off x="395288" y="228600"/>
            <a:ext cx="8189912" cy="685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GB" sz="3600">
                <a:solidFill>
                  <a:schemeClr val="tx2"/>
                </a:solidFill>
                <a:ea typeface="ＭＳ Ｐゴシック" pitchFamily="34" charset="-128"/>
              </a:rPr>
              <a:t>Prevalence of DM in 60 years old Men 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5364163" y="6405563"/>
            <a:ext cx="36004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600"/>
              <a:t>Decoda:Nakagami; Diabetologia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36C9D5-8E10-47A0-B5A7-308CF984C59D}" type="slidenum">
              <a:rPr lang="en-GB"/>
              <a:pPr/>
              <a:t>39</a:t>
            </a:fld>
            <a:endParaRPr lang="en-GB"/>
          </a:p>
        </p:txBody>
      </p:sp>
      <p:graphicFrame>
        <p:nvGraphicFramePr>
          <p:cNvPr id="15362" name="Object 2"/>
          <p:cNvGraphicFramePr>
            <a:graphicFrameLocks/>
          </p:cNvGraphicFramePr>
          <p:nvPr/>
        </p:nvGraphicFramePr>
        <p:xfrm>
          <a:off x="539750" y="1096963"/>
          <a:ext cx="8077200" cy="534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5" name="Worksheet" r:id="rId5" imgW="8076960" imgH="5340240" progId="Excel.Sheet.8">
                  <p:embed/>
                </p:oleObj>
              </mc:Choice>
              <mc:Fallback>
                <p:oleObj name="Worksheet" r:id="rId5" imgW="8076960" imgH="5340240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096963"/>
                        <a:ext cx="8077200" cy="534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15364" name="Rectangle 3"/>
          <p:cNvSpPr>
            <a:spLocks noChangeArrowheads="1"/>
          </p:cNvSpPr>
          <p:nvPr/>
        </p:nvSpPr>
        <p:spPr bwMode="auto">
          <a:xfrm>
            <a:off x="250825" y="228600"/>
            <a:ext cx="8893175" cy="685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GB" sz="3600">
                <a:solidFill>
                  <a:schemeClr val="tx2"/>
                </a:solidFill>
                <a:ea typeface="ＭＳ Ｐゴシック" pitchFamily="34" charset="-128"/>
              </a:rPr>
              <a:t>Prevalence of DM in 60 years old Women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5364163" y="6405563"/>
            <a:ext cx="36004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600"/>
              <a:t>Decoda:Nakagami; Diabetologia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9F90F7-E555-46F8-AB35-31623ABA6DEA}" type="slidenum">
              <a:rPr lang="en-GB"/>
              <a:pPr/>
              <a:t>4</a:t>
            </a:fld>
            <a:endParaRPr lang="en-GB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2060"/>
          </a:solidFill>
        </p:spPr>
        <p:txBody>
          <a:bodyPr/>
          <a:lstStyle/>
          <a:p>
            <a:pPr defTabSz="762000" eaLnBrk="1" hangingPunct="1"/>
            <a:r>
              <a:rPr lang="en-GB" b="1" dirty="0" smtClean="0">
                <a:solidFill>
                  <a:srgbClr val="FFFF00"/>
                </a:solidFill>
              </a:rPr>
              <a:t>Diabetes Mellitus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defTabSz="762000" eaLnBrk="1" hangingPunct="1">
              <a:lnSpc>
                <a:spcPct val="90000"/>
              </a:lnSpc>
              <a:buFontTx/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Definition</a:t>
            </a:r>
          </a:p>
          <a:p>
            <a:pPr lvl="1" defTabSz="762000" eaLnBrk="1" hangingPunct="1">
              <a:spcBef>
                <a:spcPts val="1200"/>
              </a:spcBef>
              <a:buNone/>
            </a:pPr>
            <a:r>
              <a:rPr lang="en-GB" sz="3200" b="1" dirty="0" smtClean="0">
                <a:solidFill>
                  <a:schemeClr val="bg1"/>
                </a:solidFill>
              </a:rPr>
              <a:t>   A metabolic disorder of </a:t>
            </a:r>
            <a:r>
              <a:rPr lang="en-GB" sz="3200" b="1" u="sng" dirty="0" smtClean="0">
                <a:solidFill>
                  <a:schemeClr val="bg1"/>
                </a:solidFill>
              </a:rPr>
              <a:t>multiple aetiology</a:t>
            </a:r>
            <a:r>
              <a:rPr lang="en-GB" sz="3200" b="1" dirty="0" smtClean="0">
                <a:solidFill>
                  <a:schemeClr val="bg1"/>
                </a:solidFill>
              </a:rPr>
              <a:t> characterized by chronic hyperglycaemia with disturbances of </a:t>
            </a:r>
            <a:r>
              <a:rPr lang="en-GB" sz="3200" b="1" u="sng" dirty="0" smtClean="0">
                <a:solidFill>
                  <a:schemeClr val="bg1"/>
                </a:solidFill>
              </a:rPr>
              <a:t>carbohydrate, fat and protein metabolism</a:t>
            </a:r>
            <a:r>
              <a:rPr lang="en-GB" sz="3200" b="1" dirty="0" smtClean="0">
                <a:solidFill>
                  <a:schemeClr val="bg1"/>
                </a:solidFill>
              </a:rPr>
              <a:t> resulting from </a:t>
            </a:r>
            <a:r>
              <a:rPr lang="en-GB" sz="3200" b="1" u="sng" dirty="0" smtClean="0">
                <a:solidFill>
                  <a:schemeClr val="bg1"/>
                </a:solidFill>
              </a:rPr>
              <a:t>defects in insulin secretion, insulin action or both</a:t>
            </a:r>
            <a:r>
              <a:rPr lang="en-GB" sz="32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755650" y="1412875"/>
            <a:ext cx="77771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E0FAA11-ECF6-4824-A511-F7EC5E285B10}" type="slidenum">
              <a:rPr lang="en-US">
                <a:latin typeface="Arial" pitchFamily="34" charset="0"/>
                <a:cs typeface="Arial" pitchFamily="34" charset="0"/>
              </a:rPr>
              <a:pPr/>
              <a:t>40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BA3924CF-693D-43BE-8EE9-358B896F634B}" type="datetime1">
              <a:rPr lang="en-US">
                <a:latin typeface="Arial" pitchFamily="34" charset="0"/>
                <a:cs typeface="Arial" pitchFamily="34" charset="0"/>
              </a:rPr>
              <a:pPr/>
              <a:t>3/4/2015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6363"/>
          </a:xfrm>
          <a:solidFill>
            <a:srgbClr val="002060"/>
          </a:solidFill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</a:rPr>
              <a:t>Obesity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1" y="1371601"/>
            <a:ext cx="8699500" cy="51816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Contributes to the resistance to endogenous insulin.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RR risk of DM in females (ref. BMI &lt; 22)</a:t>
            </a:r>
          </a:p>
          <a:p>
            <a:pPr lvl="2"/>
            <a:r>
              <a:rPr lang="en-GB" sz="2800" b="1" dirty="0" smtClean="0">
                <a:solidFill>
                  <a:schemeClr val="bg1"/>
                </a:solidFill>
              </a:rPr>
              <a:t>22-23   	              3.0</a:t>
            </a:r>
          </a:p>
          <a:p>
            <a:pPr lvl="2"/>
            <a:r>
              <a:rPr lang="en-GB" sz="2800" b="1" dirty="0" smtClean="0">
                <a:solidFill>
                  <a:schemeClr val="bg1"/>
                </a:solidFill>
              </a:rPr>
              <a:t>24-25	               5.0</a:t>
            </a:r>
          </a:p>
          <a:p>
            <a:pPr lvl="2"/>
            <a:r>
              <a:rPr lang="en-GB" sz="2800" b="1" dirty="0" smtClean="0">
                <a:solidFill>
                  <a:schemeClr val="bg1"/>
                </a:solidFill>
              </a:rPr>
              <a:t>&gt; 31		                40</a:t>
            </a:r>
          </a:p>
          <a:p>
            <a:pPr lvl="2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(</a:t>
            </a:r>
            <a:r>
              <a:rPr lang="en-GB" sz="2800" b="1" dirty="0" err="1" smtClean="0">
                <a:solidFill>
                  <a:schemeClr val="bg1"/>
                </a:solidFill>
              </a:rPr>
              <a:t>Colditz</a:t>
            </a:r>
            <a:r>
              <a:rPr lang="en-GB" sz="2800" b="1" dirty="0" smtClean="0">
                <a:solidFill>
                  <a:schemeClr val="bg1"/>
                </a:solidFill>
              </a:rPr>
              <a:t> &amp; al, Ann </a:t>
            </a:r>
            <a:r>
              <a:rPr lang="en-GB" sz="2800" b="1" dirty="0" err="1" smtClean="0">
                <a:solidFill>
                  <a:schemeClr val="bg1"/>
                </a:solidFill>
              </a:rPr>
              <a:t>Int</a:t>
            </a:r>
            <a:r>
              <a:rPr lang="en-GB" sz="2800" b="1" dirty="0" smtClean="0">
                <a:solidFill>
                  <a:schemeClr val="bg1"/>
                </a:solidFill>
              </a:rPr>
              <a:t> Med, 1995, 122; 481-6)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6" name="Picture 9" descr="obesity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4419600"/>
            <a:ext cx="1905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obesity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267200"/>
            <a:ext cx="25146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b="1" dirty="0" smtClean="0"/>
              <a:t>Physical inactivity.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4" name="Picture 5" descr="sed l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7239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Diet.</a:t>
            </a:r>
            <a:br>
              <a:rPr lang="en-US" b="1" dirty="0" smtClean="0"/>
            </a:br>
            <a:endParaRPr lang="ar-SA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066800"/>
            <a:ext cx="80772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Infections</a:t>
            </a:r>
            <a:br>
              <a:rPr lang="en-US" b="1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3340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A virus cannot cause diabetes on its own, but people are sometimes diagnosed with type 1 diabetes during or after a viral infection,  suggesting a link between the two.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The onset of type 1 diabetes occurs more frequently during the winter when viral infections are more common.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Viruses possibly associated with type 1 diabetes include </a:t>
            </a:r>
            <a:r>
              <a:rPr lang="en-US" sz="2800" b="1" dirty="0" err="1" smtClean="0"/>
              <a:t>coxsackievirus</a:t>
            </a:r>
            <a:r>
              <a:rPr lang="en-US" sz="2800" b="1" dirty="0" smtClean="0"/>
              <a:t> B,   cytomegalovirus,  adenovirus,  rubella, and mumps.</a:t>
            </a:r>
            <a:endParaRPr lang="ar-S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Pregnancy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 Pregnancy causes weight gain and increases levels of estrogen and placental hormones, which antagonize insulin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FAF5A15-3635-45C1-8997-80657D35578D}" type="slidenum">
              <a:rPr lang="en-US">
                <a:latin typeface="Arial" pitchFamily="34" charset="0"/>
                <a:cs typeface="Arial" pitchFamily="34" charset="0"/>
              </a:rPr>
              <a:pPr/>
              <a:t>45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D272D489-4DEB-4CFB-AB8A-4ABFDE102ACD}" type="datetime1">
              <a:rPr lang="en-US">
                <a:latin typeface="Arial" pitchFamily="34" charset="0"/>
                <a:cs typeface="Arial" pitchFamily="34" charset="0"/>
              </a:rPr>
              <a:pPr/>
              <a:t>3/4/2015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305800" cy="5638800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en-US" sz="4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Medications </a:t>
            </a:r>
          </a:p>
          <a:p>
            <a:pPr eaLnBrk="1" hangingPunct="1">
              <a:defRPr/>
            </a:pPr>
            <a:r>
              <a:rPr lang="en-US" b="1" dirty="0" smtClean="0"/>
              <a:t>Drugs </a:t>
            </a:r>
            <a:r>
              <a:rPr lang="en-US" sz="3200" b="1" dirty="0" smtClean="0"/>
              <a:t>that are known to antagonize the effects of insulin:</a:t>
            </a:r>
          </a:p>
          <a:p>
            <a:pPr eaLnBrk="1" hangingPunct="1">
              <a:defRPr/>
            </a:pPr>
            <a:r>
              <a:rPr lang="en-US" b="1" dirty="0" err="1" smtClean="0"/>
              <a:t>T</a:t>
            </a:r>
            <a:r>
              <a:rPr lang="en-US" sz="3200" b="1" dirty="0" err="1" smtClean="0"/>
              <a:t>hiazide</a:t>
            </a:r>
            <a:r>
              <a:rPr lang="en-US" sz="3200" b="1" dirty="0" smtClean="0"/>
              <a:t> diuretics, </a:t>
            </a:r>
          </a:p>
          <a:p>
            <a:pPr eaLnBrk="1" hangingPunct="1">
              <a:defRPr/>
            </a:pPr>
            <a:r>
              <a:rPr lang="en-US" b="1" dirty="0" smtClean="0"/>
              <a:t>A</a:t>
            </a:r>
            <a:r>
              <a:rPr lang="en-US" sz="3200" b="1" dirty="0" smtClean="0"/>
              <a:t>drenal corticosteroids, </a:t>
            </a:r>
          </a:p>
          <a:p>
            <a:pPr eaLnBrk="1" hangingPunct="1">
              <a:defRPr/>
            </a:pPr>
            <a:r>
              <a:rPr lang="en-US" b="1" dirty="0" smtClean="0"/>
              <a:t>O</a:t>
            </a:r>
            <a:r>
              <a:rPr lang="en-US" sz="3200" b="1" dirty="0" smtClean="0"/>
              <a:t>ral contraceptives.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906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http://www.diabetesatlas.org/content/global-burden</a:t>
            </a:r>
            <a:r>
              <a:rPr lang="en-US" sz="2400" dirty="0" smtClean="0"/>
              <a:t>.</a:t>
            </a:r>
          </a:p>
          <a:p>
            <a:r>
              <a:rPr lang="en-US" altLang="ar-SA" sz="2400" u="sng" dirty="0" smtClean="0">
                <a:hlinkClick r:id="rId2"/>
              </a:rPr>
              <a:t> </a:t>
            </a:r>
            <a:r>
              <a:rPr lang="en-US" altLang="ar-SA" sz="2400" dirty="0" smtClean="0">
                <a:hlinkClick r:id="rId2"/>
              </a:rPr>
              <a:t>Al-</a:t>
            </a:r>
            <a:r>
              <a:rPr lang="en-US" altLang="ar-SA" sz="2400" dirty="0" err="1" smtClean="0">
                <a:hlinkClick r:id="rId2"/>
              </a:rPr>
              <a:t>Madani</a:t>
            </a:r>
            <a:r>
              <a:rPr lang="en-US" altLang="ar-SA" sz="2400" dirty="0" smtClean="0">
                <a:hlinkClick r:id="rId2"/>
              </a:rPr>
              <a:t> A.  Diabetes Complications in the Gulf Countries. Presentation.</a:t>
            </a:r>
          </a:p>
          <a:p>
            <a:pPr eaLnBrk="0" hangingPunct="0"/>
            <a:r>
              <a:rPr lang="en-US" sz="2400" dirty="0" err="1" smtClean="0"/>
              <a:t>Ibtihal</a:t>
            </a:r>
            <a:r>
              <a:rPr lang="en-US" sz="2400" dirty="0" smtClean="0"/>
              <a:t> </a:t>
            </a:r>
            <a:r>
              <a:rPr lang="en-US" sz="2400" dirty="0" err="1" smtClean="0"/>
              <a:t>Fadhil</a:t>
            </a:r>
            <a:r>
              <a:rPr lang="en-US" sz="2400" dirty="0" smtClean="0"/>
              <a:t>.  RA/ NCD/ Health promotion and Protection /EMRO/WHO Diabetes and Other Non-Communicable Diseases / EM Regional Perspective. First BA Regional Workshop on the Epidemiology of Diabetes and Other Non-Communicable Diseases ,  Bibliotheca Alexandrina. 5-13 January 2009.</a:t>
            </a:r>
          </a:p>
          <a:p>
            <a:r>
              <a:rPr lang="en-US" sz="2400" dirty="0" smtClean="0"/>
              <a:t>WILD  S, ROGLIC G, GREEN A, SICREE R, KING R. Global Prevalence of Diabetes. Estimates for the year 2000 and projections for 2030. DIABETES CARE 2004; 27 (5):1047-53.</a:t>
            </a:r>
          </a:p>
          <a:p>
            <a:pPr>
              <a:buNone/>
            </a:pPr>
            <a:endParaRPr lang="en-US" sz="2400" dirty="0" smtClean="0"/>
          </a:p>
          <a:p>
            <a:pPr eaLnBrk="0" hangingPunct="0"/>
            <a:endParaRPr lang="en-US" sz="2400" dirty="0" smtClean="0"/>
          </a:p>
          <a:p>
            <a:pPr eaLnBrk="0" hangingPunct="0"/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>
              <a:hlinkClick r:id="rId2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002060"/>
          </a:solidFill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Types of diabetes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4648200" cy="55626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800" b="1" dirty="0" smtClean="0">
                <a:solidFill>
                  <a:schemeClr val="bg1"/>
                </a:solidFill>
              </a:rPr>
              <a:t>Type 1 (5-10%) – sudden onset absolute deficiency in insulin. Usually affects younger age group (not always)</a:t>
            </a:r>
          </a:p>
          <a:p>
            <a:pPr>
              <a:lnSpc>
                <a:spcPct val="90000"/>
              </a:lnSpc>
            </a:pPr>
            <a:endParaRPr lang="en-GB" sz="1800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800" b="1" dirty="0" smtClean="0">
                <a:solidFill>
                  <a:schemeClr val="bg1"/>
                </a:solidFill>
              </a:rPr>
              <a:t>Type 2  (90 - 95%) – gradual onset of relative insulin insensitivity. Usually older age group (not always)</a:t>
            </a:r>
          </a:p>
          <a:p>
            <a:pPr>
              <a:lnSpc>
                <a:spcPct val="90000"/>
              </a:lnSpc>
              <a:buNone/>
            </a:pPr>
            <a:endParaRPr lang="en-GB" sz="1800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800" b="1" dirty="0" smtClean="0">
                <a:solidFill>
                  <a:schemeClr val="bg1"/>
                </a:solidFill>
              </a:rPr>
              <a:t>Gestational diabetes</a:t>
            </a:r>
          </a:p>
          <a:p>
            <a:pPr>
              <a:lnSpc>
                <a:spcPct val="90000"/>
              </a:lnSpc>
              <a:buNone/>
            </a:pPr>
            <a:endParaRPr lang="en-GB" sz="1800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800" b="1" dirty="0" smtClean="0">
                <a:solidFill>
                  <a:schemeClr val="bg1"/>
                </a:solidFill>
              </a:rPr>
              <a:t>Secondary diabetes</a:t>
            </a:r>
          </a:p>
          <a:p>
            <a:pPr>
              <a:lnSpc>
                <a:spcPct val="90000"/>
              </a:lnSpc>
            </a:pPr>
            <a:endParaRPr lang="en-GB" sz="1800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800" b="1" dirty="0" smtClean="0">
                <a:solidFill>
                  <a:schemeClr val="bg1"/>
                </a:solidFill>
              </a:rPr>
              <a:t>Pre-diabetes </a:t>
            </a:r>
          </a:p>
          <a:p>
            <a:pPr>
              <a:lnSpc>
                <a:spcPct val="90000"/>
              </a:lnSpc>
              <a:buNone/>
            </a:pPr>
            <a:r>
              <a:rPr lang="en-GB" sz="1800" b="1" dirty="0" smtClean="0">
                <a:solidFill>
                  <a:schemeClr val="bg1"/>
                </a:solidFill>
              </a:rPr>
              <a:t>	Impaired glucose tolerance</a:t>
            </a:r>
          </a:p>
          <a:p>
            <a:pPr marL="522288" lvl="1" indent="0">
              <a:lnSpc>
                <a:spcPct val="90000"/>
              </a:lnSpc>
              <a:buFontTx/>
              <a:buNone/>
            </a:pPr>
            <a:r>
              <a:rPr lang="en-GB" sz="1400" b="1" dirty="0" smtClean="0">
                <a:solidFill>
                  <a:schemeClr val="bg1"/>
                </a:solidFill>
              </a:rPr>
              <a:t>May remain undiagnosed for years; risk of complications same as for T2DM</a:t>
            </a:r>
          </a:p>
          <a:p>
            <a:pPr>
              <a:lnSpc>
                <a:spcPct val="90000"/>
              </a:lnSpc>
            </a:pPr>
            <a:endParaRPr lang="en-GB" sz="1400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sz="1600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GB" sz="16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GB" sz="1600" dirty="0"/>
          </a:p>
          <a:p>
            <a:pPr>
              <a:lnSpc>
                <a:spcPct val="90000"/>
              </a:lnSpc>
            </a:pPr>
            <a:endParaRPr lang="en-GB" sz="1600" dirty="0"/>
          </a:p>
        </p:txBody>
      </p:sp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6443663" y="1916113"/>
          <a:ext cx="1692275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hoto Editor Photo" r:id="rId3" imgW="1676634" imgH="2542857" progId="">
                  <p:embed/>
                </p:oleObj>
              </mc:Choice>
              <mc:Fallback>
                <p:oleObj name="Photo Editor Photo" r:id="rId3" imgW="1676634" imgH="254285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1916113"/>
                        <a:ext cx="1692275" cy="152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3" name="Object 5"/>
          <p:cNvGraphicFramePr>
            <a:graphicFrameLocks noChangeAspect="1"/>
          </p:cNvGraphicFramePr>
          <p:nvPr/>
        </p:nvGraphicFramePr>
        <p:xfrm>
          <a:off x="6477000" y="4149725"/>
          <a:ext cx="167640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Photo" r:id="rId5" imgW="3657143" imgH="2438095" progId="">
                  <p:embed/>
                </p:oleObj>
              </mc:Choice>
              <mc:Fallback>
                <p:oleObj name="Photo Editor Photo" r:id="rId5" imgW="3657143" imgH="2438095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149725"/>
                        <a:ext cx="1676400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0054" name="Picture 6" descr="John Prescott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4724400" y="3962400"/>
            <a:ext cx="1676400" cy="1524000"/>
          </a:xfrm>
          <a:prstGeom prst="rect">
            <a:avLst/>
          </a:prstGeom>
          <a:noFill/>
        </p:spPr>
      </p:pic>
      <p:pic>
        <p:nvPicPr>
          <p:cNvPr id="130055" name="Picture 7" descr="steveredgrav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4876800" y="1600200"/>
            <a:ext cx="1435100" cy="1905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002060"/>
          </a:solidFill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Diagnosis of diabetes 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895600" y="1143000"/>
            <a:ext cx="6248400" cy="32766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GB" sz="2000" b="1" dirty="0">
                <a:solidFill>
                  <a:schemeClr val="bg1"/>
                </a:solidFill>
              </a:rPr>
              <a:t>Symptoms</a:t>
            </a:r>
          </a:p>
          <a:p>
            <a:pPr lvl="2"/>
            <a:r>
              <a:rPr lang="en-GB" sz="2000" b="1" dirty="0">
                <a:solidFill>
                  <a:schemeClr val="bg1"/>
                </a:solidFill>
              </a:rPr>
              <a:t>Thirst</a:t>
            </a:r>
          </a:p>
          <a:p>
            <a:pPr lvl="2"/>
            <a:r>
              <a:rPr lang="en-GB" sz="2000" b="1" dirty="0">
                <a:solidFill>
                  <a:schemeClr val="bg1"/>
                </a:solidFill>
              </a:rPr>
              <a:t>Passing lots of urine</a:t>
            </a:r>
          </a:p>
          <a:p>
            <a:pPr lvl="2"/>
            <a:r>
              <a:rPr lang="en-GB" sz="2000" b="1" dirty="0">
                <a:solidFill>
                  <a:schemeClr val="bg1"/>
                </a:solidFill>
              </a:rPr>
              <a:t>Malaise</a:t>
            </a:r>
          </a:p>
          <a:p>
            <a:pPr lvl="2"/>
            <a:r>
              <a:rPr lang="en-GB" sz="2000" b="1" dirty="0">
                <a:solidFill>
                  <a:schemeClr val="bg1"/>
                </a:solidFill>
              </a:rPr>
              <a:t>Infections (thrush)</a:t>
            </a:r>
          </a:p>
          <a:p>
            <a:pPr lvl="2"/>
            <a:r>
              <a:rPr lang="en-GB" sz="2000" b="1" dirty="0">
                <a:solidFill>
                  <a:schemeClr val="bg1"/>
                </a:solidFill>
              </a:rPr>
              <a:t>Weight loss</a:t>
            </a:r>
          </a:p>
          <a:p>
            <a:pPr>
              <a:buFontTx/>
              <a:buNone/>
            </a:pPr>
            <a:r>
              <a:rPr lang="en-GB" sz="2000" b="1" dirty="0">
                <a:solidFill>
                  <a:schemeClr val="bg1"/>
                </a:solidFill>
              </a:rPr>
              <a:t>BUT – many years of pre-diabetes (type 2) before these symptoms appear!</a:t>
            </a:r>
          </a:p>
        </p:txBody>
      </p:sp>
      <p:pic>
        <p:nvPicPr>
          <p:cNvPr id="131076" name="Picture 4" descr="needingtoiletdiabetes"/>
          <p:cNvPicPr>
            <a:picLocks noGrp="1" noChangeAspect="1" noChangeArrowheads="1"/>
          </p:cNvPicPr>
          <p:nvPr>
            <p:ph type="media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447800"/>
            <a:ext cx="2438400" cy="3124200"/>
          </a:xfrm>
          <a:noFill/>
          <a:ln/>
        </p:spPr>
      </p:pic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2895600" y="4419600"/>
            <a:ext cx="6248400" cy="2438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GB" b="1" dirty="0">
                <a:solidFill>
                  <a:schemeClr val="bg1"/>
                </a:solidFill>
                <a:latin typeface="Arial" charset="0"/>
              </a:rPr>
              <a:t>Biochemical tests 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GB" b="1" dirty="0">
                <a:solidFill>
                  <a:schemeClr val="bg1"/>
                </a:solidFill>
                <a:latin typeface="Arial" charset="0"/>
              </a:rPr>
              <a:t>Random plasma glucose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GB" b="1" dirty="0">
                <a:solidFill>
                  <a:schemeClr val="bg1"/>
                </a:solidFill>
                <a:latin typeface="Arial" charset="0"/>
              </a:rPr>
              <a:t>Fasting plasma glucose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GB" b="1" dirty="0">
                <a:solidFill>
                  <a:schemeClr val="bg1"/>
                </a:solidFill>
                <a:latin typeface="Arial" charset="0"/>
              </a:rPr>
              <a:t>Oral glucose tolerance test – 2h glucose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b="1" dirty="0">
                <a:solidFill>
                  <a:schemeClr val="bg1"/>
                </a:solidFill>
                <a:latin typeface="Arial" charset="0"/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002060"/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b="1" u="sng" dirty="0" smtClean="0">
                <a:solidFill>
                  <a:srgbClr val="FFFF00"/>
                </a:solidFill>
              </a:rPr>
              <a:t>Fasting Blood sugar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609600" indent="-609600" eaLnBrk="1" hangingPunct="1">
              <a:defRPr/>
            </a:pPr>
            <a:r>
              <a:rPr lang="en-US" b="1" dirty="0" smtClean="0">
                <a:solidFill>
                  <a:schemeClr val="bg1"/>
                </a:solidFill>
              </a:rPr>
              <a:t>Non diabetic: FBS&lt; 110 mg/dl (6.1m mol/dl).</a:t>
            </a:r>
          </a:p>
          <a:p>
            <a:pPr marL="609600" indent="-609600" eaLnBrk="1" hangingPunct="1">
              <a:defRPr/>
            </a:pPr>
            <a:endParaRPr lang="ar-SA" b="1" dirty="0" smtClean="0">
              <a:solidFill>
                <a:schemeClr val="bg1"/>
              </a:solidFill>
            </a:endParaRPr>
          </a:p>
          <a:p>
            <a:pPr marL="609600" indent="-609600" eaLnBrk="1" hangingPunct="1">
              <a:defRPr/>
            </a:pPr>
            <a:r>
              <a:rPr lang="en-US" b="1" dirty="0" smtClean="0">
                <a:solidFill>
                  <a:schemeClr val="bg1"/>
                </a:solidFill>
              </a:rPr>
              <a:t>Glucose Intolerance: FBS 110 -125 mg/dl (6.1-6.9 m mol/dl).</a:t>
            </a:r>
          </a:p>
          <a:p>
            <a:pPr marL="609600" indent="-609600" eaLnBrk="1" hangingPunct="1">
              <a:defRPr/>
            </a:pPr>
            <a:endParaRPr lang="ar-SA" b="1" dirty="0" smtClean="0">
              <a:solidFill>
                <a:schemeClr val="bg1"/>
              </a:solidFill>
            </a:endParaRPr>
          </a:p>
          <a:p>
            <a:pPr marL="609600" indent="-609600" eaLnBrk="1" hangingPunct="1">
              <a:defRPr/>
            </a:pPr>
            <a:r>
              <a:rPr lang="en-US" b="1" dirty="0" smtClean="0">
                <a:solidFill>
                  <a:schemeClr val="bg1"/>
                </a:solidFill>
              </a:rPr>
              <a:t>Diabetic: FBS &gt;126 mg/dl (&gt;7 m mol/dl)</a:t>
            </a:r>
          </a:p>
          <a:p>
            <a:pPr marL="609600" indent="-609600" eaLnBrk="1" hangingPunct="1"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       </a:t>
            </a:r>
            <a:r>
              <a:rPr lang="en-US" b="1" u="sng" dirty="0" smtClean="0">
                <a:solidFill>
                  <a:schemeClr val="bg1"/>
                </a:solidFill>
              </a:rPr>
              <a:t>OR</a:t>
            </a:r>
            <a:r>
              <a:rPr lang="en-US" b="1" dirty="0" smtClean="0">
                <a:solidFill>
                  <a:schemeClr val="bg1"/>
                </a:solidFill>
              </a:rPr>
              <a:t> Random BS &gt;200 mg/dl (&gt;11.1m mol/dl) </a:t>
            </a:r>
            <a:r>
              <a:rPr lang="ar-SA" b="1" dirty="0" smtClean="0">
                <a:solidFill>
                  <a:schemeClr val="bg1"/>
                </a:solidFill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B38E0A-0705-4E6C-8453-1D5C55C9144D}" type="datetime1">
              <a:rPr lang="en-US"/>
              <a:pPr>
                <a:defRPr/>
              </a:pPr>
              <a:t>3/4/2015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477AD-D4B9-44E1-84C3-D8F8337FCDDE}" type="slidenum">
              <a:rPr lang="ar-SA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Ashry Gad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endParaRPr lang="en-US" sz="2800" b="1" dirty="0"/>
          </a:p>
          <a:p>
            <a:pPr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chemeClr val="bg1"/>
                </a:solidFill>
              </a:rPr>
              <a:t>Diagnosis </a:t>
            </a:r>
            <a:r>
              <a:rPr lang="en-US" sz="2800" b="1" dirty="0">
                <a:solidFill>
                  <a:schemeClr val="bg1"/>
                </a:solidFill>
              </a:rPr>
              <a:t>based on: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   Glucose </a:t>
            </a:r>
            <a:r>
              <a:rPr lang="en-US" sz="2800" b="1" dirty="0">
                <a:solidFill>
                  <a:schemeClr val="bg1"/>
                </a:solidFill>
              </a:rPr>
              <a:t>Tolerance </a:t>
            </a:r>
            <a:r>
              <a:rPr lang="en-US" sz="2800" b="1" dirty="0" smtClean="0">
                <a:solidFill>
                  <a:schemeClr val="bg1"/>
                </a:solidFill>
              </a:rPr>
              <a:t>Test 2 </a:t>
            </a:r>
            <a:r>
              <a:rPr lang="en-US" sz="2800" b="1" dirty="0">
                <a:solidFill>
                  <a:schemeClr val="bg1"/>
                </a:solidFill>
              </a:rPr>
              <a:t>hr post 75 gm glucose</a:t>
            </a:r>
          </a:p>
          <a:p>
            <a:pPr>
              <a:buFont typeface="Wingdings" pitchFamily="2" charset="2"/>
              <a:buNone/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</a:rPr>
              <a:t>If &lt; 7.8 </a:t>
            </a:r>
            <a:r>
              <a:rPr lang="en-US" sz="2400" b="1" dirty="0" err="1">
                <a:solidFill>
                  <a:schemeClr val="bg1"/>
                </a:solidFill>
              </a:rPr>
              <a:t>mmol</a:t>
            </a:r>
            <a:r>
              <a:rPr lang="en-US" sz="2400" b="1" dirty="0">
                <a:solidFill>
                  <a:schemeClr val="bg1"/>
                </a:solidFill>
              </a:rPr>
              <a:t>/L</a:t>
            </a:r>
            <a:r>
              <a:rPr lang="en-US" sz="2800" b="1" dirty="0">
                <a:solidFill>
                  <a:schemeClr val="bg1"/>
                </a:solidFill>
              </a:rPr>
              <a:t> = normal GTT</a:t>
            </a:r>
          </a:p>
          <a:p>
            <a:pPr>
              <a:buFont typeface="Wingdings" pitchFamily="2" charset="2"/>
              <a:buNone/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</a:rPr>
              <a:t>If ≥ 7.8 </a:t>
            </a:r>
            <a:r>
              <a:rPr lang="en-US" sz="2800" b="1" dirty="0" err="1">
                <a:solidFill>
                  <a:schemeClr val="bg1"/>
                </a:solidFill>
              </a:rPr>
              <a:t>mmol</a:t>
            </a:r>
            <a:r>
              <a:rPr lang="en-US" sz="2800" b="1" dirty="0">
                <a:solidFill>
                  <a:schemeClr val="bg1"/>
                </a:solidFill>
              </a:rPr>
              <a:t>/L and &lt; 11.1 </a:t>
            </a:r>
            <a:r>
              <a:rPr lang="en-US" sz="2800" b="1" dirty="0" err="1">
                <a:solidFill>
                  <a:schemeClr val="bg1"/>
                </a:solidFill>
              </a:rPr>
              <a:t>mmol</a:t>
            </a:r>
            <a:r>
              <a:rPr lang="en-US" sz="2800" b="1" dirty="0">
                <a:solidFill>
                  <a:schemeClr val="bg1"/>
                </a:solidFill>
              </a:rPr>
              <a:t>/L = </a:t>
            </a:r>
            <a:r>
              <a:rPr lang="en-US" sz="2800" b="1" dirty="0" smtClean="0">
                <a:solidFill>
                  <a:schemeClr val="bg1"/>
                </a:solidFill>
              </a:rPr>
              <a:t> GTT</a:t>
            </a:r>
            <a:endParaRPr lang="en-US" sz="28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</a:rPr>
              <a:t>If ≥ 11.1 </a:t>
            </a:r>
            <a:r>
              <a:rPr lang="en-US" sz="2800" b="1" dirty="0" err="1">
                <a:solidFill>
                  <a:schemeClr val="bg1"/>
                </a:solidFill>
              </a:rPr>
              <a:t>mmol</a:t>
            </a:r>
            <a:r>
              <a:rPr lang="en-US" sz="2800" b="1" dirty="0">
                <a:solidFill>
                  <a:schemeClr val="bg1"/>
                </a:solidFill>
              </a:rPr>
              <a:t>/L =  provisional diagnosis of </a:t>
            </a:r>
            <a:r>
              <a:rPr lang="en-US" sz="2800" b="1" dirty="0" smtClean="0">
                <a:solidFill>
                  <a:schemeClr val="bg1"/>
                </a:solidFill>
              </a:rPr>
              <a:t> Diabetes</a:t>
            </a:r>
            <a:endParaRPr lang="en-US" sz="2800" b="1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Why is diabetes so important?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95250" indent="-3175">
              <a:buFontTx/>
              <a:buNone/>
            </a:pPr>
            <a:r>
              <a:rPr lang="en-GB" b="1" dirty="0">
                <a:solidFill>
                  <a:schemeClr val="bg1"/>
                </a:solidFill>
              </a:rPr>
              <a:t>The burden to patients, carers, NHS</a:t>
            </a:r>
          </a:p>
          <a:p>
            <a:pPr marL="630238" lvl="1" indent="-293688"/>
            <a:r>
              <a:rPr lang="en-GB" sz="2400" b="1" dirty="0">
                <a:solidFill>
                  <a:schemeClr val="bg1"/>
                </a:solidFill>
              </a:rPr>
              <a:t>Complications</a:t>
            </a:r>
          </a:p>
          <a:p>
            <a:pPr marL="1049338" lvl="2"/>
            <a:r>
              <a:rPr lang="en-GB" b="1" dirty="0">
                <a:solidFill>
                  <a:schemeClr val="bg1"/>
                </a:solidFill>
              </a:rPr>
              <a:t>Cardiovascular </a:t>
            </a:r>
          </a:p>
          <a:p>
            <a:pPr marL="1049338" lvl="2"/>
            <a:r>
              <a:rPr lang="en-GB" b="1" dirty="0">
                <a:solidFill>
                  <a:schemeClr val="bg1"/>
                </a:solidFill>
              </a:rPr>
              <a:t>Eyes</a:t>
            </a:r>
          </a:p>
          <a:p>
            <a:pPr marL="1049338" lvl="2"/>
            <a:r>
              <a:rPr lang="en-GB" b="1" dirty="0">
                <a:solidFill>
                  <a:schemeClr val="bg1"/>
                </a:solidFill>
              </a:rPr>
              <a:t>Renal - Hypertension, renal failure</a:t>
            </a:r>
          </a:p>
          <a:p>
            <a:pPr marL="1049338" lvl="2"/>
            <a:r>
              <a:rPr lang="en-GB" b="1" dirty="0">
                <a:solidFill>
                  <a:schemeClr val="bg1"/>
                </a:solidFill>
              </a:rPr>
              <a:t>Feet</a:t>
            </a:r>
          </a:p>
          <a:p>
            <a:pPr marL="1049338" lvl="2"/>
            <a:r>
              <a:rPr lang="en-GB" b="1" dirty="0">
                <a:solidFill>
                  <a:schemeClr val="bg1"/>
                </a:solidFill>
              </a:rPr>
              <a:t>Skin, infections, sexual, psycho-sexual, depression</a:t>
            </a:r>
          </a:p>
          <a:p>
            <a:pPr marL="1049338" lvl="2"/>
            <a:r>
              <a:rPr lang="en-GB" b="1" dirty="0">
                <a:solidFill>
                  <a:schemeClr val="bg1"/>
                </a:solidFill>
              </a:rPr>
              <a:t>Quality of life</a:t>
            </a:r>
          </a:p>
          <a:p>
            <a:pPr marL="1049338" lvl="2"/>
            <a:r>
              <a:rPr lang="en-GB" b="1" dirty="0">
                <a:solidFill>
                  <a:schemeClr val="bg1"/>
                </a:solidFill>
              </a:rPr>
              <a:t>Premature mortality</a:t>
            </a:r>
          </a:p>
          <a:p>
            <a:pPr marL="630238" lvl="1" indent="-293688">
              <a:spcBef>
                <a:spcPct val="15000"/>
              </a:spcBef>
              <a:spcAft>
                <a:spcPct val="20000"/>
              </a:spcAft>
            </a:pPr>
            <a:r>
              <a:rPr lang="en-GB" sz="2400" b="1" dirty="0">
                <a:solidFill>
                  <a:schemeClr val="bg1"/>
                </a:solidFill>
              </a:rPr>
              <a:t>Cost</a:t>
            </a:r>
          </a:p>
          <a:p>
            <a:pPr marL="630238" lvl="1" indent="-293688">
              <a:spcBef>
                <a:spcPct val="15000"/>
              </a:spcBef>
              <a:spcAft>
                <a:spcPct val="20000"/>
              </a:spcAft>
              <a:buFontTx/>
              <a:buNone/>
            </a:pPr>
            <a:r>
              <a:rPr lang="en-GB" b="1" dirty="0">
                <a:solidFill>
                  <a:schemeClr val="bg1"/>
                </a:solidFill>
              </a:rPr>
              <a:t>                          </a:t>
            </a:r>
          </a:p>
          <a:p>
            <a:pPr marL="2744788" lvl="4">
              <a:spcBef>
                <a:spcPct val="15000"/>
              </a:spcBef>
              <a:spcAft>
                <a:spcPct val="20000"/>
              </a:spcAft>
              <a:buFontTx/>
              <a:buNone/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1444</Words>
  <Application>Microsoft Office PowerPoint</Application>
  <PresentationFormat>On-screen Show (4:3)</PresentationFormat>
  <Paragraphs>431</Paragraphs>
  <Slides>47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Office Theme</vt:lpstr>
      <vt:lpstr>Photo Editor Photo</vt:lpstr>
      <vt:lpstr>Gráfico</vt:lpstr>
      <vt:lpstr>Chart</vt:lpstr>
      <vt:lpstr>Clip</vt:lpstr>
      <vt:lpstr>Worksheet</vt:lpstr>
      <vt:lpstr> Epidemiology of  Diabetes mellitus</vt:lpstr>
      <vt:lpstr>Learning Objectives</vt:lpstr>
      <vt:lpstr>PowerPoint Presentation</vt:lpstr>
      <vt:lpstr>Diabetes Mellitus</vt:lpstr>
      <vt:lpstr>Types of diabetes</vt:lpstr>
      <vt:lpstr>Diagnosis of diabetes </vt:lpstr>
      <vt:lpstr>Fasting Blood sugar</vt:lpstr>
      <vt:lpstr>PowerPoint Presentation</vt:lpstr>
      <vt:lpstr>Why is diabetes so important?</vt:lpstr>
      <vt:lpstr>Epidemiology of diabetes</vt:lpstr>
      <vt:lpstr>PowerPoint Presentation</vt:lpstr>
      <vt:lpstr>PowerPoint Presentation</vt:lpstr>
      <vt:lpstr>PowerPoint Presentation</vt:lpstr>
      <vt:lpstr>PowerPoint Presentation</vt:lpstr>
      <vt:lpstr>Diagnosed and Undiagnosed Prevalence of Diabetes by Age in the US (NHANES III)</vt:lpstr>
      <vt:lpstr>Top 10 Countries with the highest prevalence of diabetes in 2007 and 2025 (SA figure is based on FPG of 7 mmol and over)</vt:lpstr>
      <vt:lpstr>Prevalence of diabetes based on stepwise surveys</vt:lpstr>
      <vt:lpstr>Prevalence of Diabetes in EMR</vt:lpstr>
      <vt:lpstr>PowerPoint Presentation</vt:lpstr>
      <vt:lpstr>PowerPoint Presentation</vt:lpstr>
      <vt:lpstr>PowerPoint Presentation</vt:lpstr>
      <vt:lpstr>PowerPoint Presentation</vt:lpstr>
      <vt:lpstr> Diabetes mellitus and age distribution in KSA </vt:lpstr>
      <vt:lpstr>Types of DM and age in KSA </vt:lpstr>
      <vt:lpstr>PowerPoint Presentation</vt:lpstr>
      <vt:lpstr>PowerPoint Presentation</vt:lpstr>
      <vt:lpstr>Diabetic complications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Obesity</vt:lpstr>
      <vt:lpstr>PowerPoint Presentation</vt:lpstr>
      <vt:lpstr>Diet. </vt:lpstr>
      <vt:lpstr>Infections </vt:lpstr>
      <vt:lpstr>Pregnancy</vt:lpstr>
      <vt:lpstr>PowerPoint Presentation</vt:lpstr>
      <vt:lpstr>References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Dr.Ashry</dc:creator>
  <cp:lastModifiedBy>3422</cp:lastModifiedBy>
  <cp:revision>58</cp:revision>
  <dcterms:created xsi:type="dcterms:W3CDTF">2011-05-18T11:52:13Z</dcterms:created>
  <dcterms:modified xsi:type="dcterms:W3CDTF">2015-03-04T06:59:46Z</dcterms:modified>
</cp:coreProperties>
</file>