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316" r:id="rId13"/>
    <p:sldId id="325" r:id="rId14"/>
    <p:sldId id="270" r:id="rId15"/>
    <p:sldId id="327" r:id="rId16"/>
    <p:sldId id="328" r:id="rId17"/>
    <p:sldId id="332" r:id="rId18"/>
    <p:sldId id="337" r:id="rId19"/>
    <p:sldId id="336" r:id="rId20"/>
    <p:sldId id="272" r:id="rId21"/>
    <p:sldId id="273" r:id="rId22"/>
    <p:sldId id="317" r:id="rId23"/>
    <p:sldId id="318" r:id="rId24"/>
    <p:sldId id="319" r:id="rId25"/>
    <p:sldId id="320" r:id="rId26"/>
    <p:sldId id="321" r:id="rId27"/>
    <p:sldId id="339" r:id="rId28"/>
    <p:sldId id="286" r:id="rId29"/>
    <p:sldId id="283" r:id="rId30"/>
    <p:sldId id="322" r:id="rId31"/>
    <p:sldId id="323" r:id="rId32"/>
    <p:sldId id="324" r:id="rId33"/>
    <p:sldId id="34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1" autoAdjust="0"/>
  </p:normalViewPr>
  <p:slideViewPr>
    <p:cSldViewPr snapToGrid="0" snapToObjects="1">
      <p:cViewPr>
        <p:scale>
          <a:sx n="87" d="100"/>
          <a:sy n="87" d="100"/>
        </p:scale>
        <p:origin x="-79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017D-E2BA-9E4E-AC8E-BA79FF68D6B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A4F22-7DDE-4840-8782-22AE8C25A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660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1661-79FB-6244-BD6B-BB2CFAE72ED2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46E1-30B4-ED40-A977-8EB270391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41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93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93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93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B1659D-6131-E341-9DA0-08938247EEFD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9475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7CAE90-BC61-9D43-B01D-9146EFED2F0E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9475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5CC1C8-7CDD-614A-BF79-B748A13868EA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EB-C5E2-E746-A076-1C75D50D43F5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1ADC88-C75B-A240-8E82-009D32DC73EC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230A3-A282-D845-B0EE-DD5E65DC7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47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86C-D82E-FA48-83F0-CC652D90FC2A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1887-AA64-9D4B-9129-BCBDD73C6547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930E93-3AD6-5345-9AFE-AD7FD9216154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77B127-84F9-C34A-9183-0D3163EBBEC4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6D6-042E-D348-94ED-FBD02B86F2F7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7C-7840-DC4A-BC59-BE994E926B9C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B87A-AE48-CB45-B346-CDA2528078F0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13612D-5F14-6548-B12C-B24D8A5061AB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1FE40C-A7B4-4B4F-AF18-FD8785ADD787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eatonhand.com/jpg/153210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atonhand.com/jpg/1372302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eatonhand.com/jpg/140720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346" y="1352337"/>
            <a:ext cx="6477000" cy="1828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Candidiasis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2000" b="1" i="1" dirty="0" smtClean="0">
                <a:latin typeface="Times New Roman" charset="0"/>
              </a:rPr>
              <a:t>Endocrine </a:t>
            </a:r>
            <a:r>
              <a:rPr lang="en-US" sz="2000" b="1" i="1" dirty="0" smtClean="0">
                <a:latin typeface="Times New Roman" charset="0"/>
              </a:rPr>
              <a:t>block</a:t>
            </a:r>
            <a:endParaRPr 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695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>Transmission of Opportunistic Fungi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lvl="1"/>
            <a:r>
              <a:rPr lang="en-US" b="1" dirty="0" smtClean="0">
                <a:latin typeface="Times New Roman" charset="0"/>
              </a:rPr>
              <a:t>ENDOGENOUS</a:t>
            </a:r>
            <a:endParaRPr lang="en-US" dirty="0">
              <a:latin typeface="Times New Roman" charset="0"/>
            </a:endParaRPr>
          </a:p>
          <a:p>
            <a:pPr lvl="2"/>
            <a:r>
              <a:rPr lang="en-US" dirty="0" smtClean="0">
                <a:latin typeface="Times New Roman" charset="0"/>
              </a:rPr>
              <a:t>Colonization </a:t>
            </a:r>
            <a:r>
              <a:rPr lang="en-US" dirty="0">
                <a:latin typeface="Times New Roman" charset="0"/>
              </a:rPr>
              <a:t>precedes infection</a:t>
            </a:r>
          </a:p>
          <a:p>
            <a:pPr lvl="2"/>
            <a:r>
              <a:rPr lang="en-US" dirty="0">
                <a:latin typeface="Times New Roman" charset="0"/>
              </a:rPr>
              <a:t>A</a:t>
            </a:r>
            <a:r>
              <a:rPr lang="en-US" dirty="0" smtClean="0">
                <a:latin typeface="Times New Roman" charset="0"/>
              </a:rPr>
              <a:t>ntibiotic </a:t>
            </a:r>
            <a:r>
              <a:rPr lang="en-US" dirty="0">
                <a:latin typeface="Times New Roman" charset="0"/>
              </a:rPr>
              <a:t>suppression of normal flora, fungal </a:t>
            </a:r>
            <a:r>
              <a:rPr lang="en-US" dirty="0" smtClean="0">
                <a:latin typeface="Times New Roman" charset="0"/>
              </a:rPr>
              <a:t>overgrowth</a:t>
            </a:r>
          </a:p>
          <a:p>
            <a:pPr lvl="2"/>
            <a:endParaRPr lang="en-US" dirty="0">
              <a:latin typeface="Times New Roman" charset="0"/>
            </a:endParaRPr>
          </a:p>
          <a:p>
            <a:pPr lvl="2"/>
            <a:endParaRPr lang="en-US" dirty="0">
              <a:latin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</a:rPr>
              <a:t>EXOGENOUS  ??</a:t>
            </a:r>
            <a:endParaRPr lang="en-US" dirty="0">
              <a:latin typeface="Times New Roman" charset="0"/>
            </a:endParaRPr>
          </a:p>
          <a:p>
            <a:pPr marL="685800" lvl="2" indent="0">
              <a:buNone/>
            </a:pPr>
            <a:r>
              <a:rPr lang="en-US" dirty="0" smtClean="0">
                <a:latin typeface="Times New Roman" charset="0"/>
              </a:rPr>
              <a:t>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439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Candida - </a:t>
            </a:r>
            <a:r>
              <a:rPr lang="en-US" sz="4000" dirty="0">
                <a:latin typeface="Times New Roman" charset="0"/>
              </a:rPr>
              <a:t>Clinical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Times New Roman" charset="0"/>
              </a:rPr>
              <a:t>Mucous membrane infections</a:t>
            </a:r>
          </a:p>
          <a:p>
            <a:pPr lvl="1"/>
            <a:r>
              <a:rPr lang="en-US" sz="2400" dirty="0">
                <a:latin typeface="Times New Roman" charset="0"/>
              </a:rPr>
              <a:t>Thrush (</a:t>
            </a:r>
            <a:r>
              <a:rPr lang="en-US" sz="2400" dirty="0" err="1">
                <a:latin typeface="Times New Roman" charset="0"/>
              </a:rPr>
              <a:t>oropharyngeal</a:t>
            </a:r>
            <a:r>
              <a:rPr lang="en-US" sz="2400" dirty="0">
                <a:latin typeface="Times New Roman" charset="0"/>
              </a:rPr>
              <a:t>)</a:t>
            </a:r>
          </a:p>
          <a:p>
            <a:pPr lvl="1"/>
            <a:r>
              <a:rPr lang="en-US" sz="2400" dirty="0">
                <a:latin typeface="Times New Roman" charset="0"/>
              </a:rPr>
              <a:t>Esophagitis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Vaginitis</a:t>
            </a:r>
          </a:p>
          <a:p>
            <a:pPr lvl="1"/>
            <a:endParaRPr lang="en-US" sz="2400" dirty="0">
              <a:latin typeface="Times New Roman" charset="0"/>
            </a:endParaRPr>
          </a:p>
          <a:p>
            <a:r>
              <a:rPr lang="en-US" sz="2400" b="1" dirty="0">
                <a:latin typeface="Times New Roman" charset="0"/>
              </a:rPr>
              <a:t>Cutaneous infections</a:t>
            </a:r>
          </a:p>
          <a:p>
            <a:pPr lvl="1"/>
            <a:r>
              <a:rPr lang="en-US" sz="2400" dirty="0">
                <a:latin typeface="Times New Roman" charset="0"/>
              </a:rPr>
              <a:t>Paronychia (skin around nail bed)</a:t>
            </a:r>
          </a:p>
          <a:p>
            <a:pPr lvl="1"/>
            <a:r>
              <a:rPr lang="en-US" sz="2400" dirty="0" err="1">
                <a:latin typeface="Times New Roman" charset="0"/>
              </a:rPr>
              <a:t>Onychomycosis</a:t>
            </a:r>
            <a:r>
              <a:rPr lang="en-US" sz="2400" dirty="0">
                <a:latin typeface="Times New Roman" charset="0"/>
              </a:rPr>
              <a:t> (nails)</a:t>
            </a:r>
          </a:p>
          <a:p>
            <a:pPr lvl="1"/>
            <a:r>
              <a:rPr lang="en-US" sz="2400" dirty="0">
                <a:latin typeface="Times New Roman" charset="0"/>
              </a:rPr>
              <a:t>Diaper rash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Chronic </a:t>
            </a:r>
            <a:r>
              <a:rPr lang="en-US" sz="2400" dirty="0" err="1">
                <a:latin typeface="Times New Roman" charset="0"/>
              </a:rPr>
              <a:t>mucotaneous</a:t>
            </a:r>
            <a:r>
              <a:rPr lang="en-US" sz="2400" dirty="0">
                <a:latin typeface="Times New Roman" charset="0"/>
              </a:rPr>
              <a:t> candidiasis</a:t>
            </a:r>
          </a:p>
          <a:p>
            <a:pPr lvl="2"/>
            <a:r>
              <a:rPr lang="en-US" dirty="0">
                <a:latin typeface="Times New Roman" charset="0"/>
              </a:rPr>
              <a:t>children with T-cell abnormality</a:t>
            </a:r>
          </a:p>
        </p:txBody>
      </p:sp>
    </p:spTree>
    <p:extLst>
      <p:ext uri="{BB962C8B-B14F-4D97-AF65-F5344CB8AC3E}">
        <p14:creationId xmlns="" xmlns:p14="http://schemas.microsoft.com/office/powerpoint/2010/main" val="1403836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cs typeface="Times New Roman" pitchFamily="18" charset="0"/>
              </a:rPr>
              <a:t>Mucocutaneous</a:t>
            </a:r>
            <a:r>
              <a:rPr lang="en-US" sz="3200" dirty="0" smtClean="0">
                <a:cs typeface="Times New Roman" pitchFamily="18" charset="0"/>
              </a:rPr>
              <a:t> infections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err="1" smtClean="0">
                <a:cs typeface="Times New Roman" pitchFamily="18" charset="0"/>
              </a:rPr>
              <a:t>Oropharyngeal</a:t>
            </a:r>
            <a:r>
              <a:rPr lang="en-US" sz="3200" dirty="0" smtClean="0">
                <a:cs typeface="Times New Roman" pitchFamily="18" charset="0"/>
              </a:rPr>
              <a:t> Candidiasis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100" dirty="0" smtClean="0">
                <a:cs typeface="Times New Roman" pitchFamily="18" charset="0"/>
              </a:rPr>
              <a:t>Oral </a:t>
            </a:r>
            <a:r>
              <a:rPr lang="en-US" sz="3100" dirty="0">
                <a:cs typeface="Times New Roman" pitchFamily="18" charset="0"/>
              </a:rPr>
              <a:t>thrush: </a:t>
            </a: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>
                <a:cs typeface="Times New Roman" pitchFamily="18" charset="0"/>
              </a:rPr>
              <a:t>White or grey Pseudomembranous patches on oral surfaces especially tongue with underlying erythema.  </a:t>
            </a: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>
                <a:cs typeface="Times New Roman" pitchFamily="18" charset="0"/>
              </a:rPr>
              <a:t>Common in neonates, infants, </a:t>
            </a:r>
            <a:r>
              <a:rPr lang="en-US" sz="3100" dirty="0" smtClean="0">
                <a:cs typeface="Times New Roman" pitchFamily="18" charset="0"/>
              </a:rPr>
              <a:t>elderly</a:t>
            </a:r>
            <a:endParaRPr lang="en-US" sz="3100" dirty="0">
              <a:cs typeface="Times New Roman" pitchFamily="18" charset="0"/>
            </a:endParaRP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 smtClean="0">
                <a:cs typeface="Times New Roman" pitchFamily="18" charset="0"/>
              </a:rPr>
              <a:t>In </a:t>
            </a:r>
            <a:r>
              <a:rPr lang="en-US" sz="3100" dirty="0" err="1" smtClean="0">
                <a:cs typeface="Times New Roman" pitchFamily="18" charset="0"/>
              </a:rPr>
              <a:t>immunocompromised</a:t>
            </a:r>
            <a:r>
              <a:rPr lang="en-US" sz="3100" dirty="0" smtClean="0">
                <a:cs typeface="Times New Roman" pitchFamily="18" charset="0"/>
              </a:rPr>
              <a:t> </a:t>
            </a:r>
            <a:r>
              <a:rPr lang="en-US" sz="3100" dirty="0">
                <a:cs typeface="Times New Roman" pitchFamily="18" charset="0"/>
              </a:rPr>
              <a:t>host, </a:t>
            </a:r>
            <a:r>
              <a:rPr lang="en-US" sz="3100" dirty="0" smtClean="0">
                <a:cs typeface="Times New Roman" pitchFamily="18" charset="0"/>
              </a:rPr>
              <a:t>e.g. </a:t>
            </a:r>
            <a:r>
              <a:rPr lang="en-US" sz="3100" u="sng" dirty="0" smtClean="0">
                <a:cs typeface="Times New Roman" pitchFamily="18" charset="0"/>
              </a:rPr>
              <a:t>AIDS</a:t>
            </a:r>
            <a:r>
              <a:rPr lang="en-US" sz="3100" dirty="0" smtClean="0">
                <a:cs typeface="Times New Roman" pitchFamily="18" charset="0"/>
              </a:rPr>
              <a:t>.</a:t>
            </a:r>
            <a:endParaRPr lang="en-US" sz="3100" dirty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cs typeface="Times New Roman" pitchFamily="18" charset="0"/>
              </a:rPr>
              <a:t>Esophagitis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err="1">
                <a:cs typeface="Times New Roman" pitchFamily="18" charset="0"/>
              </a:rPr>
              <a:t>V</a:t>
            </a:r>
            <a:r>
              <a:rPr lang="en-US" sz="3200" dirty="0" err="1" smtClean="0">
                <a:cs typeface="Times New Roman" pitchFamily="18" charset="0"/>
              </a:rPr>
              <a:t>ulvovaginitis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: 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cs typeface="Times New Roman" pitchFamily="18" charset="0"/>
              </a:rPr>
              <a:t>Common in pregnancy, diabetics, use of contraceptives. </a:t>
            </a:r>
            <a:endParaRPr lang="en-US" sz="3200" dirty="0">
              <a:cs typeface="Times New Roman" pitchFamily="18" charset="0"/>
            </a:endParaRP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cs typeface="Times New Roman" pitchFamily="18" charset="0"/>
              </a:rPr>
              <a:t>Thick discharge, itching irritation . Lesion appear as white patches on vaginal mucosa.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31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Cutaneous infections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3200" dirty="0" err="1">
                <a:cs typeface="Times New Roman" pitchFamily="18" charset="0"/>
              </a:rPr>
              <a:t>Intertriginous</a:t>
            </a:r>
            <a:r>
              <a:rPr lang="en-US" sz="3200" dirty="0">
                <a:cs typeface="Times New Roman" pitchFamily="18" charset="0"/>
              </a:rPr>
              <a:t> candidiasis: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>
                <a:cs typeface="Times New Roman" pitchFamily="18" charset="0"/>
              </a:rPr>
              <a:t>Infections of skin folds </a:t>
            </a:r>
            <a:r>
              <a:rPr lang="en-US" dirty="0" err="1">
                <a:cs typeface="Times New Roman" pitchFamily="18" charset="0"/>
              </a:rPr>
              <a:t>eg</a:t>
            </a:r>
            <a:r>
              <a:rPr lang="en-US" dirty="0">
                <a:cs typeface="Times New Roman" pitchFamily="18" charset="0"/>
              </a:rPr>
              <a:t>. axilla, buttock, toe web, under breast.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>
                <a:cs typeface="Times New Roman" pitchFamily="18" charset="0"/>
              </a:rPr>
              <a:t>Erythematous lesion, dry or moist or whitish accompanied by itching and burning.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3200" dirty="0">
                <a:cs typeface="Times New Roman" pitchFamily="18" charset="0"/>
              </a:rPr>
              <a:t>Nail infections: 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 err="1">
                <a:cs typeface="Times New Roman" pitchFamily="18" charset="0"/>
              </a:rPr>
              <a:t>Onychomycosis</a:t>
            </a:r>
            <a:r>
              <a:rPr lang="en-US" dirty="0">
                <a:cs typeface="Times New Roman" pitchFamily="18" charset="0"/>
              </a:rPr>
              <a:t> and paronychia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Diaper </a:t>
            </a:r>
            <a:r>
              <a:rPr lang="en-US" sz="3200" dirty="0" smtClean="0">
                <a:cs typeface="Times New Roman" pitchFamily="18" charset="0"/>
              </a:rPr>
              <a:t>rash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Chronic </a:t>
            </a:r>
            <a:r>
              <a:rPr lang="en-US" sz="3200" dirty="0" err="1">
                <a:cs typeface="Times New Roman" pitchFamily="18" charset="0"/>
              </a:rPr>
              <a:t>mucocutaneous</a:t>
            </a:r>
            <a:r>
              <a:rPr lang="en-US" sz="3200" dirty="0">
                <a:cs typeface="Times New Roman" pitchFamily="18" charset="0"/>
              </a:rPr>
              <a:t> candidiasis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73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Mucosal candidiasis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5791200" y="5715000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Oral thrush</a:t>
            </a:r>
          </a:p>
        </p:txBody>
      </p:sp>
    </p:spTree>
    <p:extLst>
      <p:ext uri="{BB962C8B-B14F-4D97-AF65-F5344CB8AC3E}">
        <p14:creationId xmlns="" xmlns:p14="http://schemas.microsoft.com/office/powerpoint/2010/main" val="2043863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78201"/>
            <a:ext cx="4219575" cy="21492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71" y="4125686"/>
            <a:ext cx="3111729" cy="148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8201"/>
            <a:ext cx="4284662" cy="21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1835150" y="5867401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</a:rPr>
              <a:t>pseudomembranous-erythematous</a:t>
            </a:r>
            <a:r>
              <a:rPr lang="en-US" i="1" dirty="0">
                <a:solidFill>
                  <a:srgbClr val="000000"/>
                </a:solidFill>
              </a:rPr>
              <a:t> form.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809625" y="3727450"/>
            <a:ext cx="3617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pseudomembranous</a:t>
            </a:r>
            <a:r>
              <a:rPr lang="en-US" i="1" dirty="0">
                <a:solidFill>
                  <a:srgbClr val="000000"/>
                </a:solidFill>
              </a:rPr>
              <a:t> form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5435600" y="3727450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erythematous</a:t>
            </a:r>
            <a:r>
              <a:rPr lang="en-US" dirty="0">
                <a:solidFill>
                  <a:srgbClr val="000000"/>
                </a:solidFill>
              </a:rPr>
              <a:t> form</a:t>
            </a:r>
          </a:p>
        </p:txBody>
      </p:sp>
      <p:sp>
        <p:nvSpPr>
          <p:cNvPr id="58375" name="Rectangle 1"/>
          <p:cNvSpPr>
            <a:spLocks noChangeArrowheads="1"/>
          </p:cNvSpPr>
          <p:nvPr/>
        </p:nvSpPr>
        <p:spPr bwMode="auto">
          <a:xfrm>
            <a:off x="764152" y="666750"/>
            <a:ext cx="44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8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96836"/>
            <a:ext cx="4008437" cy="33147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71449"/>
            <a:ext cx="41132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95288" y="5211536"/>
            <a:ext cx="3529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Painful, </a:t>
            </a:r>
            <a:r>
              <a:rPr lang="en-US" dirty="0" err="1">
                <a:solidFill>
                  <a:srgbClr val="000000"/>
                </a:solidFill>
              </a:rPr>
              <a:t>depapillation</a:t>
            </a:r>
            <a:r>
              <a:rPr lang="en-US" dirty="0">
                <a:solidFill>
                  <a:srgbClr val="000000"/>
                </a:solidFill>
              </a:rPr>
              <a:t> of the tongue dorsum.</a:t>
            </a:r>
          </a:p>
        </p:txBody>
      </p:sp>
      <p:sp>
        <p:nvSpPr>
          <p:cNvPr id="59396" name="Rectangle 1"/>
          <p:cNvSpPr>
            <a:spLocks noChangeArrowheads="1"/>
          </p:cNvSpPr>
          <p:nvPr/>
        </p:nvSpPr>
        <p:spPr bwMode="auto">
          <a:xfrm>
            <a:off x="5003800" y="5211536"/>
            <a:ext cx="338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Painful </a:t>
            </a:r>
            <a:r>
              <a:rPr lang="en-US" dirty="0" err="1">
                <a:solidFill>
                  <a:srgbClr val="000000"/>
                </a:solidFill>
              </a:rPr>
              <a:t>hyperplastic</a:t>
            </a:r>
            <a:r>
              <a:rPr lang="en-US" dirty="0">
                <a:solidFill>
                  <a:srgbClr val="000000"/>
                </a:solidFill>
              </a:rPr>
              <a:t> Candida of the lateral tongue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4152" y="666750"/>
            <a:ext cx="44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3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62100"/>
            <a:ext cx="5314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835150" y="53006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Hyperplastic candidiasis, that was mistaken for leukoplakia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5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Cutaneous candidiasis</a:t>
            </a:r>
          </a:p>
        </p:txBody>
      </p:sp>
      <p:pic>
        <p:nvPicPr>
          <p:cNvPr id="6" name="Picture 5" descr="Nappy r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2" y="1740208"/>
            <a:ext cx="3959225" cy="43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3.gstatic.com/images?q=tbn:ANd9GcQNCLUaXIwUdPgdOCHtNB9AERB4mSpPlX_zWZHBcADzclzY6Z7f4KX9TBq1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19" y="1813233"/>
            <a:ext cx="3671888" cy="42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7246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5" descr="Click for larg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13213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7" descr="Click for larger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3527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9" descr="Click for larger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1036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16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Objectives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Students at the end of the lecture will be able to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:</a:t>
            </a:r>
          </a:p>
          <a:p>
            <a:pPr>
              <a:buNone/>
              <a:defRPr/>
            </a:pPr>
            <a:endParaRPr lang="en-US" sz="2400" b="1" dirty="0">
              <a:solidFill>
                <a:srgbClr val="00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Acquire the basic knowledge about </a:t>
            </a:r>
            <a:r>
              <a:rPr lang="en-US" sz="2400" dirty="0" smtClean="0">
                <a:solidFill>
                  <a:srgbClr val="000000"/>
                </a:solidFill>
              </a:rPr>
              <a:t>Candida as a pathogen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know the main </a:t>
            </a:r>
            <a:r>
              <a:rPr lang="en-US" sz="2400" dirty="0" smtClean="0">
                <a:solidFill>
                  <a:srgbClr val="000000"/>
                </a:solidFill>
              </a:rPr>
              <a:t>infections caused by Candida species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Identify the clinical settings of such </a:t>
            </a:r>
            <a:r>
              <a:rPr lang="en-US" sz="2400" dirty="0" smtClean="0">
                <a:solidFill>
                  <a:srgbClr val="000000"/>
                </a:solidFill>
              </a:rPr>
              <a:t>infections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 Know the laboratory diagnosis, and treatment of these infections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118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585857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Chronic </a:t>
            </a:r>
            <a:r>
              <a:rPr lang="en-US" sz="3200" dirty="0" err="1" smtClean="0"/>
              <a:t>mucocutaneous</a:t>
            </a:r>
            <a:r>
              <a:rPr lang="en-US" sz="3200" dirty="0" smtClean="0"/>
              <a:t> </a:t>
            </a:r>
            <a:r>
              <a:rPr lang="en-US" sz="3200" dirty="0" err="1" smtClean="0"/>
              <a:t>candidiasis</a:t>
            </a:r>
            <a:endParaRPr lang="en-US" sz="3200" dirty="0">
              <a:latin typeface="Times New Roman" charset="0"/>
            </a:endParaRPr>
          </a:p>
        </p:txBody>
      </p:sp>
      <p:pic>
        <p:nvPicPr>
          <p:cNvPr id="23556" name="Picture 84" descr="073.jpg                                                        0010325D•WI4• 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34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1" descr="165MIKE.jpg                                                    000022DFHOME   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419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4953000" y="5943600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Chronic </a:t>
            </a:r>
            <a:r>
              <a:rPr lang="en-US" dirty="0" err="1"/>
              <a:t>mucocutaneous</a:t>
            </a:r>
            <a:r>
              <a:rPr lang="en-US" dirty="0"/>
              <a:t> candidiasis</a:t>
            </a:r>
          </a:p>
        </p:txBody>
      </p:sp>
    </p:spTree>
    <p:extLst>
      <p:ext uri="{BB962C8B-B14F-4D97-AF65-F5344CB8AC3E}">
        <p14:creationId xmlns="" xmlns:p14="http://schemas.microsoft.com/office/powerpoint/2010/main" val="2028831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 - </a:t>
            </a:r>
            <a:r>
              <a:rPr lang="en-US" sz="4000">
                <a:latin typeface="Times New Roman" charset="0"/>
              </a:rPr>
              <a:t>Clinical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35050" y="1524000"/>
            <a:ext cx="772795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charset="0"/>
              </a:rPr>
              <a:t>Urinary tract infection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r>
              <a:rPr lang="en-US" sz="2400" dirty="0" err="1" smtClean="0">
                <a:latin typeface="Times New Roman" charset="0"/>
              </a:rPr>
              <a:t>Candidemia</a:t>
            </a:r>
            <a:endParaRPr lang="en-US" sz="2400" dirty="0">
              <a:latin typeface="Times New Roman" charset="0"/>
            </a:endParaRPr>
          </a:p>
          <a:p>
            <a:r>
              <a:rPr lang="en-US" sz="2800" dirty="0">
                <a:latin typeface="Times New Roman" charset="0"/>
              </a:rPr>
              <a:t>Disseminated (systemic, invasive) infection</a:t>
            </a:r>
          </a:p>
          <a:p>
            <a:pPr lvl="1"/>
            <a:r>
              <a:rPr lang="en-US" sz="2400" dirty="0" err="1" smtClean="0">
                <a:latin typeface="Times New Roman" charset="0"/>
              </a:rPr>
              <a:t>Endophthalmitis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(eye)</a:t>
            </a:r>
          </a:p>
          <a:p>
            <a:pPr lvl="1"/>
            <a:r>
              <a:rPr lang="en-US" sz="2400" dirty="0">
                <a:latin typeface="Times New Roman" charset="0"/>
              </a:rPr>
              <a:t>Liver and spleen</a:t>
            </a:r>
          </a:p>
          <a:p>
            <a:pPr lvl="1"/>
            <a:r>
              <a:rPr lang="en-US" sz="2400" dirty="0">
                <a:latin typeface="Times New Roman" charset="0"/>
              </a:rPr>
              <a:t>Kidneys</a:t>
            </a:r>
          </a:p>
          <a:p>
            <a:pPr lvl="1"/>
            <a:r>
              <a:rPr lang="en-US" sz="2400" dirty="0">
                <a:latin typeface="Times New Roman" charset="0"/>
              </a:rPr>
              <a:t>Skin</a:t>
            </a:r>
          </a:p>
          <a:p>
            <a:pPr lvl="1"/>
            <a:r>
              <a:rPr lang="en-US" sz="2400" dirty="0">
                <a:latin typeface="Times New Roman" charset="0"/>
              </a:rPr>
              <a:t>Brain</a:t>
            </a:r>
          </a:p>
          <a:p>
            <a:pPr lvl="1"/>
            <a:r>
              <a:rPr lang="en-US" sz="2400" dirty="0">
                <a:latin typeface="Times New Roman" charset="0"/>
              </a:rPr>
              <a:t>Lungs</a:t>
            </a:r>
          </a:p>
          <a:p>
            <a:pPr lvl="1"/>
            <a:r>
              <a:rPr lang="en-US" sz="2400" dirty="0">
                <a:latin typeface="Times New Roman" charset="0"/>
              </a:rPr>
              <a:t>Bone</a:t>
            </a:r>
          </a:p>
        </p:txBody>
      </p:sp>
    </p:spTree>
    <p:extLst>
      <p:ext uri="{BB962C8B-B14F-4D97-AF65-F5344CB8AC3E}">
        <p14:creationId xmlns="" xmlns:p14="http://schemas.microsoft.com/office/powerpoint/2010/main" val="27327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Pulmonary Candidiasis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Primary pneumonia is less common and could be a result of Aspiration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Secondary pneumonia commonly seen with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hematogenous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candisiasis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Immunocompromised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patients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Isolation of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Candida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from sputum, BAL is not always significant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Clinical features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Radiology,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Other Lab investigations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/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9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>
                <a:ln w="635">
                  <a:noFill/>
                </a:ln>
              </a:rPr>
              <a:t>Candidemia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Increased colonization (endogenous or exogenous factors)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Damage  in host barriers by catheters, trauma, surgery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Immunosuppression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u="sng" dirty="0"/>
              <a:t>Central venous catheters (CVC)</a:t>
            </a:r>
          </a:p>
          <a:p>
            <a:endParaRPr lang="en-US" dirty="0"/>
          </a:p>
          <a:p>
            <a:r>
              <a:rPr lang="en-US" dirty="0"/>
              <a:t>Disseminated candidiasis </a:t>
            </a:r>
            <a:r>
              <a:rPr lang="en-US" dirty="0" smtClean="0"/>
              <a:t>(involvement </a:t>
            </a:r>
            <a:r>
              <a:rPr lang="en-US" dirty="0"/>
              <a:t>of any organ)</a:t>
            </a:r>
          </a:p>
          <a:p>
            <a:pPr lvl="1"/>
            <a:r>
              <a:rPr lang="en-US" dirty="0"/>
              <a:t>     Septic shock</a:t>
            </a:r>
          </a:p>
          <a:p>
            <a:pPr lvl="1"/>
            <a:r>
              <a:rPr lang="en-US" dirty="0"/>
              <a:t>     Meningitis</a:t>
            </a:r>
          </a:p>
          <a:p>
            <a:pPr lvl="1"/>
            <a:r>
              <a:rPr lang="en-US" dirty="0"/>
              <a:t>     Ocular involvement (retinitis)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Fever could be the only clinical manifestation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635">
                  <a:noFill/>
                </a:ln>
              </a:rPr>
              <a:t>Candidemia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Candida is the fourth in causing nosocomial bloodstream infections (BSI</a:t>
            </a:r>
            <a:r>
              <a:rPr lang="en-US" sz="2400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78627"/>
            <a:ext cx="7175528" cy="427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7"/>
          <p:cNvSpPr txBox="1">
            <a:spLocks noChangeArrowheads="1"/>
          </p:cNvSpPr>
          <p:nvPr/>
        </p:nvSpPr>
        <p:spPr bwMode="auto">
          <a:xfrm>
            <a:off x="5220072" y="6426112"/>
            <a:ext cx="37523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0" dirty="0" err="1" smtClean="0">
                <a:latin typeface="Constantia" pitchFamily="18" charset="0"/>
              </a:rPr>
              <a:t>Wisplinghoff</a:t>
            </a:r>
            <a:r>
              <a:rPr lang="en-US" sz="1200" b="0" dirty="0" smtClean="0">
                <a:latin typeface="Constantia" pitchFamily="18" charset="0"/>
              </a:rPr>
              <a:t> </a:t>
            </a:r>
            <a:r>
              <a:rPr lang="en-US" sz="1200" b="0" dirty="0">
                <a:latin typeface="Constantia" pitchFamily="18" charset="0"/>
              </a:rPr>
              <a:t>H, et al. </a:t>
            </a:r>
            <a:r>
              <a:rPr lang="en-US" sz="1200" b="0" i="1" dirty="0" err="1">
                <a:latin typeface="Constantia" pitchFamily="18" charset="0"/>
              </a:rPr>
              <a:t>Clin</a:t>
            </a:r>
            <a:r>
              <a:rPr lang="en-US" sz="1200" b="0" i="1" dirty="0">
                <a:latin typeface="Constantia" pitchFamily="18" charset="0"/>
              </a:rPr>
              <a:t> Infect Dis.</a:t>
            </a:r>
            <a:r>
              <a:rPr lang="en-US" sz="1200" b="0" dirty="0">
                <a:latin typeface="Constantia" pitchFamily="18" charset="0"/>
              </a:rPr>
              <a:t> 2004;39:309-317.</a:t>
            </a:r>
          </a:p>
        </p:txBody>
      </p:sp>
    </p:spTree>
    <p:extLst>
      <p:ext uri="{BB962C8B-B14F-4D97-AF65-F5344CB8AC3E}">
        <p14:creationId xmlns="" xmlns:p14="http://schemas.microsoft.com/office/powerpoint/2010/main" val="30824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00113" y="1535832"/>
            <a:ext cx="7920037" cy="298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>
                <a:cs typeface="Times New Roman" pitchFamily="18" charset="0"/>
              </a:rPr>
              <a:t>Specimen</a:t>
            </a:r>
            <a:r>
              <a:rPr lang="en-US" sz="2100" dirty="0">
                <a:cs typeface="Times New Roman" pitchFamily="18" charset="0"/>
              </a:rPr>
              <a:t> </a:t>
            </a:r>
            <a:r>
              <a:rPr lang="en-US" sz="2100" dirty="0" smtClean="0">
                <a:cs typeface="Times New Roman" pitchFamily="18" charset="0"/>
              </a:rPr>
              <a:t>depend </a:t>
            </a:r>
            <a:r>
              <a:rPr lang="en-US" sz="2100" dirty="0">
                <a:cs typeface="Times New Roman" pitchFamily="18" charset="0"/>
              </a:rPr>
              <a:t>on site of infection</a:t>
            </a:r>
            <a:r>
              <a:rPr lang="en-US" sz="21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Swabs, Urine, Blood, Respiratory specimens, CSF,  Blood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u="sng" dirty="0" smtClean="0">
                <a:cs typeface="Times New Roman" pitchFamily="18" charset="0"/>
              </a:rPr>
              <a:t>1. Direct microscopy</a:t>
            </a:r>
            <a:r>
              <a:rPr lang="en-US" sz="2100" b="1" dirty="0" smtClean="0">
                <a:cs typeface="Times New Roman" pitchFamily="18" charset="0"/>
              </a:rPr>
              <a:t> </a:t>
            </a:r>
            <a:r>
              <a:rPr lang="en-US" sz="2100" dirty="0" smtClean="0">
                <a:cs typeface="Times New Roman" pitchFamily="18" charset="0"/>
              </a:rPr>
              <a:t>: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Gram stain, KOH, </a:t>
            </a:r>
            <a:r>
              <a:rPr lang="en-US" sz="2100" dirty="0" err="1" smtClean="0">
                <a:cs typeface="Times New Roman" pitchFamily="18" charset="0"/>
              </a:rPr>
              <a:t>Giemsa</a:t>
            </a:r>
            <a:r>
              <a:rPr lang="en-US" sz="2100" dirty="0" smtClean="0">
                <a:cs typeface="Times New Roman" pitchFamily="18" charset="0"/>
              </a:rPr>
              <a:t>, GMS, or PAS  stained smears. 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Budding yeast cells and </a:t>
            </a:r>
            <a:r>
              <a:rPr lang="en-US" sz="2100" dirty="0" err="1" smtClean="0">
                <a:cs typeface="Times New Roman" pitchFamily="18" charset="0"/>
              </a:rPr>
              <a:t>pseudohyphae</a:t>
            </a:r>
            <a:r>
              <a:rPr lang="en-US" sz="2100" dirty="0" smtClean="0">
                <a:cs typeface="Times New Roman" pitchFamily="18" charset="0"/>
              </a:rPr>
              <a:t> will be seen in stained smear or KOH.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>
              <a:cs typeface="Times New Roman" pitchFamily="18" charset="0"/>
            </a:endParaRPr>
          </a:p>
        </p:txBody>
      </p:sp>
      <p:pic>
        <p:nvPicPr>
          <p:cNvPr id="5" name="Picture 4" descr="4FF7.jpg"/>
          <p:cNvPicPr>
            <a:picLocks noChangeAspect="1"/>
          </p:cNvPicPr>
          <p:nvPr/>
        </p:nvPicPr>
        <p:blipFill>
          <a:blip r:embed="rId2" cstate="print"/>
          <a:srcRect b="7355"/>
          <a:stretch>
            <a:fillRect/>
          </a:stretch>
        </p:blipFill>
        <p:spPr>
          <a:xfrm>
            <a:off x="971600" y="4221088"/>
            <a:ext cx="3320264" cy="2376264"/>
          </a:xfrm>
          <a:prstGeom prst="rect">
            <a:avLst/>
          </a:prstGeom>
        </p:spPr>
      </p:pic>
      <p:pic>
        <p:nvPicPr>
          <p:cNvPr id="6" name="Picture 5" descr="5FF12A.jpg"/>
          <p:cNvPicPr>
            <a:picLocks noChangeAspect="1"/>
          </p:cNvPicPr>
          <p:nvPr/>
        </p:nvPicPr>
        <p:blipFill>
          <a:blip r:embed="rId3" cstate="print"/>
          <a:srcRect b="7887"/>
          <a:stretch>
            <a:fillRect/>
          </a:stretch>
        </p:blipFill>
        <p:spPr>
          <a:xfrm>
            <a:off x="4716016" y="4149080"/>
            <a:ext cx="2999031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71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3568" y="2132856"/>
            <a:ext cx="7920037" cy="30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2. Culture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u="sng" dirty="0" smtClean="0">
                <a:latin typeface="Times New Roman" pitchFamily="18" charset="0"/>
                <a:cs typeface="Times New Roman" pitchFamily="18" charset="0"/>
              </a:rPr>
              <a:t>Media: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SDA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&amp; Blood agar at 37</a:t>
            </a:r>
            <a:r>
              <a:rPr lang="en-US" sz="21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C,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reamy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moist colonies in 24 - 48 hours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x-none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3. Blood culture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405" y="2132856"/>
            <a:ext cx="2232248" cy="165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55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br>
              <a:rPr lang="en-US" sz="3200" b="1" dirty="0" smtClean="0">
                <a:latin typeface="Constantia" pitchFamily="18" charset="0"/>
              </a:rPr>
            </a:br>
            <a:r>
              <a:rPr lang="en-US" sz="2400" dirty="0">
                <a:latin typeface="Times New Roman" charset="0"/>
              </a:rPr>
              <a:t>Laboratory </a:t>
            </a:r>
            <a:r>
              <a:rPr lang="en-US" sz="2400" dirty="0" smtClean="0">
                <a:latin typeface="Times New Roman" charset="0"/>
              </a:rPr>
              <a:t>identification of Yeast</a:t>
            </a:r>
            <a:r>
              <a:rPr lang="en-US" sz="3200" dirty="0" smtClean="0">
                <a:latin typeface="Times New Roman" charset="0"/>
              </a:rPr>
              <a:t> 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155" y="1159950"/>
            <a:ext cx="8642350" cy="54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is the most common species to cause infection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are used to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b="1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 algn="l" rtl="0">
              <a:lnSpc>
                <a:spcPct val="90000"/>
              </a:lnSpc>
              <a:spcBef>
                <a:spcPct val="50000"/>
              </a:spcBef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 tube test : Formation of germ tube when cultured in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serum at 37ᵒC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Chlamydospore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production in corn meal Agar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  Resistance to 500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g/ml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Cycloheximide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these 3 are  positive this   yeast is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l-GR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negative, 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then it could be any other yeast,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 Carbohydrate assimilations and fermentation. </a:t>
            </a:r>
          </a:p>
          <a:p>
            <a:pPr marL="1257300" lvl="2" indent="-34290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Commercial kits available for this like: API 20C, API 32C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Culture on Chromogenic Media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CHROMagar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™ Candida)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092280" y="5661248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Chlamydospores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CMA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3589784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Germ tube test </a:t>
            </a:r>
          </a:p>
        </p:txBody>
      </p:sp>
      <p:pic>
        <p:nvPicPr>
          <p:cNvPr id="10" name="Picture 5" descr="C_albicans_germ_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0164" y="2116892"/>
            <a:ext cx="2330308" cy="147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8FF4.jpg"/>
          <p:cNvPicPr>
            <a:picLocks noChangeAspect="1"/>
          </p:cNvPicPr>
          <p:nvPr/>
        </p:nvPicPr>
        <p:blipFill>
          <a:blip r:embed="rId3" cstate="print"/>
          <a:srcRect b="15060"/>
          <a:stretch>
            <a:fillRect/>
          </a:stretch>
        </p:blipFill>
        <p:spPr>
          <a:xfrm>
            <a:off x="6490164" y="4005064"/>
            <a:ext cx="252283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58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4000" b="1" i="1">
                <a:solidFill>
                  <a:schemeClr val="tx2"/>
                </a:solidFill>
              </a:rPr>
              <a:t>Candida</a:t>
            </a:r>
            <a:r>
              <a:rPr lang="en-US" sz="4000" b="1">
                <a:solidFill>
                  <a:schemeClr val="tx2"/>
                </a:solidFill>
              </a:rPr>
              <a:t> species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85800" y="16764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2400" b="1" i="1" dirty="0"/>
              <a:t>Candida </a:t>
            </a:r>
            <a:r>
              <a:rPr lang="en-US" sz="2400" b="1" i="1" dirty="0" err="1"/>
              <a:t>albicans</a:t>
            </a:r>
            <a:endParaRPr lang="en-US" sz="2400" b="1" i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 err="1"/>
              <a:t>Sabouraud</a:t>
            </a:r>
            <a:r>
              <a:rPr lang="en-US" dirty="0"/>
              <a:t> Agar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Morphology: Creamy white yeast,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may be dull, dry irregular and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heaped up, glabrous and tough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b="1" dirty="0" err="1"/>
              <a:t>Chromagar</a:t>
            </a:r>
            <a:endParaRPr lang="en-US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producing green pigmented colonies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on specially designed medium 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 err="1"/>
              <a:t>speciate</a:t>
            </a:r>
            <a:r>
              <a:rPr lang="en-US" dirty="0"/>
              <a:t> certain yeasts based 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color they produce</a:t>
            </a:r>
            <a:endParaRPr lang="en-US" b="1" i="1" dirty="0"/>
          </a:p>
        </p:txBody>
      </p:sp>
      <p:pic>
        <p:nvPicPr>
          <p:cNvPr id="36869" name="Picture 4" descr="Calbi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3622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Calbica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1687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4467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Yeast Identification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0460" y="6175485"/>
            <a:ext cx="398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Carbohydrates assimilation test , API 20C</a:t>
            </a:r>
            <a:endParaRPr lang="en-US" dirty="0"/>
          </a:p>
        </p:txBody>
      </p:sp>
      <p:pic>
        <p:nvPicPr>
          <p:cNvPr id="6" name="Picture 5" descr="api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3234418"/>
            <a:ext cx="6248400" cy="2152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131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890" y="1163631"/>
            <a:ext cx="6477000" cy="1828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The Organism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1275" y="3520924"/>
            <a:ext cx="6705600" cy="1752557"/>
          </a:xfrm>
        </p:spPr>
        <p:txBody>
          <a:bodyPr/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3600" b="1" i="1" dirty="0" smtClean="0">
                <a:solidFill>
                  <a:srgbClr val="000000"/>
                </a:solidFill>
                <a:latin typeface="Times New Roman" charset="0"/>
              </a:rPr>
              <a:t>Candida</a:t>
            </a:r>
            <a:endParaRPr lang="en-US" sz="2800" b="1" dirty="0">
              <a:solidFill>
                <a:srgbClr val="000000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800" b="1" dirty="0">
              <a:solidFill>
                <a:srgbClr val="000000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236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onstantia" pitchFamily="18" charset="0"/>
              </a:rPr>
              <a:t>Candidiasis –  Laboratory diagnosis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12648" y="1608758"/>
            <a:ext cx="6245352" cy="340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4. Serology: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solidFill>
                  <a:schemeClr val="tx1"/>
                </a:solidFill>
                <a:cs typeface="Times New Roman" pitchFamily="18" charset="0"/>
              </a:rPr>
              <a:t>     Patient serum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           Test for Antigen , e.g. </a:t>
            </a:r>
            <a:r>
              <a:rPr lang="en-US" sz="1700" dirty="0" err="1" smtClean="0">
                <a:solidFill>
                  <a:schemeClr val="tx1"/>
                </a:solidFill>
                <a:cs typeface="Times New Roman" pitchFamily="18" charset="0"/>
              </a:rPr>
              <a:t>Mannan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antigen  using ELISA 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           Test for Antibodies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endParaRPr lang="en-US" sz="17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endParaRPr lang="en-US" sz="17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5. PCR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Candidiasis-  Treatment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12648" y="1600200"/>
            <a:ext cx="8153400" cy="482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err="1">
                <a:cs typeface="Times New Roman" pitchFamily="18" charset="0"/>
              </a:rPr>
              <a:t>Oropharyngeal</a:t>
            </a:r>
            <a:r>
              <a:rPr lang="en-US" sz="1800" dirty="0">
                <a:cs typeface="Times New Roman" pitchFamily="18" charset="0"/>
              </a:rPr>
              <a:t>: </a:t>
            </a:r>
            <a:endParaRPr lang="en-US" sz="1800" dirty="0" smtClean="0">
              <a:cs typeface="Times New Roman" pitchFamily="18" charset="0"/>
            </a:endParaRP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500" dirty="0" smtClean="0">
                <a:cs typeface="Times New Roman" pitchFamily="18" charset="0"/>
              </a:rPr>
              <a:t>Topical </a:t>
            </a:r>
            <a:r>
              <a:rPr lang="en-US" sz="1500" dirty="0" err="1">
                <a:cs typeface="Times New Roman" pitchFamily="18" charset="0"/>
              </a:rPr>
              <a:t>Nystatin</a:t>
            </a:r>
            <a:r>
              <a:rPr lang="en-US" sz="1500" dirty="0">
                <a:cs typeface="Times New Roman" pitchFamily="18" charset="0"/>
              </a:rPr>
              <a:t> suspension, </a:t>
            </a:r>
            <a:r>
              <a:rPr lang="en-US" sz="1500" dirty="0" err="1" smtClean="0">
                <a:cs typeface="Times New Roman" pitchFamily="18" charset="0"/>
              </a:rPr>
              <a:t>Clotrimazole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en-US" sz="1500" dirty="0">
                <a:cs typeface="Times New Roman" pitchFamily="18" charset="0"/>
              </a:rPr>
              <a:t>troches </a:t>
            </a:r>
            <a:r>
              <a:rPr lang="en-US" sz="1500" dirty="0" smtClean="0">
                <a:cs typeface="Times New Roman" pitchFamily="18" charset="0"/>
              </a:rPr>
              <a:t>,</a:t>
            </a:r>
            <a:r>
              <a:rPr lang="en-US" sz="1500" dirty="0" err="1">
                <a:cs typeface="Times New Roman" pitchFamily="18" charset="0"/>
              </a:rPr>
              <a:t>Miconazole</a:t>
            </a:r>
            <a:r>
              <a:rPr lang="en-US" sz="1500" dirty="0">
                <a:cs typeface="Times New Roman" pitchFamily="18" charset="0"/>
              </a:rPr>
              <a:t>, </a:t>
            </a:r>
            <a:r>
              <a:rPr lang="en-US" sz="1500" dirty="0" err="1">
                <a:cs typeface="Times New Roman" pitchFamily="18" charset="0"/>
              </a:rPr>
              <a:t>Fluconazole</a:t>
            </a:r>
            <a:r>
              <a:rPr lang="en-US" sz="1500" dirty="0">
                <a:cs typeface="Times New Roman" pitchFamily="18" charset="0"/>
              </a:rPr>
              <a:t> suspension</a:t>
            </a:r>
            <a:r>
              <a:rPr lang="en-US" sz="15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err="1" smtClean="0">
                <a:cs typeface="Times New Roman" pitchFamily="18" charset="0"/>
              </a:rPr>
              <a:t>Vaginitis</a:t>
            </a:r>
            <a:r>
              <a:rPr lang="en-US" sz="1800" b="1" dirty="0" smtClean="0">
                <a:cs typeface="Times New Roman" pitchFamily="18" charset="0"/>
              </a:rPr>
              <a:t>: 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500" dirty="0" err="1" smtClean="0">
                <a:cs typeface="Times New Roman" pitchFamily="18" charset="0"/>
              </a:rPr>
              <a:t>Miconazole</a:t>
            </a:r>
            <a:r>
              <a:rPr lang="en-US" sz="1500" dirty="0" smtClean="0">
                <a:cs typeface="Times New Roman" pitchFamily="18" charset="0"/>
              </a:rPr>
              <a:t>, </a:t>
            </a:r>
            <a:r>
              <a:rPr lang="en-US" sz="1500" dirty="0" err="1" smtClean="0">
                <a:cs typeface="Times New Roman" pitchFamily="18" charset="0"/>
              </a:rPr>
              <a:t>Clotrimazole</a:t>
            </a:r>
            <a:r>
              <a:rPr lang="en-US" sz="1500" dirty="0" smtClean="0">
                <a:cs typeface="Times New Roman" pitchFamily="18" charset="0"/>
              </a:rPr>
              <a:t>, Fluconazole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800" dirty="0" smtClean="0">
              <a:cs typeface="Times New Roman" pitchFamily="18" charset="0"/>
            </a:endParaRPr>
          </a:p>
          <a:p>
            <a:pPr lvl="1">
              <a:buFont typeface="Wingdings 2" charset="2"/>
              <a:buChar char=""/>
            </a:pPr>
            <a:r>
              <a:rPr lang="en-US" sz="1500" b="1" dirty="0" smtClean="0"/>
              <a:t>Systemic treatment of Candidiasis</a:t>
            </a:r>
          </a:p>
          <a:p>
            <a:pPr lvl="2">
              <a:buFont typeface="Wingdings" charset="2"/>
              <a:buChar char="u"/>
            </a:pPr>
            <a:r>
              <a:rPr lang="en-US" sz="1600" dirty="0" smtClean="0"/>
              <a:t>Fluconazole</a:t>
            </a:r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Voriconazole</a:t>
            </a:r>
            <a:endParaRPr lang="en-US" sz="1600" dirty="0" smtClean="0"/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Caspofungin</a:t>
            </a:r>
            <a:endParaRPr lang="en-US" sz="1600" dirty="0" smtClean="0"/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Amphotericin</a:t>
            </a:r>
            <a:endParaRPr lang="en-US" sz="1600" dirty="0" smtClean="0"/>
          </a:p>
          <a:p>
            <a:pPr marL="274320" lvl="0" indent="-27432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800" b="1" dirty="0" smtClean="0"/>
          </a:p>
          <a:p>
            <a:pPr marL="731520" lvl="1" indent="-27432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800" dirty="0" smtClean="0"/>
              <a:t>In </a:t>
            </a:r>
            <a:r>
              <a:rPr lang="en-US" sz="1800" dirty="0" err="1" smtClean="0"/>
              <a:t>candidemia</a:t>
            </a:r>
            <a:r>
              <a:rPr lang="en-US" sz="1800" dirty="0" smtClean="0"/>
              <a:t> :</a:t>
            </a:r>
          </a:p>
          <a:p>
            <a:pPr marL="1005840" lvl="2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500" dirty="0" smtClean="0"/>
              <a:t>Treat for 14 days after last negative culture and resolution of signs and symptoms</a:t>
            </a:r>
          </a:p>
          <a:p>
            <a:pPr marL="1005840" lvl="2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500" dirty="0" smtClean="0"/>
              <a:t>Remove catheters, if possible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1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Candidiasis- 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  <a:buNone/>
            </a:pPr>
            <a:r>
              <a:rPr lang="en-US" sz="2000" dirty="0"/>
              <a:t>Antifungal susceptibility testing in not done routinely in the microbiology lab.</a:t>
            </a:r>
          </a:p>
          <a:p>
            <a:pPr lvl="1">
              <a:spcBef>
                <a:spcPct val="20000"/>
              </a:spcBef>
              <a:buNone/>
            </a:pPr>
            <a:r>
              <a:rPr lang="en-US" sz="2000" dirty="0"/>
              <a:t>It is done in the following cases: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For fungi isolated from sterile samples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If the patient is not responding to treatment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In case of recurrent infections</a:t>
            </a:r>
          </a:p>
          <a:p>
            <a:pPr lvl="1">
              <a:spcBef>
                <a:spcPct val="20000"/>
              </a:spcBef>
            </a:pPr>
            <a:endParaRPr lang="en-US" sz="2000" b="1" dirty="0"/>
          </a:p>
          <a:p>
            <a:pPr lvl="1">
              <a:spcBef>
                <a:spcPct val="20000"/>
              </a:spcBef>
            </a:pPr>
            <a:r>
              <a:rPr lang="en-US" sz="2000" b="1" dirty="0"/>
              <a:t>Points to consider:</a:t>
            </a:r>
          </a:p>
          <a:p>
            <a:pPr lvl="1">
              <a:spcBef>
                <a:spcPct val="20000"/>
              </a:spcBef>
              <a:buNone/>
            </a:pPr>
            <a:endParaRPr lang="en-US" sz="2000" dirty="0"/>
          </a:p>
          <a:p>
            <a:pPr marL="925830" lvl="2" indent="-285750">
              <a:spcBef>
                <a:spcPct val="20000"/>
              </a:spcBef>
              <a:buFont typeface="Wingdings" charset="2"/>
              <a:buChar char="u"/>
            </a:pPr>
            <a:r>
              <a:rPr lang="en-US" sz="1800" i="1" dirty="0"/>
              <a:t>C. </a:t>
            </a:r>
            <a:r>
              <a:rPr lang="en-US" sz="1800" i="1" dirty="0" err="1"/>
              <a:t>glabrata</a:t>
            </a:r>
            <a:r>
              <a:rPr lang="en-US" sz="1800" i="1" dirty="0"/>
              <a:t> </a:t>
            </a:r>
            <a:r>
              <a:rPr lang="en-US" sz="1800" dirty="0"/>
              <a:t>can be less susceptible or resistant to fluconazole</a:t>
            </a:r>
          </a:p>
          <a:p>
            <a:pPr marL="925830" lvl="2" indent="-285750">
              <a:spcBef>
                <a:spcPct val="20000"/>
              </a:spcBef>
              <a:buFont typeface="Wingdings" charset="2"/>
              <a:buChar char="u"/>
            </a:pPr>
            <a:r>
              <a:rPr lang="en-US" sz="1800" i="1" dirty="0"/>
              <a:t>C. </a:t>
            </a:r>
            <a:r>
              <a:rPr lang="en-US" sz="1800" i="1" dirty="0" err="1"/>
              <a:t>krusei</a:t>
            </a:r>
            <a:r>
              <a:rPr lang="en-US" sz="1800" i="1" dirty="0"/>
              <a:t> </a:t>
            </a:r>
            <a:r>
              <a:rPr lang="en-US" sz="1800" dirty="0"/>
              <a:t>is resistant to fluconazole</a:t>
            </a:r>
          </a:p>
          <a:p>
            <a:pPr marL="777240" lvl="1" indent="-457200"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24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489222"/>
            <a:ext cx="8153400" cy="2606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39265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13028"/>
            <a:ext cx="81534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charset="0"/>
              <a:buChar char="Ø"/>
            </a:pPr>
            <a:r>
              <a:rPr lang="en-US" sz="2200" i="1" dirty="0" smtClean="0">
                <a:latin typeface="Times New Roman" charset="0"/>
                <a:cs typeface="Times New Roman" charset="0"/>
              </a:rPr>
              <a:t>Candida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 is a unicellular yeast fungus.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cs typeface="Times New Roman" charset="0"/>
              </a:rPr>
              <a:t>    It is imperfect reproducing by budding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sz="2200" dirty="0" smtClean="0"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u="sng" dirty="0" smtClean="0">
                <a:latin typeface="Times New Roman" charset="0"/>
                <a:cs typeface="Times New Roman" charset="0"/>
              </a:rPr>
              <a:t>Morphology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Microscopy:</a:t>
            </a:r>
            <a:r>
              <a:rPr lang="en-US" sz="2400" b="1" dirty="0">
                <a:latin typeface="Times New Roman" charset="0"/>
                <a:cs typeface="Times New Roman" charset="0"/>
              </a:rPr>
              <a:t> 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 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Budding yeast cells, and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Pseudohyphae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. </a:t>
            </a:r>
          </a:p>
          <a:p>
            <a:pPr marL="594360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400" b="1" dirty="0" smtClean="0">
                <a:latin typeface="Times New Roman" charset="0"/>
                <a:cs typeface="Times New Roman" charset="0"/>
              </a:rPr>
              <a:t>Culture: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  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Creamy colony, fast growing on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Sabouraud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 Dextrose agar  (SDA), Blood agar   (48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hr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20097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2028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23431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49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latin typeface="Times New Roman" charset="0"/>
                <a:cs typeface="Times New Roman" charset="0"/>
              </a:rPr>
              <a:t>There are many species of </a:t>
            </a:r>
            <a:r>
              <a:rPr lang="en-US" i="1" dirty="0" smtClean="0">
                <a:latin typeface="Times New Roman" charset="0"/>
                <a:cs typeface="Times New Roman" charset="0"/>
              </a:rPr>
              <a:t>Candida</a:t>
            </a:r>
            <a:r>
              <a:rPr lang="en-US" dirty="0" smtClean="0">
                <a:latin typeface="Times New Roman" charset="0"/>
                <a:cs typeface="Times New Roman" charset="0"/>
              </a:rPr>
              <a:t>  (&gt;150)</a:t>
            </a:r>
          </a:p>
          <a:p>
            <a:pPr algn="just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latin typeface="Times New Roman" charset="0"/>
                <a:cs typeface="Times New Roman" charset="0"/>
              </a:rPr>
              <a:t>The common species are: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smtClean="0">
                <a:latin typeface="Times New Roman" charset="0"/>
                <a:cs typeface="Times New Roman" charset="0"/>
              </a:rPr>
              <a:t>Candida </a:t>
            </a:r>
            <a:r>
              <a:rPr lang="en-US" i="1" dirty="0" err="1" smtClean="0">
                <a:latin typeface="Times New Roman" charset="0"/>
                <a:cs typeface="Times New Roman" charset="0"/>
              </a:rPr>
              <a:t>albicans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C.parapsilosis</a:t>
            </a:r>
            <a:endParaRPr lang="en-US" i="1" dirty="0" smtClean="0">
              <a:latin typeface="Times New Roman" charset="0"/>
              <a:cs typeface="Times New Roman" charset="0"/>
            </a:endParaRP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C.tropicalis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C.glabrata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C.krusei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</p:txBody>
      </p:sp>
    </p:spTree>
    <p:extLst>
      <p:ext uri="{BB962C8B-B14F-4D97-AF65-F5344CB8AC3E}">
        <p14:creationId xmlns="" xmlns:p14="http://schemas.microsoft.com/office/powerpoint/2010/main" val="1381557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Monotype Sorts" charset="2"/>
              <a:buChar char="u"/>
              <a:defRPr/>
            </a:pPr>
            <a:r>
              <a:rPr lang="en-US" b="1" dirty="0">
                <a:solidFill>
                  <a:schemeClr val="accent2"/>
                </a:solidFill>
                <a:ea typeface="+mn-ea"/>
              </a:rPr>
              <a:t>Human commensal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 </a:t>
            </a:r>
          </a:p>
          <a:p>
            <a:pPr lvl="1">
              <a:defRPr/>
            </a:pPr>
            <a:r>
              <a:rPr lang="en-US" dirty="0" smtClean="0"/>
              <a:t>Oral cavity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kin </a:t>
            </a:r>
          </a:p>
          <a:p>
            <a:pPr lvl="1">
              <a:defRPr/>
            </a:pPr>
            <a:r>
              <a:rPr lang="en-US" dirty="0" smtClean="0"/>
              <a:t>Gastrointestinal tract</a:t>
            </a:r>
          </a:p>
          <a:p>
            <a:pPr lvl="1">
              <a:defRPr/>
            </a:pPr>
            <a:r>
              <a:rPr lang="en-US" dirty="0"/>
              <a:t>G</a:t>
            </a:r>
            <a:r>
              <a:rPr lang="en-US" dirty="0" smtClean="0"/>
              <a:t>enitourinary tracts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461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257" y="1036922"/>
            <a:ext cx="6477000" cy="1828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T</a:t>
            </a:r>
            <a:r>
              <a:rPr lang="en-US" dirty="0" smtClean="0">
                <a:latin typeface="Times New Roman" charset="0"/>
              </a:rPr>
              <a:t>he disease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50" y="3689744"/>
            <a:ext cx="6705600" cy="685800"/>
          </a:xfrm>
        </p:spPr>
        <p:txBody>
          <a:bodyPr/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3600" b="1" i="1" dirty="0" smtClean="0">
                <a:solidFill>
                  <a:schemeClr val="tx1"/>
                </a:solidFill>
                <a:latin typeface="Times New Roman" charset="0"/>
              </a:rPr>
              <a:t>Candidiasis</a:t>
            </a:r>
            <a:endParaRPr lang="en-US" sz="2800" b="1" dirty="0">
              <a:solidFill>
                <a:schemeClr val="tx1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800" b="1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824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Definition:	</a:t>
            </a:r>
          </a:p>
          <a:p>
            <a:pPr lvl="1"/>
            <a:r>
              <a:rPr lang="en-US" dirty="0" smtClean="0"/>
              <a:t>Any infection caused by any species of the yeast fungus </a:t>
            </a:r>
            <a:r>
              <a:rPr lang="en-US" i="1" dirty="0" smtClean="0"/>
              <a:t>Candida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most common invasive fungal infections in </a:t>
            </a:r>
            <a:r>
              <a:rPr lang="en-US" dirty="0" err="1" smtClean="0"/>
              <a:t>immunocompromised</a:t>
            </a:r>
            <a:r>
              <a:rPr lang="en-US" dirty="0" smtClean="0"/>
              <a:t> patients</a:t>
            </a:r>
          </a:p>
          <a:p>
            <a:pPr lvl="1"/>
            <a:r>
              <a:rPr lang="en-US" dirty="0" smtClean="0"/>
              <a:t>4th most common cause of nosocomial blood stream infection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It is considered opportunistic infection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5053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charset="0"/>
              </a:rPr>
              <a:t>Candidiasis</a:t>
            </a:r>
            <a:br>
              <a:rPr lang="en-US" sz="3600" dirty="0" smtClean="0">
                <a:latin typeface="Times New Roman" charset="0"/>
              </a:rPr>
            </a:br>
            <a:r>
              <a:rPr lang="en-US" sz="3600" dirty="0" smtClean="0">
                <a:latin typeface="Times New Roman" charset="0"/>
              </a:rPr>
              <a:t>Opportunistic </a:t>
            </a:r>
            <a:r>
              <a:rPr lang="en-US" sz="3600" dirty="0">
                <a:latin typeface="Times New Roman" charset="0"/>
              </a:rPr>
              <a:t>Fungal </a:t>
            </a:r>
            <a:r>
              <a:rPr lang="en-US" sz="3600" dirty="0" smtClean="0">
                <a:latin typeface="Times New Roman" charset="0"/>
              </a:rPr>
              <a:t>Infections</a:t>
            </a:r>
            <a:endParaRPr lang="en-US" sz="3600" dirty="0">
              <a:latin typeface="Times New Roman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charset="0"/>
              </a:rPr>
              <a:t>A</a:t>
            </a:r>
            <a:r>
              <a:rPr lang="en-US" sz="2400" dirty="0" smtClean="0">
                <a:latin typeface="Times New Roman" charset="0"/>
              </a:rPr>
              <a:t>lteration in 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Immunity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Normal physiology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Normal flora </a:t>
            </a:r>
          </a:p>
          <a:p>
            <a:r>
              <a:rPr lang="en-US" sz="2400" dirty="0" smtClean="0">
                <a:latin typeface="Times New Roman" charset="0"/>
              </a:rPr>
              <a:t>Damage in the barriers</a:t>
            </a:r>
          </a:p>
          <a:p>
            <a:endParaRPr lang="en-US" sz="2400" dirty="0" smtClean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Clinical – Spectrum of disease</a:t>
            </a:r>
          </a:p>
        </p:txBody>
      </p:sp>
    </p:spTree>
    <p:extLst>
      <p:ext uri="{BB962C8B-B14F-4D97-AF65-F5344CB8AC3E}">
        <p14:creationId xmlns="" xmlns:p14="http://schemas.microsoft.com/office/powerpoint/2010/main" val="2612823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didasis. new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Candidasis. new theme.thmx</Template>
  <TotalTime>990</TotalTime>
  <Words>937</Words>
  <Application>Microsoft Office PowerPoint</Application>
  <PresentationFormat>On-screen Show (4:3)</PresentationFormat>
  <Paragraphs>235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Candidasis. new theme</vt:lpstr>
      <vt:lpstr>Candidiasis</vt:lpstr>
      <vt:lpstr>Objectives</vt:lpstr>
      <vt:lpstr>The Organism</vt:lpstr>
      <vt:lpstr>Candida</vt:lpstr>
      <vt:lpstr>Candida</vt:lpstr>
      <vt:lpstr>Candida</vt:lpstr>
      <vt:lpstr>The disease</vt:lpstr>
      <vt:lpstr>Candidiasis</vt:lpstr>
      <vt:lpstr>Candidiasis Opportunistic Fungal Infections</vt:lpstr>
      <vt:lpstr>Transmission of Opportunistic Fungi</vt:lpstr>
      <vt:lpstr>Candida - Clinical</vt:lpstr>
      <vt:lpstr>Mucocutaneous infections</vt:lpstr>
      <vt:lpstr>Cutaneous infections</vt:lpstr>
      <vt:lpstr>Mucosal candidiasis</vt:lpstr>
      <vt:lpstr>Slide 15</vt:lpstr>
      <vt:lpstr>Slide 16</vt:lpstr>
      <vt:lpstr>Slide 17</vt:lpstr>
      <vt:lpstr>Cutaneous candidiasis</vt:lpstr>
      <vt:lpstr>Slide 19</vt:lpstr>
      <vt:lpstr>Chronic mucocutaneous candidiasis</vt:lpstr>
      <vt:lpstr>Candida - Clinical</vt:lpstr>
      <vt:lpstr>Pulmonary Candidiasis </vt:lpstr>
      <vt:lpstr>Candidemia</vt:lpstr>
      <vt:lpstr>Candidemia</vt:lpstr>
      <vt:lpstr>Candidiasis –  Laboratory diagnosis </vt:lpstr>
      <vt:lpstr>Candidiasis –  Laboratory diagnosis </vt:lpstr>
      <vt:lpstr>Candidiasis –  Laboratory diagnosis Laboratory identification of Yeast  </vt:lpstr>
      <vt:lpstr>Slide 28</vt:lpstr>
      <vt:lpstr>Yeast Identification</vt:lpstr>
      <vt:lpstr>Candidiasis –  Laboratory diagnosis</vt:lpstr>
      <vt:lpstr>Candidiasis-  Treatment</vt:lpstr>
      <vt:lpstr>Candidiasis-  Treatment</vt:lpstr>
      <vt:lpstr>Slide 33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ALBARRAG</dc:creator>
  <cp:lastModifiedBy>ALBARRAG</cp:lastModifiedBy>
  <cp:revision>28</cp:revision>
  <dcterms:created xsi:type="dcterms:W3CDTF">2014-03-03T15:38:47Z</dcterms:created>
  <dcterms:modified xsi:type="dcterms:W3CDTF">2015-03-02T14:30:49Z</dcterms:modified>
</cp:coreProperties>
</file>