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30"/>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418" autoAdjust="0"/>
  </p:normalViewPr>
  <p:slideViewPr>
    <p:cSldViewPr>
      <p:cViewPr varScale="1">
        <p:scale>
          <a:sx n="96" d="100"/>
          <a:sy n="96" d="100"/>
        </p:scale>
        <p:origin x="2034" y="78"/>
      </p:cViewPr>
      <p:guideLst>
        <p:guide orient="horz" pos="2160"/>
        <p:guide pos="2880"/>
      </p:guideLst>
    </p:cSldViewPr>
  </p:slideViewPr>
  <p:outlineViewPr>
    <p:cViewPr>
      <p:scale>
        <a:sx n="33" d="100"/>
        <a:sy n="33" d="100"/>
      </p:scale>
      <p:origin x="0" y="70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7A9D7-2B45-4218-969D-46C83A645427}" type="datetimeFigureOut">
              <a:rPr lang="en-US" smtClean="0"/>
              <a:t>2/15/2015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00443-90B3-4497-9500-79ED4825DFC5}" type="slidenum">
              <a:rPr lang="en-US" smtClean="0"/>
              <a:t>‹#›</a:t>
            </a:fld>
            <a:endParaRPr lang="en-US"/>
          </a:p>
        </p:txBody>
      </p:sp>
    </p:spTree>
    <p:extLst>
      <p:ext uri="{BB962C8B-B14F-4D97-AF65-F5344CB8AC3E}">
        <p14:creationId xmlns:p14="http://schemas.microsoft.com/office/powerpoint/2010/main" val="345198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a:t>
            </a:fld>
            <a:endParaRPr lang="en-US"/>
          </a:p>
        </p:txBody>
      </p:sp>
    </p:spTree>
    <p:extLst>
      <p:ext uri="{BB962C8B-B14F-4D97-AF65-F5344CB8AC3E}">
        <p14:creationId xmlns:p14="http://schemas.microsoft.com/office/powerpoint/2010/main" val="3599578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10</a:t>
            </a:fld>
            <a:endParaRPr lang="en-US"/>
          </a:p>
        </p:txBody>
      </p:sp>
    </p:spTree>
    <p:extLst>
      <p:ext uri="{BB962C8B-B14F-4D97-AF65-F5344CB8AC3E}">
        <p14:creationId xmlns:p14="http://schemas.microsoft.com/office/powerpoint/2010/main" val="414125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11</a:t>
            </a:fld>
            <a:endParaRPr lang="en-US"/>
          </a:p>
        </p:txBody>
      </p:sp>
    </p:spTree>
    <p:extLst>
      <p:ext uri="{BB962C8B-B14F-4D97-AF65-F5344CB8AC3E}">
        <p14:creationId xmlns:p14="http://schemas.microsoft.com/office/powerpoint/2010/main" val="304508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p>
          <a:p>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the generic term for a small group of closely related, uncommon syndromes, all characterized by chronic excess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secretion. Excessive levels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cause sodium retention and potassium excretion, with resultant hypertension and </a:t>
            </a:r>
            <a:r>
              <a:rPr lang="en-US" sz="1200" i="1" kern="1200" dirty="0" err="1" smtClean="0">
                <a:solidFill>
                  <a:schemeClr val="tx1"/>
                </a:solidFill>
                <a:latin typeface="+mn-lt"/>
                <a:ea typeface="+mn-ea"/>
                <a:cs typeface="+mn-cs"/>
              </a:rPr>
              <a:t>hypokalemia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may be primary, or it may be a secondary event resulting from an extra-adrenal cause.	</a:t>
            </a:r>
          </a:p>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indicates an autonomous overproduction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with resultant suppression of the </a:t>
            </a:r>
            <a:r>
              <a:rPr lang="en-US" sz="1200" i="1" kern="1200" dirty="0" err="1" smtClean="0">
                <a:solidFill>
                  <a:schemeClr val="tx1"/>
                </a:solidFill>
                <a:latin typeface="+mn-lt"/>
                <a:ea typeface="+mn-ea"/>
                <a:cs typeface="+mn-cs"/>
              </a:rPr>
              <a:t>renin-angiotensin</a:t>
            </a:r>
            <a:r>
              <a:rPr lang="en-US" sz="1200" i="1" kern="1200" dirty="0" smtClean="0">
                <a:solidFill>
                  <a:schemeClr val="tx1"/>
                </a:solidFill>
                <a:latin typeface="+mn-lt"/>
                <a:ea typeface="+mn-ea"/>
                <a:cs typeface="+mn-cs"/>
              </a:rPr>
              <a:t> system and decreased plasma </a:t>
            </a:r>
            <a:r>
              <a:rPr lang="en-US" sz="1200" i="1" kern="1200" dirty="0" err="1" smtClean="0">
                <a:solidFill>
                  <a:schemeClr val="tx1"/>
                </a:solidFill>
                <a:latin typeface="+mn-lt"/>
                <a:ea typeface="+mn-ea"/>
                <a:cs typeface="+mn-cs"/>
              </a:rPr>
              <a:t>renin</a:t>
            </a:r>
            <a:r>
              <a:rPr lang="en-US" sz="1200" i="1" kern="1200" dirty="0" smtClean="0">
                <a:solidFill>
                  <a:schemeClr val="tx1"/>
                </a:solidFill>
                <a:latin typeface="+mn-lt"/>
                <a:ea typeface="+mn-ea"/>
                <a:cs typeface="+mn-cs"/>
              </a:rPr>
              <a:t> activity. 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caused by one of three mechanisms.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12</a:t>
            </a:fld>
            <a:endParaRPr lang="en-US"/>
          </a:p>
        </p:txBody>
      </p:sp>
    </p:spTree>
    <p:extLst>
      <p:ext uri="{BB962C8B-B14F-4D97-AF65-F5344CB8AC3E}">
        <p14:creationId xmlns:p14="http://schemas.microsoft.com/office/powerpoint/2010/main" val="171678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13</a:t>
            </a:fld>
            <a:endParaRPr lang="en-US"/>
          </a:p>
        </p:txBody>
      </p:sp>
    </p:spTree>
    <p:extLst>
      <p:ext uri="{BB962C8B-B14F-4D97-AF65-F5344CB8AC3E}">
        <p14:creationId xmlns:p14="http://schemas.microsoft.com/office/powerpoint/2010/main" val="349291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S</a:t>
            </a:r>
            <a:r>
              <a:rPr lang="en-US" sz="1200" i="1" kern="1200" dirty="0" smtClean="0">
                <a:solidFill>
                  <a:schemeClr val="tx1"/>
                </a:solidFill>
                <a:latin typeface="+mn-lt"/>
                <a:ea typeface="+mn-ea"/>
                <a:cs typeface="+mn-cs"/>
              </a:rPr>
              <a:t>econdary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aldosterone release occurs in response to activation of the renin-angiotensin system . </a:t>
            </a:r>
            <a:r>
              <a:rPr lang="en-US" sz="1200" i="1" u="sng" kern="1200" dirty="0" smtClean="0">
                <a:solidFill>
                  <a:schemeClr val="tx1"/>
                </a:solidFill>
                <a:latin typeface="+mn-lt"/>
                <a:ea typeface="+mn-ea"/>
                <a:cs typeface="+mn-cs"/>
                <a:hlinkClick r:id="rId3"/>
              </a:rPr>
              <a:t>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14</a:t>
            </a:fld>
            <a:endParaRPr lang="en-US"/>
          </a:p>
        </p:txBody>
      </p:sp>
    </p:spTree>
    <p:extLst>
      <p:ext uri="{BB962C8B-B14F-4D97-AF65-F5344CB8AC3E}">
        <p14:creationId xmlns:p14="http://schemas.microsoft.com/office/powerpoint/2010/main" val="3338523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rgbClr val="0070C0"/>
                </a:solidFill>
                <a:latin typeface="+mn-lt"/>
                <a:ea typeface="+mn-ea"/>
                <a:cs typeface="+mn-cs"/>
              </a:rPr>
              <a:t>Morphology. Aldosterone-producing adenomas </a:t>
            </a:r>
            <a:r>
              <a:rPr lang="en-US" sz="1200" b="0" i="0" u="sng" kern="1200" dirty="0" smtClean="0">
                <a:solidFill>
                  <a:schemeClr val="tx1"/>
                </a:solidFill>
                <a:latin typeface="+mn-lt"/>
                <a:ea typeface="+mn-ea"/>
                <a:cs typeface="+mn-cs"/>
                <a:hlinkClick r:id="rId3"/>
              </a:rPr>
              <a:t>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t>
            </a:r>
            <a:r>
              <a:rPr lang="en-US" sz="1200" b="0" i="0" u="sng" kern="1200" dirty="0" err="1" smtClean="0">
                <a:solidFill>
                  <a:schemeClr val="tx1"/>
                </a:solidFill>
                <a:latin typeface="+mn-lt"/>
                <a:ea typeface="+mn-ea"/>
                <a:cs typeface="+mn-cs"/>
                <a:hlinkClick r:id="rId3"/>
              </a:rPr>
              <a:t>anaplasia</a:t>
            </a:r>
            <a:r>
              <a:rPr lang="en-US" sz="1200" b="0" i="0" u="sng" kern="1200" dirty="0" smtClean="0">
                <a:solidFill>
                  <a:schemeClr val="tx1"/>
                </a:solidFill>
                <a:latin typeface="+mn-lt"/>
                <a:ea typeface="+mn-ea"/>
                <a:cs typeface="+mn-cs"/>
                <a:hlinkClick r:id="rId3"/>
              </a:rPr>
              <a:t> .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b="0" i="0" dirty="0">
              <a:solidFill>
                <a:srgbClr val="0070C0"/>
              </a:solidFill>
            </a:endParaRPr>
          </a:p>
        </p:txBody>
      </p:sp>
      <p:sp>
        <p:nvSpPr>
          <p:cNvPr id="4" name="Slide Number Placeholder 3"/>
          <p:cNvSpPr>
            <a:spLocks noGrp="1"/>
          </p:cNvSpPr>
          <p:nvPr>
            <p:ph type="sldNum" sz="quarter" idx="10"/>
          </p:nvPr>
        </p:nvSpPr>
        <p:spPr/>
        <p:txBody>
          <a:bodyPr/>
          <a:lstStyle/>
          <a:p>
            <a:fld id="{22BE415E-9460-4104-AC65-67EE583B108D}" type="slidenum">
              <a:rPr lang="en-US" smtClean="0"/>
              <a:pPr/>
              <a:t>15</a:t>
            </a:fld>
            <a:endParaRPr lang="en-US"/>
          </a:p>
        </p:txBody>
      </p:sp>
    </p:spTree>
    <p:extLst>
      <p:ext uri="{BB962C8B-B14F-4D97-AF65-F5344CB8AC3E}">
        <p14:creationId xmlns:p14="http://schemas.microsoft.com/office/powerpoint/2010/main" val="92051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Vacuolated cytoplasm,</a:t>
            </a:r>
            <a:r>
              <a:rPr lang="en-US" baseline="0" dirty="0" smtClean="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extLst>
      <p:ext uri="{BB962C8B-B14F-4D97-AF65-F5344CB8AC3E}">
        <p14:creationId xmlns:p14="http://schemas.microsoft.com/office/powerpoint/2010/main" val="4274746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17</a:t>
            </a:fld>
            <a:endParaRPr lang="en-US"/>
          </a:p>
        </p:txBody>
      </p:sp>
    </p:spTree>
    <p:extLst>
      <p:ext uri="{BB962C8B-B14F-4D97-AF65-F5344CB8AC3E}">
        <p14:creationId xmlns:p14="http://schemas.microsoft.com/office/powerpoint/2010/main" val="424042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18</a:t>
            </a:fld>
            <a:endParaRPr lang="en-US"/>
          </a:p>
        </p:txBody>
      </p:sp>
    </p:spTree>
    <p:extLst>
      <p:ext uri="{BB962C8B-B14F-4D97-AF65-F5344CB8AC3E}">
        <p14:creationId xmlns:p14="http://schemas.microsoft.com/office/powerpoint/2010/main" val="1745867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19</a:t>
            </a:fld>
            <a:endParaRPr lang="en-US"/>
          </a:p>
        </p:txBody>
      </p:sp>
    </p:spTree>
    <p:extLst>
      <p:ext uri="{BB962C8B-B14F-4D97-AF65-F5344CB8AC3E}">
        <p14:creationId xmlns:p14="http://schemas.microsoft.com/office/powerpoint/2010/main" val="419358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extLst>
      <p:ext uri="{BB962C8B-B14F-4D97-AF65-F5344CB8AC3E}">
        <p14:creationId xmlns:p14="http://schemas.microsoft.com/office/powerpoint/2010/main" val="199191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Waterhouse-</a:t>
            </a:r>
            <a:r>
              <a:rPr lang="en-US" sz="1200" kern="1200" dirty="0" err="1" smtClean="0">
                <a:solidFill>
                  <a:schemeClr val="tx1"/>
                </a:solidFill>
                <a:latin typeface="+mn-lt"/>
                <a:ea typeface="+mn-ea"/>
                <a:cs typeface="+mn-cs"/>
              </a:rPr>
              <a:t>Friderichsen</a:t>
            </a:r>
            <a:r>
              <a:rPr lang="en-US" sz="1200" kern="1200" dirty="0" smtClean="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smtClean="0">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20</a:t>
            </a:fld>
            <a:endParaRPr lang="en-US"/>
          </a:p>
        </p:txBody>
      </p:sp>
    </p:spTree>
    <p:extLst>
      <p:ext uri="{BB962C8B-B14F-4D97-AF65-F5344CB8AC3E}">
        <p14:creationId xmlns:p14="http://schemas.microsoft.com/office/powerpoint/2010/main" val="4043652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PHEOCHROMOCYTOMA	</a:t>
            </a:r>
          </a:p>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are uncommon neoplasms composed of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which synthesize and release </a:t>
            </a:r>
            <a:r>
              <a:rPr lang="en-US" sz="1200" kern="1200" dirty="0" err="1" smtClean="0">
                <a:solidFill>
                  <a:schemeClr val="tx1"/>
                </a:solidFill>
                <a:latin typeface="+mn-lt"/>
                <a:ea typeface="+mn-ea"/>
                <a:cs typeface="+mn-cs"/>
              </a:rPr>
              <a:t>catecholamins</a:t>
            </a:r>
            <a:r>
              <a:rPr lang="en-US" sz="1200" kern="1200" dirty="0" smtClean="0">
                <a:solidFill>
                  <a:schemeClr val="tx1"/>
                </a:solidFill>
                <a:latin typeface="+mn-lt"/>
                <a:ea typeface="+mn-ea"/>
                <a:cs typeface="+mn-cs"/>
              </a:rPr>
              <a:t> and in some instances peptide hormones. These tumors are important because they (similar to </a:t>
            </a:r>
            <a:r>
              <a:rPr lang="en-US" sz="1200" kern="1200" dirty="0" err="1" smtClean="0">
                <a:solidFill>
                  <a:schemeClr val="tx1"/>
                </a:solidFill>
                <a:latin typeface="+mn-lt"/>
                <a:ea typeface="+mn-ea"/>
                <a:cs typeface="+mn-cs"/>
              </a:rPr>
              <a:t>aldosterone</a:t>
            </a:r>
            <a:r>
              <a:rPr lang="en-US" sz="1200" kern="1200" dirty="0" smtClean="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the hypertension can be fatal when the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goes unrecognized. Occasionally, one of these tumors produces other steroids or peptides and so may be associated with Cushing’s syndrome or some other </a:t>
            </a:r>
            <a:r>
              <a:rPr lang="en-US" sz="1200" kern="1200" dirty="0" err="1" smtClean="0">
                <a:solidFill>
                  <a:schemeClr val="tx1"/>
                </a:solidFill>
                <a:latin typeface="+mn-lt"/>
                <a:ea typeface="+mn-ea"/>
                <a:cs typeface="+mn-cs"/>
              </a:rPr>
              <a:t>endocrinopathy</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21</a:t>
            </a:fld>
            <a:endParaRPr lang="en-US"/>
          </a:p>
        </p:txBody>
      </p:sp>
    </p:spTree>
    <p:extLst>
      <p:ext uri="{BB962C8B-B14F-4D97-AF65-F5344CB8AC3E}">
        <p14:creationId xmlns:p14="http://schemas.microsoft.com/office/powerpoint/2010/main" val="1752614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err="1" smtClean="0">
                <a:solidFill>
                  <a:schemeClr val="tx1"/>
                </a:solidFill>
                <a:latin typeface="+mn-lt"/>
                <a:ea typeface="+mn-ea"/>
                <a:cs typeface="+mn-cs"/>
              </a:rPr>
              <a:t>Pheochromocytomas</a:t>
            </a:r>
            <a:r>
              <a:rPr lang="en-US" sz="1200" u="none" kern="1200" dirty="0" smtClean="0">
                <a:solidFill>
                  <a:schemeClr val="tx1"/>
                </a:solidFill>
                <a:latin typeface="+mn-lt"/>
                <a:ea typeface="+mn-ea"/>
                <a:cs typeface="+mn-cs"/>
              </a:rPr>
              <a:t> usually subscribe to a convenient </a:t>
            </a:r>
            <a:r>
              <a:rPr lang="en-US" sz="1200" i="1" u="none" kern="1200" dirty="0" smtClean="0">
                <a:solidFill>
                  <a:schemeClr val="tx1"/>
                </a:solidFill>
                <a:latin typeface="+mn-lt"/>
                <a:ea typeface="+mn-ea"/>
                <a:cs typeface="+mn-cs"/>
              </a:rPr>
              <a:t>"rule of 10s":10% of </a:t>
            </a:r>
            <a:r>
              <a:rPr lang="en-US" sz="1200" i="1" u="none" kern="1200" dirty="0" err="1" smtClean="0">
                <a:solidFill>
                  <a:schemeClr val="tx1"/>
                </a:solidFill>
                <a:latin typeface="+mn-lt"/>
                <a:ea typeface="+mn-ea"/>
                <a:cs typeface="+mn-cs"/>
              </a:rPr>
              <a:t>pheochromocytomas</a:t>
            </a:r>
            <a:r>
              <a:rPr lang="en-US" sz="1200" i="1" u="none" kern="1200" dirty="0" smtClean="0">
                <a:solidFill>
                  <a:schemeClr val="tx1"/>
                </a:solidFill>
                <a:latin typeface="+mn-lt"/>
                <a:ea typeface="+mn-ea"/>
                <a:cs typeface="+mn-cs"/>
              </a:rPr>
              <a:t> arise in association with one of several familial syndromes ,</a:t>
            </a:r>
            <a:r>
              <a:rPr lang="en-US" sz="1200" i="1" u="none" kern="1200" dirty="0" smtClean="0">
                <a:solidFill>
                  <a:schemeClr val="tx1"/>
                </a:solidFill>
                <a:latin typeface="+mn-lt"/>
                <a:ea typeface="+mn-ea"/>
                <a:cs typeface="+mn-cs"/>
                <a:hlinkClick r:id="rId3"/>
              </a:rPr>
              <a:t>These include the MEN-2A and MEN-2B syndromes (described later), type I neurofibromatosis </a:t>
            </a:r>
            <a:r>
              <a:rPr lang="en-US" sz="1200" i="1" u="none" kern="1200" dirty="0" smtClean="0">
                <a:solidFill>
                  <a:schemeClr val="tx1"/>
                </a:solidFill>
                <a:latin typeface="+mn-lt"/>
                <a:ea typeface="+mn-ea"/>
                <a:cs typeface="+mn-cs"/>
              </a:rPr>
              <a:t>,</a:t>
            </a:r>
            <a:r>
              <a:rPr lang="en-US" sz="1200" i="1" u="none" kern="1200" dirty="0" smtClean="0">
                <a:solidFill>
                  <a:schemeClr val="tx1"/>
                </a:solidFill>
                <a:latin typeface="+mn-lt"/>
                <a:ea typeface="+mn-ea"/>
                <a:cs typeface="+mn-cs"/>
                <a:hlinkClick r:id="rId4"/>
              </a:rPr>
              <a:t>von Hippel-Lindau syndrome </a:t>
            </a:r>
            <a:r>
              <a:rPr lang="en-US" sz="1200" i="1" u="none" kern="1200" dirty="0" smtClean="0">
                <a:solidFill>
                  <a:schemeClr val="tx1"/>
                </a:solidFill>
                <a:latin typeface="+mn-lt"/>
                <a:ea typeface="+mn-ea"/>
                <a:cs typeface="+mn-cs"/>
              </a:rPr>
              <a:t>,</a:t>
            </a:r>
            <a:r>
              <a:rPr lang="en-US" sz="1200" i="1" u="none" kern="1200" dirty="0" smtClean="0">
                <a:solidFill>
                  <a:schemeClr val="tx1"/>
                </a:solidFill>
                <a:latin typeface="+mn-lt"/>
                <a:ea typeface="+mn-ea"/>
                <a:cs typeface="+mn-cs"/>
                <a:hlinkClick r:id="rId5"/>
              </a:rPr>
              <a:t> and Sturge-Weber syndrome </a:t>
            </a:r>
            <a:r>
              <a:rPr lang="en-US" sz="1200" i="1" u="none" kern="1200" dirty="0" smtClean="0">
                <a:solidFill>
                  <a:schemeClr val="tx1"/>
                </a:solidFill>
                <a:latin typeface="+mn-lt"/>
                <a:ea typeface="+mn-ea"/>
                <a:cs typeface="+mn-cs"/>
              </a:rPr>
              <a:t>.</a:t>
            </a:r>
            <a:r>
              <a:rPr lang="en-US" sz="1200" i="1" u="none" kern="1200" dirty="0" smtClean="0">
                <a:solidFill>
                  <a:schemeClr val="tx1"/>
                </a:solidFill>
                <a:latin typeface="+mn-lt"/>
                <a:ea typeface="+mn-ea"/>
                <a:cs typeface="+mn-cs"/>
                <a:hlinkClick r:id="rId6"/>
              </a:rPr>
              <a:t>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u="none"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22</a:t>
            </a:fld>
            <a:endParaRPr lang="en-US"/>
          </a:p>
        </p:txBody>
      </p:sp>
    </p:spTree>
    <p:extLst>
      <p:ext uri="{BB962C8B-B14F-4D97-AF65-F5344CB8AC3E}">
        <p14:creationId xmlns:p14="http://schemas.microsoft.com/office/powerpoint/2010/main" val="721071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23</a:t>
            </a:fld>
            <a:endParaRPr lang="en-US"/>
          </a:p>
        </p:txBody>
      </p:sp>
    </p:spTree>
    <p:extLst>
      <p:ext uri="{BB962C8B-B14F-4D97-AF65-F5344CB8AC3E}">
        <p14:creationId xmlns:p14="http://schemas.microsoft.com/office/powerpoint/2010/main" val="3840866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24</a:t>
            </a:fld>
            <a:endParaRPr lang="en-US"/>
          </a:p>
        </p:txBody>
      </p:sp>
    </p:spTree>
    <p:extLst>
      <p:ext uri="{BB962C8B-B14F-4D97-AF65-F5344CB8AC3E}">
        <p14:creationId xmlns:p14="http://schemas.microsoft.com/office/powerpoint/2010/main" val="3105391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range from small, circumscribed lesions confined to the adrenal </a:t>
            </a:r>
            <a:r>
              <a:rPr lang="en-US" sz="1200" u="sng" kern="1200" dirty="0" smtClean="0">
                <a:solidFill>
                  <a:schemeClr val="tx1"/>
                </a:solidFill>
                <a:latin typeface="+mn-lt"/>
                <a:ea typeface="+mn-ea"/>
                <a:cs typeface="+mn-cs"/>
                <a:hlinkClick r:id="rId3"/>
              </a:rPr>
              <a:t>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smtClean="0">
                <a:solidFill>
                  <a:schemeClr val="tx1"/>
                </a:solidFill>
                <a:latin typeface="+mn-lt"/>
                <a:ea typeface="+mn-ea"/>
                <a:cs typeface="+mn-cs"/>
                <a:hlinkClick r:id="rId3"/>
              </a:rPr>
              <a:t>chromaffin.	</a:t>
            </a: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histologic</a:t>
            </a:r>
            <a:r>
              <a:rPr lang="en-US" sz="1200" kern="1200" dirty="0" smtClean="0">
                <a:solidFill>
                  <a:schemeClr val="tx1"/>
                </a:solidFill>
                <a:latin typeface="+mn-lt"/>
                <a:ea typeface="+mn-ea"/>
                <a:cs typeface="+mn-cs"/>
              </a:rPr>
              <a:t> pattern in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is quite variable. The tumors are composed of polygonal to spindle-shaped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or chief cells, clustered with the </a:t>
            </a:r>
            <a:r>
              <a:rPr lang="en-US" sz="1200" kern="1200" dirty="0" err="1" smtClean="0">
                <a:solidFill>
                  <a:schemeClr val="tx1"/>
                </a:solidFill>
                <a:latin typeface="+mn-lt"/>
                <a:ea typeface="+mn-ea"/>
                <a:cs typeface="+mn-cs"/>
              </a:rPr>
              <a:t>sustentacular</a:t>
            </a:r>
            <a:r>
              <a:rPr lang="en-US" sz="1200" kern="1200" dirty="0" smtClean="0">
                <a:solidFill>
                  <a:schemeClr val="tx1"/>
                </a:solidFill>
                <a:latin typeface="+mn-lt"/>
                <a:ea typeface="+mn-ea"/>
                <a:cs typeface="+mn-cs"/>
              </a:rPr>
              <a:t> cells into small nests or alveoli (</a:t>
            </a:r>
            <a:r>
              <a:rPr lang="en-US" sz="1200" b="1" kern="1200" dirty="0" err="1" smtClean="0">
                <a:solidFill>
                  <a:schemeClr val="tx1"/>
                </a:solidFill>
                <a:latin typeface="+mn-lt"/>
                <a:ea typeface="+mn-ea"/>
                <a:cs typeface="+mn-cs"/>
              </a:rPr>
              <a:t>zellballen</a:t>
            </a:r>
            <a:r>
              <a:rPr lang="en-US" sz="1200" b="1" kern="1200" dirty="0" smtClean="0">
                <a:solidFill>
                  <a:schemeClr val="tx1"/>
                </a:solidFill>
                <a:latin typeface="+mn-lt"/>
                <a:ea typeface="+mn-ea"/>
                <a:cs typeface="+mn-cs"/>
              </a:rPr>
              <a:t>) by a rich vascular network </a:t>
            </a:r>
            <a:r>
              <a:rPr lang="en-US" sz="1200" b="1" u="sng" kern="1200" dirty="0" smtClean="0">
                <a:solidFill>
                  <a:schemeClr val="tx1"/>
                </a:solidFill>
                <a:latin typeface="+mn-lt"/>
                <a:ea typeface="+mn-ea"/>
                <a:cs typeface="+mn-cs"/>
                <a:hlinkClick r:id="rId3"/>
              </a:rPr>
              <a:t>. The nuclei are usually round to ovoid, with a stippled "salt and pepper" chromatin that is characteristic of most neuroendocrine tumors. Electron microscopy reveals variable numbers of membrane-bound, electron-dense granules, representing catecholamines and sometimes other peptides .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25</a:t>
            </a:fld>
            <a:endParaRPr lang="en-US"/>
          </a:p>
        </p:txBody>
      </p:sp>
    </p:spTree>
    <p:extLst>
      <p:ext uri="{BB962C8B-B14F-4D97-AF65-F5344CB8AC3E}">
        <p14:creationId xmlns:p14="http://schemas.microsoft.com/office/powerpoint/2010/main" val="2151768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criteria for determining malignancy in </a:t>
            </a:r>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can be a vexing issue. </a:t>
            </a:r>
            <a:r>
              <a:rPr lang="en-US" sz="1200" b="1" kern="1200" dirty="0" smtClean="0">
                <a:solidFill>
                  <a:schemeClr val="tx1"/>
                </a:solidFill>
                <a:latin typeface="+mn-lt"/>
                <a:ea typeface="+mn-ea"/>
                <a:cs typeface="+mn-cs"/>
              </a:rPr>
              <a:t>There is no single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 that can reliably predict clinical behavior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Tumors with "benign"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features may metastasize, while bizarrely </a:t>
            </a:r>
            <a:r>
              <a:rPr lang="en-US" sz="1200" b="1" kern="1200" dirty="0" err="1" smtClean="0">
                <a:solidFill>
                  <a:schemeClr val="tx1"/>
                </a:solidFill>
                <a:latin typeface="+mn-lt"/>
                <a:ea typeface="+mn-ea"/>
                <a:cs typeface="+mn-cs"/>
              </a:rPr>
              <a:t>pleomorphic</a:t>
            </a:r>
            <a:r>
              <a:rPr lang="en-US" sz="1200" b="1" kern="1200" dirty="0" smtClean="0">
                <a:solidFill>
                  <a:schemeClr val="tx1"/>
                </a:solidFill>
                <a:latin typeface="+mn-lt"/>
                <a:ea typeface="+mn-ea"/>
                <a:cs typeface="+mn-cs"/>
              </a:rPr>
              <a:t> tumors may remain confined to the adrenal gland. In fact, cellular and nuclear </a:t>
            </a:r>
            <a:r>
              <a:rPr lang="en-US" sz="1200" b="1" kern="1200" dirty="0" err="1" smtClean="0">
                <a:solidFill>
                  <a:schemeClr val="tx1"/>
                </a:solidFill>
                <a:latin typeface="+mn-lt"/>
                <a:ea typeface="+mn-ea"/>
                <a:cs typeface="+mn-cs"/>
              </a:rPr>
              <a:t>pleomorphism</a:t>
            </a:r>
            <a:r>
              <a:rPr lang="en-US" sz="1200" b="1" kern="1200" dirty="0" smtClean="0">
                <a:solidFill>
                  <a:schemeClr val="tx1"/>
                </a:solidFill>
                <a:latin typeface="+mn-lt"/>
                <a:ea typeface="+mn-ea"/>
                <a:cs typeface="+mn-cs"/>
              </a:rPr>
              <a:t>, including the presence of giant cells, and mitotic figures are often seen in benign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is based exclusively on the presence of metastases. These may involve regional lymph nodes as well as more distant sites, including liver, lung, and bone. Several histologic features, such as numbers of mitoses, confluent tumor necrosis, and spindle cell morphology, have been associated with an aggressive behavior and increased risk of metastasis, but in and of itself, no single criterion is entirely reliable.</a:t>
            </a:r>
            <a:endParaRPr lang="en-US" sz="1200" b="1" kern="1200" baseline="30000" dirty="0" smtClean="0">
              <a:solidFill>
                <a:schemeClr val="tx1"/>
              </a:solidFill>
              <a:latin typeface="+mn-lt"/>
              <a:ea typeface="+mn-ea"/>
              <a:cs typeface="+mn-cs"/>
            </a:endParaRPr>
          </a:p>
          <a:p>
            <a:endParaRPr lang="en-US" sz="1200" b="1" kern="1200" baseline="300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26</a:t>
            </a:fld>
            <a:endParaRPr lang="en-US"/>
          </a:p>
        </p:txBody>
      </p:sp>
    </p:spTree>
    <p:extLst>
      <p:ext uri="{BB962C8B-B14F-4D97-AF65-F5344CB8AC3E}">
        <p14:creationId xmlns:p14="http://schemas.microsoft.com/office/powerpoint/2010/main" val="3575281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27</a:t>
            </a:fld>
            <a:endParaRPr lang="en-US"/>
          </a:p>
        </p:txBody>
      </p:sp>
    </p:spTree>
    <p:extLst>
      <p:ext uri="{BB962C8B-B14F-4D97-AF65-F5344CB8AC3E}">
        <p14:creationId xmlns:p14="http://schemas.microsoft.com/office/powerpoint/2010/main" val="380963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3</a:t>
            </a:fld>
            <a:endParaRPr lang="en-US"/>
          </a:p>
        </p:txBody>
      </p:sp>
    </p:spTree>
    <p:extLst>
      <p:ext uri="{BB962C8B-B14F-4D97-AF65-F5344CB8AC3E}">
        <p14:creationId xmlns:p14="http://schemas.microsoft.com/office/powerpoint/2010/main" val="8958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4</a:t>
            </a:fld>
            <a:endParaRPr lang="en-US"/>
          </a:p>
        </p:txBody>
      </p:sp>
    </p:spTree>
    <p:extLst>
      <p:ext uri="{BB962C8B-B14F-4D97-AF65-F5344CB8AC3E}">
        <p14:creationId xmlns:p14="http://schemas.microsoft.com/office/powerpoint/2010/main" val="370100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Medulla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a:t>
            </a:fld>
            <a:endParaRPr lang="en-US"/>
          </a:p>
        </p:txBody>
      </p:sp>
    </p:spTree>
    <p:extLst>
      <p:ext uri="{BB962C8B-B14F-4D97-AF65-F5344CB8AC3E}">
        <p14:creationId xmlns:p14="http://schemas.microsoft.com/office/powerpoint/2010/main" val="165085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three basic types of corticosteroids elaborated by the adrenal cortex (</a:t>
            </a:r>
            <a:r>
              <a:rPr lang="en-US" sz="1200" kern="1200" dirty="0" err="1" smtClean="0">
                <a:solidFill>
                  <a:schemeClr val="tx1"/>
                </a:solidFill>
                <a:latin typeface="+mn-lt"/>
                <a:ea typeface="+mn-ea"/>
                <a:cs typeface="+mn-cs"/>
              </a:rPr>
              <a:t>glucocorticoids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mineralocorticoids</a:t>
            </a:r>
            <a:r>
              <a:rPr lang="en-US" sz="1200" kern="1200" dirty="0" smtClean="0">
                <a:solidFill>
                  <a:schemeClr val="tx1"/>
                </a:solidFill>
                <a:latin typeface="+mn-lt"/>
                <a:ea typeface="+mn-ea"/>
                <a:cs typeface="+mn-cs"/>
              </a:rPr>
              <a:t>, and sex steroids), so there are three distinctive </a:t>
            </a:r>
            <a:r>
              <a:rPr lang="en-US" sz="1200" kern="1200" dirty="0" err="1" smtClean="0">
                <a:solidFill>
                  <a:schemeClr val="tx1"/>
                </a:solidFill>
                <a:latin typeface="+mn-lt"/>
                <a:ea typeface="+mn-ea"/>
                <a:cs typeface="+mn-cs"/>
              </a:rPr>
              <a:t>hyperadrenal</a:t>
            </a:r>
            <a:r>
              <a:rPr lang="en-US" sz="1200" kern="1200" dirty="0" smtClean="0">
                <a:solidFill>
                  <a:schemeClr val="tx1"/>
                </a:solidFill>
                <a:latin typeface="+mn-lt"/>
                <a:ea typeface="+mn-ea"/>
                <a:cs typeface="+mn-cs"/>
              </a:rPr>
              <a:t> clinical syndromes: (1) </a:t>
            </a:r>
            <a:r>
              <a:rPr lang="en-US" sz="1200" i="1" kern="1200" dirty="0" smtClean="0">
                <a:solidFill>
                  <a:schemeClr val="tx1"/>
                </a:solidFill>
                <a:latin typeface="+mn-lt"/>
                <a:ea typeface="+mn-ea"/>
                <a:cs typeface="+mn-cs"/>
              </a:rPr>
              <a:t>Cushing syndrome, characterized by an excess of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and (3) </a:t>
            </a:r>
            <a:r>
              <a:rPr lang="en-US" sz="1200" i="1" kern="1200" dirty="0" err="1" smtClean="0">
                <a:solidFill>
                  <a:schemeClr val="tx1"/>
                </a:solidFill>
                <a:latin typeface="+mn-lt"/>
                <a:ea typeface="+mn-ea"/>
                <a:cs typeface="+mn-cs"/>
              </a:rPr>
              <a:t>adrenogenital</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virilizing</a:t>
            </a:r>
            <a:r>
              <a:rPr lang="en-US" sz="1200" i="1" kern="1200" dirty="0" smtClean="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6</a:t>
            </a:fld>
            <a:endParaRPr lang="en-US"/>
          </a:p>
        </p:txBody>
      </p:sp>
    </p:spTree>
    <p:extLst>
      <p:ext uri="{BB962C8B-B14F-4D97-AF65-F5344CB8AC3E}">
        <p14:creationId xmlns:p14="http://schemas.microsoft.com/office/powerpoint/2010/main" val="10251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7</a:t>
            </a:fld>
            <a:endParaRPr lang="en-US"/>
          </a:p>
        </p:txBody>
      </p:sp>
    </p:spTree>
    <p:extLst>
      <p:ext uri="{BB962C8B-B14F-4D97-AF65-F5344CB8AC3E}">
        <p14:creationId xmlns:p14="http://schemas.microsoft.com/office/powerpoint/2010/main" val="325682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8</a:t>
            </a:fld>
            <a:endParaRPr lang="en-US"/>
          </a:p>
        </p:txBody>
      </p:sp>
    </p:spTree>
    <p:extLst>
      <p:ext uri="{BB962C8B-B14F-4D97-AF65-F5344CB8AC3E}">
        <p14:creationId xmlns:p14="http://schemas.microsoft.com/office/powerpoint/2010/main" val="165148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9</a:t>
            </a:fld>
            <a:endParaRPr lang="en-US"/>
          </a:p>
        </p:txBody>
      </p:sp>
    </p:spTree>
    <p:extLst>
      <p:ext uri="{BB962C8B-B14F-4D97-AF65-F5344CB8AC3E}">
        <p14:creationId xmlns:p14="http://schemas.microsoft.com/office/powerpoint/2010/main" val="316256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45769F-BAA8-4938-B818-AF1988B159D7}"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96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5769F-BAA8-4938-B818-AF1988B159D7}"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136187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5769F-BAA8-4938-B818-AF1988B159D7}"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95962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45769F-BAA8-4938-B818-AF1988B159D7}"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4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5769F-BAA8-4938-B818-AF1988B159D7}"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1575758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5769F-BAA8-4938-B818-AF1988B159D7}"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28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45769F-BAA8-4938-B818-AF1988B159D7}"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369536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45769F-BAA8-4938-B818-AF1988B159D7}" type="datetimeFigureOut">
              <a:rPr lang="en-US" smtClean="0"/>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12198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45769F-BAA8-4938-B818-AF1988B159D7}" type="datetimeFigureOut">
              <a:rPr lang="en-US" smtClean="0"/>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411077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545769F-BAA8-4938-B818-AF1988B159D7}" type="datetimeFigureOut">
              <a:rPr lang="en-US" smtClean="0"/>
              <a:t>2/15/2015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2254137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545769F-BAA8-4938-B818-AF1988B159D7}" type="datetimeFigureOut">
              <a:rPr lang="en-US" smtClean="0"/>
              <a:t>2/15/2015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9C1546-983A-40CC-9D00-5A50F68FC917}" type="slidenum">
              <a:rPr lang="en-US" smtClean="0"/>
              <a:t>‹#›</a:t>
            </a:fld>
            <a:endParaRPr lang="en-US"/>
          </a:p>
        </p:txBody>
      </p:sp>
    </p:spTree>
    <p:extLst>
      <p:ext uri="{BB962C8B-B14F-4D97-AF65-F5344CB8AC3E}">
        <p14:creationId xmlns:p14="http://schemas.microsoft.com/office/powerpoint/2010/main" val="327663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5769F-BAA8-4938-B818-AF1988B159D7}"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1400787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5769F-BAA8-4938-B818-AF1988B159D7}"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911095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5769F-BAA8-4938-B818-AF1988B159D7}"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2162296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5769F-BAA8-4938-B818-AF1988B159D7}"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407171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5769F-BAA8-4938-B818-AF1988B159D7}"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45769F-BAA8-4938-B818-AF1988B159D7}"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378249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45769F-BAA8-4938-B818-AF1988B159D7}" type="datetimeFigureOut">
              <a:rPr lang="en-US" smtClean="0"/>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74231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45769F-BAA8-4938-B818-AF1988B159D7}" type="datetimeFigureOut">
              <a:rPr lang="en-US" smtClean="0"/>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359925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545769F-BAA8-4938-B818-AF1988B159D7}" type="datetimeFigureOut">
              <a:rPr lang="en-US" smtClean="0"/>
              <a:t>2/15/2015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227291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545769F-BAA8-4938-B818-AF1988B159D7}" type="datetimeFigureOut">
              <a:rPr lang="en-US" smtClean="0"/>
              <a:t>2/15/2015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9C1546-983A-40CC-9D00-5A50F68FC917}" type="slidenum">
              <a:rPr lang="en-US" smtClean="0"/>
              <a:t>‹#›</a:t>
            </a:fld>
            <a:endParaRPr lang="en-US"/>
          </a:p>
        </p:txBody>
      </p:sp>
    </p:spTree>
    <p:extLst>
      <p:ext uri="{BB962C8B-B14F-4D97-AF65-F5344CB8AC3E}">
        <p14:creationId xmlns:p14="http://schemas.microsoft.com/office/powerpoint/2010/main" val="230453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5769F-BAA8-4938-B818-AF1988B159D7}"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C1546-983A-40CC-9D00-5A50F68FC917}" type="slidenum">
              <a:rPr lang="en-US" smtClean="0"/>
              <a:t>‹#›</a:t>
            </a:fld>
            <a:endParaRPr lang="en-US"/>
          </a:p>
        </p:txBody>
      </p:sp>
    </p:spTree>
    <p:extLst>
      <p:ext uri="{BB962C8B-B14F-4D97-AF65-F5344CB8AC3E}">
        <p14:creationId xmlns:p14="http://schemas.microsoft.com/office/powerpoint/2010/main" val="410385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545769F-BAA8-4938-B818-AF1988B159D7}" type="datetimeFigureOut">
              <a:rPr lang="en-US" smtClean="0"/>
              <a:t>2/15/2015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89C1546-983A-40CC-9D00-5A50F68FC917}"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7897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545769F-BAA8-4938-B818-AF1988B159D7}" type="datetimeFigureOut">
              <a:rPr lang="en-US" smtClean="0"/>
              <a:t>2/15/2015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89C1546-983A-40CC-9D00-5A50F68FC917}"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97026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Adrenal Glands</a:t>
            </a:r>
            <a:endParaRPr lang="en-US" b="1" dirty="0">
              <a:latin typeface="Calibri" pitchFamily="34" charset="0"/>
            </a:endParaRPr>
          </a:p>
        </p:txBody>
      </p:sp>
      <p:sp>
        <p:nvSpPr>
          <p:cNvPr id="3" name="Content Placeholder 2"/>
          <p:cNvSpPr>
            <a:spLocks noGrp="1"/>
          </p:cNvSpPr>
          <p:nvPr>
            <p:ph idx="1"/>
          </p:nvPr>
        </p:nvSpPr>
        <p:spPr/>
        <p:txBody>
          <a:bodyPr>
            <a:normAutofit/>
          </a:bodyPr>
          <a:lstStyle/>
          <a:p>
            <a:endParaRPr lang="en-US" b="1" dirty="0" smtClean="0">
              <a:latin typeface="Calibri" pitchFamily="34" charset="0"/>
            </a:endParaRPr>
          </a:p>
          <a:p>
            <a:r>
              <a:rPr lang="en-US" b="1" u="sng" dirty="0" smtClean="0"/>
              <a:t>Learning objectives:</a:t>
            </a:r>
            <a:endParaRPr lang="en-US" dirty="0" smtClean="0"/>
          </a:p>
          <a:p>
            <a:r>
              <a:rPr lang="en-US" b="1" i="1" dirty="0" smtClean="0"/>
              <a:t>The student should:</a:t>
            </a:r>
          </a:p>
          <a:p>
            <a:r>
              <a:rPr lang="en-US" sz="2400" dirty="0" smtClean="0"/>
              <a:t>Recognize the variants of </a:t>
            </a:r>
            <a:r>
              <a:rPr lang="en-US" sz="2400" dirty="0" err="1" smtClean="0"/>
              <a:t>hyperadrenalism</a:t>
            </a:r>
            <a:endParaRPr lang="en-US" sz="2400" dirty="0" smtClean="0"/>
          </a:p>
          <a:p>
            <a:r>
              <a:rPr lang="en-US" sz="2400" dirty="0" smtClean="0"/>
              <a:t>Recognize the variants of </a:t>
            </a:r>
            <a:r>
              <a:rPr lang="en-US" sz="2400" dirty="0" err="1" smtClean="0"/>
              <a:t>hypoadrenalism</a:t>
            </a:r>
            <a:endParaRPr lang="en-US" sz="2400" dirty="0" smtClean="0"/>
          </a:p>
          <a:p>
            <a:r>
              <a:rPr lang="en-US" sz="2400" dirty="0" smtClean="0"/>
              <a:t>Understand the </a:t>
            </a:r>
            <a:r>
              <a:rPr lang="en-US" sz="2400" dirty="0" err="1" smtClean="0"/>
              <a:t>histopathological</a:t>
            </a:r>
            <a:r>
              <a:rPr lang="en-US" sz="2400" dirty="0" smtClean="0"/>
              <a:t> features and molecular pathology of both medullary (</a:t>
            </a:r>
            <a:r>
              <a:rPr lang="en-US" sz="2400" dirty="0" err="1" smtClean="0"/>
              <a:t>pheochromocytoma</a:t>
            </a:r>
            <a:r>
              <a:rPr lang="en-US" sz="2400" dirty="0" smtClean="0"/>
              <a:t>)  and adrenocortical neoplasms.</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5254" t="12712" r="49153" b="30085"/>
          <a:stretch>
            <a:fillRect/>
          </a:stretch>
        </p:blipFill>
        <p:spPr bwMode="auto">
          <a:xfrm>
            <a:off x="609600" y="1219200"/>
            <a:ext cx="8229600" cy="5212080"/>
          </a:xfrm>
          <a:prstGeom prst="rect">
            <a:avLst/>
          </a:prstGeom>
          <a:noFill/>
          <a:ln w="9525">
            <a:noFill/>
            <a:miter lim="800000"/>
            <a:headEnd/>
            <a:tailEnd/>
          </a:ln>
        </p:spPr>
      </p:pic>
      <p:sp>
        <p:nvSpPr>
          <p:cNvPr id="3" name="Title 2"/>
          <p:cNvSpPr>
            <a:spLocks noGrp="1"/>
          </p:cNvSpPr>
          <p:nvPr>
            <p:ph type="title" idx="4294967295"/>
          </p:nvPr>
        </p:nvSpPr>
        <p:spPr>
          <a:xfrm>
            <a:off x="0" y="152400"/>
            <a:ext cx="8229600" cy="990600"/>
          </a:xfrm>
        </p:spPr>
        <p:txBody>
          <a:bodyPr>
            <a:normAutofit/>
          </a:bodyPr>
          <a:lstStyle/>
          <a:p>
            <a:r>
              <a:rPr lang="en-US" sz="2800" dirty="0" smtClean="0"/>
              <a:t>Diffuse Cortical Hyperplasia</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1997" y="685802"/>
          <a:ext cx="7620002" cy="5943594"/>
        </p:xfrm>
        <a:graphic>
          <a:graphicData uri="http://schemas.openxmlformats.org/drawingml/2006/table">
            <a:tbl>
              <a:tblPr/>
              <a:tblGrid>
                <a:gridCol w="3810001"/>
                <a:gridCol w="3810001"/>
              </a:tblGrid>
              <a:tr h="374285">
                <a:tc>
                  <a:txBody>
                    <a:bodyPr/>
                    <a:lstStyle/>
                    <a:p>
                      <a:pPr algn="l"/>
                      <a:r>
                        <a:rPr lang="en-US" sz="1500" b="1" dirty="0"/>
                        <a:t>Obesity or weight gain</a:t>
                      </a:r>
                    </a:p>
                  </a:txBody>
                  <a:tcPr marL="15607" marR="15607" marT="15607" marB="15607" anchor="b">
                    <a:lnL>
                      <a:noFill/>
                    </a:lnL>
                    <a:lnR>
                      <a:noFill/>
                    </a:lnR>
                    <a:lnT>
                      <a:noFill/>
                    </a:lnT>
                    <a:lnB>
                      <a:noFill/>
                    </a:lnB>
                  </a:tcPr>
                </a:tc>
                <a:tc>
                  <a:txBody>
                    <a:bodyPr/>
                    <a:lstStyle/>
                    <a:p>
                      <a:pPr algn="ctr"/>
                      <a:r>
                        <a:rPr lang="en-US" sz="1500" b="1"/>
                        <a:t>95%</a:t>
                      </a:r>
                      <a:r>
                        <a:rPr lang="en-US" sz="1500" b="1" baseline="30000"/>
                        <a:t>[*]</a:t>
                      </a:r>
                      <a:endParaRPr lang="en-US" sz="1500" b="1"/>
                    </a:p>
                  </a:txBody>
                  <a:tcPr marL="15607" marR="15607" marT="15607" marB="15607" anchor="b">
                    <a:lnL>
                      <a:noFill/>
                    </a:lnL>
                    <a:lnR>
                      <a:noFill/>
                    </a:lnR>
                    <a:lnT>
                      <a:noFill/>
                    </a:lnT>
                    <a:lnB>
                      <a:noFill/>
                    </a:lnB>
                  </a:tcPr>
                </a:tc>
              </a:tr>
              <a:tr h="374285">
                <a:tc>
                  <a:txBody>
                    <a:bodyPr/>
                    <a:lstStyle/>
                    <a:p>
                      <a:pPr algn="l"/>
                      <a:r>
                        <a:rPr lang="en-US" sz="1500" b="1" dirty="0"/>
                        <a:t>Facial plethora</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Rounded face</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Decreased libido</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Thin skin</a:t>
                      </a:r>
                    </a:p>
                  </a:txBody>
                  <a:tcPr marL="15607" marR="15607" marT="15607" marB="15607">
                    <a:lnL>
                      <a:noFill/>
                    </a:lnL>
                    <a:lnR>
                      <a:noFill/>
                    </a:lnR>
                    <a:lnT>
                      <a:noFill/>
                    </a:lnT>
                    <a:lnB>
                      <a:noFill/>
                    </a:lnB>
                  </a:tcPr>
                </a:tc>
                <a:tc>
                  <a:txBody>
                    <a:bodyPr/>
                    <a:lstStyle/>
                    <a:p>
                      <a:pPr algn="ctr"/>
                      <a:r>
                        <a:rPr lang="en-US" sz="1500" b="1"/>
                        <a:t>85%</a:t>
                      </a:r>
                    </a:p>
                  </a:txBody>
                  <a:tcPr marL="15607" marR="15607" marT="15607" marB="15607">
                    <a:lnL>
                      <a:noFill/>
                    </a:lnL>
                    <a:lnR>
                      <a:noFill/>
                    </a:lnR>
                    <a:lnT>
                      <a:noFill/>
                    </a:lnT>
                    <a:lnB>
                      <a:noFill/>
                    </a:lnB>
                  </a:tcPr>
                </a:tc>
              </a:tr>
              <a:tr h="703604">
                <a:tc>
                  <a:txBody>
                    <a:bodyPr/>
                    <a:lstStyle/>
                    <a:p>
                      <a:pPr algn="l"/>
                      <a:r>
                        <a:rPr lang="en-US" sz="1500" b="1" dirty="0"/>
                        <a:t>Decrease in linear growth in children</a:t>
                      </a:r>
                    </a:p>
                  </a:txBody>
                  <a:tcPr marL="15607" marR="15607" marT="15607" marB="15607">
                    <a:lnL>
                      <a:noFill/>
                    </a:lnL>
                    <a:lnR>
                      <a:noFill/>
                    </a:lnR>
                    <a:lnT>
                      <a:noFill/>
                    </a:lnT>
                    <a:lnB>
                      <a:noFill/>
                    </a:lnB>
                  </a:tcPr>
                </a:tc>
                <a:tc>
                  <a:txBody>
                    <a:bodyPr/>
                    <a:lstStyle/>
                    <a:p>
                      <a:pPr algn="ctr"/>
                      <a:r>
                        <a:rPr lang="en-US" sz="1500" b="1"/>
                        <a:t>70–80%</a:t>
                      </a:r>
                    </a:p>
                  </a:txBody>
                  <a:tcPr marL="15607" marR="15607" marT="15607" marB="15607">
                    <a:lnL>
                      <a:noFill/>
                    </a:lnL>
                    <a:lnR>
                      <a:noFill/>
                    </a:lnR>
                    <a:lnT>
                      <a:noFill/>
                    </a:lnT>
                    <a:lnB>
                      <a:noFill/>
                    </a:lnB>
                  </a:tcPr>
                </a:tc>
              </a:tr>
              <a:tr h="374285">
                <a:tc>
                  <a:txBody>
                    <a:bodyPr/>
                    <a:lstStyle/>
                    <a:p>
                      <a:pPr algn="l"/>
                      <a:r>
                        <a:rPr lang="en-US" sz="1500" b="1" dirty="0"/>
                        <a:t>Menstrual irregularity</a:t>
                      </a:r>
                    </a:p>
                  </a:txBody>
                  <a:tcPr marL="15607" marR="15607" marT="15607" marB="15607">
                    <a:lnL>
                      <a:noFill/>
                    </a:lnL>
                    <a:lnR>
                      <a:noFill/>
                    </a:lnR>
                    <a:lnT>
                      <a:noFill/>
                    </a:lnT>
                    <a:lnB>
                      <a:noFill/>
                    </a:lnB>
                  </a:tcPr>
                </a:tc>
                <a:tc>
                  <a:txBody>
                    <a:bodyPr/>
                    <a:lstStyle/>
                    <a:p>
                      <a:pPr algn="ctr"/>
                      <a:r>
                        <a:rPr lang="en-US" sz="1500" b="1"/>
                        <a:t>80%</a:t>
                      </a:r>
                    </a:p>
                  </a:txBody>
                  <a:tcPr marL="15607" marR="15607" marT="15607" marB="15607">
                    <a:lnL>
                      <a:noFill/>
                    </a:lnL>
                    <a:lnR>
                      <a:noFill/>
                    </a:lnR>
                    <a:lnT>
                      <a:noFill/>
                    </a:lnT>
                    <a:lnB>
                      <a:noFill/>
                    </a:lnB>
                  </a:tcPr>
                </a:tc>
              </a:tr>
              <a:tr h="374285">
                <a:tc>
                  <a:txBody>
                    <a:bodyPr/>
                    <a:lstStyle/>
                    <a:p>
                      <a:pPr algn="l"/>
                      <a:r>
                        <a:rPr lang="en-US" sz="1500" b="1" dirty="0"/>
                        <a:t>Hypertension</a:t>
                      </a:r>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74285">
                <a:tc>
                  <a:txBody>
                    <a:bodyPr/>
                    <a:lstStyle/>
                    <a:p>
                      <a:pPr algn="l"/>
                      <a:r>
                        <a:rPr lang="en-US" sz="1500" b="1" dirty="0" err="1"/>
                        <a:t>Hirsutism</a:t>
                      </a:r>
                      <a:endParaRPr lang="en-US" sz="1500" b="1" dirty="0"/>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74285">
                <a:tc>
                  <a:txBody>
                    <a:bodyPr/>
                    <a:lstStyle/>
                    <a:p>
                      <a:pPr algn="l"/>
                      <a:r>
                        <a:rPr lang="en-US" sz="1500" b="1" dirty="0"/>
                        <a:t>Depression/emotional liability</a:t>
                      </a:r>
                    </a:p>
                  </a:txBody>
                  <a:tcPr marL="15607" marR="15607" marT="15607" marB="15607">
                    <a:lnL>
                      <a:noFill/>
                    </a:lnL>
                    <a:lnR>
                      <a:noFill/>
                    </a:lnR>
                    <a:lnT>
                      <a:noFill/>
                    </a:lnT>
                    <a:lnB>
                      <a:noFill/>
                    </a:lnB>
                  </a:tcPr>
                </a:tc>
                <a:tc>
                  <a:txBody>
                    <a:bodyPr/>
                    <a:lstStyle/>
                    <a:p>
                      <a:pPr algn="ctr"/>
                      <a:r>
                        <a:rPr lang="en-US" sz="1500" b="1"/>
                        <a:t>70%</a:t>
                      </a:r>
                    </a:p>
                  </a:txBody>
                  <a:tcPr marL="15607" marR="15607" marT="15607" marB="15607">
                    <a:lnL>
                      <a:noFill/>
                    </a:lnL>
                    <a:lnR>
                      <a:noFill/>
                    </a:lnR>
                    <a:lnT>
                      <a:noFill/>
                    </a:lnT>
                    <a:lnB>
                      <a:noFill/>
                    </a:lnB>
                  </a:tcPr>
                </a:tc>
              </a:tr>
              <a:tr h="374285">
                <a:tc>
                  <a:txBody>
                    <a:bodyPr/>
                    <a:lstStyle/>
                    <a:p>
                      <a:pPr algn="l"/>
                      <a:r>
                        <a:rPr lang="en-US" sz="1500" b="1" dirty="0"/>
                        <a:t>Easy bruising</a:t>
                      </a:r>
                    </a:p>
                  </a:txBody>
                  <a:tcPr marL="15607" marR="15607" marT="15607" marB="15607">
                    <a:lnL>
                      <a:noFill/>
                    </a:lnL>
                    <a:lnR>
                      <a:noFill/>
                    </a:lnR>
                    <a:lnT>
                      <a:noFill/>
                    </a:lnT>
                    <a:lnB>
                      <a:noFill/>
                    </a:lnB>
                  </a:tcPr>
                </a:tc>
                <a:tc>
                  <a:txBody>
                    <a:bodyPr/>
                    <a:lstStyle/>
                    <a:p>
                      <a:pPr algn="ctr"/>
                      <a:r>
                        <a:rPr lang="en-US" sz="1500" b="1"/>
                        <a:t>65%</a:t>
                      </a:r>
                    </a:p>
                  </a:txBody>
                  <a:tcPr marL="15607" marR="15607" marT="15607" marB="15607">
                    <a:lnL>
                      <a:noFill/>
                    </a:lnL>
                    <a:lnR>
                      <a:noFill/>
                    </a:lnR>
                    <a:lnT>
                      <a:noFill/>
                    </a:lnT>
                    <a:lnB>
                      <a:noFill/>
                    </a:lnB>
                  </a:tcPr>
                </a:tc>
              </a:tr>
              <a:tr h="374285">
                <a:tc>
                  <a:txBody>
                    <a:bodyPr/>
                    <a:lstStyle/>
                    <a:p>
                      <a:pPr algn="l"/>
                      <a:r>
                        <a:rPr lang="en-US" sz="1500" b="1" dirty="0"/>
                        <a:t>Glucose intolerance</a:t>
                      </a:r>
                    </a:p>
                  </a:txBody>
                  <a:tcPr marL="15607" marR="15607" marT="15607" marB="15607">
                    <a:lnL>
                      <a:noFill/>
                    </a:lnL>
                    <a:lnR>
                      <a:noFill/>
                    </a:lnR>
                    <a:lnT>
                      <a:noFill/>
                    </a:lnT>
                    <a:lnB>
                      <a:noFill/>
                    </a:lnB>
                  </a:tcPr>
                </a:tc>
                <a:tc>
                  <a:txBody>
                    <a:bodyPr/>
                    <a:lstStyle/>
                    <a:p>
                      <a:pPr algn="ctr"/>
                      <a:r>
                        <a:rPr lang="en-US" sz="1500" b="1"/>
                        <a:t>60%</a:t>
                      </a:r>
                    </a:p>
                  </a:txBody>
                  <a:tcPr marL="15607" marR="15607" marT="15607" marB="15607">
                    <a:lnL>
                      <a:noFill/>
                    </a:lnL>
                    <a:lnR>
                      <a:noFill/>
                    </a:lnR>
                    <a:lnT>
                      <a:noFill/>
                    </a:lnT>
                    <a:lnB>
                      <a:noFill/>
                    </a:lnB>
                  </a:tcPr>
                </a:tc>
              </a:tr>
              <a:tr h="374285">
                <a:tc>
                  <a:txBody>
                    <a:bodyPr/>
                    <a:lstStyle/>
                    <a:p>
                      <a:pPr algn="l"/>
                      <a:r>
                        <a:rPr lang="en-US" sz="1500" b="1" dirty="0"/>
                        <a:t>Weakness</a:t>
                      </a:r>
                    </a:p>
                  </a:txBody>
                  <a:tcPr marL="15607" marR="15607" marT="15607" marB="15607">
                    <a:lnL>
                      <a:noFill/>
                    </a:lnL>
                    <a:lnR>
                      <a:noFill/>
                    </a:lnR>
                    <a:lnT>
                      <a:noFill/>
                    </a:lnT>
                    <a:lnB>
                      <a:noFill/>
                    </a:lnB>
                  </a:tcPr>
                </a:tc>
                <a:tc>
                  <a:txBody>
                    <a:bodyPr/>
                    <a:lstStyle/>
                    <a:p>
                      <a:pPr algn="ctr"/>
                      <a:r>
                        <a:rPr lang="en-US" sz="1500" b="1" dirty="0"/>
                        <a:t>60%</a:t>
                      </a:r>
                    </a:p>
                  </a:txBody>
                  <a:tcPr marL="15607" marR="15607" marT="15607" marB="15607">
                    <a:lnL>
                      <a:noFill/>
                    </a:lnL>
                    <a:lnR>
                      <a:noFill/>
                    </a:lnR>
                    <a:lnT>
                      <a:noFill/>
                    </a:lnT>
                    <a:lnB>
                      <a:noFill/>
                    </a:lnB>
                  </a:tcPr>
                </a:tc>
              </a:tr>
              <a:tr h="374285">
                <a:tc>
                  <a:txBody>
                    <a:bodyPr/>
                    <a:lstStyle/>
                    <a:p>
                      <a:pPr algn="l"/>
                      <a:r>
                        <a:rPr lang="en-US" sz="1500" b="1"/>
                        <a:t>Osteopenia or fracture</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r h="374285">
                <a:tc>
                  <a:txBody>
                    <a:bodyPr/>
                    <a:lstStyle/>
                    <a:p>
                      <a:pPr algn="l"/>
                      <a:r>
                        <a:rPr lang="en-US" sz="1500" b="1"/>
                        <a:t>Nephrolithiasis</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bl>
          </a:graphicData>
        </a:graphic>
      </p:graphicFrame>
      <p:sp>
        <p:nvSpPr>
          <p:cNvPr id="63489" name="Rectangle 1"/>
          <p:cNvSpPr>
            <a:spLocks noChangeArrowheads="1"/>
          </p:cNvSpPr>
          <p:nvPr/>
        </p:nvSpPr>
        <p:spPr bwMode="auto">
          <a:xfrm>
            <a:off x="0" y="43934"/>
            <a:ext cx="455765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Clinical Features of Cushing Syndrome</a:t>
            </a: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Hyperaldosteronism</a:t>
            </a:r>
            <a:endParaRPr lang="en-US" i="1" dirty="0" smtClean="0"/>
          </a:p>
        </p:txBody>
      </p:sp>
      <p:sp>
        <p:nvSpPr>
          <p:cNvPr id="3" name="Content Placeholder 2"/>
          <p:cNvSpPr>
            <a:spLocks noGrp="1"/>
          </p:cNvSpPr>
          <p:nvPr>
            <p:ph idx="1"/>
          </p:nvPr>
        </p:nvSpPr>
        <p:spPr>
          <a:xfrm>
            <a:off x="457200" y="1524001"/>
            <a:ext cx="8229600" cy="4876800"/>
          </a:xfrm>
        </p:spPr>
        <p:txBody>
          <a:bodyPr>
            <a:normAutofit/>
          </a:bodyPr>
          <a:lstStyle/>
          <a:p>
            <a:endParaRPr lang="en-US" b="1" i="1" dirty="0" smtClean="0"/>
          </a:p>
          <a:p>
            <a:pPr>
              <a:buNone/>
            </a:pPr>
            <a:r>
              <a:rPr lang="en-US" b="1" i="1" dirty="0" smtClean="0"/>
              <a:t>Excess </a:t>
            </a:r>
            <a:r>
              <a:rPr lang="en-US" b="1" i="1" dirty="0" err="1" smtClean="0"/>
              <a:t>aldosterone</a:t>
            </a:r>
            <a:r>
              <a:rPr lang="en-US" b="1" i="1" dirty="0" smtClean="0"/>
              <a:t> secretion</a:t>
            </a:r>
          </a:p>
          <a:p>
            <a:r>
              <a:rPr lang="en-US" b="1" i="1" dirty="0" smtClean="0">
                <a:solidFill>
                  <a:srgbClr val="0070C0"/>
                </a:solidFill>
              </a:rPr>
              <a:t>Primary </a:t>
            </a:r>
            <a:r>
              <a:rPr lang="en-US" b="1" i="1" dirty="0" err="1" smtClean="0"/>
              <a:t>aldosteronism</a:t>
            </a:r>
            <a:r>
              <a:rPr lang="en-US" b="1" i="1" dirty="0" smtClean="0"/>
              <a:t> (autonomous overproduction of </a:t>
            </a:r>
            <a:r>
              <a:rPr lang="en-US" b="1" i="1" dirty="0" err="1" smtClean="0"/>
              <a:t>aldosterone</a:t>
            </a:r>
            <a:r>
              <a:rPr lang="en-US" b="1" i="1" dirty="0" smtClean="0"/>
              <a:t>) with resultant suppression of the </a:t>
            </a:r>
            <a:r>
              <a:rPr lang="en-US" b="1" i="1" dirty="0" err="1" smtClean="0"/>
              <a:t>renin-angiotensin</a:t>
            </a:r>
            <a:r>
              <a:rPr lang="en-US" b="1" i="1" dirty="0" smtClean="0"/>
              <a:t> system and decreased plasma </a:t>
            </a:r>
            <a:r>
              <a:rPr lang="en-US" b="1" i="1" dirty="0" err="1" smtClean="0"/>
              <a:t>renin</a:t>
            </a:r>
            <a:r>
              <a:rPr lang="en-US" b="1" i="1" dirty="0" smtClean="0"/>
              <a:t> activity</a:t>
            </a:r>
          </a:p>
          <a:p>
            <a:r>
              <a:rPr lang="en-US" b="1" dirty="0" smtClean="0">
                <a:solidFill>
                  <a:srgbClr val="0070C0"/>
                </a:solidFill>
              </a:rPr>
              <a:t>S</a:t>
            </a:r>
            <a:r>
              <a:rPr lang="en-US" b="1" i="1" dirty="0" smtClean="0">
                <a:solidFill>
                  <a:srgbClr val="0070C0"/>
                </a:solidFill>
              </a:rPr>
              <a:t>econdary</a:t>
            </a:r>
            <a:r>
              <a:rPr lang="en-US" b="1" i="1" dirty="0" smtClean="0"/>
              <a:t> </a:t>
            </a:r>
            <a:r>
              <a:rPr lang="en-US" b="1" i="1" dirty="0" err="1" smtClean="0"/>
              <a:t>hyperaldosteronism</a:t>
            </a:r>
            <a:r>
              <a:rPr lang="en-US" b="1" i="1" dirty="0" smtClean="0"/>
              <a:t>, in contrast, </a:t>
            </a:r>
            <a:r>
              <a:rPr lang="en-US" b="1" i="1" dirty="0" err="1" smtClean="0"/>
              <a:t>aldosterone</a:t>
            </a:r>
            <a:r>
              <a:rPr lang="en-US" b="1" i="1" dirty="0" smtClean="0"/>
              <a:t> release occurs in response to activation of the </a:t>
            </a:r>
            <a:r>
              <a:rPr lang="en-US" b="1" i="1" dirty="0" err="1" smtClean="0"/>
              <a:t>renin-angiotensin</a:t>
            </a:r>
            <a:r>
              <a:rPr lang="en-US" b="1" i="1" dirty="0" smtClean="0"/>
              <a:t> system </a:t>
            </a:r>
          </a:p>
          <a:p>
            <a:pPr marL="0" indent="0">
              <a:buNone/>
            </a:pPr>
            <a:endParaRPr lang="en-US" b="1" i="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32596"/>
          </a:xfrm>
        </p:spPr>
        <p:txBody>
          <a:bodyPr/>
          <a:lstStyle/>
          <a:p>
            <a:r>
              <a:rPr lang="en-US" i="1" dirty="0" err="1" smtClean="0"/>
              <a:t>Hyperaldosteronism</a:t>
            </a:r>
            <a:r>
              <a:rPr lang="en-US" i="1" dirty="0" smtClean="0"/>
              <a:t>, Clinical</a:t>
            </a:r>
            <a:endParaRPr lang="en-US" dirty="0"/>
          </a:p>
        </p:txBody>
      </p:sp>
      <p:sp>
        <p:nvSpPr>
          <p:cNvPr id="3" name="Content Placeholder 2"/>
          <p:cNvSpPr>
            <a:spLocks noGrp="1"/>
          </p:cNvSpPr>
          <p:nvPr>
            <p:ph idx="1"/>
          </p:nvPr>
        </p:nvSpPr>
        <p:spPr/>
        <p:txBody>
          <a:bodyPr>
            <a:normAutofit lnSpcReduction="10000"/>
          </a:bodyPr>
          <a:lstStyle/>
          <a:p>
            <a:r>
              <a:rPr lang="en-US" sz="2400" b="1" i="1" dirty="0" smtClean="0"/>
              <a:t>Presents with hypertension</a:t>
            </a:r>
            <a:r>
              <a:rPr lang="en-US" sz="2400" b="1" dirty="0" smtClean="0"/>
              <a:t>. With an estimated prevalence rate of 5% to 10% among non-selected hypertensive patients</a:t>
            </a:r>
            <a:r>
              <a:rPr lang="en-US" sz="2400" b="1" dirty="0"/>
              <a:t>.</a:t>
            </a:r>
            <a:endParaRPr lang="en-US" sz="2400" b="1" dirty="0" smtClean="0"/>
          </a:p>
          <a:p>
            <a:r>
              <a:rPr lang="en-US" sz="2400" b="1" dirty="0" smtClean="0"/>
              <a:t>Primary </a:t>
            </a:r>
            <a:r>
              <a:rPr lang="en-US" sz="2400" b="1" dirty="0" err="1" smtClean="0"/>
              <a:t>hyperaldosteronism</a:t>
            </a:r>
            <a:r>
              <a:rPr lang="en-US" sz="2400" b="1" dirty="0" smtClean="0"/>
              <a:t> may be the most common cause of secondary hypertension (i.e., hypertension secondary to an identifiable cause).</a:t>
            </a:r>
          </a:p>
          <a:p>
            <a:endParaRPr lang="en-US" sz="2400" b="1" dirty="0" smtClean="0"/>
          </a:p>
          <a:p>
            <a:r>
              <a:rPr lang="en-US" sz="2400" b="1" dirty="0" smtClean="0"/>
              <a:t>Aldosterone promotes sodium </a:t>
            </a:r>
            <a:r>
              <a:rPr lang="en-US" sz="2400" b="1" dirty="0" smtClean="0"/>
              <a:t>re-absorption</a:t>
            </a:r>
            <a:r>
              <a:rPr lang="en-US" sz="2400" b="1" dirty="0" smtClean="0"/>
              <a:t>. </a:t>
            </a:r>
          </a:p>
          <a:p>
            <a:pPr>
              <a:buNone/>
            </a:pPr>
            <a:endParaRPr lang="en-US" sz="2400" b="1" dirty="0" smtClean="0"/>
          </a:p>
          <a:p>
            <a:r>
              <a:rPr lang="en-US" sz="2400" b="1" dirty="0" smtClean="0"/>
              <a:t>Hypokalemia results from renal potassium wasting </a:t>
            </a:r>
          </a:p>
          <a:p>
            <a:pPr>
              <a:buNone/>
            </a:pPr>
            <a:endParaRPr lang="en-US" sz="24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Primary </a:t>
            </a:r>
            <a:r>
              <a:rPr lang="en-US" sz="3600" b="1" dirty="0" err="1" smtClean="0"/>
              <a:t>Hyperaldosteronism</a:t>
            </a:r>
            <a:r>
              <a:rPr lang="en-US" sz="3600" b="1" dirty="0" smtClean="0"/>
              <a:t>, Causes </a:t>
            </a:r>
            <a:endParaRPr lang="en-US" sz="3600" b="1" dirty="0"/>
          </a:p>
        </p:txBody>
      </p:sp>
      <p:pic>
        <p:nvPicPr>
          <p:cNvPr id="45057" name="Picture 1"/>
          <p:cNvPicPr>
            <a:picLocks noGrp="1" noChangeAspect="1" noChangeArrowheads="1"/>
          </p:cNvPicPr>
          <p:nvPr>
            <p:ph idx="1"/>
          </p:nvPr>
        </p:nvPicPr>
        <p:blipFill>
          <a:blip r:embed="rId3" cstate="print"/>
          <a:srcRect l="14420" t="19286" r="44729" b="19767"/>
          <a:stretch>
            <a:fillRect/>
          </a:stretch>
        </p:blipFill>
        <p:spPr bwMode="auto">
          <a:xfrm>
            <a:off x="1600200" y="1737361"/>
            <a:ext cx="4191000" cy="512063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Aldosterone-producing adenomas , Morphology</a:t>
            </a:r>
          </a:p>
        </p:txBody>
      </p:sp>
      <p:sp>
        <p:nvSpPr>
          <p:cNvPr id="3" name="Content Placeholder 2"/>
          <p:cNvSpPr>
            <a:spLocks noGrp="1"/>
          </p:cNvSpPr>
          <p:nvPr>
            <p:ph idx="1"/>
          </p:nvPr>
        </p:nvSpPr>
        <p:spPr/>
        <p:txBody>
          <a:bodyPr>
            <a:normAutofit/>
          </a:bodyPr>
          <a:lstStyle/>
          <a:p>
            <a:r>
              <a:rPr lang="en-US" b="1" dirty="0" smtClean="0"/>
              <a:t>Solitary</a:t>
            </a:r>
          </a:p>
          <a:p>
            <a:r>
              <a:rPr lang="en-US" b="1" dirty="0" smtClean="0"/>
              <a:t>Small (&lt;2 cm in diameter),</a:t>
            </a:r>
            <a:r>
              <a:rPr lang="en-US" sz="2800" b="1" dirty="0"/>
              <a:t> bright yellow on cut section </a:t>
            </a:r>
            <a:r>
              <a:rPr lang="en-US" b="1" dirty="0" smtClean="0"/>
              <a:t> </a:t>
            </a:r>
          </a:p>
          <a:p>
            <a:r>
              <a:rPr lang="en-US" b="1" dirty="0" smtClean="0"/>
              <a:t>Well-circumscribed lesions left &gt; right</a:t>
            </a:r>
          </a:p>
          <a:p>
            <a:r>
              <a:rPr lang="en-US" b="1" dirty="0" smtClean="0"/>
              <a:t>Thirties and forties</a:t>
            </a:r>
          </a:p>
          <a:p>
            <a:r>
              <a:rPr lang="en-US" b="1" dirty="0" smtClean="0"/>
              <a:t> Women more often than in men</a:t>
            </a:r>
          </a:p>
          <a:p>
            <a:r>
              <a:rPr lang="en-US" b="1" dirty="0" smtClean="0"/>
              <a:t>Buried within the gland and do not produce visible enlargement</a:t>
            </a:r>
          </a:p>
          <a:p>
            <a:r>
              <a:rPr lang="en-US" b="1" dirty="0" smtClean="0"/>
              <a:t>Bright yellow on cut section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normAutofit fontScale="90000"/>
          </a:bodyPr>
          <a:lstStyle/>
          <a:p>
            <a:r>
              <a:rPr lang="en-US" dirty="0" err="1" smtClean="0"/>
              <a:t>Aldosterone</a:t>
            </a:r>
            <a:r>
              <a:rPr lang="en-US" dirty="0" smtClean="0"/>
              <a:t>-producing adenomas</a:t>
            </a:r>
            <a:endParaRPr lang="en-US" b="1" dirty="0"/>
          </a:p>
        </p:txBody>
      </p:sp>
      <p:pic>
        <p:nvPicPr>
          <p:cNvPr id="20482"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447800" y="1642533"/>
            <a:ext cx="6096000" cy="521546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Adrenocortical</a:t>
            </a:r>
            <a:r>
              <a:rPr lang="en-US" dirty="0" smtClean="0"/>
              <a:t> Insufficiency</a:t>
            </a:r>
            <a:endParaRPr lang="en-US" dirty="0"/>
          </a:p>
        </p:txBody>
      </p:sp>
      <p:sp>
        <p:nvSpPr>
          <p:cNvPr id="5" name="Content Placeholder 4"/>
          <p:cNvSpPr>
            <a:spLocks noGrp="1"/>
          </p:cNvSpPr>
          <p:nvPr>
            <p:ph idx="1"/>
          </p:nvPr>
        </p:nvSpPr>
        <p:spPr/>
        <p:txBody>
          <a:bodyPr>
            <a:normAutofit/>
          </a:bodyPr>
          <a:lstStyle/>
          <a:p>
            <a:endParaRPr lang="en-US" b="1" dirty="0" smtClean="0"/>
          </a:p>
          <a:p>
            <a:endParaRPr lang="en-US" b="1" dirty="0"/>
          </a:p>
          <a:p>
            <a:r>
              <a:rPr lang="en-US" b="1" dirty="0" smtClean="0"/>
              <a:t>Caused by either primary adrenal disease or decreased stimulation of the adrenals due to a deficiency of ACTH (secondary </a:t>
            </a:r>
            <a:r>
              <a:rPr lang="en-US" b="1" dirty="0" err="1" smtClean="0"/>
              <a:t>hypoadrenalism</a:t>
            </a:r>
            <a:r>
              <a:rPr lang="en-US" b="1" dirty="0" smtClean="0"/>
              <a:t>) </a:t>
            </a:r>
          </a:p>
          <a:p>
            <a:pPr>
              <a:buNone/>
            </a:pPr>
            <a:endParaRPr lang="en-US"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9985" t="21242" r="30088" b="7014"/>
          <a:stretch>
            <a:fillRect/>
          </a:stretch>
        </p:blipFill>
        <p:spPr bwMode="auto">
          <a:xfrm>
            <a:off x="1219200" y="152400"/>
            <a:ext cx="7315200" cy="624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Adrenocortical</a:t>
            </a:r>
            <a:r>
              <a:rPr lang="en-US" dirty="0" smtClean="0"/>
              <a:t> Insufficiency</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solidFill>
                  <a:srgbClr val="0070C0"/>
                </a:solidFill>
              </a:rPr>
              <a:t>Three patterns of adrenocortical insufficiency </a:t>
            </a:r>
          </a:p>
          <a:p>
            <a:pPr>
              <a:buNone/>
            </a:pPr>
            <a:r>
              <a:rPr lang="en-US" b="1" dirty="0" smtClean="0"/>
              <a:t>(1) Primary </a:t>
            </a:r>
            <a:r>
              <a:rPr lang="en-US" b="1" i="1" dirty="0" smtClean="0"/>
              <a:t>acute</a:t>
            </a:r>
            <a:r>
              <a:rPr lang="en-US" b="1" dirty="0" smtClean="0"/>
              <a:t> </a:t>
            </a:r>
            <a:r>
              <a:rPr lang="en-US" b="1" dirty="0" err="1" smtClean="0"/>
              <a:t>adrenocortical</a:t>
            </a:r>
            <a:r>
              <a:rPr lang="en-US" b="1" dirty="0" smtClean="0"/>
              <a:t> insufficiency (adrenal crisis)</a:t>
            </a:r>
          </a:p>
          <a:p>
            <a:pPr>
              <a:buNone/>
            </a:pPr>
            <a:endParaRPr lang="en-US" b="1" dirty="0" smtClean="0"/>
          </a:p>
          <a:p>
            <a:pPr>
              <a:buNone/>
            </a:pPr>
            <a:r>
              <a:rPr lang="en-US" b="1" dirty="0" smtClean="0"/>
              <a:t> (2) Primary </a:t>
            </a:r>
            <a:r>
              <a:rPr lang="en-US" b="1" i="1" dirty="0" smtClean="0"/>
              <a:t>chronic</a:t>
            </a:r>
            <a:r>
              <a:rPr lang="en-US" b="1" dirty="0" smtClean="0"/>
              <a:t> adrenocortical insufficiency </a:t>
            </a:r>
            <a:r>
              <a:rPr lang="en-US" b="1" i="1" dirty="0" smtClean="0"/>
              <a:t>(Addison disease)</a:t>
            </a:r>
            <a:r>
              <a:rPr lang="en-US" b="1" dirty="0" smtClean="0"/>
              <a:t>, and </a:t>
            </a:r>
          </a:p>
          <a:p>
            <a:pPr>
              <a:buNone/>
            </a:pPr>
            <a:endParaRPr lang="en-US" b="1" dirty="0" smtClean="0"/>
          </a:p>
          <a:p>
            <a:pPr>
              <a:buNone/>
            </a:pPr>
            <a:r>
              <a:rPr lang="en-US" b="1" dirty="0" smtClean="0"/>
              <a:t>(3) Secondary adrenocortical insufficiency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Adrenal Glands</a:t>
            </a:r>
            <a:endParaRPr lang="en-US" b="1" dirty="0">
              <a:latin typeface="Calibri" pitchFamily="34" charset="0"/>
            </a:endParaRPr>
          </a:p>
        </p:txBody>
      </p:sp>
      <p:sp>
        <p:nvSpPr>
          <p:cNvPr id="3" name="Content Placeholder 2"/>
          <p:cNvSpPr>
            <a:spLocks noGrp="1"/>
          </p:cNvSpPr>
          <p:nvPr>
            <p:ph idx="1"/>
          </p:nvPr>
        </p:nvSpPr>
        <p:spPr/>
        <p:txBody>
          <a:bodyPr>
            <a:normAutofit/>
          </a:bodyPr>
          <a:lstStyle/>
          <a:p>
            <a:endParaRPr lang="en-US" b="1" dirty="0" smtClean="0">
              <a:latin typeface="Calibri" pitchFamily="34" charset="0"/>
            </a:endParaRPr>
          </a:p>
          <a:p>
            <a:r>
              <a:rPr lang="en-US" b="1" dirty="0" smtClean="0">
                <a:latin typeface="Calibri" pitchFamily="34" charset="0"/>
              </a:rPr>
              <a:t>The </a:t>
            </a:r>
            <a:r>
              <a:rPr lang="en-US" b="1" i="1" dirty="0" smtClean="0">
                <a:latin typeface="Calibri" pitchFamily="34" charset="0"/>
              </a:rPr>
              <a:t>adrenal glands: paired endocrine organs: cortex and medulla: 4 layers</a:t>
            </a:r>
          </a:p>
          <a:p>
            <a:r>
              <a:rPr lang="en-US" b="1" i="1" dirty="0" smtClean="0">
                <a:latin typeface="Calibri" pitchFamily="34" charset="0"/>
              </a:rPr>
              <a:t>Three layers in the cortex:</a:t>
            </a:r>
          </a:p>
          <a:p>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glomerulosa</a:t>
            </a:r>
            <a:endParaRPr lang="en-US" b="1" i="1" dirty="0" smtClean="0">
              <a:latin typeface="Calibri" pitchFamily="34" charset="0"/>
            </a:endParaRPr>
          </a:p>
          <a:p>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reticularis</a:t>
            </a:r>
            <a:r>
              <a:rPr lang="en-US" b="1" i="1" dirty="0" smtClean="0">
                <a:latin typeface="Calibri" pitchFamily="34" charset="0"/>
              </a:rPr>
              <a:t> abuts the medulla. </a:t>
            </a:r>
          </a:p>
          <a:p>
            <a:r>
              <a:rPr lang="en-US" b="1" i="1" dirty="0" smtClean="0">
                <a:latin typeface="Calibri" pitchFamily="34" charset="0"/>
              </a:rPr>
              <a:t>Intervening is the broad </a:t>
            </a:r>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fasciculata</a:t>
            </a:r>
            <a:r>
              <a:rPr lang="en-US" b="1" i="1" dirty="0" smtClean="0">
                <a:latin typeface="Calibri" pitchFamily="34" charset="0"/>
              </a:rPr>
              <a:t> (75%) of the total cortex.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Adrenocortical</a:t>
            </a:r>
            <a:r>
              <a:rPr lang="en-US" b="1" dirty="0" smtClean="0"/>
              <a:t> Insufficiency</a:t>
            </a:r>
            <a:endParaRPr lang="en-US" b="1" dirty="0"/>
          </a:p>
        </p:txBody>
      </p:sp>
      <p:pic>
        <p:nvPicPr>
          <p:cNvPr id="2150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1752600"/>
            <a:ext cx="4343400" cy="5105400"/>
          </a:xfrm>
          <a:prstGeom prst="rect">
            <a:avLst/>
          </a:prstGeom>
          <a:noFill/>
        </p:spPr>
      </p:pic>
      <p:pic>
        <p:nvPicPr>
          <p:cNvPr id="21507" name="Picture 3" descr="C:\Documents and Settings\Dr.Hala\My Documents\My Pictures\untitled.bmp"/>
          <p:cNvPicPr>
            <a:picLocks noChangeAspect="1" noChangeArrowheads="1"/>
          </p:cNvPicPr>
          <p:nvPr/>
        </p:nvPicPr>
        <p:blipFill>
          <a:blip r:embed="rId4" cstate="print"/>
          <a:srcRect/>
          <a:stretch>
            <a:fillRect/>
          </a:stretch>
        </p:blipFill>
        <p:spPr bwMode="auto">
          <a:xfrm>
            <a:off x="4343400" y="1752600"/>
            <a:ext cx="4800600" cy="5105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normAutofit/>
          </a:bodyPr>
          <a:lstStyle/>
          <a:p>
            <a:endParaRPr lang="en-US" b="1" dirty="0" smtClean="0"/>
          </a:p>
          <a:p>
            <a:r>
              <a:rPr lang="en-US" b="1" dirty="0" err="1" smtClean="0"/>
              <a:t>Pheochromocytomas</a:t>
            </a:r>
            <a:r>
              <a:rPr lang="en-US" b="1" dirty="0" smtClean="0"/>
              <a:t>(</a:t>
            </a:r>
            <a:r>
              <a:rPr lang="en-US" b="1" dirty="0" err="1" smtClean="0"/>
              <a:t>chromaffin</a:t>
            </a:r>
            <a:r>
              <a:rPr lang="en-US" b="1" dirty="0" smtClean="0"/>
              <a:t> cells ) </a:t>
            </a:r>
            <a:r>
              <a:rPr lang="en-US" b="1" dirty="0" err="1" smtClean="0"/>
              <a:t>catecholamines</a:t>
            </a:r>
            <a:endParaRPr lang="en-US" b="1" dirty="0" smtClean="0"/>
          </a:p>
          <a:p>
            <a:r>
              <a:rPr lang="en-US" b="1" dirty="0" smtClean="0"/>
              <a:t>Similar to </a:t>
            </a:r>
            <a:r>
              <a:rPr lang="en-US" b="1" dirty="0" err="1" smtClean="0"/>
              <a:t>aldosterone</a:t>
            </a:r>
            <a:r>
              <a:rPr lang="en-US" b="1" dirty="0" smtClean="0"/>
              <a:t>-secreting adenomas, give rise to surgically correctable forms of hypertension.</a:t>
            </a:r>
          </a:p>
          <a:p>
            <a:r>
              <a:rPr lang="en-US" b="1" dirty="0" smtClean="0"/>
              <a:t>0.1% to 0.3%( fatal )</a:t>
            </a:r>
          </a:p>
          <a:p>
            <a:r>
              <a:rPr lang="en-US" b="1" dirty="0" smtClean="0"/>
              <a:t>Other peptides –Cushing etc…	</a:t>
            </a:r>
          </a:p>
          <a:p>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noAutofit/>
          </a:bodyPr>
          <a:lstStyle/>
          <a:p>
            <a:pPr>
              <a:buNone/>
            </a:pPr>
            <a:r>
              <a:rPr lang="en-US" sz="2400" dirty="0" smtClean="0">
                <a:latin typeface="Calibri" pitchFamily="34" charset="0"/>
              </a:rPr>
              <a:t>"rule of 10s":</a:t>
            </a:r>
          </a:p>
          <a:p>
            <a:r>
              <a:rPr lang="en-US" sz="2400" dirty="0" smtClean="0">
                <a:latin typeface="Calibri" pitchFamily="34" charset="0"/>
              </a:rPr>
              <a:t>10% of </a:t>
            </a:r>
            <a:r>
              <a:rPr lang="en-US" sz="2400" dirty="0" err="1" smtClean="0">
                <a:latin typeface="Calibri" pitchFamily="34" charset="0"/>
              </a:rPr>
              <a:t>pheochromocytomas</a:t>
            </a:r>
            <a:r>
              <a:rPr lang="en-US" sz="2400" dirty="0" smtClean="0">
                <a:latin typeface="Calibri" pitchFamily="34" charset="0"/>
              </a:rPr>
              <a:t> arise in association with one of several familial syndromes</a:t>
            </a:r>
            <a:r>
              <a:rPr lang="en-US" sz="2400" dirty="0" smtClean="0">
                <a:latin typeface="Calibri" pitchFamily="34" charset="0"/>
                <a:hlinkClick r:id="rId3"/>
              </a:rPr>
              <a:t> MEN-2A and MEN-2B syndromes</a:t>
            </a:r>
            <a:r>
              <a:rPr lang="en-US" sz="2400" dirty="0" smtClean="0">
                <a:latin typeface="Calibri" pitchFamily="34" charset="0"/>
              </a:rPr>
              <a:t>.</a:t>
            </a:r>
          </a:p>
          <a:p>
            <a:r>
              <a:rPr lang="en-US" sz="2400" dirty="0" smtClean="0">
                <a:latin typeface="Calibri" pitchFamily="34" charset="0"/>
              </a:rPr>
              <a:t>10% of pheochromocytomas are extra-adrenal.</a:t>
            </a:r>
          </a:p>
          <a:p>
            <a:r>
              <a:rPr lang="en-US" sz="2400" dirty="0" smtClean="0">
                <a:latin typeface="Calibri" pitchFamily="34" charset="0"/>
              </a:rPr>
              <a:t>10% of nonfamilial adrenal pheochromocytomas are bilateral; this figure may rise to 70% in cases that are associated with familial syndromes.</a:t>
            </a:r>
          </a:p>
          <a:p>
            <a:r>
              <a:rPr lang="en-US" sz="2400" dirty="0" smtClean="0">
                <a:latin typeface="Calibri" pitchFamily="34" charset="0"/>
              </a:rPr>
              <a:t>10% of adrenal pheochromocytomas are biologically malignant</a:t>
            </a:r>
          </a:p>
          <a:p>
            <a:r>
              <a:rPr lang="en-US" sz="2400" dirty="0" smtClean="0">
                <a:latin typeface="Calibri" pitchFamily="34" charset="0"/>
              </a:rPr>
              <a:t>10% of adrenal </a:t>
            </a:r>
            <a:r>
              <a:rPr lang="en-US" sz="2400" dirty="0" err="1" smtClean="0">
                <a:latin typeface="Calibri" pitchFamily="34" charset="0"/>
              </a:rPr>
              <a:t>pheochromocytomas</a:t>
            </a:r>
            <a:r>
              <a:rPr lang="en-US" sz="2400" dirty="0" smtClean="0">
                <a:latin typeface="Calibri" pitchFamily="34" charset="0"/>
              </a:rPr>
              <a:t>  in childhood</a:t>
            </a:r>
            <a:endParaRPr lang="en-US" sz="2400" dirty="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a:xfrm>
            <a:off x="990600" y="1524000"/>
            <a:ext cx="7772400" cy="4572000"/>
          </a:xfrm>
        </p:spPr>
        <p:txBody>
          <a:bodyPr>
            <a:normAutofit/>
          </a:bodyPr>
          <a:lstStyle/>
          <a:p>
            <a:pPr>
              <a:buNone/>
            </a:pPr>
            <a:endParaRPr lang="en-US" sz="2800" b="1" dirty="0" smtClean="0">
              <a:solidFill>
                <a:srgbClr val="0070C0"/>
              </a:solidFill>
              <a:latin typeface="Calibri" pitchFamily="34" charset="0"/>
            </a:endParaRPr>
          </a:p>
          <a:p>
            <a:pPr>
              <a:buNone/>
            </a:pPr>
            <a:r>
              <a:rPr lang="en-US" sz="2800" b="1" dirty="0" smtClean="0">
                <a:solidFill>
                  <a:srgbClr val="0070C0"/>
                </a:solidFill>
                <a:latin typeface="Calibri" pitchFamily="34" charset="0"/>
              </a:rPr>
              <a:t>Syndrome </a:t>
            </a:r>
            <a:r>
              <a:rPr lang="en-US" sz="2800" b="1" dirty="0" smtClean="0">
                <a:solidFill>
                  <a:srgbClr val="0070C0"/>
                </a:solidFill>
                <a:latin typeface="Calibri" pitchFamily="34" charset="0"/>
              </a:rPr>
              <a:t>Components</a:t>
            </a:r>
            <a:r>
              <a:rPr lang="en-US" sz="2800" b="1" dirty="0" smtClean="0">
                <a:latin typeface="Calibri" pitchFamily="34" charset="0"/>
              </a:rPr>
              <a:t>	</a:t>
            </a:r>
          </a:p>
          <a:p>
            <a:pPr marL="0" indent="0">
              <a:buNone/>
            </a:pPr>
            <a:r>
              <a:rPr lang="en-US" sz="2800" b="1" dirty="0" smtClean="0">
                <a:solidFill>
                  <a:srgbClr val="FF0000"/>
                </a:solidFill>
                <a:latin typeface="Calibri" pitchFamily="34" charset="0"/>
              </a:rPr>
              <a:t>MEN, type 2A </a:t>
            </a:r>
            <a:r>
              <a:rPr lang="en-US" sz="2800" b="1" dirty="0" smtClean="0">
                <a:latin typeface="Calibri" pitchFamily="34" charset="0"/>
              </a:rPr>
              <a:t>:</a:t>
            </a:r>
            <a:r>
              <a:rPr lang="en-US" sz="2800" b="1" dirty="0" err="1" smtClean="0">
                <a:latin typeface="Calibri" pitchFamily="34" charset="0"/>
              </a:rPr>
              <a:t>Medullary</a:t>
            </a:r>
            <a:r>
              <a:rPr lang="en-US" sz="2800" b="1" dirty="0" smtClean="0">
                <a:latin typeface="Calibri" pitchFamily="34" charset="0"/>
              </a:rPr>
              <a:t> thyroid carcinomas and C-cell hyperplasia, </a:t>
            </a:r>
            <a:r>
              <a:rPr lang="en-US" sz="2800" b="1" dirty="0" err="1" smtClean="0">
                <a:latin typeface="Calibri" pitchFamily="34" charset="0"/>
              </a:rPr>
              <a:t>Pheochromocytomas</a:t>
            </a:r>
            <a:r>
              <a:rPr lang="en-US" sz="2800" b="1" dirty="0" smtClean="0">
                <a:latin typeface="Calibri" pitchFamily="34" charset="0"/>
              </a:rPr>
              <a:t> and adrenal </a:t>
            </a:r>
            <a:r>
              <a:rPr lang="en-US" sz="2800" b="1" dirty="0" err="1" smtClean="0">
                <a:latin typeface="Calibri" pitchFamily="34" charset="0"/>
              </a:rPr>
              <a:t>medullary</a:t>
            </a:r>
            <a:r>
              <a:rPr lang="en-US" sz="2800" b="1" dirty="0" smtClean="0">
                <a:latin typeface="Calibri" pitchFamily="34" charset="0"/>
              </a:rPr>
              <a:t> hyperplasia, Parathyroid hyperplasia	</a:t>
            </a:r>
          </a:p>
          <a:p>
            <a:pPr marL="0" indent="0">
              <a:buNone/>
            </a:pPr>
            <a:r>
              <a:rPr lang="en-US" sz="2800" b="1" dirty="0" smtClean="0">
                <a:solidFill>
                  <a:srgbClr val="FF0000"/>
                </a:solidFill>
                <a:latin typeface="Calibri" pitchFamily="34" charset="0"/>
              </a:rPr>
              <a:t>MEN, type 2B </a:t>
            </a:r>
            <a:r>
              <a:rPr lang="en-US" sz="2800" b="1" dirty="0" smtClean="0">
                <a:latin typeface="Calibri" pitchFamily="34" charset="0"/>
              </a:rPr>
              <a:t>: </a:t>
            </a:r>
            <a:r>
              <a:rPr lang="en-US" sz="2800" b="1" dirty="0" err="1" smtClean="0">
                <a:latin typeface="Calibri" pitchFamily="34" charset="0"/>
              </a:rPr>
              <a:t>Medullary</a:t>
            </a:r>
            <a:r>
              <a:rPr lang="en-US" sz="2800" b="1" dirty="0" smtClean="0">
                <a:latin typeface="Calibri" pitchFamily="34" charset="0"/>
              </a:rPr>
              <a:t> thyroid carcinomas and C-cell hyperplasia, </a:t>
            </a:r>
            <a:r>
              <a:rPr lang="en-US" sz="2800" b="1" dirty="0" err="1" smtClean="0">
                <a:latin typeface="Calibri" pitchFamily="34" charset="0"/>
              </a:rPr>
              <a:t>Pheochromocytomas</a:t>
            </a:r>
            <a:r>
              <a:rPr lang="en-US" sz="2800" b="1" dirty="0" smtClean="0">
                <a:latin typeface="Calibri" pitchFamily="34" charset="0"/>
              </a:rPr>
              <a:t> and adrenal </a:t>
            </a:r>
            <a:r>
              <a:rPr lang="en-US" sz="2800" b="1" dirty="0" err="1" smtClean="0">
                <a:latin typeface="Calibri" pitchFamily="34" charset="0"/>
              </a:rPr>
              <a:t>medullary</a:t>
            </a:r>
            <a:r>
              <a:rPr lang="en-US" sz="2800" b="1" dirty="0" smtClean="0">
                <a:latin typeface="Calibri" pitchFamily="34" charset="0"/>
              </a:rPr>
              <a:t> hyperplasia, Mucosal </a:t>
            </a:r>
            <a:r>
              <a:rPr lang="en-US" sz="2800" b="1" dirty="0" err="1" smtClean="0">
                <a:latin typeface="Calibri" pitchFamily="34" charset="0"/>
              </a:rPr>
              <a:t>neuromas</a:t>
            </a:r>
            <a:r>
              <a:rPr lang="en-US" sz="2800" b="1" dirty="0" smtClean="0">
                <a:latin typeface="Calibri" pitchFamily="34" charset="0"/>
              </a:rPr>
              <a:t>, </a:t>
            </a:r>
            <a:r>
              <a:rPr lang="en-US" sz="2800" b="1" dirty="0" err="1" smtClean="0">
                <a:latin typeface="Calibri" pitchFamily="34" charset="0"/>
              </a:rPr>
              <a:t>Marfanoid</a:t>
            </a:r>
            <a:r>
              <a:rPr lang="en-US" sz="2800" b="1" dirty="0" smtClean="0">
                <a:latin typeface="Calibri" pitchFamily="34" charset="0"/>
              </a:rPr>
              <a:t> features	</a:t>
            </a:r>
          </a:p>
          <a:p>
            <a:endParaRPr lang="en-US" sz="2800" b="1"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normAutofit/>
          </a:bodyPr>
          <a:lstStyle/>
          <a:p>
            <a:pPr>
              <a:buNone/>
            </a:pPr>
            <a:endParaRPr lang="en-US" b="1" dirty="0" smtClean="0">
              <a:solidFill>
                <a:srgbClr val="FF0000"/>
              </a:solidFill>
            </a:endParaRPr>
          </a:p>
          <a:p>
            <a:pPr>
              <a:buNone/>
            </a:pPr>
            <a:r>
              <a:rPr lang="en-US" b="1" dirty="0" smtClean="0">
                <a:solidFill>
                  <a:srgbClr val="FF0000"/>
                </a:solidFill>
              </a:rPr>
              <a:t>Von </a:t>
            </a:r>
            <a:r>
              <a:rPr lang="en-US" b="1" dirty="0" err="1" smtClean="0">
                <a:solidFill>
                  <a:srgbClr val="FF0000"/>
                </a:solidFill>
              </a:rPr>
              <a:t>Hippel-Lindau</a:t>
            </a:r>
            <a:r>
              <a:rPr lang="en-US" b="1" dirty="0">
                <a:solidFill>
                  <a:srgbClr val="FF0000"/>
                </a:solidFill>
              </a:rPr>
              <a:t> </a:t>
            </a:r>
            <a:r>
              <a:rPr lang="en-US" b="1" dirty="0" smtClean="0">
                <a:solidFill>
                  <a:srgbClr val="FF0000"/>
                </a:solidFill>
              </a:rPr>
              <a:t>:</a:t>
            </a:r>
            <a:r>
              <a:rPr lang="en-US" b="1" dirty="0" smtClean="0"/>
              <a:t>Renal, hepatic, pancreatic, and </a:t>
            </a:r>
            <a:r>
              <a:rPr lang="en-US" b="1" dirty="0" err="1" smtClean="0"/>
              <a:t>epididymal</a:t>
            </a:r>
            <a:r>
              <a:rPr lang="en-US" b="1" dirty="0" smtClean="0"/>
              <a:t> cysts, Renal cell carcinomas, </a:t>
            </a:r>
            <a:r>
              <a:rPr lang="en-US" b="1" dirty="0" err="1" smtClean="0"/>
              <a:t>Angiomatosis</a:t>
            </a:r>
            <a:r>
              <a:rPr lang="en-US" b="1" dirty="0" smtClean="0"/>
              <a:t>, Cerebellar </a:t>
            </a:r>
            <a:r>
              <a:rPr lang="en-US" b="1" dirty="0" err="1" smtClean="0"/>
              <a:t>hemangioblastomas</a:t>
            </a:r>
            <a:r>
              <a:rPr lang="en-US" b="1" dirty="0" smtClean="0"/>
              <a:t>, DM</a:t>
            </a:r>
          </a:p>
          <a:p>
            <a:pPr>
              <a:buNone/>
            </a:pPr>
            <a:endParaRPr lang="en-US" b="1" dirty="0"/>
          </a:p>
          <a:p>
            <a:pPr marL="0" indent="0">
              <a:buNone/>
            </a:pPr>
            <a:r>
              <a:rPr lang="en-US" b="1" dirty="0" smtClean="0">
                <a:solidFill>
                  <a:srgbClr val="FF0000"/>
                </a:solidFill>
              </a:rPr>
              <a:t>Von Recklinghausen Neurofibromatosis</a:t>
            </a:r>
            <a:r>
              <a:rPr lang="en-US" b="1" dirty="0" smtClean="0"/>
              <a:t>	:Café au </a:t>
            </a:r>
            <a:r>
              <a:rPr lang="en-US" b="1" dirty="0" err="1" smtClean="0"/>
              <a:t>lait</a:t>
            </a:r>
            <a:r>
              <a:rPr lang="en-US" b="1" dirty="0" smtClean="0"/>
              <a:t> skin spots, </a:t>
            </a:r>
            <a:r>
              <a:rPr lang="en-US" b="1" dirty="0" err="1" smtClean="0"/>
              <a:t>Schwannomas</a:t>
            </a:r>
            <a:r>
              <a:rPr lang="en-US" b="1" dirty="0" smtClean="0"/>
              <a:t>, </a:t>
            </a:r>
            <a:r>
              <a:rPr lang="en-US" b="1" dirty="0" err="1" smtClean="0"/>
              <a:t>meningiomas</a:t>
            </a:r>
            <a:r>
              <a:rPr lang="en-US" b="1" dirty="0" smtClean="0"/>
              <a:t>,  </a:t>
            </a:r>
            <a:r>
              <a:rPr lang="en-US" b="1" dirty="0" err="1" smtClean="0"/>
              <a:t>gliomas</a:t>
            </a:r>
            <a:endParaRPr lang="en-US" b="1" dirty="0" smtClean="0"/>
          </a:p>
          <a:p>
            <a:pPr marL="0" indent="0">
              <a:buNone/>
            </a:pPr>
            <a:endParaRPr lang="en-US" b="1" dirty="0" smtClean="0"/>
          </a:p>
          <a:p>
            <a:pPr marL="0" indent="0">
              <a:buNone/>
            </a:pPr>
            <a:r>
              <a:rPr lang="en-US" b="1" dirty="0" err="1" smtClean="0">
                <a:solidFill>
                  <a:srgbClr val="FF0000"/>
                </a:solidFill>
              </a:rPr>
              <a:t>Sturge</a:t>
            </a:r>
            <a:r>
              <a:rPr lang="en-US" b="1" dirty="0" smtClean="0">
                <a:solidFill>
                  <a:srgbClr val="FF0000"/>
                </a:solidFill>
              </a:rPr>
              <a:t>-Weber: </a:t>
            </a:r>
            <a:r>
              <a:rPr lang="en-US" b="1" dirty="0" smtClean="0"/>
              <a:t>Cavernous </a:t>
            </a:r>
            <a:r>
              <a:rPr lang="en-US" b="1" dirty="0" err="1" smtClean="0"/>
              <a:t>hemangiomas</a:t>
            </a:r>
            <a:r>
              <a:rPr lang="en-US" b="1" dirty="0" smtClean="0"/>
              <a:t> of fifth cranial nerve distribution		</a:t>
            </a:r>
          </a:p>
          <a:p>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lstStyle/>
          <a:p>
            <a:endParaRPr lang="en-US" b="1" dirty="0" smtClean="0"/>
          </a:p>
          <a:p>
            <a:r>
              <a:rPr lang="en-US" b="1" dirty="0" smtClean="0"/>
              <a:t>Small to large hemorrhagic</a:t>
            </a:r>
          </a:p>
          <a:p>
            <a:r>
              <a:rPr lang="en-US" b="1" dirty="0" smtClean="0"/>
              <a:t>Well demarcated</a:t>
            </a:r>
          </a:p>
          <a:p>
            <a:r>
              <a:rPr lang="en-US" b="1" dirty="0" smtClean="0"/>
              <a:t>Polygonal to spindle shaped (</a:t>
            </a:r>
            <a:r>
              <a:rPr lang="en-US" b="1" dirty="0" err="1" smtClean="0"/>
              <a:t>chromaffin</a:t>
            </a:r>
            <a:r>
              <a:rPr lang="en-US" b="1" dirty="0" smtClean="0"/>
              <a:t>, chief cells)</a:t>
            </a:r>
          </a:p>
          <a:p>
            <a:r>
              <a:rPr lang="en-US" b="1" dirty="0" err="1" smtClean="0"/>
              <a:t>Sustentacular</a:t>
            </a:r>
            <a:r>
              <a:rPr lang="en-US" b="1" dirty="0" smtClean="0"/>
              <a:t> small cells</a:t>
            </a:r>
          </a:p>
          <a:p>
            <a:r>
              <a:rPr lang="en-US" b="1" dirty="0" smtClean="0"/>
              <a:t>Together, </a:t>
            </a:r>
            <a:r>
              <a:rPr lang="en-US" b="1" dirty="0" err="1" smtClean="0"/>
              <a:t>Zellballen</a:t>
            </a:r>
            <a:r>
              <a:rPr lang="en-US" b="1" dirty="0" smtClean="0"/>
              <a:t> nests</a:t>
            </a:r>
          </a:p>
          <a:p>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43800" cy="990601"/>
          </a:xfrm>
        </p:spPr>
        <p:txBody>
          <a:bodyPr>
            <a:normAutofit/>
          </a:bodyPr>
          <a:lstStyle/>
          <a:p>
            <a:r>
              <a:rPr lang="en-US" b="1" dirty="0" err="1" smtClean="0"/>
              <a:t>Pheochromocytoma</a:t>
            </a:r>
            <a:endParaRPr lang="en-US" b="1" dirty="0"/>
          </a:p>
        </p:txBody>
      </p:sp>
      <p:pic>
        <p:nvPicPr>
          <p:cNvPr id="22530"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143000" y="914400"/>
            <a:ext cx="5562600" cy="53789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drenal_Pheochromocytoma06.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sp>
        <p:nvSpPr>
          <p:cNvPr id="3" name="Content Placeholder 2"/>
          <p:cNvSpPr>
            <a:spLocks noGrp="1"/>
          </p:cNvSpPr>
          <p:nvPr>
            <p:ph idx="1"/>
          </p:nvPr>
        </p:nvSpPr>
        <p:spPr/>
        <p:txBody>
          <a:bodyPr>
            <a:normAutofit/>
          </a:bodyPr>
          <a:lstStyle/>
          <a:p>
            <a:endParaRPr lang="en-US" b="1" i="1" dirty="0" smtClean="0"/>
          </a:p>
          <a:p>
            <a:pPr>
              <a:buNone/>
            </a:pPr>
            <a:r>
              <a:rPr lang="en-US" b="1" i="1" dirty="0" smtClean="0"/>
              <a:t>Three  types of steroids:</a:t>
            </a:r>
          </a:p>
          <a:p>
            <a:pPr>
              <a:buNone/>
            </a:pPr>
            <a:endParaRPr lang="en-US" b="1" i="1" dirty="0" smtClean="0"/>
          </a:p>
          <a:p>
            <a:pPr>
              <a:buNone/>
            </a:pPr>
            <a:r>
              <a:rPr lang="en-US" b="1" i="1" dirty="0" smtClean="0"/>
              <a:t>(1) </a:t>
            </a:r>
            <a:r>
              <a:rPr lang="en-US" b="1" i="1" dirty="0" err="1" smtClean="0"/>
              <a:t>Glucocorticoids</a:t>
            </a:r>
            <a:r>
              <a:rPr lang="en-US" b="1" i="1" dirty="0" smtClean="0"/>
              <a:t> (principally </a:t>
            </a:r>
            <a:r>
              <a:rPr lang="en-US" b="1" i="1" dirty="0" err="1" smtClean="0"/>
              <a:t>cortisol</a:t>
            </a:r>
            <a:r>
              <a:rPr lang="en-US" b="1" i="1" dirty="0" smtClean="0"/>
              <a:t>) </a:t>
            </a:r>
            <a:r>
              <a:rPr lang="en-US" b="1" i="1" dirty="0" err="1" smtClean="0"/>
              <a:t>zona</a:t>
            </a:r>
            <a:r>
              <a:rPr lang="en-US" b="1" i="1" dirty="0" smtClean="0"/>
              <a:t> </a:t>
            </a:r>
            <a:r>
              <a:rPr lang="en-US" b="1" i="1" dirty="0" err="1" smtClean="0"/>
              <a:t>fasciculata</a:t>
            </a:r>
            <a:endParaRPr lang="en-US" b="1" i="1" dirty="0" smtClean="0"/>
          </a:p>
          <a:p>
            <a:pPr>
              <a:buNone/>
            </a:pPr>
            <a:r>
              <a:rPr lang="en-US" b="1" i="1" dirty="0" smtClean="0"/>
              <a:t>(2) </a:t>
            </a:r>
            <a:r>
              <a:rPr lang="en-US" b="1" i="1" dirty="0" err="1" smtClean="0"/>
              <a:t>Mineralocorticoids</a:t>
            </a:r>
            <a:r>
              <a:rPr lang="en-US" b="1" i="1" dirty="0" smtClean="0"/>
              <a:t> (</a:t>
            </a:r>
            <a:r>
              <a:rPr lang="en-US" b="1" i="1" dirty="0" err="1" smtClean="0"/>
              <a:t>aldosterone</a:t>
            </a:r>
            <a:r>
              <a:rPr lang="en-US" b="1" i="1" dirty="0" smtClean="0"/>
              <a:t>) </a:t>
            </a:r>
            <a:r>
              <a:rPr lang="en-US" b="1" i="1" dirty="0" err="1" smtClean="0"/>
              <a:t>zona</a:t>
            </a:r>
            <a:r>
              <a:rPr lang="en-US" b="1" i="1" dirty="0" smtClean="0"/>
              <a:t> </a:t>
            </a:r>
            <a:r>
              <a:rPr lang="en-US" b="1" i="1" dirty="0" err="1" smtClean="0"/>
              <a:t>glomerulosa</a:t>
            </a:r>
            <a:endParaRPr lang="en-US" b="1" i="1" dirty="0" smtClean="0"/>
          </a:p>
          <a:p>
            <a:pPr>
              <a:buNone/>
            </a:pPr>
            <a:r>
              <a:rPr lang="en-US" b="1" i="1" dirty="0" smtClean="0"/>
              <a:t>(3) Sex steroids (estrogens and androgens) </a:t>
            </a:r>
            <a:r>
              <a:rPr lang="en-US" b="1" i="1" dirty="0" err="1" smtClean="0"/>
              <a:t>zona</a:t>
            </a:r>
            <a:r>
              <a:rPr lang="en-US" b="1" i="1" dirty="0" smtClean="0"/>
              <a:t> </a:t>
            </a:r>
            <a:r>
              <a:rPr lang="en-US" b="1" i="1" dirty="0" err="1" smtClean="0"/>
              <a:t>reticularis</a:t>
            </a:r>
            <a:r>
              <a:rPr lang="en-US" b="1" i="1" dirty="0" smtClean="0"/>
              <a:t>.</a:t>
            </a:r>
          </a:p>
          <a:p>
            <a:pPr>
              <a:buNone/>
            </a:pPr>
            <a:endParaRPr lang="en-US" b="1" i="1" dirty="0" smtClean="0"/>
          </a:p>
          <a:p>
            <a:r>
              <a:rPr lang="en-US" b="1" i="1" dirty="0" smtClean="0"/>
              <a:t>The adrenal medulla </a:t>
            </a:r>
            <a:r>
              <a:rPr lang="en-US" b="1" i="1" dirty="0" err="1" smtClean="0"/>
              <a:t>chromaffin</a:t>
            </a:r>
            <a:r>
              <a:rPr lang="en-US" b="1" i="1" dirty="0" smtClean="0"/>
              <a:t> cells- </a:t>
            </a:r>
            <a:r>
              <a:rPr lang="en-US" b="1" i="1" dirty="0" err="1" smtClean="0"/>
              <a:t>catecholamines</a:t>
            </a:r>
            <a:r>
              <a:rPr lang="en-US" b="1" i="1" dirty="0" smtClean="0"/>
              <a:t>, mainly </a:t>
            </a:r>
            <a:r>
              <a:rPr lang="en-US" b="1" i="1" u="sng" dirty="0" smtClean="0"/>
              <a:t>epinephrine</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17410" name="Picture 2" descr="C:\Documents and Settings\Dr.Hala\My Documents\My Pictures\adrenal.jpg"/>
          <p:cNvPicPr>
            <a:picLocks noGrp="1" noChangeAspect="1" noChangeArrowheads="1"/>
          </p:cNvPicPr>
          <p:nvPr>
            <p:ph idx="1"/>
          </p:nvPr>
        </p:nvPicPr>
        <p:blipFill>
          <a:blip r:embed="rId3" cstate="print"/>
          <a:stretch>
            <a:fillRect/>
          </a:stretch>
        </p:blipFill>
        <p:spPr bwMode="auto">
          <a:xfrm>
            <a:off x="1446005" y="1846263"/>
            <a:ext cx="6296439" cy="40227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18434" name="Picture 2" descr="C:\Documents and Settings\Dr.Hala\My Documents\My Pictures\adrenalmedulla.jpg"/>
          <p:cNvPicPr>
            <a:picLocks noGrp="1" noChangeAspect="1" noChangeArrowheads="1"/>
          </p:cNvPicPr>
          <p:nvPr>
            <p:ph idx="1"/>
          </p:nvPr>
        </p:nvPicPr>
        <p:blipFill>
          <a:blip r:embed="rId3" cstate="print"/>
          <a:stretch>
            <a:fillRect/>
          </a:stretch>
        </p:blipFill>
        <p:spPr bwMode="auto">
          <a:xfrm>
            <a:off x="1529292" y="1846263"/>
            <a:ext cx="6129866" cy="40227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ADRENOCORTICAL HYPERFUNCTION</a:t>
            </a:r>
            <a:endParaRPr lang="en-US" sz="2800" b="1" dirty="0"/>
          </a:p>
        </p:txBody>
      </p:sp>
      <p:sp>
        <p:nvSpPr>
          <p:cNvPr id="3" name="Content Placeholder 2"/>
          <p:cNvSpPr>
            <a:spLocks noGrp="1"/>
          </p:cNvSpPr>
          <p:nvPr>
            <p:ph idx="1"/>
          </p:nvPr>
        </p:nvSpPr>
        <p:spPr/>
        <p:txBody>
          <a:bodyPr>
            <a:normAutofit lnSpcReduction="10000"/>
          </a:bodyPr>
          <a:lstStyle/>
          <a:p>
            <a:pPr>
              <a:buNone/>
            </a:pPr>
            <a:endParaRPr lang="en-US" b="1" dirty="0" smtClean="0"/>
          </a:p>
          <a:p>
            <a:r>
              <a:rPr lang="en-US" b="1" dirty="0" smtClean="0"/>
              <a:t>Three basic types of corticosteroids (</a:t>
            </a:r>
            <a:r>
              <a:rPr lang="en-US" b="1" dirty="0" err="1" smtClean="0"/>
              <a:t>glucocorticoids</a:t>
            </a:r>
            <a:r>
              <a:rPr lang="en-US" b="1" dirty="0" smtClean="0"/>
              <a:t>, </a:t>
            </a:r>
            <a:r>
              <a:rPr lang="en-US" b="1" dirty="0" err="1" smtClean="0"/>
              <a:t>mineralocorticoids</a:t>
            </a:r>
            <a:r>
              <a:rPr lang="en-US" b="1" dirty="0" smtClean="0"/>
              <a:t>, and sex steroids)</a:t>
            </a:r>
          </a:p>
          <a:p>
            <a:r>
              <a:rPr lang="en-US" b="1" dirty="0" smtClean="0"/>
              <a:t>Three distinctive </a:t>
            </a:r>
            <a:r>
              <a:rPr lang="en-US" b="1" dirty="0" err="1" smtClean="0"/>
              <a:t>hyperadrenal</a:t>
            </a:r>
            <a:r>
              <a:rPr lang="en-US" b="1" dirty="0" smtClean="0"/>
              <a:t> syndromes:</a:t>
            </a:r>
          </a:p>
          <a:p>
            <a:pPr>
              <a:buNone/>
            </a:pPr>
            <a:endParaRPr lang="en-US" b="1" dirty="0" smtClean="0"/>
          </a:p>
          <a:p>
            <a:pPr>
              <a:buNone/>
            </a:pPr>
            <a:r>
              <a:rPr lang="en-US" b="1" dirty="0" smtClean="0"/>
              <a:t> (1) </a:t>
            </a:r>
            <a:r>
              <a:rPr lang="en-US" b="1" i="1" dirty="0" smtClean="0"/>
              <a:t>Cushing syndrome, characterized by increased cortisol</a:t>
            </a:r>
          </a:p>
          <a:p>
            <a:pPr>
              <a:buNone/>
            </a:pPr>
            <a:r>
              <a:rPr lang="en-US" b="1" i="1" dirty="0" smtClean="0"/>
              <a:t>(2) </a:t>
            </a:r>
            <a:r>
              <a:rPr lang="en-US" b="1" i="1" dirty="0" err="1" smtClean="0"/>
              <a:t>Hyperaldosteronism</a:t>
            </a:r>
            <a:endParaRPr lang="en-US" b="1" i="1" dirty="0" smtClean="0"/>
          </a:p>
          <a:p>
            <a:pPr>
              <a:buNone/>
            </a:pPr>
            <a:r>
              <a:rPr lang="en-US" b="1" i="1" dirty="0" smtClean="0"/>
              <a:t>(3) </a:t>
            </a:r>
            <a:r>
              <a:rPr lang="en-US" b="1" i="1" dirty="0" err="1" smtClean="0"/>
              <a:t>Adrenogenital</a:t>
            </a:r>
            <a:r>
              <a:rPr lang="en-US" b="1" i="1" dirty="0" smtClean="0"/>
              <a:t> or </a:t>
            </a:r>
            <a:r>
              <a:rPr lang="en-US" b="1" i="1" dirty="0" err="1" smtClean="0"/>
              <a:t>virilizing</a:t>
            </a:r>
            <a:r>
              <a:rPr lang="en-US" b="1" i="1" dirty="0" smtClean="0"/>
              <a:t> syndromes caused by an excess of androgens</a:t>
            </a:r>
          </a:p>
          <a:p>
            <a:pPr>
              <a:buNone/>
            </a:pPr>
            <a:r>
              <a:rPr lang="en-US" b="1" i="1" dirty="0" smtClean="0"/>
              <a:t>                                 </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835152"/>
          </a:xfrm>
        </p:spPr>
        <p:txBody>
          <a:bodyPr>
            <a:normAutofit/>
          </a:bodyPr>
          <a:lstStyle/>
          <a:p>
            <a:r>
              <a:rPr lang="en-US" sz="2800" b="0" dirty="0" err="1" smtClean="0"/>
              <a:t>Hypercortisolism</a:t>
            </a:r>
            <a:r>
              <a:rPr lang="en-US" sz="2800" b="0" dirty="0" smtClean="0"/>
              <a:t> (Cushing Syndrome)</a:t>
            </a:r>
            <a:endParaRPr lang="en-US" sz="2800" dirty="0"/>
          </a:p>
        </p:txBody>
      </p:sp>
      <p:sp>
        <p:nvSpPr>
          <p:cNvPr id="3" name="Content Placeholder 2"/>
          <p:cNvSpPr>
            <a:spLocks noGrp="1"/>
          </p:cNvSpPr>
          <p:nvPr>
            <p:ph idx="1"/>
          </p:nvPr>
        </p:nvSpPr>
        <p:spPr/>
        <p:txBody>
          <a:bodyPr>
            <a:normAutofit/>
          </a:bodyPr>
          <a:lstStyle/>
          <a:p>
            <a:r>
              <a:rPr lang="en-US" sz="2800" b="1" dirty="0" smtClean="0"/>
              <a:t>Broadly divided into </a:t>
            </a:r>
            <a:r>
              <a:rPr lang="en-US" sz="2800" b="1" i="1" dirty="0" smtClean="0"/>
              <a:t>exogenous</a:t>
            </a:r>
            <a:r>
              <a:rPr lang="en-US" sz="2800" b="1" dirty="0" smtClean="0"/>
              <a:t> and </a:t>
            </a:r>
            <a:r>
              <a:rPr lang="en-US" sz="2800" b="1" i="1" dirty="0" smtClean="0"/>
              <a:t>endogenous</a:t>
            </a:r>
            <a:r>
              <a:rPr lang="en-US" sz="2800" b="1" dirty="0" smtClean="0"/>
              <a:t> causes. </a:t>
            </a:r>
          </a:p>
          <a:p>
            <a:r>
              <a:rPr lang="en-US" sz="2800" b="1" i="1" dirty="0" smtClean="0"/>
              <a:t>The vast majority of cases of Cushing syndrome are the result of the administration of exogenous glucocorticoids</a:t>
            </a:r>
            <a:r>
              <a:rPr lang="en-US" sz="2800" b="1" dirty="0" smtClean="0"/>
              <a:t> (“iatrogenic” Cushing syndrome).</a:t>
            </a:r>
          </a:p>
          <a:p>
            <a:endParaRPr lang="en-US" sz="2800" b="1" baseline="30000" dirty="0" smtClean="0"/>
          </a:p>
          <a:p>
            <a:r>
              <a:rPr lang="en-US" sz="2800" b="1" dirty="0" smtClean="0"/>
              <a:t> The endogenous causes can, in turn, be divided into those that are </a:t>
            </a:r>
            <a:r>
              <a:rPr lang="en-US" sz="2800" b="1" i="1" dirty="0" smtClean="0"/>
              <a:t>ACTH dependent</a:t>
            </a:r>
            <a:r>
              <a:rPr lang="en-US" sz="2800" b="1" dirty="0" smtClean="0"/>
              <a:t> and those that are </a:t>
            </a:r>
            <a:r>
              <a:rPr lang="en-US" sz="2800" b="1" i="1" dirty="0" smtClean="0"/>
              <a:t>ACTH independent</a:t>
            </a:r>
            <a:r>
              <a:rPr lang="en-US" sz="2800" b="1" dirty="0" smtClean="0"/>
              <a:t>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7794677"/>
              </p:ext>
            </p:extLst>
          </p:nvPr>
        </p:nvGraphicFramePr>
        <p:xfrm>
          <a:off x="152400" y="3"/>
          <a:ext cx="8480766" cy="6324597"/>
        </p:xfrm>
        <a:graphic>
          <a:graphicData uri="http://schemas.openxmlformats.org/drawingml/2006/table">
            <a:tbl>
              <a:tblPr/>
              <a:tblGrid>
                <a:gridCol w="2928522"/>
                <a:gridCol w="2776122"/>
                <a:gridCol w="2776122"/>
              </a:tblGrid>
              <a:tr h="401840">
                <a:tc>
                  <a:txBody>
                    <a:bodyPr/>
                    <a:lstStyle/>
                    <a:p>
                      <a:pPr algn="l"/>
                      <a:r>
                        <a:rPr lang="en-US" sz="1600" b="1" dirty="0" smtClean="0">
                          <a:solidFill>
                            <a:srgbClr val="0070C0"/>
                          </a:solidFill>
                        </a:rPr>
                        <a:t>Cause, Endogenous</a:t>
                      </a:r>
                      <a:endParaRPr lang="en-US" sz="1600" b="1" dirty="0">
                        <a:solidFill>
                          <a:srgbClr val="0070C0"/>
                        </a:solidFill>
                      </a:endParaRPr>
                    </a:p>
                  </a:txBody>
                  <a:tcPr marL="8714" marR="8714" marT="8714" marB="8714" anchor="b">
                    <a:lnL>
                      <a:noFill/>
                    </a:lnL>
                    <a:lnR>
                      <a:noFill/>
                    </a:lnR>
                    <a:lnT>
                      <a:noFill/>
                    </a:lnT>
                    <a:lnB>
                      <a:noFill/>
                    </a:lnB>
                  </a:tcPr>
                </a:tc>
                <a:tc>
                  <a:txBody>
                    <a:bodyPr/>
                    <a:lstStyle/>
                    <a:p>
                      <a:pPr algn="l"/>
                      <a:r>
                        <a:rPr lang="en-US" sz="1600" dirty="0">
                          <a:solidFill>
                            <a:srgbClr val="0070C0"/>
                          </a:solidFill>
                        </a:rPr>
                        <a:t>Relative Frequency (%)</a:t>
                      </a:r>
                    </a:p>
                  </a:txBody>
                  <a:tcPr marL="8714" marR="8714" marT="8714" marB="8714" anchor="b">
                    <a:lnL>
                      <a:noFill/>
                    </a:lnL>
                    <a:lnR>
                      <a:noFill/>
                    </a:lnR>
                    <a:lnT>
                      <a:noFill/>
                    </a:lnT>
                    <a:lnB>
                      <a:noFill/>
                    </a:lnB>
                  </a:tcPr>
                </a:tc>
                <a:tc>
                  <a:txBody>
                    <a:bodyPr/>
                    <a:lstStyle/>
                    <a:p>
                      <a:pPr algn="l"/>
                      <a:r>
                        <a:rPr lang="en-US" sz="1600" dirty="0">
                          <a:solidFill>
                            <a:srgbClr val="0070C0"/>
                          </a:solidFill>
                        </a:rPr>
                        <a:t>Ratio of Females to Males</a:t>
                      </a:r>
                    </a:p>
                  </a:txBody>
                  <a:tcPr marL="8714" marR="8714" marT="8714" marB="8714" anchor="b">
                    <a:lnL>
                      <a:noFill/>
                    </a:lnL>
                    <a:lnR>
                      <a:noFill/>
                    </a:lnR>
                    <a:lnT>
                      <a:noFill/>
                    </a:lnT>
                    <a:lnB>
                      <a:noFill/>
                    </a:lnB>
                  </a:tcPr>
                </a:tc>
              </a:tr>
              <a:tr h="273865">
                <a:tc gridSpan="3">
                  <a:txBody>
                    <a:bodyPr/>
                    <a:lstStyle/>
                    <a:p>
                      <a:pPr algn="l"/>
                      <a:r>
                        <a:rPr lang="en-US" sz="1600" b="1" dirty="0"/>
                        <a:t>ACTH-DEPENDENT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tr>
              <a:tr h="965460">
                <a:tc>
                  <a:txBody>
                    <a:bodyPr/>
                    <a:lstStyle/>
                    <a:p>
                      <a:pPr algn="l"/>
                      <a:r>
                        <a:rPr lang="en-US" sz="1600" dirty="0" smtClean="0"/>
                        <a:t>Cushing’s </a:t>
                      </a:r>
                      <a:r>
                        <a:rPr lang="en-US" sz="1600" dirty="0"/>
                        <a:t>disease (pituitary adenoma; rarely CRH-dependent pituitary hyperplasia)</a:t>
                      </a:r>
                    </a:p>
                  </a:txBody>
                  <a:tcPr marL="8714" marR="8714" marT="8714" marB="8714">
                    <a:lnL>
                      <a:noFill/>
                    </a:lnL>
                    <a:lnR>
                      <a:noFill/>
                    </a:lnR>
                    <a:lnT>
                      <a:noFill/>
                    </a:lnT>
                    <a:lnB>
                      <a:noFill/>
                    </a:lnB>
                  </a:tcPr>
                </a:tc>
                <a:tc>
                  <a:txBody>
                    <a:bodyPr/>
                    <a:lstStyle/>
                    <a:p>
                      <a:pPr algn="ctr"/>
                      <a:r>
                        <a:rPr lang="en-US" sz="1600" dirty="0"/>
                        <a:t>70</a:t>
                      </a:r>
                    </a:p>
                  </a:txBody>
                  <a:tcPr marL="8714" marR="8714" marT="8714" marB="8714">
                    <a:lnL>
                      <a:noFill/>
                    </a:lnL>
                    <a:lnR>
                      <a:noFill/>
                    </a:lnR>
                    <a:lnT>
                      <a:noFill/>
                    </a:lnT>
                    <a:lnB>
                      <a:noFill/>
                    </a:lnB>
                  </a:tcPr>
                </a:tc>
                <a:tc>
                  <a:txBody>
                    <a:bodyPr/>
                    <a:lstStyle/>
                    <a:p>
                      <a:pPr algn="ctr"/>
                      <a:r>
                        <a:rPr lang="en-US" sz="1600"/>
                        <a:t>3.5:1.0</a:t>
                      </a:r>
                    </a:p>
                  </a:txBody>
                  <a:tcPr marL="8714" marR="8714" marT="8714" marB="8714">
                    <a:lnL>
                      <a:noFill/>
                    </a:lnL>
                    <a:lnR>
                      <a:noFill/>
                    </a:lnR>
                    <a:lnT>
                      <a:noFill/>
                    </a:lnT>
                    <a:lnB>
                      <a:noFill/>
                    </a:lnB>
                  </a:tcPr>
                </a:tc>
              </a:tr>
              <a:tr h="965460">
                <a:tc>
                  <a:txBody>
                    <a:bodyPr/>
                    <a:lstStyle/>
                    <a:p>
                      <a:pPr algn="l"/>
                      <a:r>
                        <a:rPr lang="en-US" sz="1600"/>
                        <a:t>Ectopic corticotropin syndrome (ACTH-secreting pulmonary small-cell carcinoma, bronchial carcinoid)</a:t>
                      </a:r>
                    </a:p>
                  </a:txBody>
                  <a:tcPr marL="8714" marR="8714" marT="8714" marB="8714">
                    <a:lnL>
                      <a:noFill/>
                    </a:lnL>
                    <a:lnR>
                      <a:noFill/>
                    </a:lnR>
                    <a:lnT>
                      <a:noFill/>
                    </a:lnT>
                    <a:lnB>
                      <a:noFill/>
                    </a:lnB>
                  </a:tcPr>
                </a:tc>
                <a:tc>
                  <a:txBody>
                    <a:bodyPr/>
                    <a:lstStyle/>
                    <a:p>
                      <a:pPr algn="ctr"/>
                      <a:r>
                        <a:rPr lang="en-US" sz="1600" dirty="0"/>
                        <a:t>10</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tr>
              <a:tr h="273865">
                <a:tc gridSpan="3">
                  <a:txBody>
                    <a:bodyPr/>
                    <a:lstStyle/>
                    <a:p>
                      <a:pPr algn="l"/>
                      <a:r>
                        <a:rPr lang="en-US" sz="1600" b="1" dirty="0"/>
                        <a:t>ACTH-INDEPENDENT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tr>
              <a:tr h="273865">
                <a:tc>
                  <a:txBody>
                    <a:bodyPr/>
                    <a:lstStyle/>
                    <a:p>
                      <a:pPr algn="l"/>
                      <a:r>
                        <a:rPr lang="en-US" sz="1600"/>
                        <a:t>Adrenal adenoma</a:t>
                      </a:r>
                    </a:p>
                  </a:txBody>
                  <a:tcPr marL="8714" marR="8714" marT="8714" marB="8714">
                    <a:lnL>
                      <a:noFill/>
                    </a:lnL>
                    <a:lnR>
                      <a:noFill/>
                    </a:lnR>
                    <a:lnT>
                      <a:noFill/>
                    </a:lnT>
                    <a:lnB>
                      <a:noFill/>
                    </a:lnB>
                  </a:tcPr>
                </a:tc>
                <a:tc>
                  <a:txBody>
                    <a:bodyPr/>
                    <a:lstStyle/>
                    <a:p>
                      <a:pPr algn="ctr"/>
                      <a:r>
                        <a:rPr lang="en-US" sz="1600" dirty="0"/>
                        <a:t>10</a:t>
                      </a:r>
                    </a:p>
                  </a:txBody>
                  <a:tcPr marL="8714" marR="8714" marT="8714" marB="8714">
                    <a:lnL>
                      <a:noFill/>
                    </a:lnL>
                    <a:lnR>
                      <a:noFill/>
                    </a:lnR>
                    <a:lnT>
                      <a:noFill/>
                    </a:lnT>
                    <a:lnB>
                      <a:noFill/>
                    </a:lnB>
                  </a:tcPr>
                </a:tc>
                <a:tc>
                  <a:txBody>
                    <a:bodyPr/>
                    <a:lstStyle/>
                    <a:p>
                      <a:pPr algn="ctr"/>
                      <a:r>
                        <a:rPr lang="en-US" sz="1600"/>
                        <a:t>4:1</a:t>
                      </a:r>
                    </a:p>
                  </a:txBody>
                  <a:tcPr marL="8714" marR="8714" marT="8714" marB="8714">
                    <a:lnL>
                      <a:noFill/>
                    </a:lnL>
                    <a:lnR>
                      <a:noFill/>
                    </a:lnR>
                    <a:lnT>
                      <a:noFill/>
                    </a:lnT>
                    <a:lnB>
                      <a:noFill/>
                    </a:lnB>
                  </a:tcPr>
                </a:tc>
              </a:tr>
              <a:tr h="273865">
                <a:tc>
                  <a:txBody>
                    <a:bodyPr/>
                    <a:lstStyle/>
                    <a:p>
                      <a:pPr algn="l"/>
                      <a:r>
                        <a:rPr lang="en-US" sz="1600"/>
                        <a:t>Adrenal carcinoma</a:t>
                      </a:r>
                    </a:p>
                  </a:txBody>
                  <a:tcPr marL="8714" marR="8714" marT="8714" marB="8714">
                    <a:lnL>
                      <a:noFill/>
                    </a:lnL>
                    <a:lnR>
                      <a:noFill/>
                    </a:lnR>
                    <a:lnT>
                      <a:noFill/>
                    </a:lnT>
                    <a:lnB>
                      <a:noFill/>
                    </a:lnB>
                  </a:tcPr>
                </a:tc>
                <a:tc>
                  <a:txBody>
                    <a:bodyPr/>
                    <a:lstStyle/>
                    <a:p>
                      <a:pPr algn="ctr"/>
                      <a:r>
                        <a:rPr lang="en-US" sz="1600" dirty="0"/>
                        <a:t>5</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tr>
              <a:tr h="1341205">
                <a:tc>
                  <a:txBody>
                    <a:bodyPr/>
                    <a:lstStyle/>
                    <a:p>
                      <a:pPr algn="l"/>
                      <a:r>
                        <a:rPr lang="en-US" sz="1600" dirty="0" err="1"/>
                        <a:t>Macronodular</a:t>
                      </a:r>
                      <a:r>
                        <a:rPr lang="en-US" sz="1600" dirty="0"/>
                        <a:t> hyperplasia (ectopic expression of hormone receptors, including GIPR, LHR, vasopressin and serotonin receptors)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r h="965460">
                <a:tc>
                  <a:txBody>
                    <a:bodyPr/>
                    <a:lstStyle/>
                    <a:p>
                      <a:pPr algn="l"/>
                      <a:r>
                        <a:rPr lang="en-US" sz="1600"/>
                        <a:t>Primary pigmented nodular adrenal disease (</a:t>
                      </a:r>
                      <a:r>
                        <a:rPr lang="en-US" sz="1600" i="1"/>
                        <a:t>PRKARIA</a:t>
                      </a:r>
                      <a:r>
                        <a:rPr lang="en-US" sz="1600"/>
                        <a:t> and </a:t>
                      </a:r>
                      <a:r>
                        <a:rPr lang="en-US" sz="1600" i="1"/>
                        <a:t>PDE11</a:t>
                      </a:r>
                      <a:r>
                        <a:rPr lang="en-US" sz="1600"/>
                        <a:t> mutations)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r h="589712">
                <a:tc>
                  <a:txBody>
                    <a:bodyPr/>
                    <a:lstStyle/>
                    <a:p>
                      <a:pPr algn="l"/>
                      <a:r>
                        <a:rPr lang="en-US" sz="1600"/>
                        <a:t>McCune-Albright syndrome (</a:t>
                      </a:r>
                      <a:r>
                        <a:rPr lang="en-US" sz="1600" i="1"/>
                        <a:t>GNAS</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911352"/>
          </a:xfrm>
        </p:spPr>
        <p:txBody>
          <a:bodyPr>
            <a:normAutofit/>
          </a:bodyPr>
          <a:lstStyle/>
          <a:p>
            <a:r>
              <a:rPr lang="en-US" sz="2400" dirty="0" smtClean="0"/>
              <a:t>ADRENOCORTICAL HYPERFUNCTION, Morphology</a:t>
            </a:r>
            <a:endParaRPr lang="en-US" sz="2400" dirty="0"/>
          </a:p>
        </p:txBody>
      </p:sp>
      <p:sp>
        <p:nvSpPr>
          <p:cNvPr id="3" name="Content Placeholder 2"/>
          <p:cNvSpPr>
            <a:spLocks noGrp="1"/>
          </p:cNvSpPr>
          <p:nvPr>
            <p:ph idx="1"/>
          </p:nvPr>
        </p:nvSpPr>
        <p:spPr/>
        <p:txBody>
          <a:bodyPr>
            <a:normAutofit/>
          </a:bodyPr>
          <a:lstStyle/>
          <a:p>
            <a:pPr>
              <a:buNone/>
            </a:pPr>
            <a:r>
              <a:rPr lang="en-US" sz="2400" b="1" dirty="0" smtClean="0"/>
              <a:t>One of the following abnormalities: </a:t>
            </a:r>
          </a:p>
          <a:p>
            <a:pPr>
              <a:buNone/>
            </a:pPr>
            <a:endParaRPr lang="en-US" sz="2400" b="1" dirty="0" smtClean="0"/>
          </a:p>
          <a:p>
            <a:pPr marL="633222" indent="-514350">
              <a:buAutoNum type="arabicParenBoth"/>
            </a:pPr>
            <a:r>
              <a:rPr lang="en-US" sz="2400" b="1" dirty="0" smtClean="0"/>
              <a:t>Cortical atrophy: results from </a:t>
            </a:r>
            <a:r>
              <a:rPr lang="en-US" sz="2400" b="1" dirty="0" smtClean="0"/>
              <a:t>exogenous glucocorticoids</a:t>
            </a:r>
            <a:endParaRPr lang="en-US" sz="2400" b="1" dirty="0" smtClean="0"/>
          </a:p>
          <a:p>
            <a:pPr marL="633222" indent="-514350">
              <a:buAutoNum type="arabicParenBoth"/>
            </a:pPr>
            <a:r>
              <a:rPr lang="en-US" sz="2400" b="1" dirty="0" smtClean="0"/>
              <a:t>Diffuse hyperplasia: individuals with ACTH-dependent Cushing’s syndrome</a:t>
            </a:r>
          </a:p>
          <a:p>
            <a:pPr marL="633222" indent="-514350">
              <a:buAutoNum type="arabicParenBoth"/>
            </a:pPr>
            <a:r>
              <a:rPr lang="en-US" sz="2400" b="1" dirty="0" smtClean="0"/>
              <a:t> </a:t>
            </a:r>
            <a:r>
              <a:rPr lang="en-US" sz="2400" b="1" dirty="0" err="1" smtClean="0"/>
              <a:t>Macronodular</a:t>
            </a:r>
            <a:r>
              <a:rPr lang="en-US" sz="2400" b="1" dirty="0" smtClean="0"/>
              <a:t> (less than 3cm), or </a:t>
            </a:r>
            <a:r>
              <a:rPr lang="en-US" sz="2400" b="1" dirty="0" err="1" smtClean="0"/>
              <a:t>micronodular</a:t>
            </a:r>
            <a:r>
              <a:rPr lang="en-US" sz="2400" b="1" dirty="0" smtClean="0"/>
              <a:t>(1-3mm) hyperplasia </a:t>
            </a:r>
          </a:p>
          <a:p>
            <a:pPr marL="633222" indent="-514350">
              <a:buAutoNum type="arabicParenBoth"/>
            </a:pPr>
            <a:r>
              <a:rPr lang="en-US" sz="2400" b="1" dirty="0" smtClean="0"/>
              <a:t> Adenoma or carcinoma</a:t>
            </a:r>
            <a:endParaRPr lang="en-US" sz="2400" dirty="0"/>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117</TotalTime>
  <Words>2200</Words>
  <Application>Microsoft Office PowerPoint</Application>
  <PresentationFormat>On-screen Show (4:3)</PresentationFormat>
  <Paragraphs>218</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Calibri Light</vt:lpstr>
      <vt:lpstr>Retrospect</vt:lpstr>
      <vt:lpstr>1_Retrospect</vt:lpstr>
      <vt:lpstr>Adrenal Glands</vt:lpstr>
      <vt:lpstr>Adrenal Glands</vt:lpstr>
      <vt:lpstr>Adrenal Gland</vt:lpstr>
      <vt:lpstr>Adrenal Gland</vt:lpstr>
      <vt:lpstr>Adrenal Gland</vt:lpstr>
      <vt:lpstr>ADRENOCORTICAL HYPERFUNCTION</vt:lpstr>
      <vt:lpstr>Hypercortisolism (Cushing Syndrome)</vt:lpstr>
      <vt:lpstr>PowerPoint Presentation</vt:lpstr>
      <vt:lpstr>ADRENOCORTICAL HYPERFUNCTION, Morphology</vt:lpstr>
      <vt:lpstr>Diffuse Cortical Hyperplasia</vt:lpstr>
      <vt:lpstr>PowerPoint Presentation</vt:lpstr>
      <vt:lpstr>Hyperaldosteronism</vt:lpstr>
      <vt:lpstr>Hyperaldosteronism, Clinical</vt:lpstr>
      <vt:lpstr>Primary Hyperaldosteronism, Causes </vt:lpstr>
      <vt:lpstr>Aldosterone-producing adenomas , Morphology</vt:lpstr>
      <vt:lpstr>Aldosterone-producing adenomas</vt:lpstr>
      <vt:lpstr>Adrenocortical Insufficiency</vt:lpstr>
      <vt:lpstr>PowerPoint Presentation</vt:lpstr>
      <vt:lpstr>Adrenocortical Insufficiency</vt:lpstr>
      <vt:lpstr>Adrenocortical Insufficiency</vt:lpstr>
      <vt:lpstr>Pheochromocytoma</vt:lpstr>
      <vt:lpstr>Pheochromocytoma</vt:lpstr>
      <vt:lpstr>Pheochromocytoma</vt:lpstr>
      <vt:lpstr>Pheochromocytoma</vt:lpstr>
      <vt:lpstr>Pheochromocytoma</vt:lpstr>
      <vt:lpstr>Pheochromocytoma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Glands</dc:title>
  <dc:creator>DREMAD</dc:creator>
  <cp:lastModifiedBy>Emad Raddaoui</cp:lastModifiedBy>
  <cp:revision>4</cp:revision>
  <dcterms:created xsi:type="dcterms:W3CDTF">2014-01-22T12:23:10Z</dcterms:created>
  <dcterms:modified xsi:type="dcterms:W3CDTF">2015-02-15T09:47:13Z</dcterms:modified>
</cp:coreProperties>
</file>