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5" r:id="rId1"/>
  </p:sldMasterIdLst>
  <p:notesMasterIdLst>
    <p:notesMasterId r:id="rId60"/>
  </p:notesMasterIdLst>
  <p:sldIdLst>
    <p:sldId id="290" r:id="rId2"/>
    <p:sldId id="361" r:id="rId3"/>
    <p:sldId id="378" r:id="rId4"/>
    <p:sldId id="341" r:id="rId5"/>
    <p:sldId id="342" r:id="rId6"/>
    <p:sldId id="344" r:id="rId7"/>
    <p:sldId id="345" r:id="rId8"/>
    <p:sldId id="343" r:id="rId9"/>
    <p:sldId id="368" r:id="rId10"/>
    <p:sldId id="295" r:id="rId11"/>
    <p:sldId id="346" r:id="rId12"/>
    <p:sldId id="301" r:id="rId13"/>
    <p:sldId id="302" r:id="rId14"/>
    <p:sldId id="360" r:id="rId15"/>
    <p:sldId id="267" r:id="rId16"/>
    <p:sldId id="284" r:id="rId17"/>
    <p:sldId id="347" r:id="rId18"/>
    <p:sldId id="366" r:id="rId19"/>
    <p:sldId id="270" r:id="rId20"/>
    <p:sldId id="285" r:id="rId21"/>
    <p:sldId id="348" r:id="rId22"/>
    <p:sldId id="271" r:id="rId23"/>
    <p:sldId id="287" r:id="rId24"/>
    <p:sldId id="298" r:id="rId25"/>
    <p:sldId id="272" r:id="rId26"/>
    <p:sldId id="356" r:id="rId27"/>
    <p:sldId id="375" r:id="rId28"/>
    <p:sldId id="365" r:id="rId29"/>
    <p:sldId id="276" r:id="rId30"/>
    <p:sldId id="289" r:id="rId31"/>
    <p:sldId id="352" r:id="rId32"/>
    <p:sldId id="351" r:id="rId33"/>
    <p:sldId id="333" r:id="rId34"/>
    <p:sldId id="334" r:id="rId35"/>
    <p:sldId id="335" r:id="rId36"/>
    <p:sldId id="336" r:id="rId37"/>
    <p:sldId id="357" r:id="rId38"/>
    <p:sldId id="358" r:id="rId39"/>
    <p:sldId id="372" r:id="rId40"/>
    <p:sldId id="371" r:id="rId41"/>
    <p:sldId id="325" r:id="rId42"/>
    <p:sldId id="326" r:id="rId43"/>
    <p:sldId id="327" r:id="rId44"/>
    <p:sldId id="328" r:id="rId45"/>
    <p:sldId id="329" r:id="rId46"/>
    <p:sldId id="330" r:id="rId47"/>
    <p:sldId id="331" r:id="rId48"/>
    <p:sldId id="332" r:id="rId49"/>
    <p:sldId id="316" r:id="rId50"/>
    <p:sldId id="370" r:id="rId51"/>
    <p:sldId id="355" r:id="rId52"/>
    <p:sldId id="317" r:id="rId53"/>
    <p:sldId id="318" r:id="rId54"/>
    <p:sldId id="319" r:id="rId55"/>
    <p:sldId id="320" r:id="rId56"/>
    <p:sldId id="337" r:id="rId57"/>
    <p:sldId id="359" r:id="rId58"/>
    <p:sldId id="374"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EE"/>
    <a:srgbClr val="003719"/>
    <a:srgbClr val="002019"/>
    <a:srgbClr val="1737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45" autoAdjust="0"/>
  </p:normalViewPr>
  <p:slideViewPr>
    <p:cSldViewPr>
      <p:cViewPr varScale="1">
        <p:scale>
          <a:sx n="81" d="100"/>
          <a:sy n="81" d="100"/>
        </p:scale>
        <p:origin x="-124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372B0A-CB09-40BB-BA3B-973119CC7ECC}" type="datetimeFigureOut">
              <a:rPr lang="en-US" smtClean="0"/>
              <a:pPr/>
              <a:t>5/2/2015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8FD4C3-A3EF-4802-AB99-EC917D1691A8}" type="slidenum">
              <a:rPr lang="en-US" smtClean="0"/>
              <a:pPr/>
              <a:t>‹#›</a:t>
            </a:fld>
            <a:endParaRPr lang="en-US"/>
          </a:p>
        </p:txBody>
      </p:sp>
    </p:spTree>
    <p:extLst>
      <p:ext uri="{BB962C8B-B14F-4D97-AF65-F5344CB8AC3E}">
        <p14:creationId xmlns:p14="http://schemas.microsoft.com/office/powerpoint/2010/main" val="3713918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fld id="{A546A010-C5FE-4A7B-894F-C30ED4EDDC01}" type="slidenum">
              <a:rPr lang="en-GB" sz="1200">
                <a:solidFill>
                  <a:prstClr val="black"/>
                </a:solidFill>
              </a:rPr>
              <a:pPr eaLnBrk="1" hangingPunct="1"/>
              <a:t>6</a:t>
            </a:fld>
            <a:endParaRPr lang="en-GB" sz="1200">
              <a:solidFill>
                <a:prstClr val="black"/>
              </a:solidFill>
            </a:endParaRPr>
          </a:p>
        </p:txBody>
      </p:sp>
      <p:sp>
        <p:nvSpPr>
          <p:cNvPr id="36867" name="Rectangle 2"/>
          <p:cNvSpPr>
            <a:spLocks noGrp="1" noRot="1" noChangeAspect="1" noChangeArrowheads="1" noTextEdit="1"/>
          </p:cNvSpPr>
          <p:nvPr>
            <p:ph type="sldImg"/>
          </p:nvPr>
        </p:nvSpPr>
        <p:spPr>
          <a:xfrm>
            <a:off x="1143000" y="685800"/>
            <a:ext cx="4572000" cy="3429000"/>
          </a:xfrm>
          <a:ln/>
        </p:spPr>
      </p:sp>
      <p:sp>
        <p:nvSpPr>
          <p:cNvPr id="36868" name="Rectangle 3"/>
          <p:cNvSpPr>
            <a:spLocks noGrp="1" noChangeArrowheads="1"/>
          </p:cNvSpPr>
          <p:nvPr>
            <p:ph type="body" idx="1"/>
          </p:nvPr>
        </p:nvSpPr>
        <p:spPr>
          <a:noFill/>
        </p:spPr>
        <p:txBody>
          <a:bodyPr/>
          <a:lstStyle/>
          <a:p>
            <a:pPr eaLnBrk="1" hangingPunct="1"/>
            <a:r>
              <a:rPr lang="en-GB" smtClean="0">
                <a:latin typeface="Times New Roman" pitchFamily="18" charset="0"/>
              </a:rPr>
              <a:t>Bone is not metabolically inert there is a constant movement of calcium from bone and the ECF in bone remodelling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491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fontAlgn="base" hangingPunct="1">
              <a:spcBef>
                <a:spcPct val="0"/>
              </a:spcBef>
              <a:spcAft>
                <a:spcPct val="0"/>
              </a:spcAft>
            </a:pPr>
            <a:fld id="{0E26D41B-C229-4527-840C-ACC2E0C6CF1C}" type="slidenum">
              <a:rPr lang="en-US" sz="1200" smtClean="0">
                <a:solidFill>
                  <a:prstClr val="black"/>
                </a:solidFill>
                <a:latin typeface="Calibri" pitchFamily="34" charset="0"/>
              </a:rPr>
              <a:pPr algn="r" eaLnBrk="1" fontAlgn="base" hangingPunct="1">
                <a:spcBef>
                  <a:spcPct val="0"/>
                </a:spcBef>
                <a:spcAft>
                  <a:spcPct val="0"/>
                </a:spcAft>
              </a:pPr>
              <a:t>53</a:t>
            </a:fld>
            <a:endParaRPr lang="en-US" sz="1200" smtClean="0">
              <a:solidFill>
                <a:prstClr val="black"/>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5018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fontAlgn="base" hangingPunct="1">
              <a:spcBef>
                <a:spcPct val="0"/>
              </a:spcBef>
              <a:spcAft>
                <a:spcPct val="0"/>
              </a:spcAft>
            </a:pPr>
            <a:fld id="{C0C93D7A-8B83-4AD5-9BD6-CE6BE4C8565D}" type="slidenum">
              <a:rPr lang="en-US" sz="1200" smtClean="0">
                <a:solidFill>
                  <a:prstClr val="black"/>
                </a:solidFill>
                <a:latin typeface="Calibri" pitchFamily="34" charset="0"/>
              </a:rPr>
              <a:pPr algn="r" eaLnBrk="1" fontAlgn="base" hangingPunct="1">
                <a:spcBef>
                  <a:spcPct val="0"/>
                </a:spcBef>
                <a:spcAft>
                  <a:spcPct val="0"/>
                </a:spcAft>
              </a:pPr>
              <a:t>54</a:t>
            </a:fld>
            <a:endParaRPr lang="en-US" sz="1200" smtClean="0">
              <a:solidFill>
                <a:prstClr val="black"/>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512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fontAlgn="base" hangingPunct="1">
              <a:spcBef>
                <a:spcPct val="0"/>
              </a:spcBef>
              <a:spcAft>
                <a:spcPct val="0"/>
              </a:spcAft>
            </a:pPr>
            <a:fld id="{C8BBB8F4-DA62-4BBF-BEA7-E7736CFF901A}" type="slidenum">
              <a:rPr lang="en-US" sz="1200" smtClean="0">
                <a:solidFill>
                  <a:prstClr val="black"/>
                </a:solidFill>
                <a:latin typeface="Calibri" pitchFamily="34" charset="0"/>
              </a:rPr>
              <a:pPr algn="r" eaLnBrk="1" fontAlgn="base" hangingPunct="1">
                <a:spcBef>
                  <a:spcPct val="0"/>
                </a:spcBef>
                <a:spcAft>
                  <a:spcPct val="0"/>
                </a:spcAft>
              </a:pPr>
              <a:t>55</a:t>
            </a:fld>
            <a:endParaRPr lang="en-US" sz="1200" smtClean="0">
              <a:solidFill>
                <a:prstClr val="black"/>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D8E172D-2820-4134-991B-687A2584616E}" type="slidenum">
              <a:rPr lang="en-US" sz="1200">
                <a:solidFill>
                  <a:prstClr val="black"/>
                </a:solidFill>
              </a:rPr>
              <a:pPr eaLnBrk="1" hangingPunct="1"/>
              <a:t>7</a:t>
            </a:fld>
            <a:endParaRPr lang="en-US" sz="120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914400" y="4343400"/>
            <a:ext cx="5029200" cy="2124075"/>
          </a:xfrm>
          <a:noFill/>
        </p:spPr>
        <p:txBody>
          <a:bodyPr/>
          <a:lstStyle/>
          <a:p>
            <a:pPr eaLnBrk="1" hangingPunct="1">
              <a:tabLst>
                <a:tab pos="339725" algn="l"/>
              </a:tabLst>
            </a:pPr>
            <a:endParaRPr lang="en-US" dirty="0" smtClean="0">
              <a:cs typeface="Times New Roman" pitchFamily="18" charset="0"/>
            </a:endParaRPr>
          </a:p>
          <a:p>
            <a:pPr eaLnBrk="1" hangingPunct="1">
              <a:tabLst>
                <a:tab pos="339725" algn="l"/>
              </a:tabLst>
            </a:pPr>
            <a:r>
              <a:rPr lang="en-US" dirty="0" smtClean="0">
                <a:cs typeface="Times New Roman" pitchFamily="18" charset="0"/>
              </a:rPr>
              <a:t>Think of it this way:  </a:t>
            </a:r>
          </a:p>
          <a:p>
            <a:pPr eaLnBrk="1" hangingPunct="1">
              <a:tabLst>
                <a:tab pos="339725" algn="l"/>
              </a:tabLst>
            </a:pPr>
            <a:r>
              <a:rPr lang="en-US" dirty="0" smtClean="0">
                <a:cs typeface="Times New Roman" pitchFamily="18" charset="0"/>
              </a:rPr>
              <a:t>	Calcium is ingested through the gut (get more </a:t>
            </a:r>
            <a:r>
              <a:rPr lang="en-US" dirty="0" err="1" smtClean="0">
                <a:cs typeface="Times New Roman" pitchFamily="18" charset="0"/>
              </a:rPr>
              <a:t>Ca</a:t>
            </a:r>
            <a:r>
              <a:rPr lang="en-US" dirty="0" smtClean="0">
                <a:cs typeface="Times New Roman" pitchFamily="18" charset="0"/>
              </a:rPr>
              <a:t>++ into system)</a:t>
            </a:r>
          </a:p>
          <a:p>
            <a:pPr eaLnBrk="1" hangingPunct="1">
              <a:tabLst>
                <a:tab pos="339725" algn="l"/>
              </a:tabLst>
            </a:pPr>
            <a:r>
              <a:rPr lang="en-US" dirty="0" smtClean="0">
                <a:cs typeface="Times New Roman" pitchFamily="18" charset="0"/>
              </a:rPr>
              <a:t>   	Calcium is secreted out of the body through the urine and the feces</a:t>
            </a:r>
          </a:p>
          <a:p>
            <a:pPr eaLnBrk="1" hangingPunct="1">
              <a:tabLst>
                <a:tab pos="339725" algn="l"/>
              </a:tabLst>
            </a:pPr>
            <a:r>
              <a:rPr lang="en-US" dirty="0" smtClean="0">
                <a:cs typeface="Times New Roman" pitchFamily="18" charset="0"/>
              </a:rPr>
              <a:t>  	 Calcium is stored in the bones</a:t>
            </a:r>
          </a:p>
          <a:p>
            <a:pPr eaLnBrk="1" hangingPunct="1">
              <a:tabLst>
                <a:tab pos="339725" algn="l"/>
              </a:tabLst>
            </a:pPr>
            <a:endParaRPr lang="en-US" dirty="0" smtClean="0">
              <a:cs typeface="Times New Roman" pitchFamily="18" charset="0"/>
            </a:endParaRPr>
          </a:p>
          <a:p>
            <a:pPr eaLnBrk="1" hangingPunct="1">
              <a:tabLst>
                <a:tab pos="339725" algn="l"/>
              </a:tabLst>
            </a:pPr>
            <a:r>
              <a:rPr lang="en-US" dirty="0" smtClean="0">
                <a:cs typeface="Times New Roman" pitchFamily="18" charset="0"/>
              </a:rPr>
              <a:t>To understand how calcium regulation occurs at the bone, we need to understand how bones work…</a:t>
            </a:r>
          </a:p>
          <a:p>
            <a:pPr eaLnBrk="1" hangingPunct="1">
              <a:tabLst>
                <a:tab pos="339725" algn="l"/>
              </a:tabLst>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41DAEEB-B056-43F0-B93A-A1FBB800F370}" type="slidenum">
              <a:rPr lang="en-US" sz="1200">
                <a:solidFill>
                  <a:prstClr val="black"/>
                </a:solidFill>
              </a:rPr>
              <a:pPr eaLnBrk="1" hangingPunct="1"/>
              <a:t>10</a:t>
            </a:fld>
            <a:endParaRPr lang="en-US" sz="1200" dirty="0">
              <a:solidFill>
                <a:prstClr val="black"/>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914400" y="4343400"/>
            <a:ext cx="5029200" cy="2544763"/>
          </a:xfrm>
          <a:noFill/>
        </p:spPr>
        <p:txBody>
          <a:bodyPr/>
          <a:lstStyle/>
          <a:p>
            <a:pPr eaLnBrk="1" hangingPunct="1">
              <a:tabLst>
                <a:tab pos="339725" algn="l"/>
              </a:tabLst>
            </a:pPr>
            <a:r>
              <a:rPr lang="en-US" dirty="0" smtClean="0"/>
              <a:t>Two processes: bone formation and bone resorption, going on continuously</a:t>
            </a:r>
          </a:p>
          <a:p>
            <a:pPr eaLnBrk="1" hangingPunct="1">
              <a:tabLst>
                <a:tab pos="339725" algn="l"/>
              </a:tabLst>
            </a:pPr>
            <a:r>
              <a:rPr lang="en-US" dirty="0" smtClean="0"/>
              <a:t>Calcium phospate crystals called ‘hydroxyapatite’</a:t>
            </a:r>
          </a:p>
          <a:p>
            <a:pPr eaLnBrk="1" hangingPunct="1">
              <a:tabLst>
                <a:tab pos="339725" algn="l"/>
              </a:tabLst>
            </a:pPr>
            <a:r>
              <a:rPr lang="en-US" dirty="0" smtClean="0"/>
              <a:t>	surface of crystals can exchange Ca++ and phosphate ions with extracellular fluid</a:t>
            </a:r>
          </a:p>
          <a:p>
            <a:pPr eaLnBrk="1" hangingPunct="1">
              <a:tabLst>
                <a:tab pos="339725" algn="l"/>
              </a:tabLst>
            </a:pPr>
            <a:endParaRPr lang="en-US" dirty="0" smtClean="0"/>
          </a:p>
          <a:p>
            <a:pPr eaLnBrk="1" hangingPunct="1">
              <a:tabLst>
                <a:tab pos="339725" algn="l"/>
              </a:tabLst>
            </a:pPr>
            <a:r>
              <a:rPr lang="en-US" dirty="0" smtClean="0"/>
              <a:t>Write on board:</a:t>
            </a:r>
          </a:p>
          <a:p>
            <a:pPr eaLnBrk="1" hangingPunct="1">
              <a:tabLst>
                <a:tab pos="339725" algn="l"/>
              </a:tabLst>
            </a:pPr>
            <a:r>
              <a:rPr lang="en-US" dirty="0" smtClean="0"/>
              <a:t>-osteoblasts:  builds bone (takes up Ca++ into bone)</a:t>
            </a:r>
          </a:p>
          <a:p>
            <a:pPr eaLnBrk="1" hangingPunct="1">
              <a:tabLst>
                <a:tab pos="339725" algn="l"/>
              </a:tabLst>
            </a:pPr>
            <a:r>
              <a:rPr lang="en-US" dirty="0" smtClean="0"/>
              <a:t>-osteoclasts:  breaks down bone (removes Ca++ from bone)</a:t>
            </a:r>
          </a:p>
          <a:p>
            <a:pPr eaLnBrk="1" hangingPunct="1">
              <a:tabLst>
                <a:tab pos="339725" algn="l"/>
              </a:tabLst>
            </a:pPr>
            <a:endParaRPr lang="en-US" dirty="0" smtClean="0"/>
          </a:p>
          <a:p>
            <a:pPr eaLnBrk="1" hangingPunct="1">
              <a:tabLst>
                <a:tab pos="339725" algn="l"/>
              </a:tabLst>
            </a:pPr>
            <a:r>
              <a:rPr lang="en-US" dirty="0" smtClean="0"/>
              <a:t>Now that we understand how calcium cycling happens at the bone, we can go back to the overall picture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6554BC2-4C4A-4FEF-B41C-10479F1BE1F9}" type="slidenum">
              <a:rPr lang="en-US" sz="1200">
                <a:solidFill>
                  <a:prstClr val="black"/>
                </a:solidFill>
              </a:rPr>
              <a:pPr eaLnBrk="1" hangingPunct="1"/>
              <a:t>12</a:t>
            </a:fld>
            <a:endParaRPr lang="en-US"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07046A0-E6C1-4632-B1AB-E453DE3A458A}" type="slidenum">
              <a:rPr lang="en-US" sz="1200">
                <a:solidFill>
                  <a:prstClr val="black"/>
                </a:solidFill>
              </a:rPr>
              <a:pPr eaLnBrk="1" hangingPunct="1"/>
              <a:t>13</a:t>
            </a:fld>
            <a:endParaRPr lang="en-US" sz="12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8FD4C3-A3EF-4802-AB99-EC917D1691A8}" type="slidenum">
              <a:rPr lang="en-US" smtClean="0"/>
              <a:pPr/>
              <a:t>21</a:t>
            </a:fld>
            <a:endParaRPr lang="en-US"/>
          </a:p>
        </p:txBody>
      </p:sp>
    </p:spTree>
    <p:extLst>
      <p:ext uri="{BB962C8B-B14F-4D97-AF65-F5344CB8AC3E}">
        <p14:creationId xmlns:p14="http://schemas.microsoft.com/office/powerpoint/2010/main" val="1905889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E83F56A-C3B3-4E68-89DE-1D6970F7A92A}" type="slidenum">
              <a:rPr lang="en-US" sz="1200">
                <a:solidFill>
                  <a:prstClr val="black"/>
                </a:solidFill>
              </a:rPr>
              <a:pPr eaLnBrk="1" hangingPunct="1"/>
              <a:t>24</a:t>
            </a:fld>
            <a:endParaRPr lang="en-US" sz="1200">
              <a:solidFill>
                <a:prstClr val="black"/>
              </a:solidFill>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533400" y="4191000"/>
            <a:ext cx="5943600" cy="4521200"/>
          </a:xfrm>
          <a:noFill/>
        </p:spPr>
        <p:txBody>
          <a:bodyPr/>
          <a:lstStyle/>
          <a:p>
            <a:pPr defTabSz="339725" eaLnBrk="1" hangingPunct="1"/>
            <a:r>
              <a:rPr lang="en-US" dirty="0" smtClean="0">
                <a:cs typeface="Times New Roman" pitchFamily="18" charset="0"/>
              </a:rPr>
              <a:t>1,25 Vitamin D3</a:t>
            </a:r>
          </a:p>
          <a:p>
            <a:pPr defTabSz="339725" eaLnBrk="1" hangingPunct="1"/>
            <a:r>
              <a:rPr lang="en-US" dirty="0" smtClean="0">
                <a:cs typeface="Times New Roman" pitchFamily="18" charset="0"/>
              </a:rPr>
              <a:t>-made in the liver, the skin, the liver, and the kidney</a:t>
            </a:r>
          </a:p>
          <a:p>
            <a:pPr defTabSz="339725" eaLnBrk="1" hangingPunct="1"/>
            <a:r>
              <a:rPr lang="en-US" dirty="0" smtClean="0">
                <a:cs typeface="Times New Roman" pitchFamily="18" charset="0"/>
              </a:rPr>
              <a:t>	Liver:  cholesterol precursor transformed to 7-dehydrocholesterol</a:t>
            </a:r>
          </a:p>
          <a:p>
            <a:pPr defTabSz="339725" eaLnBrk="1" hangingPunct="1"/>
            <a:r>
              <a:rPr lang="en-US" dirty="0" smtClean="0">
                <a:cs typeface="Times New Roman" pitchFamily="18" charset="0"/>
              </a:rPr>
              <a:t>	Skin:  UV transforms 7-dehydrocholesterol to </a:t>
            </a:r>
            <a:r>
              <a:rPr lang="en-US" dirty="0" err="1" smtClean="0">
                <a:cs typeface="Times New Roman" pitchFamily="18" charset="0"/>
              </a:rPr>
              <a:t>Vit</a:t>
            </a:r>
            <a:r>
              <a:rPr lang="en-US" dirty="0" smtClean="0">
                <a:cs typeface="Times New Roman" pitchFamily="18" charset="0"/>
              </a:rPr>
              <a:t> D3</a:t>
            </a:r>
          </a:p>
          <a:p>
            <a:pPr defTabSz="339725" eaLnBrk="1" hangingPunct="1"/>
            <a:r>
              <a:rPr lang="en-US" dirty="0" smtClean="0">
                <a:cs typeface="Times New Roman" pitchFamily="18" charset="0"/>
              </a:rPr>
              <a:t>	Liver:  Enzyme transforms </a:t>
            </a:r>
            <a:r>
              <a:rPr lang="en-US" dirty="0" err="1" smtClean="0">
                <a:cs typeface="Times New Roman" pitchFamily="18" charset="0"/>
              </a:rPr>
              <a:t>Vit</a:t>
            </a:r>
            <a:r>
              <a:rPr lang="en-US" dirty="0" smtClean="0">
                <a:cs typeface="Times New Roman" pitchFamily="18" charset="0"/>
              </a:rPr>
              <a:t> D3 to 25-OH-Vit D3</a:t>
            </a:r>
          </a:p>
          <a:p>
            <a:pPr defTabSz="339725" eaLnBrk="1" hangingPunct="1"/>
            <a:r>
              <a:rPr lang="en-US" dirty="0" smtClean="0">
                <a:cs typeface="Times New Roman" pitchFamily="18" charset="0"/>
              </a:rPr>
              <a:t>	Kidney:  Enzyme transforms 25-Vit D3 to 1,25 </a:t>
            </a:r>
            <a:r>
              <a:rPr lang="en-US" dirty="0" err="1" smtClean="0">
                <a:cs typeface="Times New Roman" pitchFamily="18" charset="0"/>
              </a:rPr>
              <a:t>Vit</a:t>
            </a:r>
            <a:r>
              <a:rPr lang="en-US" dirty="0" smtClean="0">
                <a:cs typeface="Times New Roman" pitchFamily="18" charset="0"/>
              </a:rPr>
              <a:t> D3</a:t>
            </a:r>
          </a:p>
          <a:p>
            <a:pPr defTabSz="339725" eaLnBrk="1" hangingPunct="1"/>
            <a:r>
              <a:rPr lang="en-US" dirty="0" smtClean="0">
                <a:cs typeface="Times New Roman" pitchFamily="18" charset="0"/>
              </a:rPr>
              <a:t>-</a:t>
            </a:r>
            <a:r>
              <a:rPr lang="en-US" b="1" dirty="0" smtClean="0">
                <a:cs typeface="Times New Roman" pitchFamily="18" charset="0"/>
              </a:rPr>
              <a:t>lack of melanin pigment</a:t>
            </a:r>
            <a:r>
              <a:rPr lang="en-US" dirty="0" smtClean="0">
                <a:cs typeface="Times New Roman" pitchFamily="18" charset="0"/>
              </a:rPr>
              <a:t> in </a:t>
            </a:r>
            <a:r>
              <a:rPr lang="en-US" dirty="0" err="1" smtClean="0">
                <a:cs typeface="Times New Roman" pitchFamily="18" charset="0"/>
              </a:rPr>
              <a:t>Northen</a:t>
            </a:r>
            <a:r>
              <a:rPr lang="en-US" dirty="0" smtClean="0">
                <a:cs typeface="Times New Roman" pitchFamily="18" charset="0"/>
              </a:rPr>
              <a:t> Europeans was thought to account for the lower light level:  let more UV across the skin to ensure high enough levels of </a:t>
            </a:r>
            <a:r>
              <a:rPr lang="en-US" dirty="0" err="1" smtClean="0">
                <a:cs typeface="Times New Roman" pitchFamily="18" charset="0"/>
              </a:rPr>
              <a:t>Vit</a:t>
            </a:r>
            <a:r>
              <a:rPr lang="en-US" dirty="0" smtClean="0">
                <a:cs typeface="Times New Roman" pitchFamily="18" charset="0"/>
              </a:rPr>
              <a:t>. D3</a:t>
            </a:r>
          </a:p>
          <a:p>
            <a:pPr defTabSz="339725" eaLnBrk="1" hangingPunct="1"/>
            <a:endParaRPr lang="en-US" dirty="0" smtClean="0">
              <a:cs typeface="Times New Roman" pitchFamily="18" charset="0"/>
            </a:endParaRPr>
          </a:p>
          <a:p>
            <a:pPr defTabSz="339725" eaLnBrk="1" hangingPunct="1"/>
            <a:r>
              <a:rPr lang="en-US" dirty="0" smtClean="0">
                <a:cs typeface="Times New Roman" pitchFamily="18" charset="0"/>
              </a:rPr>
              <a:t>-increases </a:t>
            </a:r>
            <a:r>
              <a:rPr lang="en-US" dirty="0" err="1" smtClean="0">
                <a:cs typeface="Times New Roman" pitchFamily="18" charset="0"/>
              </a:rPr>
              <a:t>Ca</a:t>
            </a:r>
            <a:r>
              <a:rPr lang="en-US" dirty="0" smtClean="0">
                <a:cs typeface="Times New Roman" pitchFamily="18" charset="0"/>
              </a:rPr>
              <a:t>++ uptake from the gut</a:t>
            </a:r>
          </a:p>
          <a:p>
            <a:pPr defTabSz="339725" eaLnBrk="1" hangingPunct="1"/>
            <a:r>
              <a:rPr lang="en-US" dirty="0" smtClean="0">
                <a:cs typeface="Times New Roman" pitchFamily="18" charset="0"/>
              </a:rPr>
              <a:t>-made from cholesterol…….acts like a steroid…..</a:t>
            </a:r>
            <a:r>
              <a:rPr lang="en-US" b="1" dirty="0" smtClean="0">
                <a:cs typeface="Times New Roman" pitchFamily="18" charset="0"/>
              </a:rPr>
              <a:t>what kind of receptors</a:t>
            </a:r>
            <a:r>
              <a:rPr lang="en-US" dirty="0" smtClean="0">
                <a:cs typeface="Times New Roman" pitchFamily="18" charset="0"/>
              </a:rPr>
              <a:t>?  How would they act?  (they increase transcription and translation of </a:t>
            </a:r>
            <a:r>
              <a:rPr lang="en-US" dirty="0" err="1" smtClean="0">
                <a:cs typeface="Times New Roman" pitchFamily="18" charset="0"/>
              </a:rPr>
              <a:t>Ca</a:t>
            </a:r>
            <a:r>
              <a:rPr lang="en-US" dirty="0" smtClean="0">
                <a:cs typeface="Times New Roman" pitchFamily="18" charset="0"/>
              </a:rPr>
              <a:t>++ transport proteins in the epithelial cells of the gut)</a:t>
            </a:r>
          </a:p>
          <a:p>
            <a:pPr defTabSz="339725" eaLnBrk="1" hangingPunct="1"/>
            <a:endParaRPr lang="en-US" dirty="0" smtClean="0">
              <a:cs typeface="Times New Roman" pitchFamily="18" charset="0"/>
            </a:endParaRPr>
          </a:p>
          <a:p>
            <a:pPr defTabSz="339725" eaLnBrk="1" hangingPunct="1"/>
            <a:r>
              <a:rPr lang="en-US" dirty="0" smtClean="0">
                <a:cs typeface="Times New Roman" pitchFamily="18" charset="0"/>
              </a:rPr>
              <a:t>-minor roll:  also acts to stimulate osteoclasts, </a:t>
            </a:r>
            <a:r>
              <a:rPr lang="en-US" b="1" dirty="0" smtClean="0">
                <a:cs typeface="Times New Roman" pitchFamily="18" charset="0"/>
              </a:rPr>
              <a:t>(which would do what?)</a:t>
            </a:r>
            <a:r>
              <a:rPr lang="en-US" dirty="0" smtClean="0">
                <a:cs typeface="Times New Roman" pitchFamily="18" charset="0"/>
              </a:rPr>
              <a:t> increasing </a:t>
            </a:r>
            <a:r>
              <a:rPr lang="en-US" dirty="0" err="1" smtClean="0">
                <a:cs typeface="Times New Roman" pitchFamily="18" charset="0"/>
              </a:rPr>
              <a:t>Ca</a:t>
            </a:r>
            <a:r>
              <a:rPr lang="en-US" dirty="0" smtClean="0">
                <a:cs typeface="Times New Roman" pitchFamily="18" charset="0"/>
              </a:rPr>
              <a:t>++ </a:t>
            </a:r>
            <a:r>
              <a:rPr lang="en-US" dirty="0" err="1" smtClean="0">
                <a:cs typeface="Times New Roman" pitchFamily="18" charset="0"/>
              </a:rPr>
              <a:t>resorption</a:t>
            </a:r>
            <a:r>
              <a:rPr lang="en-US" dirty="0" smtClean="0">
                <a:cs typeface="Times New Roman" pitchFamily="18" charset="0"/>
              </a:rPr>
              <a:t> from the bone</a:t>
            </a:r>
          </a:p>
          <a:p>
            <a:pPr defTabSz="339725" eaLnBrk="1" hangingPunct="1"/>
            <a:endParaRPr lang="en-US" dirty="0" smtClean="0">
              <a:cs typeface="Times New Roman" pitchFamily="18" charset="0"/>
            </a:endParaRPr>
          </a:p>
          <a:p>
            <a:pPr defTabSz="339725" eaLnBrk="1" hangingPunct="1"/>
            <a:r>
              <a:rPr lang="en-US" dirty="0" smtClean="0">
                <a:cs typeface="Times New Roman" pitchFamily="18" charset="0"/>
              </a:rPr>
              <a:t>-</a:t>
            </a:r>
            <a:r>
              <a:rPr lang="en-US" b="1" dirty="0" smtClean="0">
                <a:cs typeface="Times New Roman" pitchFamily="18" charset="0"/>
              </a:rPr>
              <a:t>control of secretion</a:t>
            </a:r>
            <a:r>
              <a:rPr lang="en-US" dirty="0" smtClean="0">
                <a:cs typeface="Times New Roman" pitchFamily="18" charset="0"/>
              </a:rPr>
              <a:t>:</a:t>
            </a:r>
          </a:p>
          <a:p>
            <a:pPr defTabSz="339725" eaLnBrk="1" hangingPunct="1"/>
            <a:r>
              <a:rPr lang="en-US" dirty="0" smtClean="0">
                <a:cs typeface="Times New Roman" pitchFamily="18" charset="0"/>
              </a:rPr>
              <a:t>	-low </a:t>
            </a:r>
            <a:r>
              <a:rPr lang="en-US" dirty="0" err="1" smtClean="0">
                <a:cs typeface="Times New Roman" pitchFamily="18" charset="0"/>
              </a:rPr>
              <a:t>Ca</a:t>
            </a:r>
            <a:r>
              <a:rPr lang="en-US" dirty="0" smtClean="0">
                <a:cs typeface="Times New Roman" pitchFamily="18" charset="0"/>
              </a:rPr>
              <a:t>++ levels causes increase of PTH, which increases enzymes in the kidney  (more enzyme, more 1,25 </a:t>
            </a:r>
            <a:r>
              <a:rPr lang="en-US" dirty="0" err="1" smtClean="0">
                <a:cs typeface="Times New Roman" pitchFamily="18" charset="0"/>
              </a:rPr>
              <a:t>Vit</a:t>
            </a:r>
            <a:r>
              <a:rPr lang="en-US" dirty="0" smtClean="0">
                <a:cs typeface="Times New Roman" pitchFamily="18" charset="0"/>
              </a:rPr>
              <a:t>. D3)</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62DF8C4-A8ED-4B3A-B873-DFEDE7ED6130}" type="slidenum">
              <a:rPr lang="ru-RU" sz="1200">
                <a:solidFill>
                  <a:prstClr val="black"/>
                </a:solidFill>
              </a:rPr>
              <a:pPr eaLnBrk="1" hangingPunct="1"/>
              <a:t>32</a:t>
            </a:fld>
            <a:endParaRPr lang="ru-RU" sz="1200">
              <a:solidFill>
                <a:prstClr val="black"/>
              </a:solidFill>
            </a:endParaRPr>
          </a:p>
        </p:txBody>
      </p:sp>
      <p:sp>
        <p:nvSpPr>
          <p:cNvPr id="53251" name="Slide Image Placeholder 1"/>
          <p:cNvSpPr>
            <a:spLocks noGrp="1" noRot="1" noChangeAspect="1" noTextEdit="1"/>
          </p:cNvSpPr>
          <p:nvPr>
            <p:ph type="sldImg"/>
          </p:nvPr>
        </p:nvSpPr>
        <p:spPr>
          <a:ln/>
        </p:spPr>
      </p:sp>
      <p:sp>
        <p:nvSpPr>
          <p:cNvPr id="5325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
        <p:nvSpPr>
          <p:cNvPr id="124932"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A7CD049C-81B0-4518-A7A1-CE4A4D6B36E2}" type="slidenum">
              <a:rPr lang="en-US" sz="1200">
                <a:solidFill>
                  <a:prstClr val="black"/>
                </a:solidFill>
              </a:rPr>
              <a:pPr algn="r">
                <a:defRPr/>
              </a:pPr>
              <a:t>32</a:t>
            </a:fld>
            <a:endParaRPr lang="en-US" sz="120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50F7EEC-94F3-4555-8BFB-72BF8F39BF62}" type="slidenum">
              <a:rPr lang="en-US" sz="1200">
                <a:solidFill>
                  <a:prstClr val="black"/>
                </a:solidFill>
              </a:rPr>
              <a:pPr eaLnBrk="1" hangingPunct="1"/>
              <a:t>51</a:t>
            </a:fld>
            <a:endParaRPr 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9525" y="-20638"/>
            <a:ext cx="9153525" cy="6878638"/>
            <a:chOff x="-6" y="-13"/>
            <a:chExt cx="5766" cy="4333"/>
          </a:xfrm>
        </p:grpSpPr>
        <p:sp>
          <p:nvSpPr>
            <p:cNvPr id="5" name="Rectangle 3"/>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defRPr/>
              </a:pPr>
              <a:endParaRPr lang="en-US" sz="3600">
                <a:solidFill>
                  <a:srgbClr val="FFFFFF"/>
                </a:solidFill>
              </a:endParaRPr>
            </a:p>
          </p:txBody>
        </p:sp>
        <p:sp>
          <p:nvSpPr>
            <p:cNvPr id="6" name="Freeform 4"/>
            <p:cNvSpPr>
              <a:spLocks/>
            </p:cNvSpPr>
            <p:nvPr/>
          </p:nvSpPr>
          <p:spPr bwMode="white">
            <a:xfrm>
              <a:off x="-6" y="2828"/>
              <a:ext cx="3625" cy="1492"/>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fontAlgn="base">
                <a:spcBef>
                  <a:spcPct val="0"/>
                </a:spcBef>
                <a:spcAft>
                  <a:spcPct val="0"/>
                </a:spcAft>
              </a:pPr>
              <a:endParaRPr lang="en-US" sz="3600" smtClean="0">
                <a:solidFill>
                  <a:srgbClr val="FFFFFF"/>
                </a:solidFill>
              </a:endParaRPr>
            </a:p>
          </p:txBody>
        </p:sp>
        <p:sp>
          <p:nvSpPr>
            <p:cNvPr id="7" name="Freeform 5"/>
            <p:cNvSpPr>
              <a:spLocks/>
            </p:cNvSpPr>
            <p:nvPr/>
          </p:nvSpPr>
          <p:spPr bwMode="white">
            <a:xfrm>
              <a:off x="0" y="2405"/>
              <a:ext cx="5143" cy="1902"/>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3600" smtClean="0">
                <a:solidFill>
                  <a:srgbClr val="FFFFFF"/>
                </a:solidFill>
              </a:endParaRPr>
            </a:p>
          </p:txBody>
        </p:sp>
        <p:sp>
          <p:nvSpPr>
            <p:cNvPr id="8" name="Freeform 6"/>
            <p:cNvSpPr>
              <a:spLocks/>
            </p:cNvSpPr>
            <p:nvPr/>
          </p:nvSpPr>
          <p:spPr bwMode="white">
            <a:xfrm>
              <a:off x="0" y="1982"/>
              <a:ext cx="5760" cy="2325"/>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3600" smtClean="0">
                <a:solidFill>
                  <a:srgbClr val="FFFFFF"/>
                </a:solidFill>
              </a:endParaRPr>
            </a:p>
          </p:txBody>
        </p:sp>
        <p:sp>
          <p:nvSpPr>
            <p:cNvPr id="9" name="Freeform 7"/>
            <p:cNvSpPr>
              <a:spLocks/>
            </p:cNvSpPr>
            <p:nvPr/>
          </p:nvSpPr>
          <p:spPr bwMode="white">
            <a:xfrm>
              <a:off x="0" y="1550"/>
              <a:ext cx="5760" cy="1573"/>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3600" smtClean="0">
                <a:solidFill>
                  <a:srgbClr val="FFFFFF"/>
                </a:solidFill>
              </a:endParaRPr>
            </a:p>
          </p:txBody>
        </p:sp>
        <p:sp>
          <p:nvSpPr>
            <p:cNvPr id="10" name="Freeform 8"/>
            <p:cNvSpPr>
              <a:spLocks/>
            </p:cNvSpPr>
            <p:nvPr/>
          </p:nvSpPr>
          <p:spPr bwMode="white">
            <a:xfrm>
              <a:off x="0" y="1130"/>
              <a:ext cx="5760" cy="970"/>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3600" smtClean="0">
                <a:solidFill>
                  <a:srgbClr val="FFFFFF"/>
                </a:solidFill>
              </a:endParaRPr>
            </a:p>
          </p:txBody>
        </p:sp>
        <p:sp>
          <p:nvSpPr>
            <p:cNvPr id="11" name="Freeform 9"/>
            <p:cNvSpPr>
              <a:spLocks/>
            </p:cNvSpPr>
            <p:nvPr/>
          </p:nvSpPr>
          <p:spPr bwMode="white">
            <a:xfrm>
              <a:off x="0" y="-13"/>
              <a:ext cx="5760" cy="1060"/>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3600" smtClean="0">
                <a:solidFill>
                  <a:srgbClr val="FFFFFF"/>
                </a:solidFill>
              </a:endParaRPr>
            </a:p>
          </p:txBody>
        </p:sp>
        <p:sp>
          <p:nvSpPr>
            <p:cNvPr id="12" name="Freeform 10"/>
            <p:cNvSpPr>
              <a:spLocks/>
            </p:cNvSpPr>
            <p:nvPr/>
          </p:nvSpPr>
          <p:spPr bwMode="white">
            <a:xfrm>
              <a:off x="0" y="-13"/>
              <a:ext cx="5284" cy="673"/>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3600" smtClean="0">
                <a:solidFill>
                  <a:srgbClr val="FFFFFF"/>
                </a:solidFill>
              </a:endParaRPr>
            </a:p>
          </p:txBody>
        </p:sp>
        <p:sp>
          <p:nvSpPr>
            <p:cNvPr id="13" name="Freeform 11"/>
            <p:cNvSpPr>
              <a:spLocks/>
            </p:cNvSpPr>
            <p:nvPr/>
          </p:nvSpPr>
          <p:spPr bwMode="white">
            <a:xfrm>
              <a:off x="0" y="-13"/>
              <a:ext cx="2884" cy="28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3600" smtClean="0">
                <a:solidFill>
                  <a:srgbClr val="FFFFFF"/>
                </a:solidFill>
              </a:endParaRPr>
            </a:p>
          </p:txBody>
        </p:sp>
      </p:grpSp>
      <p:sp>
        <p:nvSpPr>
          <p:cNvPr id="4108" name="Rectangle 12"/>
          <p:cNvSpPr>
            <a:spLocks noGrp="1" noChangeArrowheads="1"/>
          </p:cNvSpPr>
          <p:nvPr>
            <p:ph type="ctrTitle" sz="quarter"/>
          </p:nvPr>
        </p:nvSpPr>
        <p:spPr>
          <a:xfrm>
            <a:off x="685800" y="2057400"/>
            <a:ext cx="7772400" cy="1143000"/>
          </a:xfrm>
        </p:spPr>
        <p:txBody>
          <a:bodyPr/>
          <a:lstStyle>
            <a:lvl1pPr>
              <a:defRPr/>
            </a:lvl1pPr>
          </a:lstStyle>
          <a:p>
            <a:pPr lvl="0"/>
            <a:r>
              <a:rPr lang="en-US" noProof="0" smtClean="0"/>
              <a:t>Click to edit Master title style</a:t>
            </a:r>
          </a:p>
        </p:txBody>
      </p:sp>
      <p:sp>
        <p:nvSpPr>
          <p:cNvPr id="4109" name="Rectangle 1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14" name="Rectangle 14"/>
          <p:cNvSpPr>
            <a:spLocks noGrp="1" noChangeArrowheads="1"/>
          </p:cNvSpPr>
          <p:nvPr>
            <p:ph type="dt" sz="quarter" idx="10"/>
          </p:nvPr>
        </p:nvSpPr>
        <p:spPr/>
        <p:txBody>
          <a:bodyPr/>
          <a:lstStyle>
            <a:lvl1pPr>
              <a:defRPr smtClean="0"/>
            </a:lvl1pPr>
          </a:lstStyle>
          <a:p>
            <a:pPr>
              <a:defRPr/>
            </a:pPr>
            <a:endParaRPr lang="en-US">
              <a:solidFill>
                <a:srgbClr val="FFFFFF"/>
              </a:solidFill>
            </a:endParaRPr>
          </a:p>
        </p:txBody>
      </p:sp>
      <p:sp>
        <p:nvSpPr>
          <p:cNvPr id="15" name="Rectangle 15"/>
          <p:cNvSpPr>
            <a:spLocks noGrp="1" noChangeArrowheads="1"/>
          </p:cNvSpPr>
          <p:nvPr>
            <p:ph type="ftr" sz="quarter" idx="11"/>
          </p:nvPr>
        </p:nvSpPr>
        <p:spPr/>
        <p:txBody>
          <a:bodyPr/>
          <a:lstStyle>
            <a:lvl1pPr>
              <a:defRPr smtClean="0"/>
            </a:lvl1pPr>
          </a:lstStyle>
          <a:p>
            <a:pPr>
              <a:defRPr/>
            </a:pPr>
            <a:endParaRPr lang="en-US">
              <a:solidFill>
                <a:srgbClr val="FFFFFF"/>
              </a:solidFill>
            </a:endParaRPr>
          </a:p>
        </p:txBody>
      </p:sp>
      <p:sp>
        <p:nvSpPr>
          <p:cNvPr id="16" name="Rectangle 16"/>
          <p:cNvSpPr>
            <a:spLocks noGrp="1" noChangeArrowheads="1"/>
          </p:cNvSpPr>
          <p:nvPr>
            <p:ph type="sldNum" sz="quarter" idx="12"/>
          </p:nvPr>
        </p:nvSpPr>
        <p:spPr/>
        <p:txBody>
          <a:bodyPr/>
          <a:lstStyle>
            <a:lvl1pPr>
              <a:defRPr smtClean="0"/>
            </a:lvl1pPr>
          </a:lstStyle>
          <a:p>
            <a:pPr>
              <a:defRPr/>
            </a:pPr>
            <a:fld id="{1CD078C2-F443-4F45-956F-023089D602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80655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03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40"/>
          <p:cNvSpPr>
            <a:spLocks noGrp="1" noChangeArrowheads="1"/>
          </p:cNvSpPr>
          <p:nvPr>
            <p:ph type="sldNum" sz="quarter" idx="12"/>
          </p:nvPr>
        </p:nvSpPr>
        <p:spPr>
          <a:ln/>
        </p:spPr>
        <p:txBody>
          <a:bodyPr/>
          <a:lstStyle>
            <a:lvl1pPr>
              <a:defRPr/>
            </a:lvl1pPr>
          </a:lstStyle>
          <a:p>
            <a:pPr>
              <a:defRPr/>
            </a:pPr>
            <a:fld id="{6192BF90-52A7-4B44-9928-9BAA65EA054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45908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03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40"/>
          <p:cNvSpPr>
            <a:spLocks noGrp="1" noChangeArrowheads="1"/>
          </p:cNvSpPr>
          <p:nvPr>
            <p:ph type="sldNum" sz="quarter" idx="12"/>
          </p:nvPr>
        </p:nvSpPr>
        <p:spPr>
          <a:ln/>
        </p:spPr>
        <p:txBody>
          <a:bodyPr/>
          <a:lstStyle>
            <a:lvl1pPr>
              <a:defRPr/>
            </a:lvl1pPr>
          </a:lstStyle>
          <a:p>
            <a:pPr>
              <a:defRPr/>
            </a:pPr>
            <a:fld id="{EF41EB6F-AA6A-4D5B-99A6-790BE64097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08605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103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03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40"/>
          <p:cNvSpPr>
            <a:spLocks noGrp="1" noChangeArrowheads="1"/>
          </p:cNvSpPr>
          <p:nvPr>
            <p:ph type="sldNum" sz="quarter" idx="12"/>
          </p:nvPr>
        </p:nvSpPr>
        <p:spPr>
          <a:ln/>
        </p:spPr>
        <p:txBody>
          <a:bodyPr/>
          <a:lstStyle>
            <a:lvl1pPr>
              <a:defRPr/>
            </a:lvl1pPr>
          </a:lstStyle>
          <a:p>
            <a:pPr>
              <a:defRPr/>
            </a:pPr>
            <a:fld id="{E763CAC4-C570-4AC0-9BE2-5B34D33456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74799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8"/>
          <p:cNvSpPr>
            <a:spLocks noGrp="1" noChangeArrowheads="1"/>
          </p:cNvSpPr>
          <p:nvPr>
            <p:ph type="sldNum" sz="quarter" idx="10"/>
          </p:nvPr>
        </p:nvSpPr>
        <p:spPr/>
        <p:txBody>
          <a:bodyPr/>
          <a:lstStyle>
            <a:lvl1pPr>
              <a:defRPr/>
            </a:lvl1pPr>
          </a:lstStyle>
          <a:p>
            <a:pPr>
              <a:defRPr/>
            </a:pPr>
            <a:fld id="{59D5215A-E9F8-41FA-A4DA-79927E743C64}" type="slidenum">
              <a:rPr lang="en-US">
                <a:solidFill>
                  <a:srgbClr val="000000"/>
                </a:solidFill>
              </a:rPr>
              <a:pPr>
                <a:defRPr/>
              </a:pPr>
              <a:t>‹#›</a:t>
            </a:fld>
            <a:endParaRPr lang="en-US">
              <a:solidFill>
                <a:srgbClr val="000000"/>
              </a:solidFill>
            </a:endParaRPr>
          </a:p>
        </p:txBody>
      </p:sp>
      <p:sp>
        <p:nvSpPr>
          <p:cNvPr id="6" name="Rectangle 219"/>
          <p:cNvSpPr>
            <a:spLocks noGrp="1" noChangeArrowheads="1"/>
          </p:cNvSpPr>
          <p:nvPr>
            <p:ph type="dt" sz="half" idx="11"/>
          </p:nvPr>
        </p:nvSpPr>
        <p:spPr/>
        <p:txBody>
          <a:bodyPr/>
          <a:lstStyle>
            <a:lvl1pPr>
              <a:defRPr/>
            </a:lvl1pPr>
          </a:lstStyle>
          <a:p>
            <a:pPr>
              <a:defRPr/>
            </a:pPr>
            <a:endParaRPr lang="en-US">
              <a:solidFill>
                <a:srgbClr val="000000"/>
              </a:solidFill>
            </a:endParaRPr>
          </a:p>
        </p:txBody>
      </p:sp>
      <p:sp>
        <p:nvSpPr>
          <p:cNvPr id="7" name="Rectangle 220"/>
          <p:cNvSpPr>
            <a:spLocks noGrp="1" noChangeArrowheads="1"/>
          </p:cNvSpPr>
          <p:nvPr>
            <p:ph type="ftr" sz="quarter" idx="12"/>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75939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03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40"/>
          <p:cNvSpPr>
            <a:spLocks noGrp="1" noChangeArrowheads="1"/>
          </p:cNvSpPr>
          <p:nvPr>
            <p:ph type="sldNum" sz="quarter" idx="12"/>
          </p:nvPr>
        </p:nvSpPr>
        <p:spPr>
          <a:ln/>
        </p:spPr>
        <p:txBody>
          <a:bodyPr/>
          <a:lstStyle>
            <a:lvl1pPr>
              <a:defRPr/>
            </a:lvl1pPr>
          </a:lstStyle>
          <a:p>
            <a:pPr>
              <a:defRPr/>
            </a:pPr>
            <a:fld id="{086CF331-7C9F-4050-88B2-C27D8D90AF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02475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3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03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40"/>
          <p:cNvSpPr>
            <a:spLocks noGrp="1" noChangeArrowheads="1"/>
          </p:cNvSpPr>
          <p:nvPr>
            <p:ph type="sldNum" sz="quarter" idx="12"/>
          </p:nvPr>
        </p:nvSpPr>
        <p:spPr>
          <a:ln/>
        </p:spPr>
        <p:txBody>
          <a:bodyPr/>
          <a:lstStyle>
            <a:lvl1pPr>
              <a:defRPr/>
            </a:lvl1pPr>
          </a:lstStyle>
          <a:p>
            <a:pPr>
              <a:defRPr/>
            </a:pPr>
            <a:fld id="{464D375E-3C17-4C44-87AE-207DD3919B0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1913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3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03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40"/>
          <p:cNvSpPr>
            <a:spLocks noGrp="1" noChangeArrowheads="1"/>
          </p:cNvSpPr>
          <p:nvPr>
            <p:ph type="sldNum" sz="quarter" idx="12"/>
          </p:nvPr>
        </p:nvSpPr>
        <p:spPr>
          <a:ln/>
        </p:spPr>
        <p:txBody>
          <a:bodyPr/>
          <a:lstStyle>
            <a:lvl1pPr>
              <a:defRPr/>
            </a:lvl1pPr>
          </a:lstStyle>
          <a:p>
            <a:pPr>
              <a:defRPr/>
            </a:pPr>
            <a:fld id="{C07B90F5-A7C3-4A9D-8C93-9F926531837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9768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3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03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040"/>
          <p:cNvSpPr>
            <a:spLocks noGrp="1" noChangeArrowheads="1"/>
          </p:cNvSpPr>
          <p:nvPr>
            <p:ph type="sldNum" sz="quarter" idx="12"/>
          </p:nvPr>
        </p:nvSpPr>
        <p:spPr>
          <a:ln/>
        </p:spPr>
        <p:txBody>
          <a:bodyPr/>
          <a:lstStyle>
            <a:lvl1pPr>
              <a:defRPr/>
            </a:lvl1pPr>
          </a:lstStyle>
          <a:p>
            <a:pPr>
              <a:defRPr/>
            </a:pPr>
            <a:fld id="{8515FEF4-7BFD-4F56-B8F9-714CB71C377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04759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3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03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040"/>
          <p:cNvSpPr>
            <a:spLocks noGrp="1" noChangeArrowheads="1"/>
          </p:cNvSpPr>
          <p:nvPr>
            <p:ph type="sldNum" sz="quarter" idx="12"/>
          </p:nvPr>
        </p:nvSpPr>
        <p:spPr>
          <a:ln/>
        </p:spPr>
        <p:txBody>
          <a:bodyPr/>
          <a:lstStyle>
            <a:lvl1pPr>
              <a:defRPr/>
            </a:lvl1pPr>
          </a:lstStyle>
          <a:p>
            <a:pPr>
              <a:defRPr/>
            </a:pPr>
            <a:fld id="{1264D6DF-39B9-4740-9BCA-08D56073506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46358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3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3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040"/>
          <p:cNvSpPr>
            <a:spLocks noGrp="1" noChangeArrowheads="1"/>
          </p:cNvSpPr>
          <p:nvPr>
            <p:ph type="sldNum" sz="quarter" idx="12"/>
          </p:nvPr>
        </p:nvSpPr>
        <p:spPr>
          <a:ln/>
        </p:spPr>
        <p:txBody>
          <a:bodyPr/>
          <a:lstStyle>
            <a:lvl1pPr>
              <a:defRPr/>
            </a:lvl1pPr>
          </a:lstStyle>
          <a:p>
            <a:pPr>
              <a:defRPr/>
            </a:pPr>
            <a:fld id="{DFC284F2-77D4-420E-AA11-FDD03F6D3B0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2917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03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40"/>
          <p:cNvSpPr>
            <a:spLocks noGrp="1" noChangeArrowheads="1"/>
          </p:cNvSpPr>
          <p:nvPr>
            <p:ph type="sldNum" sz="quarter" idx="12"/>
          </p:nvPr>
        </p:nvSpPr>
        <p:spPr>
          <a:ln/>
        </p:spPr>
        <p:txBody>
          <a:bodyPr/>
          <a:lstStyle>
            <a:lvl1pPr>
              <a:defRPr/>
            </a:lvl1pPr>
          </a:lstStyle>
          <a:p>
            <a:pPr>
              <a:defRPr/>
            </a:pPr>
            <a:fld id="{22996B97-EA52-48BD-BAA1-D999B03188E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81084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03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40"/>
          <p:cNvSpPr>
            <a:spLocks noGrp="1" noChangeArrowheads="1"/>
          </p:cNvSpPr>
          <p:nvPr>
            <p:ph type="sldNum" sz="quarter" idx="12"/>
          </p:nvPr>
        </p:nvSpPr>
        <p:spPr>
          <a:ln/>
        </p:spPr>
        <p:txBody>
          <a:bodyPr/>
          <a:lstStyle>
            <a:lvl1pPr>
              <a:defRPr/>
            </a:lvl1pPr>
          </a:lstStyle>
          <a:p>
            <a:pPr>
              <a:defRPr/>
            </a:pPr>
            <a:fld id="{35255B64-2E2A-46A4-B6A3-88172A52CAA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01449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Ref idx="1001">
        <a:schemeClr val="bg2"/>
      </p:bgRef>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9525" y="-20638"/>
            <a:ext cx="9153525" cy="6878638"/>
            <a:chOff x="-6" y="-13"/>
            <a:chExt cx="5766" cy="4333"/>
          </a:xfrm>
        </p:grpSpPr>
        <p:sp>
          <p:nvSpPr>
            <p:cNvPr id="3075" name="Rectangle 1027"/>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defRPr/>
              </a:pPr>
              <a:endParaRPr lang="en-US" sz="3600">
                <a:solidFill>
                  <a:srgbClr val="FFFFFF"/>
                </a:solidFill>
              </a:endParaRPr>
            </a:p>
          </p:txBody>
        </p:sp>
        <p:sp>
          <p:nvSpPr>
            <p:cNvPr id="1033" name="Freeform 1028"/>
            <p:cNvSpPr>
              <a:spLocks/>
            </p:cNvSpPr>
            <p:nvPr/>
          </p:nvSpPr>
          <p:spPr bwMode="white">
            <a:xfrm>
              <a:off x="-6" y="2828"/>
              <a:ext cx="3625" cy="1492"/>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fontAlgn="base">
                <a:spcBef>
                  <a:spcPct val="0"/>
                </a:spcBef>
                <a:spcAft>
                  <a:spcPct val="0"/>
                </a:spcAft>
              </a:pPr>
              <a:endParaRPr lang="en-US" sz="3600" smtClean="0">
                <a:solidFill>
                  <a:srgbClr val="FFFFFF"/>
                </a:solidFill>
              </a:endParaRPr>
            </a:p>
          </p:txBody>
        </p:sp>
        <p:sp>
          <p:nvSpPr>
            <p:cNvPr id="1034" name="Freeform 1029"/>
            <p:cNvSpPr>
              <a:spLocks/>
            </p:cNvSpPr>
            <p:nvPr/>
          </p:nvSpPr>
          <p:spPr bwMode="white">
            <a:xfrm>
              <a:off x="0" y="2405"/>
              <a:ext cx="5143" cy="1902"/>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3600" smtClean="0">
                <a:solidFill>
                  <a:srgbClr val="FFFFFF"/>
                </a:solidFill>
              </a:endParaRPr>
            </a:p>
          </p:txBody>
        </p:sp>
        <p:sp>
          <p:nvSpPr>
            <p:cNvPr id="1035" name="Freeform 1030"/>
            <p:cNvSpPr>
              <a:spLocks/>
            </p:cNvSpPr>
            <p:nvPr/>
          </p:nvSpPr>
          <p:spPr bwMode="white">
            <a:xfrm>
              <a:off x="0" y="1982"/>
              <a:ext cx="5760" cy="2325"/>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3600" smtClean="0">
                <a:solidFill>
                  <a:srgbClr val="FFFFFF"/>
                </a:solidFill>
              </a:endParaRPr>
            </a:p>
          </p:txBody>
        </p:sp>
        <p:sp>
          <p:nvSpPr>
            <p:cNvPr id="1036" name="Freeform 1031"/>
            <p:cNvSpPr>
              <a:spLocks/>
            </p:cNvSpPr>
            <p:nvPr/>
          </p:nvSpPr>
          <p:spPr bwMode="white">
            <a:xfrm>
              <a:off x="0" y="1550"/>
              <a:ext cx="5760" cy="1573"/>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3600" smtClean="0">
                <a:solidFill>
                  <a:srgbClr val="FFFFFF"/>
                </a:solidFill>
              </a:endParaRPr>
            </a:p>
          </p:txBody>
        </p:sp>
        <p:sp>
          <p:nvSpPr>
            <p:cNvPr id="1037" name="Freeform 1032"/>
            <p:cNvSpPr>
              <a:spLocks/>
            </p:cNvSpPr>
            <p:nvPr/>
          </p:nvSpPr>
          <p:spPr bwMode="white">
            <a:xfrm>
              <a:off x="0" y="1130"/>
              <a:ext cx="5760" cy="970"/>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3600" smtClean="0">
                <a:solidFill>
                  <a:srgbClr val="FFFFFF"/>
                </a:solidFill>
              </a:endParaRPr>
            </a:p>
          </p:txBody>
        </p:sp>
        <p:sp>
          <p:nvSpPr>
            <p:cNvPr id="1038" name="Freeform 1033"/>
            <p:cNvSpPr>
              <a:spLocks/>
            </p:cNvSpPr>
            <p:nvPr/>
          </p:nvSpPr>
          <p:spPr bwMode="white">
            <a:xfrm>
              <a:off x="0" y="-13"/>
              <a:ext cx="5760" cy="1060"/>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3600" smtClean="0">
                <a:solidFill>
                  <a:srgbClr val="FFFFFF"/>
                </a:solidFill>
              </a:endParaRPr>
            </a:p>
          </p:txBody>
        </p:sp>
        <p:sp>
          <p:nvSpPr>
            <p:cNvPr id="1039" name="Freeform 1034"/>
            <p:cNvSpPr>
              <a:spLocks/>
            </p:cNvSpPr>
            <p:nvPr/>
          </p:nvSpPr>
          <p:spPr bwMode="white">
            <a:xfrm>
              <a:off x="0" y="-13"/>
              <a:ext cx="5284" cy="673"/>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3600" smtClean="0">
                <a:solidFill>
                  <a:srgbClr val="FFFFFF"/>
                </a:solidFill>
              </a:endParaRPr>
            </a:p>
          </p:txBody>
        </p:sp>
        <p:sp>
          <p:nvSpPr>
            <p:cNvPr id="1040" name="Freeform 1035"/>
            <p:cNvSpPr>
              <a:spLocks/>
            </p:cNvSpPr>
            <p:nvPr/>
          </p:nvSpPr>
          <p:spPr bwMode="white">
            <a:xfrm>
              <a:off x="0" y="-13"/>
              <a:ext cx="2884" cy="28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3600" smtClean="0">
                <a:solidFill>
                  <a:srgbClr val="FFFFFF"/>
                </a:solidFill>
              </a:endParaRPr>
            </a:p>
          </p:txBody>
        </p:sp>
      </p:grpSp>
      <p:sp>
        <p:nvSpPr>
          <p:cNvPr id="1027" name="Rectangle 1036"/>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1037"/>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6" name="Rectangle 1038"/>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400" smtClean="0"/>
            </a:lvl1pPr>
          </a:lstStyle>
          <a:p>
            <a:pPr fontAlgn="base">
              <a:spcBef>
                <a:spcPct val="0"/>
              </a:spcBef>
              <a:spcAft>
                <a:spcPct val="0"/>
              </a:spcAft>
              <a:defRPr/>
            </a:pPr>
            <a:endParaRPr lang="en-US">
              <a:solidFill>
                <a:srgbClr val="FFFFFF"/>
              </a:solidFill>
            </a:endParaRPr>
          </a:p>
        </p:txBody>
      </p:sp>
      <p:sp>
        <p:nvSpPr>
          <p:cNvPr id="3087" name="Rectangle 103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smtClean="0"/>
            </a:lvl1pPr>
          </a:lstStyle>
          <a:p>
            <a:pPr algn="ctr" fontAlgn="base">
              <a:spcBef>
                <a:spcPct val="0"/>
              </a:spcBef>
              <a:spcAft>
                <a:spcPct val="0"/>
              </a:spcAft>
              <a:defRPr/>
            </a:pPr>
            <a:endParaRPr lang="en-US">
              <a:solidFill>
                <a:srgbClr val="FFFFFF"/>
              </a:solidFill>
            </a:endParaRPr>
          </a:p>
        </p:txBody>
      </p:sp>
      <p:sp>
        <p:nvSpPr>
          <p:cNvPr id="3088" name="Rectangle 1040"/>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smtClean="0"/>
            </a:lvl1pPr>
          </a:lstStyle>
          <a:p>
            <a:pPr fontAlgn="base">
              <a:spcBef>
                <a:spcPct val="0"/>
              </a:spcBef>
              <a:spcAft>
                <a:spcPct val="0"/>
              </a:spcAft>
              <a:defRPr/>
            </a:pPr>
            <a:fld id="{529CFA0F-4130-45ED-A197-A78F4007ED77}"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038780205"/>
      </p:ext>
    </p:extLst>
  </p:cSld>
  <p:clrMap bg1="dk1" tx1="lt1" bg2="dk2" tx2="lt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 id="2147484197" r:id="rId12"/>
    <p:sldLayoutId id="214748426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066800" y="1752601"/>
            <a:ext cx="6781800" cy="1676399"/>
          </a:xfrm>
        </p:spPr>
        <p:txBody>
          <a:bodyPr/>
          <a:lstStyle/>
          <a:p>
            <a:r>
              <a:rPr lang="en-US" sz="3600" b="1" dirty="0" smtClean="0">
                <a:solidFill>
                  <a:srgbClr val="FFFF00"/>
                </a:solidFill>
                <a:latin typeface="Arial" pitchFamily="34" charset="0"/>
                <a:cs typeface="Arial" pitchFamily="34" charset="0"/>
              </a:rPr>
              <a:t>Calcium homeostasis</a:t>
            </a:r>
            <a:br>
              <a:rPr lang="en-US" sz="3600" b="1" dirty="0" smtClean="0">
                <a:solidFill>
                  <a:srgbClr val="FFFF00"/>
                </a:solidFill>
                <a:latin typeface="Arial" pitchFamily="34" charset="0"/>
                <a:cs typeface="Arial" pitchFamily="34" charset="0"/>
              </a:rPr>
            </a:br>
            <a:r>
              <a:rPr lang="en-US" sz="3600" b="1" dirty="0" smtClean="0">
                <a:solidFill>
                  <a:srgbClr val="FFFF00"/>
                </a:solidFill>
                <a:latin typeface="Arial" pitchFamily="34" charset="0"/>
                <a:cs typeface="Arial" pitchFamily="34" charset="0"/>
              </a:rPr>
              <a:t> and bone metabolism</a:t>
            </a:r>
            <a:endParaRPr lang="en-US" sz="36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235102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5800" y="304800"/>
            <a:ext cx="7772400" cy="609600"/>
          </a:xfrm>
        </p:spPr>
        <p:txBody>
          <a:bodyPr/>
          <a:lstStyle/>
          <a:p>
            <a:pPr eaLnBrk="1" hangingPunct="1"/>
            <a:r>
              <a:rPr lang="en-US" sz="2400" b="1" dirty="0" smtClean="0">
                <a:solidFill>
                  <a:srgbClr val="FFFF00"/>
                </a:solidFill>
                <a:latin typeface="Arial" pitchFamily="34" charset="0"/>
                <a:cs typeface="Arial" pitchFamily="34" charset="0"/>
              </a:rPr>
              <a:t>Calcium cycling in bone tissue</a:t>
            </a:r>
          </a:p>
        </p:txBody>
      </p:sp>
      <p:sp>
        <p:nvSpPr>
          <p:cNvPr id="7172" name="Rectangle 4"/>
          <p:cNvSpPr>
            <a:spLocks noGrp="1" noChangeArrowheads="1"/>
          </p:cNvSpPr>
          <p:nvPr>
            <p:ph idx="1"/>
          </p:nvPr>
        </p:nvSpPr>
        <p:spPr>
          <a:xfrm>
            <a:off x="2895600" y="914400"/>
            <a:ext cx="5105400" cy="5181600"/>
          </a:xfrm>
        </p:spPr>
        <p:txBody>
          <a:bodyPr/>
          <a:lstStyle/>
          <a:p>
            <a:pPr eaLnBrk="1" hangingPunct="1"/>
            <a:r>
              <a:rPr lang="en-US" sz="2400" b="1" dirty="0" smtClean="0">
                <a:solidFill>
                  <a:srgbClr val="FFFF00"/>
                </a:solidFill>
                <a:latin typeface="Arial" pitchFamily="34" charset="0"/>
                <a:cs typeface="Arial" pitchFamily="34" charset="0"/>
              </a:rPr>
              <a:t>Bone formation</a:t>
            </a:r>
          </a:p>
          <a:p>
            <a:pPr eaLnBrk="1" hangingPunct="1"/>
            <a:r>
              <a:rPr lang="en-US" sz="2400" b="1" dirty="0" err="1" smtClean="0">
                <a:solidFill>
                  <a:srgbClr val="FFFF00"/>
                </a:solidFill>
                <a:latin typeface="Arial" pitchFamily="34" charset="0"/>
                <a:cs typeface="Arial" pitchFamily="34" charset="0"/>
              </a:rPr>
              <a:t>Osteoblasts</a:t>
            </a:r>
            <a:r>
              <a:rPr lang="en-US" sz="2400" b="1" dirty="0" smtClean="0">
                <a:solidFill>
                  <a:srgbClr val="FFFF00"/>
                </a:solidFill>
                <a:latin typeface="Arial" pitchFamily="34" charset="0"/>
                <a:cs typeface="Arial" pitchFamily="34" charset="0"/>
              </a:rPr>
              <a:t> </a:t>
            </a:r>
            <a:r>
              <a:rPr lang="en-US" sz="2000" b="1" dirty="0" smtClean="0">
                <a:latin typeface="Arial" pitchFamily="34" charset="0"/>
                <a:cs typeface="Arial" pitchFamily="34" charset="0"/>
              </a:rPr>
              <a:t>(bone builders)</a:t>
            </a:r>
          </a:p>
          <a:p>
            <a:pPr lvl="2" eaLnBrk="1" hangingPunct="1">
              <a:buNone/>
            </a:pPr>
            <a:r>
              <a:rPr lang="en-US" sz="2000" b="1" dirty="0" smtClean="0">
                <a:latin typeface="Arial" pitchFamily="34" charset="0"/>
                <a:cs typeface="Arial" pitchFamily="34" charset="0"/>
              </a:rPr>
              <a:t>Synthesize a collagen matrix that</a:t>
            </a:r>
          </a:p>
          <a:p>
            <a:pPr lvl="2" eaLnBrk="1" hangingPunct="1">
              <a:buNone/>
            </a:pPr>
            <a:r>
              <a:rPr lang="en-US" sz="2000" b="1" dirty="0" smtClean="0">
                <a:latin typeface="Arial" pitchFamily="34" charset="0"/>
                <a:cs typeface="Arial" pitchFamily="34" charset="0"/>
              </a:rPr>
              <a:t>holds </a:t>
            </a:r>
            <a:r>
              <a:rPr lang="en-US" sz="2000" b="1" dirty="0" smtClean="0">
                <a:solidFill>
                  <a:srgbClr val="FFFF00"/>
                </a:solidFill>
                <a:latin typeface="Arial" pitchFamily="34" charset="0"/>
                <a:cs typeface="Arial" pitchFamily="34" charset="0"/>
              </a:rPr>
              <a:t>Calcium Phosphate </a:t>
            </a:r>
            <a:r>
              <a:rPr lang="en-US" sz="2000" b="1" dirty="0" smtClean="0">
                <a:latin typeface="Arial" pitchFamily="34" charset="0"/>
                <a:cs typeface="Arial" pitchFamily="34" charset="0"/>
              </a:rPr>
              <a:t>in</a:t>
            </a:r>
          </a:p>
          <a:p>
            <a:pPr lvl="2" eaLnBrk="1" hangingPunct="1">
              <a:buNone/>
            </a:pPr>
            <a:r>
              <a:rPr lang="en-US" sz="2000" b="1" dirty="0" smtClean="0">
                <a:latin typeface="Arial" pitchFamily="34" charset="0"/>
                <a:cs typeface="Arial" pitchFamily="34" charset="0"/>
              </a:rPr>
              <a:t>crystallized form.</a:t>
            </a:r>
          </a:p>
          <a:p>
            <a:pPr lvl="2" eaLnBrk="1" hangingPunct="1">
              <a:buNone/>
            </a:pPr>
            <a:r>
              <a:rPr lang="en-US" sz="2000" b="1" dirty="0" smtClean="0">
                <a:latin typeface="Arial" pitchFamily="34" charset="0"/>
                <a:cs typeface="Arial" pitchFamily="34" charset="0"/>
              </a:rPr>
              <a:t>Once </a:t>
            </a:r>
            <a:r>
              <a:rPr lang="en-US" sz="2000" b="1" dirty="0" smtClean="0">
                <a:latin typeface="Arial" pitchFamily="34" charset="0"/>
                <a:cs typeface="Arial" pitchFamily="34" charset="0"/>
              </a:rPr>
              <a:t>surrounded by bone,</a:t>
            </a:r>
          </a:p>
          <a:p>
            <a:pPr lvl="2" eaLnBrk="1" hangingPunct="1">
              <a:buNone/>
            </a:pPr>
            <a:r>
              <a:rPr lang="en-US" sz="2000" b="1" dirty="0" smtClean="0">
                <a:latin typeface="Arial" pitchFamily="34" charset="0"/>
                <a:cs typeface="Arial" pitchFamily="34" charset="0"/>
              </a:rPr>
              <a:t>become </a:t>
            </a:r>
            <a:r>
              <a:rPr lang="en-US" sz="2000" b="1" dirty="0" smtClean="0">
                <a:solidFill>
                  <a:srgbClr val="FFFF00"/>
                </a:solidFill>
                <a:latin typeface="Arial" pitchFamily="34" charset="0"/>
                <a:cs typeface="Arial" pitchFamily="34" charset="0"/>
              </a:rPr>
              <a:t>osteocyte.</a:t>
            </a:r>
          </a:p>
          <a:p>
            <a:pPr eaLnBrk="1" hangingPunct="1"/>
            <a:endParaRPr lang="en-US" sz="2400" b="1" dirty="0" smtClean="0">
              <a:solidFill>
                <a:srgbClr val="FFFF00"/>
              </a:solidFill>
              <a:latin typeface="Arial" pitchFamily="34" charset="0"/>
              <a:cs typeface="Arial" pitchFamily="34" charset="0"/>
            </a:endParaRPr>
          </a:p>
          <a:p>
            <a:pPr eaLnBrk="1" hangingPunct="1"/>
            <a:r>
              <a:rPr lang="en-US" sz="2400" b="1" dirty="0" smtClean="0">
                <a:solidFill>
                  <a:srgbClr val="FFFF00"/>
                </a:solidFill>
                <a:latin typeface="Arial" pitchFamily="34" charset="0"/>
                <a:cs typeface="Arial" pitchFamily="34" charset="0"/>
              </a:rPr>
              <a:t>Bone resorption</a:t>
            </a:r>
          </a:p>
          <a:p>
            <a:pPr lvl="1" eaLnBrk="1" hangingPunct="1">
              <a:buNone/>
            </a:pPr>
            <a:r>
              <a:rPr lang="en-US" sz="2400" b="1" dirty="0" err="1" smtClean="0">
                <a:solidFill>
                  <a:srgbClr val="FFFF00"/>
                </a:solidFill>
                <a:latin typeface="Arial" pitchFamily="34" charset="0"/>
                <a:cs typeface="Arial" pitchFamily="34" charset="0"/>
              </a:rPr>
              <a:t>Osteoclasts</a:t>
            </a:r>
            <a:r>
              <a:rPr lang="en-US" sz="2400" b="1" dirty="0" smtClean="0">
                <a:solidFill>
                  <a:srgbClr val="FFFF00"/>
                </a:solidFill>
                <a:latin typeface="Arial" pitchFamily="34" charset="0"/>
                <a:cs typeface="Arial" pitchFamily="34" charset="0"/>
              </a:rPr>
              <a:t> </a:t>
            </a:r>
            <a:r>
              <a:rPr lang="en-US" sz="2000" b="1" dirty="0" smtClean="0">
                <a:latin typeface="Arial" pitchFamily="34" charset="0"/>
                <a:cs typeface="Arial" pitchFamily="34" charset="0"/>
              </a:rPr>
              <a:t>(bone breakers)</a:t>
            </a:r>
          </a:p>
          <a:p>
            <a:pPr lvl="1" eaLnBrk="1" hangingPunct="1">
              <a:buNone/>
            </a:pPr>
            <a:r>
              <a:rPr lang="en-US" sz="2000" b="1" dirty="0" smtClean="0">
                <a:latin typeface="Arial" pitchFamily="34" charset="0"/>
                <a:cs typeface="Arial" pitchFamily="34" charset="0"/>
              </a:rPr>
              <a:t>Change local pH, causing Ca++ and</a:t>
            </a:r>
          </a:p>
          <a:p>
            <a:pPr lvl="1" eaLnBrk="1" hangingPunct="1">
              <a:buNone/>
            </a:pPr>
            <a:r>
              <a:rPr lang="en-US" sz="2000" b="1" dirty="0" smtClean="0">
                <a:latin typeface="Arial" pitchFamily="34" charset="0"/>
                <a:cs typeface="Arial" pitchFamily="34" charset="0"/>
              </a:rPr>
              <a:t>phosphate to dissolve from crystals</a:t>
            </a:r>
          </a:p>
          <a:p>
            <a:pPr lvl="1" eaLnBrk="1" hangingPunct="1">
              <a:buNone/>
            </a:pPr>
            <a:r>
              <a:rPr lang="en-US" sz="2000" b="1" dirty="0" smtClean="0">
                <a:latin typeface="Arial" pitchFamily="34" charset="0"/>
                <a:cs typeface="Arial" pitchFamily="34" charset="0"/>
              </a:rPr>
              <a:t>into extracellular fluids.</a:t>
            </a:r>
          </a:p>
        </p:txBody>
      </p:sp>
      <p:pic>
        <p:nvPicPr>
          <p:cNvPr id="4101" name="Picture 3" descr="legbon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371600"/>
            <a:ext cx="2133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025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717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717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717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717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717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7172">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7172">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7172">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7172">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717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4" descr="Fig 36"/>
          <p:cNvPicPr>
            <a:picLocks noChangeAspect="1" noChangeArrowheads="1"/>
          </p:cNvPicPr>
          <p:nvPr/>
        </p:nvPicPr>
        <p:blipFill>
          <a:blip r:embed="rId2" cstate="print"/>
          <a:srcRect/>
          <a:stretch>
            <a:fillRect/>
          </a:stretch>
        </p:blipFill>
        <p:spPr bwMode="auto">
          <a:xfrm>
            <a:off x="2133600" y="0"/>
            <a:ext cx="4676775" cy="7162800"/>
          </a:xfrm>
          <a:prstGeom prst="rect">
            <a:avLst/>
          </a:prstGeom>
          <a:noFill/>
          <a:ln w="9525">
            <a:noFill/>
            <a:miter lim="800000"/>
            <a:headEnd/>
            <a:tailEnd/>
          </a:ln>
        </p:spPr>
      </p:pic>
    </p:spTree>
    <p:extLst>
      <p:ext uri="{BB962C8B-B14F-4D97-AF65-F5344CB8AC3E}">
        <p14:creationId xmlns:p14="http://schemas.microsoft.com/office/powerpoint/2010/main" val="3569977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74638"/>
            <a:ext cx="8229600" cy="487362"/>
          </a:xfrm>
        </p:spPr>
        <p:txBody>
          <a:bodyPr/>
          <a:lstStyle/>
          <a:p>
            <a:pPr eaLnBrk="1" hangingPunct="1"/>
            <a:r>
              <a:rPr lang="en-US" sz="3200" b="1" dirty="0" smtClean="0">
                <a:solidFill>
                  <a:srgbClr val="FFFF00"/>
                </a:solidFill>
                <a:latin typeface="Arial" pitchFamily="34" charset="0"/>
                <a:cs typeface="Arial" pitchFamily="34" charset="0"/>
              </a:rPr>
              <a:t>Functions of Calcium</a:t>
            </a:r>
          </a:p>
        </p:txBody>
      </p:sp>
      <p:sp>
        <p:nvSpPr>
          <p:cNvPr id="4099" name="Rectangle 5"/>
          <p:cNvSpPr>
            <a:spLocks noGrp="1" noChangeArrowheads="1"/>
          </p:cNvSpPr>
          <p:nvPr>
            <p:ph type="body" sz="half" idx="1"/>
          </p:nvPr>
        </p:nvSpPr>
        <p:spPr>
          <a:xfrm>
            <a:off x="1066800" y="914400"/>
            <a:ext cx="6858000" cy="5219700"/>
          </a:xfrm>
        </p:spPr>
        <p:txBody>
          <a:bodyPr/>
          <a:lstStyle/>
          <a:p>
            <a:pPr lvl="0" eaLnBrk="1" hangingPunct="1"/>
            <a:r>
              <a:rPr kumimoji="0" lang="en-GB" sz="2400" b="1" i="0" u="none" strike="noStrike" kern="0" cap="none" spc="0" normalizeH="0" baseline="0" noProof="0" dirty="0" smtClean="0">
                <a:ln>
                  <a:noFill/>
                </a:ln>
                <a:solidFill>
                  <a:srgbClr val="FFFF00"/>
                </a:solidFill>
                <a:effectLst/>
                <a:uLnTx/>
                <a:uFillTx/>
                <a:latin typeface="Arial" pitchFamily="34" charset="0"/>
                <a:cs typeface="Arial" pitchFamily="34" charset="0"/>
              </a:rPr>
              <a:t>Total serum calcium </a:t>
            </a:r>
            <a:r>
              <a:rPr kumimoji="0" lang="en-GB" sz="2400" b="1" i="0" u="none" strike="noStrike" kern="0" cap="none" spc="0" normalizeH="0" baseline="0" noProof="0" dirty="0" smtClean="0">
                <a:ln>
                  <a:noFill/>
                </a:ln>
                <a:effectLst/>
                <a:uLnTx/>
                <a:uFillTx/>
                <a:latin typeface="Arial" pitchFamily="34" charset="0"/>
                <a:cs typeface="Arial" pitchFamily="34" charset="0"/>
              </a:rPr>
              <a:t>2.15 - 2.6</a:t>
            </a:r>
            <a:r>
              <a:rPr lang="en-GB" sz="2400" b="1" dirty="0">
                <a:latin typeface="Arial" pitchFamily="34" charset="0"/>
                <a:cs typeface="Arial" pitchFamily="34" charset="0"/>
              </a:rPr>
              <a:t> </a:t>
            </a:r>
            <a:r>
              <a:rPr kumimoji="0" lang="en-GB" sz="2400" b="1" i="0" u="none" strike="noStrike" kern="0" cap="none" spc="0" normalizeH="0" baseline="0" noProof="0" dirty="0" err="1" smtClean="0">
                <a:ln>
                  <a:noFill/>
                </a:ln>
                <a:solidFill>
                  <a:srgbClr val="FFFF00"/>
                </a:solidFill>
                <a:effectLst/>
                <a:uLnTx/>
                <a:uFillTx/>
                <a:latin typeface="Arial" pitchFamily="34" charset="0"/>
                <a:cs typeface="Arial" pitchFamily="34" charset="0"/>
              </a:rPr>
              <a:t>mmol</a:t>
            </a:r>
            <a:r>
              <a:rPr kumimoji="0" lang="en-GB" sz="2400" b="1" i="0" u="none" strike="noStrike" kern="0" cap="none" spc="0" normalizeH="0" baseline="0" noProof="0" dirty="0" smtClean="0">
                <a:ln>
                  <a:noFill/>
                </a:ln>
                <a:solidFill>
                  <a:srgbClr val="FFFF00"/>
                </a:solidFill>
                <a:effectLst/>
                <a:uLnTx/>
                <a:uFillTx/>
                <a:latin typeface="Arial" pitchFamily="34" charset="0"/>
                <a:cs typeface="Arial" pitchFamily="34" charset="0"/>
              </a:rPr>
              <a:t>/L</a:t>
            </a:r>
          </a:p>
          <a:p>
            <a:pPr eaLnBrk="1" hangingPunct="1"/>
            <a:r>
              <a:rPr lang="en-US" sz="2400" b="1" dirty="0" smtClean="0">
                <a:latin typeface="Arial" charset="0"/>
                <a:cs typeface="Arial" charset="0"/>
              </a:rPr>
              <a:t>Regulate  neuromuscular excitability</a:t>
            </a:r>
          </a:p>
          <a:p>
            <a:pPr eaLnBrk="1" hangingPunct="1"/>
            <a:r>
              <a:rPr lang="en-US" sz="2400" b="1" dirty="0" smtClean="0">
                <a:latin typeface="Arial" charset="0"/>
                <a:cs typeface="Arial" charset="0"/>
              </a:rPr>
              <a:t>Blood coagulation</a:t>
            </a:r>
          </a:p>
          <a:p>
            <a:pPr eaLnBrk="1" hangingPunct="1"/>
            <a:r>
              <a:rPr lang="en-US" sz="2400" b="1" dirty="0" smtClean="0">
                <a:latin typeface="Arial" charset="0"/>
                <a:cs typeface="Arial" charset="0"/>
              </a:rPr>
              <a:t>Secretory processes</a:t>
            </a:r>
          </a:p>
          <a:p>
            <a:pPr eaLnBrk="1" hangingPunct="1"/>
            <a:r>
              <a:rPr lang="en-US" sz="2400" b="1" dirty="0" smtClean="0">
                <a:latin typeface="Arial" charset="0"/>
                <a:cs typeface="Arial" charset="0"/>
              </a:rPr>
              <a:t>Membrane integrity</a:t>
            </a:r>
          </a:p>
          <a:p>
            <a:pPr eaLnBrk="1" hangingPunct="1"/>
            <a:r>
              <a:rPr lang="en-US" sz="2400" b="1" dirty="0" smtClean="0">
                <a:latin typeface="Arial" charset="0"/>
                <a:cs typeface="Arial" charset="0"/>
              </a:rPr>
              <a:t>Plasma membrane transport</a:t>
            </a:r>
          </a:p>
          <a:p>
            <a:pPr eaLnBrk="1" hangingPunct="1"/>
            <a:r>
              <a:rPr lang="en-US" sz="2400" b="1" dirty="0" smtClean="0">
                <a:latin typeface="Arial" charset="0"/>
                <a:cs typeface="Arial" charset="0"/>
              </a:rPr>
              <a:t>Enzyme reactions</a:t>
            </a:r>
          </a:p>
          <a:p>
            <a:pPr eaLnBrk="1" hangingPunct="1"/>
            <a:r>
              <a:rPr lang="en-US" sz="2400" b="1" dirty="0" smtClean="0">
                <a:latin typeface="Arial" charset="0"/>
                <a:cs typeface="Arial" charset="0"/>
              </a:rPr>
              <a:t>Release of hormones and neurotransmitters </a:t>
            </a:r>
          </a:p>
          <a:p>
            <a:pPr eaLnBrk="1" hangingPunct="1"/>
            <a:r>
              <a:rPr lang="en-US" sz="2400" b="1" dirty="0" smtClean="0">
                <a:latin typeface="Arial" charset="0"/>
                <a:cs typeface="Arial" charset="0"/>
              </a:rPr>
              <a:t>Bone mineralization</a:t>
            </a:r>
          </a:p>
          <a:p>
            <a:pPr eaLnBrk="1" hangingPunct="1"/>
            <a:endParaRPr lang="en-US" sz="2400" b="1" dirty="0" smtClean="0">
              <a:solidFill>
                <a:schemeClr val="bg1"/>
              </a:solidFill>
            </a:endParaRPr>
          </a:p>
        </p:txBody>
      </p:sp>
    </p:spTree>
    <p:extLst>
      <p:ext uri="{BB962C8B-B14F-4D97-AF65-F5344CB8AC3E}">
        <p14:creationId xmlns:p14="http://schemas.microsoft.com/office/powerpoint/2010/main" val="57192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a:xfrm>
            <a:off x="609600" y="152400"/>
            <a:ext cx="7620000" cy="990600"/>
          </a:xfrm>
        </p:spPr>
        <p:txBody>
          <a:bodyPr/>
          <a:lstStyle/>
          <a:p>
            <a:pPr eaLnBrk="1" hangingPunct="1"/>
            <a:r>
              <a:rPr lang="en-US" sz="3200" b="1" dirty="0" smtClean="0">
                <a:solidFill>
                  <a:srgbClr val="FFFF00"/>
                </a:solidFill>
                <a:latin typeface="Arial" pitchFamily="34" charset="0"/>
                <a:cs typeface="Arial" pitchFamily="34" charset="0"/>
              </a:rPr>
              <a:t>Phosphorus</a:t>
            </a:r>
          </a:p>
        </p:txBody>
      </p:sp>
      <p:sp>
        <p:nvSpPr>
          <p:cNvPr id="6147" name="Content Placeholder 4"/>
          <p:cNvSpPr>
            <a:spLocks noGrp="1"/>
          </p:cNvSpPr>
          <p:nvPr>
            <p:ph sz="half" idx="2"/>
          </p:nvPr>
        </p:nvSpPr>
        <p:spPr>
          <a:xfrm>
            <a:off x="914400" y="1295400"/>
            <a:ext cx="6705600" cy="4432300"/>
          </a:xfrm>
        </p:spPr>
        <p:txBody>
          <a:bodyPr/>
          <a:lstStyle/>
          <a:p>
            <a:pPr eaLnBrk="1" hangingPunct="1"/>
            <a:r>
              <a:rPr lang="en-US" b="1" dirty="0" smtClean="0">
                <a:latin typeface="Arial" charset="0"/>
                <a:cs typeface="Arial" charset="0"/>
              </a:rPr>
              <a:t>Important role in cellular metabolism</a:t>
            </a:r>
          </a:p>
          <a:p>
            <a:pPr marL="0" indent="0" eaLnBrk="1" hangingPunct="1">
              <a:buNone/>
            </a:pPr>
            <a:r>
              <a:rPr lang="en-US" b="1" dirty="0" smtClean="0">
                <a:latin typeface="Arial" charset="0"/>
                <a:cs typeface="Arial" charset="0"/>
              </a:rPr>
              <a:t> </a:t>
            </a:r>
          </a:p>
          <a:p>
            <a:pPr eaLnBrk="1" hangingPunct="1"/>
            <a:r>
              <a:rPr lang="en-US" b="1" dirty="0">
                <a:latin typeface="Arial" charset="0"/>
                <a:cs typeface="Arial" charset="0"/>
              </a:rPr>
              <a:t>S</a:t>
            </a:r>
            <a:r>
              <a:rPr lang="en-US" b="1" dirty="0" smtClean="0">
                <a:latin typeface="Arial" charset="0"/>
                <a:cs typeface="Arial" charset="0"/>
              </a:rPr>
              <a:t>ource of energy in cellular reactions</a:t>
            </a:r>
          </a:p>
          <a:p>
            <a:pPr eaLnBrk="1" hangingPunct="1"/>
            <a:endParaRPr lang="en-US" b="1" dirty="0" smtClean="0">
              <a:latin typeface="Arial" charset="0"/>
              <a:cs typeface="Arial" charset="0"/>
            </a:endParaRPr>
          </a:p>
          <a:p>
            <a:pPr eaLnBrk="1" hangingPunct="1"/>
            <a:r>
              <a:rPr lang="en-US" b="1" dirty="0" smtClean="0">
                <a:latin typeface="Arial" charset="0"/>
                <a:cs typeface="Arial" charset="0"/>
              </a:rPr>
              <a:t>Component of phospholipids in membranes</a:t>
            </a:r>
          </a:p>
        </p:txBody>
      </p:sp>
    </p:spTree>
    <p:extLst>
      <p:ext uri="{BB962C8B-B14F-4D97-AF65-F5344CB8AC3E}">
        <p14:creationId xmlns:p14="http://schemas.microsoft.com/office/powerpoint/2010/main" val="3962129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FFFF00"/>
                </a:solidFill>
                <a:latin typeface="Arial" pitchFamily="34" charset="0"/>
                <a:cs typeface="Arial" pitchFamily="34" charset="0"/>
              </a:rPr>
              <a:t>Inorganic constituents of bone</a:t>
            </a:r>
            <a:endParaRPr lang="en-US" sz="3200" b="1" dirty="0">
              <a:solidFill>
                <a:srgbClr val="FFFF00"/>
              </a:solidFill>
              <a:latin typeface="Arial" pitchFamily="34" charset="0"/>
              <a:cs typeface="Arial" pitchFamily="34" charset="0"/>
            </a:endParaRPr>
          </a:p>
        </p:txBody>
      </p:sp>
      <p:sp>
        <p:nvSpPr>
          <p:cNvPr id="3" name="Text Placeholder 2"/>
          <p:cNvSpPr>
            <a:spLocks noGrp="1"/>
          </p:cNvSpPr>
          <p:nvPr>
            <p:ph type="body" idx="1"/>
          </p:nvPr>
        </p:nvSpPr>
        <p:spPr>
          <a:xfrm>
            <a:off x="1295400" y="1371600"/>
            <a:ext cx="3201988" cy="609601"/>
          </a:xfrm>
        </p:spPr>
        <p:txBody>
          <a:bodyPr/>
          <a:lstStyle/>
          <a:p>
            <a:pPr algn="ctr"/>
            <a:r>
              <a:rPr lang="en-US" sz="4400" b="0" dirty="0" smtClean="0">
                <a:solidFill>
                  <a:srgbClr val="000000"/>
                </a:solidFill>
                <a:ea typeface="+mj-ea"/>
                <a:cs typeface="+mj-cs"/>
              </a:rPr>
              <a:t> </a:t>
            </a:r>
            <a:r>
              <a:rPr lang="en-US" u="sng" dirty="0" smtClean="0">
                <a:solidFill>
                  <a:srgbClr val="FFFF00"/>
                </a:solidFill>
                <a:latin typeface="Arial" pitchFamily="34" charset="0"/>
                <a:ea typeface="+mj-ea"/>
                <a:cs typeface="Arial" pitchFamily="34" charset="0"/>
              </a:rPr>
              <a:t>constituent</a:t>
            </a:r>
            <a:endParaRPr lang="en-US" u="sng" dirty="0">
              <a:solidFill>
                <a:srgbClr val="FFFF00"/>
              </a:solidFill>
              <a:latin typeface="Arial" pitchFamily="34" charset="0"/>
              <a:cs typeface="Arial" pitchFamily="34" charset="0"/>
            </a:endParaRPr>
          </a:p>
        </p:txBody>
      </p:sp>
      <p:sp>
        <p:nvSpPr>
          <p:cNvPr id="4" name="Content Placeholder 3"/>
          <p:cNvSpPr>
            <a:spLocks noGrp="1"/>
          </p:cNvSpPr>
          <p:nvPr>
            <p:ph sz="half" idx="2"/>
          </p:nvPr>
        </p:nvSpPr>
        <p:spPr>
          <a:xfrm>
            <a:off x="1447800" y="2174875"/>
            <a:ext cx="3049588" cy="3951288"/>
          </a:xfrm>
        </p:spPr>
        <p:txBody>
          <a:bodyPr/>
          <a:lstStyle/>
          <a:p>
            <a:pPr marL="0" indent="0" algn="ctr">
              <a:buNone/>
            </a:pPr>
            <a:r>
              <a:rPr lang="en-US" dirty="0" smtClean="0"/>
              <a:t>   </a:t>
            </a:r>
            <a:r>
              <a:rPr lang="en-US" b="1" dirty="0" smtClean="0">
                <a:latin typeface="Arial" pitchFamily="34" charset="0"/>
                <a:cs typeface="Arial" pitchFamily="34" charset="0"/>
              </a:rPr>
              <a:t>Calcium</a:t>
            </a:r>
          </a:p>
          <a:p>
            <a:pPr marL="0" indent="0" algn="ctr">
              <a:buNone/>
            </a:pPr>
            <a:r>
              <a:rPr lang="en-US" b="1" dirty="0" smtClean="0">
                <a:latin typeface="Arial" pitchFamily="34" charset="0"/>
                <a:cs typeface="Arial" pitchFamily="34" charset="0"/>
              </a:rPr>
              <a:t>       Phosphate</a:t>
            </a:r>
          </a:p>
          <a:p>
            <a:pPr marL="0" indent="0" algn="ctr">
              <a:buNone/>
            </a:pPr>
            <a:r>
              <a:rPr lang="en-US" b="1" dirty="0" smtClean="0">
                <a:latin typeface="Arial" pitchFamily="34" charset="0"/>
                <a:cs typeface="Arial" pitchFamily="34" charset="0"/>
              </a:rPr>
              <a:t>       Carbonate</a:t>
            </a:r>
          </a:p>
          <a:p>
            <a:pPr marL="0" indent="0" algn="ctr">
              <a:buNone/>
            </a:pPr>
            <a:r>
              <a:rPr lang="en-US" b="1" dirty="0" smtClean="0">
                <a:latin typeface="Arial" pitchFamily="34" charset="0"/>
                <a:cs typeface="Arial" pitchFamily="34" charset="0"/>
              </a:rPr>
              <a:t>         Magnesium </a:t>
            </a:r>
          </a:p>
          <a:p>
            <a:pPr marL="0" indent="0" algn="ctr">
              <a:buNone/>
            </a:pPr>
            <a:r>
              <a:rPr lang="en-US" b="1" dirty="0" smtClean="0">
                <a:latin typeface="Arial" pitchFamily="34" charset="0"/>
                <a:cs typeface="Arial" pitchFamily="34" charset="0"/>
              </a:rPr>
              <a:t>   Sodium </a:t>
            </a:r>
            <a:endParaRPr lang="en-US" b="1" dirty="0">
              <a:latin typeface="Arial" pitchFamily="34" charset="0"/>
              <a:cs typeface="Arial" pitchFamily="34" charset="0"/>
            </a:endParaRPr>
          </a:p>
          <a:p>
            <a:pPr marL="0" indent="0" algn="ctr">
              <a:buNone/>
            </a:pPr>
            <a:r>
              <a:rPr lang="en-US" b="1" dirty="0" smtClean="0">
                <a:latin typeface="Arial" pitchFamily="34" charset="0"/>
                <a:cs typeface="Arial" pitchFamily="34" charset="0"/>
              </a:rPr>
              <a:t> Water  </a:t>
            </a:r>
            <a:r>
              <a:rPr lang="en-US" dirty="0" smtClean="0">
                <a:latin typeface="Arial" pitchFamily="34" charset="0"/>
                <a:cs typeface="Arial" pitchFamily="34" charset="0"/>
              </a:rPr>
              <a:t>                         </a:t>
            </a:r>
            <a:r>
              <a:rPr lang="en-US" dirty="0" smtClean="0"/>
              <a:t>                   </a:t>
            </a:r>
            <a:endParaRPr lang="en-US" dirty="0"/>
          </a:p>
        </p:txBody>
      </p:sp>
      <p:sp>
        <p:nvSpPr>
          <p:cNvPr id="5" name="Text Placeholder 4"/>
          <p:cNvSpPr>
            <a:spLocks noGrp="1"/>
          </p:cNvSpPr>
          <p:nvPr>
            <p:ph type="body" sz="quarter" idx="3"/>
          </p:nvPr>
        </p:nvSpPr>
        <p:spPr>
          <a:xfrm>
            <a:off x="4267201" y="1295400"/>
            <a:ext cx="4114799" cy="879475"/>
          </a:xfrm>
        </p:spPr>
        <p:txBody>
          <a:bodyPr/>
          <a:lstStyle/>
          <a:p>
            <a:pPr algn="ctr"/>
            <a:r>
              <a:rPr lang="en-US" u="sng" dirty="0" smtClean="0">
                <a:solidFill>
                  <a:srgbClr val="FFFF00"/>
                </a:solidFill>
                <a:latin typeface="Arial" pitchFamily="34" charset="0"/>
                <a:cs typeface="Arial" pitchFamily="34" charset="0"/>
              </a:rPr>
              <a:t>%age of total body content </a:t>
            </a:r>
          </a:p>
          <a:p>
            <a:pPr algn="ctr"/>
            <a:r>
              <a:rPr lang="en-US" u="sng" dirty="0" smtClean="0">
                <a:solidFill>
                  <a:srgbClr val="FFFF00"/>
                </a:solidFill>
                <a:latin typeface="Arial" pitchFamily="34" charset="0"/>
                <a:cs typeface="Arial" pitchFamily="34" charset="0"/>
              </a:rPr>
              <a:t>Present in bone</a:t>
            </a:r>
            <a:endParaRPr lang="en-US" u="sng" dirty="0">
              <a:solidFill>
                <a:srgbClr val="FFFF00"/>
              </a:solidFill>
              <a:latin typeface="Arial" pitchFamily="34" charset="0"/>
              <a:cs typeface="Arial" pitchFamily="34" charset="0"/>
            </a:endParaRPr>
          </a:p>
        </p:txBody>
      </p:sp>
      <p:sp>
        <p:nvSpPr>
          <p:cNvPr id="6" name="Content Placeholder 5"/>
          <p:cNvSpPr>
            <a:spLocks noGrp="1"/>
          </p:cNvSpPr>
          <p:nvPr>
            <p:ph sz="quarter" idx="4"/>
          </p:nvPr>
        </p:nvSpPr>
        <p:spPr>
          <a:xfrm>
            <a:off x="4953000" y="2174875"/>
            <a:ext cx="2286000" cy="3951288"/>
          </a:xfrm>
        </p:spPr>
        <p:txBody>
          <a:bodyPr/>
          <a:lstStyle/>
          <a:p>
            <a:pPr marL="0" indent="0" algn="ctr">
              <a:buNone/>
            </a:pPr>
            <a:r>
              <a:rPr lang="en-US" b="1" dirty="0" smtClean="0">
                <a:latin typeface="Arial" pitchFamily="34" charset="0"/>
                <a:cs typeface="Arial" pitchFamily="34" charset="0"/>
              </a:rPr>
              <a:t>99 </a:t>
            </a:r>
          </a:p>
          <a:p>
            <a:pPr marL="0" indent="0" algn="ctr">
              <a:buNone/>
            </a:pPr>
            <a:r>
              <a:rPr lang="en-US" b="1" dirty="0" smtClean="0">
                <a:latin typeface="Arial" pitchFamily="34" charset="0"/>
                <a:cs typeface="Arial" pitchFamily="34" charset="0"/>
              </a:rPr>
              <a:t>86</a:t>
            </a:r>
          </a:p>
          <a:p>
            <a:pPr marL="0" indent="0" algn="ctr">
              <a:buNone/>
            </a:pPr>
            <a:r>
              <a:rPr lang="en-US" b="1" dirty="0" smtClean="0">
                <a:latin typeface="Arial" pitchFamily="34" charset="0"/>
                <a:cs typeface="Arial" pitchFamily="34" charset="0"/>
              </a:rPr>
              <a:t>80</a:t>
            </a:r>
          </a:p>
          <a:p>
            <a:pPr marL="0" indent="0" algn="ctr">
              <a:buNone/>
            </a:pPr>
            <a:r>
              <a:rPr lang="en-US" b="1" dirty="0" smtClean="0">
                <a:latin typeface="Arial" pitchFamily="34" charset="0"/>
                <a:cs typeface="Arial" pitchFamily="34" charset="0"/>
              </a:rPr>
              <a:t> 50</a:t>
            </a:r>
          </a:p>
          <a:p>
            <a:pPr marL="0" indent="0" algn="ctr">
              <a:buNone/>
            </a:pPr>
            <a:r>
              <a:rPr lang="en-US" b="1" dirty="0" smtClean="0">
                <a:latin typeface="Arial" pitchFamily="34" charset="0"/>
                <a:cs typeface="Arial" pitchFamily="34" charset="0"/>
              </a:rPr>
              <a:t>  35</a:t>
            </a:r>
          </a:p>
          <a:p>
            <a:pPr marL="0" indent="0" algn="ctr">
              <a:buNone/>
            </a:pPr>
            <a:r>
              <a:rPr lang="en-US" b="1" dirty="0" smtClean="0">
                <a:latin typeface="Arial" pitchFamily="34" charset="0"/>
                <a:cs typeface="Arial" pitchFamily="34" charset="0"/>
              </a:rPr>
              <a:t>  9</a:t>
            </a:r>
            <a:endParaRPr lang="en-US" b="1" dirty="0">
              <a:latin typeface="Arial" pitchFamily="34" charset="0"/>
              <a:cs typeface="Arial" pitchFamily="34" charset="0"/>
            </a:endParaRPr>
          </a:p>
        </p:txBody>
      </p:sp>
    </p:spTree>
    <p:extLst>
      <p:ext uri="{BB962C8B-B14F-4D97-AF65-F5344CB8AC3E}">
        <p14:creationId xmlns:p14="http://schemas.microsoft.com/office/powerpoint/2010/main" val="2787685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4" descr="Fig 36"/>
          <p:cNvPicPr>
            <a:picLocks noChangeAspect="1" noChangeArrowheads="1"/>
          </p:cNvPicPr>
          <p:nvPr/>
        </p:nvPicPr>
        <p:blipFill>
          <a:blip r:embed="rId2" cstate="print"/>
          <a:srcRect/>
          <a:stretch>
            <a:fillRect/>
          </a:stretch>
        </p:blipFill>
        <p:spPr bwMode="auto">
          <a:xfrm>
            <a:off x="1447800" y="0"/>
            <a:ext cx="5943600" cy="746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95400" y="533400"/>
            <a:ext cx="6858000" cy="5592763"/>
          </a:xfrm>
        </p:spPr>
        <p:txBody>
          <a:bodyPr/>
          <a:lstStyle/>
          <a:p>
            <a:pPr algn="ctr">
              <a:buNone/>
            </a:pPr>
            <a:r>
              <a:rPr lang="en-US" b="1" dirty="0" smtClean="0">
                <a:solidFill>
                  <a:srgbClr val="FFFF00"/>
                </a:solidFill>
                <a:latin typeface="Arial" pitchFamily="34" charset="0"/>
                <a:cs typeface="Arial" pitchFamily="34" charset="0"/>
              </a:rPr>
              <a:t>The Parathyroid Hormone</a:t>
            </a:r>
          </a:p>
          <a:p>
            <a:pPr>
              <a:buNone/>
            </a:pPr>
            <a:endParaRPr lang="en-US" dirty="0" smtClean="0"/>
          </a:p>
          <a:p>
            <a:pPr>
              <a:buNone/>
            </a:pPr>
            <a:r>
              <a:rPr lang="en-US" sz="2800" b="1" dirty="0" smtClean="0"/>
              <a:t>  </a:t>
            </a:r>
            <a:r>
              <a:rPr lang="en-US" sz="2800" b="1" dirty="0" smtClean="0">
                <a:latin typeface="Arial" pitchFamily="34" charset="0"/>
                <a:cs typeface="Arial" pitchFamily="34" charset="0"/>
              </a:rPr>
              <a:t>Secreted by the parathyroid glands.</a:t>
            </a:r>
          </a:p>
          <a:p>
            <a:pPr>
              <a:buNone/>
            </a:pPr>
            <a:endParaRPr lang="en-US" sz="2800" b="1" dirty="0" smtClean="0">
              <a:latin typeface="Arial" pitchFamily="34" charset="0"/>
              <a:cs typeface="Arial" pitchFamily="34" charset="0"/>
            </a:endParaRPr>
          </a:p>
          <a:p>
            <a:pPr>
              <a:buNone/>
            </a:pPr>
            <a:r>
              <a:rPr lang="en-US" sz="2800" b="1" dirty="0" smtClean="0">
                <a:latin typeface="Arial" pitchFamily="34" charset="0"/>
                <a:cs typeface="Arial" pitchFamily="34" charset="0"/>
              </a:rPr>
              <a:t>  Stimulated by hypocalcaemia.</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4" descr="fig18-12"/>
          <p:cNvPicPr>
            <a:picLocks noChangeAspect="1" noChangeArrowheads="1"/>
          </p:cNvPicPr>
          <p:nvPr/>
        </p:nvPicPr>
        <p:blipFill>
          <a:blip r:embed="rId2" cstate="print"/>
          <a:srcRect/>
          <a:stretch>
            <a:fillRect/>
          </a:stretch>
        </p:blipFill>
        <p:spPr bwMode="auto">
          <a:xfrm>
            <a:off x="609600" y="427038"/>
            <a:ext cx="7848600" cy="5135562"/>
          </a:xfrm>
          <a:prstGeom prst="rect">
            <a:avLst/>
          </a:prstGeom>
          <a:noFill/>
          <a:ln w="9525">
            <a:noFill/>
            <a:miter lim="800000"/>
            <a:headEnd/>
            <a:tailEnd/>
          </a:ln>
        </p:spPr>
      </p:pic>
      <p:sp>
        <p:nvSpPr>
          <p:cNvPr id="13317" name="Text Box 5"/>
          <p:cNvSpPr txBox="1">
            <a:spLocks noChangeArrowheads="1"/>
          </p:cNvSpPr>
          <p:nvPr/>
        </p:nvSpPr>
        <p:spPr bwMode="auto">
          <a:xfrm>
            <a:off x="609600" y="5575300"/>
            <a:ext cx="7848600" cy="825500"/>
          </a:xfrm>
          <a:prstGeom prst="rect">
            <a:avLst/>
          </a:prstGeom>
          <a:noFill/>
          <a:ln w="9525">
            <a:noFill/>
            <a:miter lim="800000"/>
            <a:headEnd/>
            <a:tailEnd/>
          </a:ln>
          <a:effectLst/>
        </p:spPr>
        <p:txBody>
          <a:bodyPr>
            <a:spAutoFit/>
          </a:bodyPr>
          <a:lstStyle/>
          <a:p>
            <a:pPr>
              <a:defRPr/>
            </a:pPr>
            <a:r>
              <a:rPr lang="en-US" sz="1600" b="1" dirty="0">
                <a:solidFill>
                  <a:srgbClr val="FFFF00"/>
                </a:solidFill>
                <a:effectLst>
                  <a:outerShdw blurRad="38100" dist="38100" dir="2700000" algn="tl">
                    <a:srgbClr val="C0C0C0"/>
                  </a:outerShdw>
                </a:effectLst>
                <a:latin typeface="Arial" pitchFamily="34" charset="0"/>
                <a:cs typeface="Arial" pitchFamily="34" charset="0"/>
              </a:rPr>
              <a:t>The Parathyroid Glands.  (a) The location of the parathyroid glands on the posterior surfaces of the thyroid lobes. (The thyroid lobes are located anterior to the trachea).  (b) Both parathyroid and thyroid tissues.  (c) Parathyroid cells.</a:t>
            </a:r>
          </a:p>
        </p:txBody>
      </p:sp>
    </p:spTree>
    <p:extLst>
      <p:ext uri="{BB962C8B-B14F-4D97-AF65-F5344CB8AC3E}">
        <p14:creationId xmlns:p14="http://schemas.microsoft.com/office/powerpoint/2010/main" val="3362991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152400"/>
            <a:ext cx="7772400" cy="609600"/>
          </a:xfrm>
        </p:spPr>
        <p:txBody>
          <a:bodyPr/>
          <a:lstStyle/>
          <a:p>
            <a:pPr eaLnBrk="1" hangingPunct="1"/>
            <a:r>
              <a:rPr lang="en-US" sz="2400" b="1" dirty="0" smtClean="0">
                <a:solidFill>
                  <a:srgbClr val="FFFF00"/>
                </a:solidFill>
                <a:latin typeface="Arial" pitchFamily="34" charset="0"/>
                <a:cs typeface="Arial" pitchFamily="34" charset="0"/>
              </a:rPr>
              <a:t>Actions of Parathyroid Hormone</a:t>
            </a:r>
          </a:p>
        </p:txBody>
      </p:sp>
      <p:sp>
        <p:nvSpPr>
          <p:cNvPr id="19459" name="Rectangle 3"/>
          <p:cNvSpPr>
            <a:spLocks noGrp="1" noChangeArrowheads="1"/>
          </p:cNvSpPr>
          <p:nvPr>
            <p:ph idx="1"/>
          </p:nvPr>
        </p:nvSpPr>
        <p:spPr>
          <a:xfrm>
            <a:off x="228600" y="838200"/>
            <a:ext cx="7924800" cy="5715000"/>
          </a:xfrm>
        </p:spPr>
        <p:txBody>
          <a:bodyPr/>
          <a:lstStyle/>
          <a:p>
            <a:pPr marL="457200" lvl="1" indent="0" eaLnBrk="1" hangingPunct="1">
              <a:lnSpc>
                <a:spcPct val="90000"/>
              </a:lnSpc>
              <a:buNone/>
            </a:pPr>
            <a:r>
              <a:rPr kumimoji="0" lang="en-US" sz="2400" b="1" i="0" u="none" strike="noStrike" kern="0" cap="none" spc="0" normalizeH="0" baseline="0" noProof="0" dirty="0" smtClean="0">
                <a:ln>
                  <a:noFill/>
                </a:ln>
                <a:solidFill>
                  <a:srgbClr val="FFFF00"/>
                </a:solidFill>
                <a:effectLst/>
                <a:uLnTx/>
                <a:uFillTx/>
                <a:latin typeface="Arial" pitchFamily="34" charset="0"/>
                <a:ea typeface="+mn-ea"/>
                <a:cs typeface="Arial" pitchFamily="34" charset="0"/>
              </a:rPr>
              <a:t>Necessary for fine control of </a:t>
            </a:r>
            <a:r>
              <a:rPr kumimoji="0" lang="en-US" sz="2400" b="1" i="0" u="none" strike="noStrike" kern="0" cap="none" spc="0" normalizeH="0" baseline="0" noProof="0" dirty="0" smtClean="0">
                <a:ln>
                  <a:noFill/>
                </a:ln>
                <a:effectLst/>
                <a:uLnTx/>
                <a:uFillTx/>
                <a:latin typeface="Arial" pitchFamily="34" charset="0"/>
                <a:ea typeface="+mn-ea"/>
                <a:cs typeface="Arial" pitchFamily="34" charset="0"/>
              </a:rPr>
              <a:t>ionized</a:t>
            </a:r>
            <a:r>
              <a:rPr kumimoji="0" lang="en-US" sz="2400" b="1" i="0" u="none" strike="noStrike" kern="0" cap="none" spc="0" normalizeH="0" baseline="0" noProof="0" dirty="0" smtClean="0">
                <a:ln>
                  <a:noFill/>
                </a:ln>
                <a:solidFill>
                  <a:srgbClr val="FFFF00"/>
                </a:solidFill>
                <a:effectLst/>
                <a:uLnTx/>
                <a:uFillTx/>
                <a:latin typeface="Arial" pitchFamily="34" charset="0"/>
                <a:ea typeface="+mn-ea"/>
                <a:cs typeface="Arial" pitchFamily="34" charset="0"/>
              </a:rPr>
              <a:t> serum </a:t>
            </a:r>
            <a:r>
              <a:rPr lang="en-US" sz="2400" b="1" dirty="0" smtClean="0">
                <a:solidFill>
                  <a:srgbClr val="FFFF00"/>
                </a:solidFill>
                <a:latin typeface="Arial" pitchFamily="34" charset="0"/>
                <a:cs typeface="Arial" pitchFamily="34" charset="0"/>
              </a:rPr>
              <a:t>Ca</a:t>
            </a:r>
            <a:r>
              <a:rPr lang="en-US" sz="2400" b="1" baseline="30000" dirty="0" smtClean="0">
                <a:solidFill>
                  <a:srgbClr val="FFFF00"/>
                </a:solidFill>
                <a:latin typeface="Arial" pitchFamily="34" charset="0"/>
                <a:cs typeface="Arial" pitchFamily="34" charset="0"/>
              </a:rPr>
              <a:t>2</a:t>
            </a:r>
            <a:r>
              <a:rPr lang="en-US" sz="2400" b="1" baseline="30000" dirty="0" smtClean="0">
                <a:solidFill>
                  <a:srgbClr val="FFFF00"/>
                </a:solidFill>
                <a:latin typeface="Arial" pitchFamily="34" charset="0"/>
                <a:cs typeface="Arial" pitchFamily="34" charset="0"/>
              </a:rPr>
              <a:t>+</a:t>
            </a:r>
            <a:r>
              <a:rPr kumimoji="0" lang="en-US" sz="2400" b="1" i="0" u="none" strike="noStrike" kern="0" cap="none" spc="0" normalizeH="0" baseline="0" noProof="0" dirty="0" smtClean="0">
                <a:ln>
                  <a:noFill/>
                </a:ln>
                <a:solidFill>
                  <a:srgbClr val="FFFF00"/>
                </a:solidFill>
                <a:effectLst/>
                <a:uLnTx/>
                <a:uFillTx/>
                <a:latin typeface="Arial" pitchFamily="34" charset="0"/>
                <a:ea typeface="+mn-ea"/>
                <a:cs typeface="Arial" pitchFamily="34" charset="0"/>
              </a:rPr>
              <a:t> </a:t>
            </a:r>
            <a:r>
              <a:rPr kumimoji="0" lang="en-US" sz="2400" b="1" i="0" u="none" strike="noStrike" kern="0" cap="none" spc="0" normalizeH="0" noProof="0" dirty="0" smtClean="0">
                <a:ln>
                  <a:noFill/>
                </a:ln>
                <a:solidFill>
                  <a:srgbClr val="FFFF00"/>
                </a:solidFill>
                <a:effectLst/>
                <a:uLnTx/>
                <a:uFillTx/>
                <a:latin typeface="Arial" pitchFamily="34" charset="0"/>
                <a:ea typeface="+mn-ea"/>
                <a:cs typeface="Arial" pitchFamily="34" charset="0"/>
              </a:rPr>
              <a:t> </a:t>
            </a:r>
            <a:r>
              <a:rPr kumimoji="0" lang="en-US" sz="2400" b="1" i="0" u="none" strike="noStrike" kern="0" cap="none" spc="0" normalizeH="0" baseline="0" noProof="0" dirty="0" smtClean="0">
                <a:ln>
                  <a:noFill/>
                </a:ln>
                <a:solidFill>
                  <a:srgbClr val="FFFF00"/>
                </a:solidFill>
                <a:effectLst/>
                <a:uLnTx/>
                <a:uFillTx/>
                <a:latin typeface="Arial" pitchFamily="34" charset="0"/>
                <a:ea typeface="+mn-ea"/>
                <a:cs typeface="Arial" pitchFamily="34" charset="0"/>
              </a:rPr>
              <a:t>levels.</a:t>
            </a:r>
            <a:endParaRPr kumimoji="0" lang="en-US" sz="2400" b="1" i="0" u="none" strike="noStrike" kern="0" cap="none" spc="0" normalizeH="0" baseline="0" noProof="0" dirty="0" smtClean="0">
              <a:ln>
                <a:noFill/>
              </a:ln>
              <a:solidFill>
                <a:srgbClr val="FFFF00"/>
              </a:solidFill>
              <a:effectLst/>
              <a:uLnTx/>
              <a:uFillTx/>
              <a:latin typeface="Arial" pitchFamily="34" charset="0"/>
              <a:ea typeface="+mn-ea"/>
              <a:cs typeface="Arial" pitchFamily="34" charset="0"/>
            </a:endParaRPr>
          </a:p>
          <a:p>
            <a:pPr lvl="1" eaLnBrk="1" hangingPunct="1">
              <a:lnSpc>
                <a:spcPct val="90000"/>
              </a:lnSpc>
            </a:pPr>
            <a:r>
              <a:rPr lang="en-US" sz="2000" b="1" dirty="0" smtClean="0">
                <a:latin typeface="Arial" pitchFamily="34" charset="0"/>
                <a:cs typeface="Arial" pitchFamily="34" charset="0"/>
              </a:rPr>
              <a:t>It increases Ca</a:t>
            </a:r>
            <a:r>
              <a:rPr lang="en-US" sz="2000" b="1" baseline="30000" dirty="0" smtClean="0">
                <a:latin typeface="Arial" pitchFamily="34" charset="0"/>
                <a:cs typeface="Arial" pitchFamily="34" charset="0"/>
              </a:rPr>
              <a:t>2+</a:t>
            </a:r>
            <a:endParaRPr lang="en-US" sz="2000" b="1" dirty="0" smtClean="0">
              <a:latin typeface="Arial" pitchFamily="34" charset="0"/>
              <a:cs typeface="Arial" pitchFamily="34" charset="0"/>
            </a:endParaRPr>
          </a:p>
          <a:p>
            <a:pPr lvl="1" eaLnBrk="1" hangingPunct="1">
              <a:lnSpc>
                <a:spcPct val="90000"/>
              </a:lnSpc>
            </a:pPr>
            <a:r>
              <a:rPr lang="en-US" sz="2000" b="1" dirty="0" smtClean="0">
                <a:latin typeface="Arial" pitchFamily="34" charset="0"/>
                <a:cs typeface="Arial" pitchFamily="34" charset="0"/>
              </a:rPr>
              <a:t>It decreases P</a:t>
            </a:r>
            <a:r>
              <a:rPr lang="en-US" sz="2000" b="1" baseline="-25000" dirty="0" smtClean="0">
                <a:latin typeface="Arial" pitchFamily="34" charset="0"/>
                <a:cs typeface="Arial" pitchFamily="34" charset="0"/>
              </a:rPr>
              <a:t>i</a:t>
            </a:r>
            <a:endParaRPr lang="en-US" sz="2000" b="1" dirty="0" smtClean="0">
              <a:latin typeface="Arial" pitchFamily="34" charset="0"/>
              <a:cs typeface="Arial" pitchFamily="34" charset="0"/>
            </a:endParaRPr>
          </a:p>
          <a:p>
            <a:pPr eaLnBrk="1" hangingPunct="1">
              <a:lnSpc>
                <a:spcPct val="90000"/>
              </a:lnSpc>
            </a:pPr>
            <a:endParaRPr lang="en-US" sz="2400" dirty="0" smtClean="0"/>
          </a:p>
          <a:p>
            <a:pPr eaLnBrk="1" hangingPunct="1">
              <a:lnSpc>
                <a:spcPct val="90000"/>
              </a:lnSpc>
            </a:pPr>
            <a:r>
              <a:rPr lang="en-US" sz="2400" b="1" dirty="0" smtClean="0">
                <a:latin typeface="Arial" pitchFamily="34" charset="0"/>
                <a:cs typeface="Arial" pitchFamily="34" charset="0"/>
              </a:rPr>
              <a:t>Parathyroid hormone acts directly on </a:t>
            </a:r>
            <a:r>
              <a:rPr lang="en-US" sz="2400" b="1" dirty="0" smtClean="0">
                <a:solidFill>
                  <a:srgbClr val="FFFF00"/>
                </a:solidFill>
                <a:latin typeface="Arial" pitchFamily="34" charset="0"/>
                <a:cs typeface="Arial" pitchFamily="34" charset="0"/>
              </a:rPr>
              <a:t>bone</a:t>
            </a:r>
            <a:r>
              <a:rPr lang="en-US" sz="2400" b="1" dirty="0" smtClean="0">
                <a:latin typeface="Arial" pitchFamily="34" charset="0"/>
                <a:cs typeface="Arial" pitchFamily="34" charset="0"/>
              </a:rPr>
              <a:t> to stimulate </a:t>
            </a:r>
            <a:r>
              <a:rPr lang="en-US" sz="2400" b="1" dirty="0" err="1" smtClean="0">
                <a:latin typeface="Arial" pitchFamily="34" charset="0"/>
                <a:cs typeface="Arial" pitchFamily="34" charset="0"/>
              </a:rPr>
              <a:t>resorption</a:t>
            </a:r>
            <a:r>
              <a:rPr lang="en-US" sz="2400" b="1" dirty="0" smtClean="0">
                <a:latin typeface="Arial" pitchFamily="34" charset="0"/>
                <a:cs typeface="Arial" pitchFamily="34" charset="0"/>
              </a:rPr>
              <a:t> and release of Ca</a:t>
            </a:r>
            <a:r>
              <a:rPr lang="en-US" sz="2400" b="1" baseline="30000" dirty="0" smtClean="0">
                <a:latin typeface="Arial" pitchFamily="34" charset="0"/>
                <a:cs typeface="Arial" pitchFamily="34" charset="0"/>
              </a:rPr>
              <a:t>2+</a:t>
            </a:r>
            <a:r>
              <a:rPr lang="en-US" sz="2400" b="1" dirty="0" smtClean="0">
                <a:latin typeface="Arial" pitchFamily="34" charset="0"/>
                <a:cs typeface="Arial" pitchFamily="34" charset="0"/>
              </a:rPr>
              <a:t> into the extracellular space (</a:t>
            </a:r>
            <a:r>
              <a:rPr lang="en-US" sz="2400" b="1" dirty="0" smtClean="0">
                <a:solidFill>
                  <a:srgbClr val="FFFF00"/>
                </a:solidFill>
                <a:latin typeface="Arial" pitchFamily="34" charset="0"/>
                <a:cs typeface="Arial" pitchFamily="34" charset="0"/>
              </a:rPr>
              <a:t>slow</a:t>
            </a:r>
            <a:r>
              <a:rPr lang="en-US" sz="2400" b="1" dirty="0" smtClean="0">
                <a:latin typeface="Arial" pitchFamily="34" charset="0"/>
                <a:cs typeface="Arial" pitchFamily="34" charset="0"/>
              </a:rPr>
              <a:t>)</a:t>
            </a:r>
          </a:p>
          <a:p>
            <a:pPr eaLnBrk="1" hangingPunct="1">
              <a:lnSpc>
                <a:spcPct val="90000"/>
              </a:lnSpc>
            </a:pPr>
            <a:endParaRPr lang="en-US" sz="2400" dirty="0" smtClean="0"/>
          </a:p>
          <a:p>
            <a:pPr eaLnBrk="1" hangingPunct="1">
              <a:lnSpc>
                <a:spcPct val="90000"/>
              </a:lnSpc>
            </a:pPr>
            <a:r>
              <a:rPr lang="en-US" sz="2400" b="1" dirty="0" smtClean="0">
                <a:latin typeface="Arial" pitchFamily="34" charset="0"/>
                <a:cs typeface="Arial" pitchFamily="34" charset="0"/>
              </a:rPr>
              <a:t>Two effects in kidney</a:t>
            </a:r>
          </a:p>
          <a:p>
            <a:pPr lvl="1" eaLnBrk="1" hangingPunct="1">
              <a:lnSpc>
                <a:spcPct val="90000"/>
              </a:lnSpc>
            </a:pPr>
            <a:r>
              <a:rPr lang="en-US" sz="2000" b="1" dirty="0" smtClean="0">
                <a:latin typeface="Arial" pitchFamily="34" charset="0"/>
                <a:cs typeface="Arial" pitchFamily="34" charset="0"/>
              </a:rPr>
              <a:t>Parathyroid hormone acts directly on </a:t>
            </a:r>
            <a:r>
              <a:rPr lang="en-US" sz="2000" b="1" dirty="0" smtClean="0">
                <a:solidFill>
                  <a:srgbClr val="FFFF00"/>
                </a:solidFill>
                <a:latin typeface="Arial" pitchFamily="34" charset="0"/>
                <a:cs typeface="Arial" pitchFamily="34" charset="0"/>
              </a:rPr>
              <a:t>kidney</a:t>
            </a:r>
            <a:r>
              <a:rPr lang="en-US" sz="2000" b="1" dirty="0" smtClean="0">
                <a:latin typeface="Arial" pitchFamily="34" charset="0"/>
                <a:cs typeface="Arial" pitchFamily="34" charset="0"/>
              </a:rPr>
              <a:t> to increase calcium reabsorption and phosphate excretion (</a:t>
            </a:r>
            <a:r>
              <a:rPr lang="en-US" sz="2000" b="1" dirty="0" smtClean="0">
                <a:solidFill>
                  <a:srgbClr val="FFFF00"/>
                </a:solidFill>
                <a:latin typeface="Arial" pitchFamily="34" charset="0"/>
                <a:cs typeface="Arial" pitchFamily="34" charset="0"/>
              </a:rPr>
              <a:t>rapid</a:t>
            </a:r>
            <a:r>
              <a:rPr lang="en-US" sz="2000" b="1" dirty="0" smtClean="0">
                <a:latin typeface="Arial" pitchFamily="34" charset="0"/>
                <a:cs typeface="Arial" pitchFamily="34" charset="0"/>
              </a:rPr>
              <a:t>)</a:t>
            </a:r>
          </a:p>
          <a:p>
            <a:pPr lvl="1" eaLnBrk="1" hangingPunct="1">
              <a:lnSpc>
                <a:spcPct val="90000"/>
              </a:lnSpc>
            </a:pPr>
            <a:endParaRPr lang="en-US" sz="2000" dirty="0" smtClean="0"/>
          </a:p>
          <a:p>
            <a:pPr lvl="1" eaLnBrk="1" hangingPunct="1">
              <a:lnSpc>
                <a:spcPct val="90000"/>
              </a:lnSpc>
            </a:pPr>
            <a:r>
              <a:rPr lang="en-US" sz="2000" b="1" dirty="0" smtClean="0">
                <a:latin typeface="Arial" pitchFamily="34" charset="0"/>
                <a:cs typeface="Arial" pitchFamily="34" charset="0"/>
              </a:rPr>
              <a:t>Stimulates transcription of 1-alpha hydroxylase enzyme for Vitamin D activation in kidney</a:t>
            </a:r>
          </a:p>
          <a:p>
            <a:pPr lvl="2" eaLnBrk="1" hangingPunct="1">
              <a:lnSpc>
                <a:spcPct val="90000"/>
              </a:lnSpc>
            </a:pPr>
            <a:r>
              <a:rPr lang="en-US" sz="2000" b="1" dirty="0" smtClean="0">
                <a:latin typeface="Arial" pitchFamily="34" charset="0"/>
                <a:cs typeface="Arial" pitchFamily="34" charset="0"/>
              </a:rPr>
              <a:t>Vitamin D increases calcium and phosphate absorption from intestine.</a:t>
            </a:r>
          </a:p>
        </p:txBody>
      </p:sp>
    </p:spTree>
    <p:extLst>
      <p:ext uri="{BB962C8B-B14F-4D97-AF65-F5344CB8AC3E}">
        <p14:creationId xmlns:p14="http://schemas.microsoft.com/office/powerpoint/2010/main" val="2367898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4" descr="Fig 36"/>
          <p:cNvPicPr>
            <a:picLocks noChangeAspect="1" noChangeArrowheads="1"/>
          </p:cNvPicPr>
          <p:nvPr/>
        </p:nvPicPr>
        <p:blipFill>
          <a:blip r:embed="rId2" cstate="print"/>
          <a:srcRect/>
          <a:stretch>
            <a:fillRect/>
          </a:stretch>
        </p:blipFill>
        <p:spPr bwMode="auto">
          <a:xfrm>
            <a:off x="762000" y="239713"/>
            <a:ext cx="7467600" cy="6178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28600"/>
            <a:ext cx="9144000" cy="533400"/>
          </a:xfrm>
        </p:spPr>
        <p:txBody>
          <a:bodyPr/>
          <a:lstStyle/>
          <a:p>
            <a:pPr eaLnBrk="1" hangingPunct="1"/>
            <a:r>
              <a:rPr lang="en-US" sz="2800" b="1" dirty="0" smtClean="0">
                <a:solidFill>
                  <a:srgbClr val="FFFF00"/>
                </a:solidFill>
                <a:latin typeface="Arial" pitchFamily="34" charset="0"/>
                <a:cs typeface="Arial" pitchFamily="34" charset="0"/>
              </a:rPr>
              <a:t>Regulation of Calcium Metabolism</a:t>
            </a:r>
          </a:p>
        </p:txBody>
      </p:sp>
      <p:sp>
        <p:nvSpPr>
          <p:cNvPr id="6147" name="Rectangle 3"/>
          <p:cNvSpPr>
            <a:spLocks noGrp="1" noChangeArrowheads="1"/>
          </p:cNvSpPr>
          <p:nvPr>
            <p:ph idx="1"/>
          </p:nvPr>
        </p:nvSpPr>
        <p:spPr>
          <a:xfrm>
            <a:off x="914400" y="773723"/>
            <a:ext cx="7391400" cy="5855677"/>
          </a:xfrm>
        </p:spPr>
        <p:txBody>
          <a:bodyPr/>
          <a:lstStyle/>
          <a:p>
            <a:pPr eaLnBrk="1" hangingPunct="1">
              <a:lnSpc>
                <a:spcPct val="90000"/>
              </a:lnSpc>
            </a:pPr>
            <a:r>
              <a:rPr lang="en-US" sz="2400" b="1" dirty="0" smtClean="0">
                <a:solidFill>
                  <a:srgbClr val="FFFF00"/>
                </a:solidFill>
                <a:latin typeface="Arial" pitchFamily="34" charset="0"/>
                <a:ea typeface="Arial Unicode MS" pitchFamily="34" charset="-128"/>
                <a:cs typeface="Arial" pitchFamily="34" charset="0"/>
              </a:rPr>
              <a:t>Minerals; serum concentration</a:t>
            </a:r>
          </a:p>
          <a:p>
            <a:pPr lvl="1" eaLnBrk="1" hangingPunct="1">
              <a:lnSpc>
                <a:spcPct val="90000"/>
              </a:lnSpc>
            </a:pPr>
            <a:r>
              <a:rPr lang="en-US" sz="2000" b="1" dirty="0" smtClean="0">
                <a:latin typeface="Arial" pitchFamily="34" charset="0"/>
                <a:ea typeface="Arial Unicode MS" pitchFamily="34" charset="-128"/>
                <a:cs typeface="Arial" pitchFamily="34" charset="0"/>
              </a:rPr>
              <a:t>Calcium (Ca</a:t>
            </a:r>
            <a:r>
              <a:rPr lang="en-US" sz="2000" b="1" baseline="30000" dirty="0" smtClean="0">
                <a:latin typeface="Arial" pitchFamily="34" charset="0"/>
                <a:ea typeface="Arial Unicode MS" pitchFamily="34" charset="-128"/>
                <a:cs typeface="Arial" pitchFamily="34" charset="0"/>
              </a:rPr>
              <a:t>2+</a:t>
            </a:r>
            <a:r>
              <a:rPr lang="en-US" sz="2000" b="1" dirty="0" smtClean="0">
                <a:latin typeface="Arial" pitchFamily="34" charset="0"/>
                <a:ea typeface="Arial Unicode MS" pitchFamily="34" charset="-128"/>
                <a:cs typeface="Arial" pitchFamily="34" charset="0"/>
              </a:rPr>
              <a:t>) = 2.2-2.6 </a:t>
            </a:r>
            <a:r>
              <a:rPr lang="en-US" sz="2000" b="1" dirty="0" err="1" smtClean="0">
                <a:latin typeface="Arial" pitchFamily="34" charset="0"/>
                <a:ea typeface="Arial Unicode MS" pitchFamily="34" charset="-128"/>
                <a:cs typeface="Arial" pitchFamily="34" charset="0"/>
              </a:rPr>
              <a:t>mM</a:t>
            </a:r>
            <a:r>
              <a:rPr lang="en-US" sz="2000" b="1" dirty="0" smtClean="0">
                <a:latin typeface="Arial" pitchFamily="34" charset="0"/>
                <a:ea typeface="Arial Unicode MS" pitchFamily="34" charset="-128"/>
                <a:cs typeface="Arial" pitchFamily="34" charset="0"/>
              </a:rPr>
              <a:t>/L (total)</a:t>
            </a:r>
          </a:p>
          <a:p>
            <a:pPr lvl="1" eaLnBrk="1" hangingPunct="1">
              <a:lnSpc>
                <a:spcPct val="90000"/>
              </a:lnSpc>
            </a:pPr>
            <a:r>
              <a:rPr lang="en-US" sz="2000" b="1" dirty="0" smtClean="0">
                <a:latin typeface="Arial" pitchFamily="34" charset="0"/>
                <a:ea typeface="Arial Unicode MS" pitchFamily="34" charset="-128"/>
                <a:cs typeface="Arial" pitchFamily="34" charset="0"/>
              </a:rPr>
              <a:t>Phosphate (</a:t>
            </a:r>
            <a:r>
              <a:rPr lang="en-US" sz="2000" b="1" dirty="0" smtClean="0">
                <a:latin typeface="Arial" pitchFamily="34" charset="0"/>
                <a:cs typeface="Arial" pitchFamily="34" charset="0"/>
              </a:rPr>
              <a:t>HPO</a:t>
            </a:r>
            <a:r>
              <a:rPr lang="en-US" sz="2000" b="1" baseline="-25000" dirty="0" smtClean="0">
                <a:latin typeface="Arial" pitchFamily="34" charset="0"/>
                <a:cs typeface="Arial" pitchFamily="34" charset="0"/>
              </a:rPr>
              <a:t>4</a:t>
            </a:r>
            <a:r>
              <a:rPr lang="en-US" sz="2000" b="1" baseline="30000" dirty="0" smtClean="0">
                <a:latin typeface="Arial" pitchFamily="34" charset="0"/>
                <a:cs typeface="Arial" pitchFamily="34" charset="0"/>
              </a:rPr>
              <a:t>2-</a:t>
            </a:r>
            <a:r>
              <a:rPr lang="en-US" sz="2000" b="1" dirty="0" smtClean="0">
                <a:latin typeface="Arial" pitchFamily="34" charset="0"/>
                <a:cs typeface="Arial" pitchFamily="34" charset="0"/>
              </a:rPr>
              <a:t>) = 0.7-1.4mM/L</a:t>
            </a:r>
          </a:p>
          <a:p>
            <a:pPr eaLnBrk="1" hangingPunct="1">
              <a:lnSpc>
                <a:spcPct val="90000"/>
              </a:lnSpc>
            </a:pPr>
            <a:endParaRPr lang="en-US" sz="2400" b="1" dirty="0" smtClean="0">
              <a:solidFill>
                <a:srgbClr val="FFFF00"/>
              </a:solidFill>
              <a:latin typeface="Arial" pitchFamily="34" charset="0"/>
              <a:ea typeface="Arial Unicode MS" pitchFamily="34" charset="-128"/>
              <a:cs typeface="Arial" pitchFamily="34" charset="0"/>
            </a:endParaRPr>
          </a:p>
          <a:p>
            <a:pPr eaLnBrk="1" hangingPunct="1">
              <a:lnSpc>
                <a:spcPct val="90000"/>
              </a:lnSpc>
            </a:pPr>
            <a:r>
              <a:rPr lang="en-US" sz="2400" b="1" dirty="0" smtClean="0">
                <a:solidFill>
                  <a:srgbClr val="FFFF00"/>
                </a:solidFill>
                <a:latin typeface="Arial" pitchFamily="34" charset="0"/>
                <a:ea typeface="Arial Unicode MS" pitchFamily="34" charset="-128"/>
                <a:cs typeface="Arial" pitchFamily="34" charset="0"/>
              </a:rPr>
              <a:t>Organ systems that play an import role in Ca</a:t>
            </a:r>
            <a:r>
              <a:rPr lang="en-US" sz="2400" b="1" baseline="30000" dirty="0" smtClean="0">
                <a:solidFill>
                  <a:srgbClr val="FFFF00"/>
                </a:solidFill>
                <a:latin typeface="Arial" pitchFamily="34" charset="0"/>
                <a:ea typeface="Arial Unicode MS" pitchFamily="34" charset="-128"/>
                <a:cs typeface="Arial" pitchFamily="34" charset="0"/>
              </a:rPr>
              <a:t>2+</a:t>
            </a:r>
            <a:r>
              <a:rPr lang="en-US" sz="2400" b="1" dirty="0" smtClean="0">
                <a:solidFill>
                  <a:srgbClr val="FFFF00"/>
                </a:solidFill>
                <a:latin typeface="Arial" pitchFamily="34" charset="0"/>
                <a:ea typeface="Arial Unicode MS" pitchFamily="34" charset="-128"/>
                <a:cs typeface="Arial" pitchFamily="34" charset="0"/>
              </a:rPr>
              <a:t> metabolism</a:t>
            </a:r>
          </a:p>
          <a:p>
            <a:pPr lvl="1" eaLnBrk="1" hangingPunct="1">
              <a:lnSpc>
                <a:spcPct val="90000"/>
              </a:lnSpc>
            </a:pPr>
            <a:r>
              <a:rPr lang="en-US" sz="2000" b="1" dirty="0" smtClean="0">
                <a:latin typeface="Arial" pitchFamily="34" charset="0"/>
                <a:ea typeface="Arial Unicode MS" pitchFamily="34" charset="-128"/>
                <a:cs typeface="Arial" pitchFamily="34" charset="0"/>
              </a:rPr>
              <a:t>Skeleton</a:t>
            </a:r>
          </a:p>
          <a:p>
            <a:pPr lvl="1" eaLnBrk="1" hangingPunct="1">
              <a:lnSpc>
                <a:spcPct val="90000"/>
              </a:lnSpc>
            </a:pPr>
            <a:r>
              <a:rPr lang="en-US" sz="2000" b="1" dirty="0" smtClean="0">
                <a:latin typeface="Arial" pitchFamily="34" charset="0"/>
                <a:ea typeface="Arial Unicode MS" pitchFamily="34" charset="-128"/>
                <a:cs typeface="Arial" pitchFamily="34" charset="0"/>
              </a:rPr>
              <a:t>GI tract</a:t>
            </a:r>
          </a:p>
          <a:p>
            <a:pPr lvl="1" eaLnBrk="1" hangingPunct="1">
              <a:lnSpc>
                <a:spcPct val="90000"/>
              </a:lnSpc>
            </a:pPr>
            <a:r>
              <a:rPr lang="en-US" sz="2000" b="1" dirty="0" smtClean="0">
                <a:latin typeface="Arial" pitchFamily="34" charset="0"/>
                <a:ea typeface="Arial Unicode MS" pitchFamily="34" charset="-128"/>
                <a:cs typeface="Arial" pitchFamily="34" charset="0"/>
              </a:rPr>
              <a:t>Kidney</a:t>
            </a:r>
          </a:p>
          <a:p>
            <a:pPr eaLnBrk="1" hangingPunct="1">
              <a:lnSpc>
                <a:spcPct val="90000"/>
              </a:lnSpc>
            </a:pPr>
            <a:endParaRPr lang="en-US" sz="2400" b="1" dirty="0" smtClean="0">
              <a:solidFill>
                <a:srgbClr val="FFFF00"/>
              </a:solidFill>
              <a:latin typeface="Arial" pitchFamily="34" charset="0"/>
              <a:ea typeface="Arial Unicode MS" pitchFamily="34" charset="-128"/>
              <a:cs typeface="Arial" pitchFamily="34" charset="0"/>
            </a:endParaRPr>
          </a:p>
          <a:p>
            <a:pPr eaLnBrk="1" hangingPunct="1">
              <a:lnSpc>
                <a:spcPct val="90000"/>
              </a:lnSpc>
            </a:pPr>
            <a:r>
              <a:rPr lang="en-US" sz="2400" b="1" dirty="0" err="1" smtClean="0">
                <a:solidFill>
                  <a:srgbClr val="FFFF00"/>
                </a:solidFill>
                <a:latin typeface="Arial" pitchFamily="34" charset="0"/>
                <a:ea typeface="Arial Unicode MS" pitchFamily="34" charset="-128"/>
                <a:cs typeface="Arial" pitchFamily="34" charset="0"/>
              </a:rPr>
              <a:t>Calcitropic</a:t>
            </a:r>
            <a:r>
              <a:rPr lang="en-US" sz="2400" b="1" dirty="0" smtClean="0">
                <a:solidFill>
                  <a:srgbClr val="FFFF00"/>
                </a:solidFill>
                <a:latin typeface="Arial" pitchFamily="34" charset="0"/>
                <a:ea typeface="Arial Unicode MS" pitchFamily="34" charset="-128"/>
                <a:cs typeface="Arial" pitchFamily="34" charset="0"/>
              </a:rPr>
              <a:t> Hormones</a:t>
            </a:r>
          </a:p>
          <a:p>
            <a:pPr lvl="1" eaLnBrk="1" hangingPunct="1">
              <a:lnSpc>
                <a:spcPct val="90000"/>
              </a:lnSpc>
            </a:pPr>
            <a:r>
              <a:rPr lang="en-US" sz="1800" b="1" dirty="0" smtClean="0">
                <a:latin typeface="Arial" pitchFamily="34" charset="0"/>
                <a:ea typeface="Arial Unicode MS" pitchFamily="34" charset="-128"/>
                <a:cs typeface="Arial" pitchFamily="34" charset="0"/>
              </a:rPr>
              <a:t>Parathyroid hormone (PTH)</a:t>
            </a:r>
          </a:p>
          <a:p>
            <a:pPr lvl="1" eaLnBrk="1" hangingPunct="1">
              <a:lnSpc>
                <a:spcPct val="90000"/>
              </a:lnSpc>
            </a:pPr>
            <a:r>
              <a:rPr lang="en-US" sz="1800" b="1" dirty="0" smtClean="0">
                <a:latin typeface="Arial" pitchFamily="34" charset="0"/>
                <a:ea typeface="Arial Unicode MS" pitchFamily="34" charset="-128"/>
                <a:cs typeface="Arial" pitchFamily="34" charset="0"/>
              </a:rPr>
              <a:t>Calcitonin (CT)</a:t>
            </a:r>
          </a:p>
          <a:p>
            <a:pPr lvl="1" eaLnBrk="1" hangingPunct="1">
              <a:lnSpc>
                <a:spcPct val="90000"/>
              </a:lnSpc>
            </a:pPr>
            <a:r>
              <a:rPr lang="en-US" sz="1800" b="1" dirty="0" smtClean="0">
                <a:latin typeface="Arial" pitchFamily="34" charset="0"/>
                <a:ea typeface="Arial Unicode MS" pitchFamily="34" charset="-128"/>
                <a:cs typeface="Arial" pitchFamily="34" charset="0"/>
              </a:rPr>
              <a:t>Vitamin D (1,25 </a:t>
            </a:r>
            <a:r>
              <a:rPr lang="en-US" sz="1800" b="1" dirty="0" err="1" smtClean="0">
                <a:latin typeface="Arial" pitchFamily="34" charset="0"/>
                <a:ea typeface="Arial Unicode MS" pitchFamily="34" charset="-128"/>
                <a:cs typeface="Arial" pitchFamily="34" charset="0"/>
              </a:rPr>
              <a:t>dihydroxycholecalciferol</a:t>
            </a:r>
            <a:r>
              <a:rPr lang="en-US" sz="1800" b="1" dirty="0" smtClean="0">
                <a:latin typeface="Arial" pitchFamily="34" charset="0"/>
                <a:ea typeface="Arial Unicode MS" pitchFamily="34" charset="-128"/>
                <a:cs typeface="Arial" pitchFamily="34" charset="0"/>
              </a:rPr>
              <a:t>)</a:t>
            </a:r>
          </a:p>
          <a:p>
            <a:pPr lvl="1" eaLnBrk="1" hangingPunct="1">
              <a:lnSpc>
                <a:spcPct val="90000"/>
              </a:lnSpc>
            </a:pPr>
            <a:r>
              <a:rPr lang="en-US" sz="1800" b="1" dirty="0" smtClean="0">
                <a:latin typeface="Arial" pitchFamily="34" charset="0"/>
                <a:ea typeface="Arial Unicode MS" pitchFamily="34" charset="-128"/>
                <a:cs typeface="Arial" pitchFamily="34" charset="0"/>
              </a:rPr>
              <a:t>Parathyroid hormone related peptide (</a:t>
            </a:r>
            <a:r>
              <a:rPr lang="en-US" sz="1800" b="1" dirty="0" err="1" smtClean="0">
                <a:latin typeface="Arial" pitchFamily="34" charset="0"/>
                <a:ea typeface="Arial Unicode MS" pitchFamily="34" charset="-128"/>
                <a:cs typeface="Arial" pitchFamily="34" charset="0"/>
              </a:rPr>
              <a:t>PTHrP</a:t>
            </a:r>
            <a:r>
              <a:rPr lang="en-US" sz="1800" b="1" dirty="0" smtClean="0">
                <a:latin typeface="Arial" pitchFamily="34" charset="0"/>
                <a:ea typeface="Arial Unicode MS" pitchFamily="34" charset="-128"/>
                <a:cs typeface="Arial" pitchFamily="34" charset="0"/>
              </a:rPr>
              <a:t>), is markedly elevated in </a:t>
            </a:r>
            <a:r>
              <a:rPr lang="en-US" sz="1800" b="1" dirty="0" err="1" smtClean="0">
                <a:latin typeface="Arial" pitchFamily="34" charset="0"/>
                <a:ea typeface="Arial Unicode MS" pitchFamily="34" charset="-128"/>
                <a:cs typeface="Arial" pitchFamily="34" charset="0"/>
              </a:rPr>
              <a:t>humoral</a:t>
            </a:r>
            <a:r>
              <a:rPr lang="en-US" sz="1800" b="1" dirty="0" smtClean="0">
                <a:latin typeface="Arial" pitchFamily="34" charset="0"/>
                <a:ea typeface="Arial Unicode MS" pitchFamily="34" charset="-128"/>
                <a:cs typeface="Arial" pitchFamily="34" charset="0"/>
              </a:rPr>
              <a:t> </a:t>
            </a:r>
            <a:r>
              <a:rPr lang="en-US" sz="1800" b="1" dirty="0" err="1" smtClean="0">
                <a:latin typeface="Arial" pitchFamily="34" charset="0"/>
                <a:ea typeface="Arial Unicode MS" pitchFamily="34" charset="-128"/>
                <a:cs typeface="Arial" pitchFamily="34" charset="0"/>
              </a:rPr>
              <a:t>hypercalcemia</a:t>
            </a:r>
            <a:r>
              <a:rPr lang="en-US" sz="1800" b="1" dirty="0" smtClean="0">
                <a:latin typeface="Arial" pitchFamily="34" charset="0"/>
                <a:ea typeface="Arial Unicode MS" pitchFamily="34" charset="-128"/>
                <a:cs typeface="Arial" pitchFamily="34" charset="0"/>
              </a:rPr>
              <a:t> of malignancy ( sq. cell carcinoma of the lung).</a:t>
            </a:r>
          </a:p>
        </p:txBody>
      </p:sp>
    </p:spTree>
    <p:extLst>
      <p:ext uri="{BB962C8B-B14F-4D97-AF65-F5344CB8AC3E}">
        <p14:creationId xmlns:p14="http://schemas.microsoft.com/office/powerpoint/2010/main" val="955571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90600" y="381000"/>
            <a:ext cx="7391400" cy="5745163"/>
          </a:xfrm>
        </p:spPr>
        <p:txBody>
          <a:bodyPr>
            <a:normAutofit/>
          </a:bodyPr>
          <a:lstStyle/>
          <a:p>
            <a:pPr algn="ctr">
              <a:buNone/>
            </a:pPr>
            <a:r>
              <a:rPr lang="en-US" sz="2800" b="1" dirty="0" smtClean="0">
                <a:solidFill>
                  <a:srgbClr val="FFFF00"/>
                </a:solidFill>
                <a:latin typeface="Arial" pitchFamily="34" charset="0"/>
                <a:cs typeface="Arial" pitchFamily="34" charset="0"/>
              </a:rPr>
              <a:t>Calcitonin </a:t>
            </a:r>
          </a:p>
          <a:p>
            <a:pPr>
              <a:buNone/>
            </a:pPr>
            <a:r>
              <a:rPr lang="en-US" sz="2400" b="1" dirty="0" smtClean="0">
                <a:latin typeface="Arial" pitchFamily="34" charset="0"/>
                <a:cs typeface="Arial" pitchFamily="34" charset="0"/>
              </a:rPr>
              <a:t>Secreted by the </a:t>
            </a:r>
            <a:r>
              <a:rPr lang="en-US" sz="2400" b="1" dirty="0" smtClean="0">
                <a:solidFill>
                  <a:srgbClr val="FFFF00"/>
                </a:solidFill>
                <a:latin typeface="Arial" pitchFamily="34" charset="0"/>
                <a:cs typeface="Arial" pitchFamily="34" charset="0"/>
              </a:rPr>
              <a:t>parafollicular</a:t>
            </a:r>
            <a:r>
              <a:rPr lang="en-US" sz="2400" b="1" dirty="0" smtClean="0">
                <a:latin typeface="Arial" pitchFamily="34" charset="0"/>
                <a:cs typeface="Arial" pitchFamily="34" charset="0"/>
              </a:rPr>
              <a:t> or </a:t>
            </a:r>
            <a:r>
              <a:rPr lang="en-US" sz="2400" b="1" dirty="0" smtClean="0">
                <a:solidFill>
                  <a:srgbClr val="FFFF00"/>
                </a:solidFill>
                <a:latin typeface="Arial" pitchFamily="34" charset="0"/>
                <a:cs typeface="Arial" pitchFamily="34" charset="0"/>
              </a:rPr>
              <a:t>C-cells</a:t>
            </a:r>
            <a:r>
              <a:rPr lang="en-US" sz="2400" b="1" dirty="0" smtClean="0">
                <a:latin typeface="Arial" pitchFamily="34" charset="0"/>
                <a:cs typeface="Arial" pitchFamily="34" charset="0"/>
              </a:rPr>
              <a:t> of the</a:t>
            </a:r>
          </a:p>
          <a:p>
            <a:pPr>
              <a:buNone/>
            </a:pPr>
            <a:r>
              <a:rPr lang="en-US" sz="2400" b="1" dirty="0" smtClean="0">
                <a:solidFill>
                  <a:srgbClr val="FFFF00"/>
                </a:solidFill>
                <a:latin typeface="Arial" pitchFamily="34" charset="0"/>
                <a:cs typeface="Arial" pitchFamily="34" charset="0"/>
              </a:rPr>
              <a:t>thyroid</a:t>
            </a:r>
            <a:r>
              <a:rPr lang="en-US" sz="2400" b="1" dirty="0" smtClean="0">
                <a:solidFill>
                  <a:schemeClr val="bg1"/>
                </a:solidFill>
                <a:latin typeface="Arial" pitchFamily="34" charset="0"/>
                <a:cs typeface="Arial" pitchFamily="34" charset="0"/>
              </a:rPr>
              <a:t> </a:t>
            </a:r>
            <a:r>
              <a:rPr lang="en-US" sz="2400" b="1" dirty="0" smtClean="0">
                <a:latin typeface="Arial" pitchFamily="34" charset="0"/>
                <a:cs typeface="Arial" pitchFamily="34" charset="0"/>
              </a:rPr>
              <a:t>gland.  </a:t>
            </a:r>
          </a:p>
          <a:p>
            <a:pPr>
              <a:buNone/>
            </a:pPr>
            <a:endParaRPr lang="en-US" sz="2400" b="1" dirty="0" smtClean="0">
              <a:solidFill>
                <a:schemeClr val="bg1"/>
              </a:solidFill>
              <a:latin typeface="Arial" pitchFamily="34" charset="0"/>
              <a:cs typeface="Arial" pitchFamily="34" charset="0"/>
            </a:endParaRPr>
          </a:p>
          <a:p>
            <a:pPr>
              <a:buNone/>
            </a:pPr>
            <a:r>
              <a:rPr lang="en-US" sz="2400" b="1" dirty="0" smtClean="0">
                <a:latin typeface="Arial" pitchFamily="34" charset="0"/>
                <a:cs typeface="Arial" pitchFamily="34" charset="0"/>
              </a:rPr>
              <a:t>Stimulated by </a:t>
            </a:r>
            <a:r>
              <a:rPr lang="en-US" sz="2400" b="1" dirty="0" err="1" smtClean="0">
                <a:latin typeface="Arial" pitchFamily="34" charset="0"/>
                <a:cs typeface="Arial" pitchFamily="34" charset="0"/>
              </a:rPr>
              <a:t>hypercalcaemia</a:t>
            </a:r>
            <a:r>
              <a:rPr lang="en-US" sz="2400" b="1" dirty="0" smtClean="0">
                <a:latin typeface="Arial" pitchFamily="34" charset="0"/>
                <a:cs typeface="Arial" pitchFamily="34" charset="0"/>
              </a:rPr>
              <a:t>.</a:t>
            </a:r>
          </a:p>
          <a:p>
            <a:pPr>
              <a:buNone/>
            </a:pPr>
            <a:endParaRPr lang="en-US" sz="2800" b="1" dirty="0">
              <a:solidFill>
                <a:schemeClr val="bg1"/>
              </a:solidFill>
              <a:latin typeface="Arial" pitchFamily="34" charset="0"/>
              <a:cs typeface="Arial" pitchFamily="34" charset="0"/>
            </a:endParaRPr>
          </a:p>
          <a:p>
            <a:pPr marL="0" lvl="0" indent="0" eaLnBrk="1" hangingPunct="1">
              <a:buNone/>
            </a:pPr>
            <a:r>
              <a:rPr lang="en-US" sz="2400" b="1" dirty="0">
                <a:solidFill>
                  <a:srgbClr val="FFFF00"/>
                </a:solidFill>
                <a:latin typeface="Arial" pitchFamily="34" charset="0"/>
                <a:cs typeface="Arial" pitchFamily="34" charset="0"/>
              </a:rPr>
              <a:t>Lowers</a:t>
            </a:r>
            <a:r>
              <a:rPr lang="en-US" sz="2400" b="1" dirty="0">
                <a:solidFill>
                  <a:schemeClr val="bg1"/>
                </a:solidFill>
                <a:latin typeface="Arial" pitchFamily="34" charset="0"/>
                <a:cs typeface="Arial" pitchFamily="34" charset="0"/>
              </a:rPr>
              <a:t> </a:t>
            </a:r>
            <a:r>
              <a:rPr lang="en-US" sz="2400" b="1" dirty="0">
                <a:solidFill>
                  <a:srgbClr val="FFFFFF"/>
                </a:solidFill>
                <a:effectLst>
                  <a:outerShdw blurRad="38100" dist="38100" dir="2700000" algn="tl">
                    <a:srgbClr val="000000"/>
                  </a:outerShdw>
                </a:effectLst>
                <a:latin typeface="Arial" pitchFamily="34" charset="0"/>
                <a:cs typeface="Arial" pitchFamily="34" charset="0"/>
              </a:rPr>
              <a:t>Ca</a:t>
            </a:r>
            <a:r>
              <a:rPr lang="en-US" sz="2400" b="1" baseline="30000" dirty="0">
                <a:solidFill>
                  <a:srgbClr val="FFFFFF"/>
                </a:solidFill>
                <a:effectLst>
                  <a:outerShdw blurRad="38100" dist="38100" dir="2700000" algn="tl">
                    <a:srgbClr val="000000"/>
                  </a:outerShdw>
                </a:effectLst>
                <a:latin typeface="Arial" pitchFamily="34" charset="0"/>
                <a:cs typeface="Arial" pitchFamily="34" charset="0"/>
              </a:rPr>
              <a:t>2+</a:t>
            </a:r>
            <a:r>
              <a:rPr lang="en-US" sz="2400" b="1" dirty="0">
                <a:solidFill>
                  <a:srgbClr val="FFFF00"/>
                </a:solidFill>
                <a:latin typeface="Arial" pitchFamily="34" charset="0"/>
                <a:cs typeface="Arial" pitchFamily="34" charset="0"/>
              </a:rPr>
              <a:t> </a:t>
            </a:r>
            <a:r>
              <a:rPr lang="en-US" sz="2400" b="1" dirty="0" smtClean="0">
                <a:solidFill>
                  <a:srgbClr val="FFFF00"/>
                </a:solidFill>
                <a:latin typeface="Arial" pitchFamily="34" charset="0"/>
                <a:cs typeface="Arial" pitchFamily="34" charset="0"/>
              </a:rPr>
              <a:t>in </a:t>
            </a:r>
            <a:r>
              <a:rPr lang="en-US" sz="2400" b="1" dirty="0">
                <a:solidFill>
                  <a:srgbClr val="FFFF00"/>
                </a:solidFill>
                <a:latin typeface="Arial" pitchFamily="34" charset="0"/>
                <a:cs typeface="Arial" pitchFamily="34" charset="0"/>
              </a:rPr>
              <a:t>blood</a:t>
            </a:r>
          </a:p>
          <a:p>
            <a:pPr lvl="0" eaLnBrk="1" hangingPunct="1"/>
            <a:endParaRPr lang="en-US" sz="2400" b="1" dirty="0" smtClean="0">
              <a:solidFill>
                <a:schemeClr val="bg1"/>
              </a:solidFill>
              <a:latin typeface="Arial" pitchFamily="34" charset="0"/>
              <a:cs typeface="Arial" pitchFamily="34" charset="0"/>
            </a:endParaRPr>
          </a:p>
          <a:p>
            <a:pPr marL="0" lvl="0" indent="0" eaLnBrk="1" hangingPunct="1">
              <a:buNone/>
            </a:pPr>
            <a:r>
              <a:rPr lang="en-US" sz="2400" b="1" dirty="0" smtClean="0">
                <a:solidFill>
                  <a:srgbClr val="FFFF00"/>
                </a:solidFill>
                <a:latin typeface="Arial" pitchFamily="34" charset="0"/>
                <a:cs typeface="Arial" pitchFamily="34" charset="0"/>
              </a:rPr>
              <a:t>Promotes </a:t>
            </a:r>
            <a:r>
              <a:rPr lang="en-US" sz="2400" b="1" dirty="0">
                <a:solidFill>
                  <a:srgbClr val="FFFF00"/>
                </a:solidFill>
                <a:latin typeface="Arial" pitchFamily="34" charset="0"/>
                <a:cs typeface="Arial" pitchFamily="34" charset="0"/>
              </a:rPr>
              <a:t>deposition of </a:t>
            </a:r>
            <a:r>
              <a:rPr lang="en-US" sz="2400" b="1" dirty="0">
                <a:solidFill>
                  <a:srgbClr val="FFFFFF"/>
                </a:solidFill>
                <a:effectLst>
                  <a:outerShdw blurRad="38100" dist="38100" dir="2700000" algn="tl">
                    <a:srgbClr val="000000"/>
                  </a:outerShdw>
                </a:effectLst>
                <a:latin typeface="Arial" pitchFamily="34" charset="0"/>
                <a:cs typeface="Arial" pitchFamily="34" charset="0"/>
              </a:rPr>
              <a:t>Ca</a:t>
            </a:r>
            <a:r>
              <a:rPr lang="en-US" sz="2400" b="1" baseline="30000" dirty="0">
                <a:solidFill>
                  <a:srgbClr val="FFFFFF"/>
                </a:solidFill>
                <a:effectLst>
                  <a:outerShdw blurRad="38100" dist="38100" dir="2700000" algn="tl">
                    <a:srgbClr val="000000"/>
                  </a:outerShdw>
                </a:effectLst>
                <a:latin typeface="Arial" pitchFamily="34" charset="0"/>
                <a:cs typeface="Arial" pitchFamily="34" charset="0"/>
              </a:rPr>
              <a:t>2</a:t>
            </a:r>
            <a:r>
              <a:rPr lang="en-US" sz="2400" b="1" baseline="30000" dirty="0" smtClean="0">
                <a:solidFill>
                  <a:srgbClr val="FFFFFF"/>
                </a:solidFill>
                <a:effectLst>
                  <a:outerShdw blurRad="38100" dist="38100" dir="2700000" algn="tl">
                    <a:srgbClr val="000000"/>
                  </a:outerShdw>
                </a:effectLst>
                <a:latin typeface="Arial" pitchFamily="34" charset="0"/>
                <a:cs typeface="Arial" pitchFamily="34" charset="0"/>
              </a:rPr>
              <a:t>+</a:t>
            </a:r>
            <a:r>
              <a:rPr lang="en-US" sz="2400" b="1" dirty="0" smtClean="0">
                <a:solidFill>
                  <a:schemeClr val="bg1"/>
                </a:solidFill>
                <a:latin typeface="Arial" pitchFamily="34" charset="0"/>
                <a:cs typeface="Arial" pitchFamily="34" charset="0"/>
              </a:rPr>
              <a:t> </a:t>
            </a:r>
            <a:r>
              <a:rPr lang="en-US" sz="2400" b="1" dirty="0">
                <a:solidFill>
                  <a:srgbClr val="FFFF00"/>
                </a:solidFill>
                <a:latin typeface="Arial" pitchFamily="34" charset="0"/>
                <a:cs typeface="Arial" pitchFamily="34" charset="0"/>
              </a:rPr>
              <a:t>into bone (inhibits osteoclasts)</a:t>
            </a:r>
          </a:p>
          <a:p>
            <a:pPr lvl="0" eaLnBrk="1" hangingPunct="1"/>
            <a:endParaRPr lang="en-US" sz="2400" b="1" dirty="0" smtClean="0">
              <a:solidFill>
                <a:srgbClr val="FFFFFF"/>
              </a:solidFill>
              <a:latin typeface="Arial" pitchFamily="34" charset="0"/>
              <a:cs typeface="Arial" pitchFamily="34" charset="0"/>
            </a:endParaRPr>
          </a:p>
          <a:p>
            <a:pPr marL="0" lvl="0" indent="0" eaLnBrk="1" hangingPunct="1">
              <a:buNone/>
            </a:pPr>
            <a:r>
              <a:rPr lang="en-US" sz="2400" b="1" dirty="0" smtClean="0">
                <a:solidFill>
                  <a:srgbClr val="FFFFFF"/>
                </a:solidFill>
                <a:latin typeface="Arial" pitchFamily="34" charset="0"/>
                <a:cs typeface="Arial" pitchFamily="34" charset="0"/>
              </a:rPr>
              <a:t>Promotes </a:t>
            </a:r>
            <a:r>
              <a:rPr lang="en-US" sz="2400" b="1" dirty="0">
                <a:solidFill>
                  <a:srgbClr val="FFFFFF"/>
                </a:solidFill>
                <a:latin typeface="Arial" pitchFamily="34" charset="0"/>
                <a:cs typeface="Arial" pitchFamily="34" charset="0"/>
              </a:rPr>
              <a:t>renal excretion of Ca</a:t>
            </a:r>
            <a:r>
              <a:rPr lang="en-US" sz="2400" b="1" baseline="30000" dirty="0">
                <a:solidFill>
                  <a:srgbClr val="FFFFFF"/>
                </a:solidFill>
                <a:latin typeface="Arial" pitchFamily="34" charset="0"/>
                <a:cs typeface="Arial" pitchFamily="34" charset="0"/>
              </a:rPr>
              <a:t>2+</a:t>
            </a:r>
            <a:endParaRPr lang="en-US" sz="2400" b="1" dirty="0">
              <a:solidFill>
                <a:srgbClr val="FFFFFF"/>
              </a:solidFill>
              <a:latin typeface="Arial" pitchFamily="34" charset="0"/>
              <a:cs typeface="Arial" pitchFamily="34" charset="0"/>
            </a:endParaRPr>
          </a:p>
          <a:p>
            <a:pPr>
              <a:buNone/>
            </a:pPr>
            <a:endParaRPr lang="en-US" sz="28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6" descr="Fig 33"/>
          <p:cNvPicPr>
            <a:picLocks noChangeAspect="1" noChangeArrowheads="1"/>
          </p:cNvPicPr>
          <p:nvPr/>
        </p:nvPicPr>
        <p:blipFill>
          <a:blip r:embed="rId3" cstate="print"/>
          <a:srcRect/>
          <a:stretch>
            <a:fillRect/>
          </a:stretch>
        </p:blipFill>
        <p:spPr bwMode="auto">
          <a:xfrm>
            <a:off x="1066800" y="178420"/>
            <a:ext cx="6584950" cy="6298580"/>
          </a:xfrm>
          <a:prstGeom prst="rect">
            <a:avLst/>
          </a:prstGeom>
          <a:noFill/>
          <a:ln w="9525">
            <a:noFill/>
            <a:miter lim="800000"/>
            <a:headEnd/>
            <a:tailEnd/>
          </a:ln>
        </p:spPr>
      </p:pic>
    </p:spTree>
    <p:extLst>
      <p:ext uri="{BB962C8B-B14F-4D97-AF65-F5344CB8AC3E}">
        <p14:creationId xmlns:p14="http://schemas.microsoft.com/office/powerpoint/2010/main" val="5037732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4" descr="Fig 36"/>
          <p:cNvPicPr>
            <a:picLocks noChangeAspect="1" noChangeArrowheads="1"/>
          </p:cNvPicPr>
          <p:nvPr/>
        </p:nvPicPr>
        <p:blipFill>
          <a:blip r:embed="rId2" cstate="print"/>
          <a:srcRect/>
          <a:stretch>
            <a:fillRect/>
          </a:stretch>
        </p:blipFill>
        <p:spPr bwMode="auto">
          <a:xfrm>
            <a:off x="762000" y="381000"/>
            <a:ext cx="7620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43000" y="304800"/>
            <a:ext cx="6934200" cy="5867400"/>
          </a:xfrm>
        </p:spPr>
        <p:txBody>
          <a:bodyPr>
            <a:normAutofit/>
          </a:bodyPr>
          <a:lstStyle/>
          <a:p>
            <a:pPr algn="ctr">
              <a:buNone/>
            </a:pPr>
            <a:endParaRPr lang="en-US" sz="2400" b="1" dirty="0" smtClean="0">
              <a:solidFill>
                <a:srgbClr val="FFFF00"/>
              </a:solidFill>
              <a:latin typeface="Arial" pitchFamily="34" charset="0"/>
              <a:cs typeface="Arial" pitchFamily="34" charset="0"/>
            </a:endParaRPr>
          </a:p>
          <a:p>
            <a:pPr algn="ctr">
              <a:buNone/>
            </a:pPr>
            <a:r>
              <a:rPr lang="en-US" sz="2400" b="1" dirty="0" smtClean="0">
                <a:solidFill>
                  <a:srgbClr val="FFFF00"/>
                </a:solidFill>
                <a:latin typeface="Arial" pitchFamily="34" charset="0"/>
                <a:cs typeface="Arial" pitchFamily="34" charset="0"/>
              </a:rPr>
              <a:t>Vitamin D </a:t>
            </a:r>
          </a:p>
          <a:p>
            <a:pPr>
              <a:buNone/>
            </a:pPr>
            <a:endParaRPr lang="en-US" sz="2000" b="1" dirty="0" smtClean="0">
              <a:latin typeface="Arial" pitchFamily="34" charset="0"/>
              <a:cs typeface="Arial" pitchFamily="34" charset="0"/>
            </a:endParaRPr>
          </a:p>
          <a:p>
            <a:pPr>
              <a:buFont typeface="Wingdings" pitchFamily="2" charset="2"/>
              <a:buChar char="Ø"/>
            </a:pPr>
            <a:r>
              <a:rPr lang="en-US" sz="2000" b="1" dirty="0" smtClean="0">
                <a:latin typeface="Arial" pitchFamily="34" charset="0"/>
                <a:cs typeface="Arial" pitchFamily="34" charset="0"/>
              </a:rPr>
              <a:t>Synthesized by the body or taken in food.</a:t>
            </a:r>
          </a:p>
          <a:p>
            <a:pPr>
              <a:buNone/>
            </a:pPr>
            <a:r>
              <a:rPr lang="en-US" sz="2000" b="1" dirty="0" smtClean="0">
                <a:latin typeface="Arial" pitchFamily="34" charset="0"/>
                <a:cs typeface="Arial" pitchFamily="34" charset="0"/>
              </a:rPr>
              <a:t>             </a:t>
            </a:r>
          </a:p>
          <a:p>
            <a:pPr>
              <a:buFont typeface="Wingdings" pitchFamily="2" charset="2"/>
              <a:buChar char="Ø"/>
            </a:pPr>
            <a:r>
              <a:rPr lang="en-US" sz="2000" b="1" dirty="0" smtClean="0">
                <a:latin typeface="Arial" pitchFamily="34" charset="0"/>
                <a:cs typeface="Arial" pitchFamily="34" charset="0"/>
              </a:rPr>
              <a:t>7- Dehydrocholestrol (in skin) + Ultraviolet light </a:t>
            </a:r>
          </a:p>
          <a:p>
            <a:pPr>
              <a:buNone/>
            </a:pPr>
            <a:r>
              <a:rPr lang="en-US" sz="2000" b="1" dirty="0" smtClean="0">
                <a:latin typeface="Arial" pitchFamily="34" charset="0"/>
                <a:cs typeface="Arial" pitchFamily="34" charset="0"/>
              </a:rPr>
              <a:t>       → </a:t>
            </a:r>
            <a:r>
              <a:rPr lang="en-US" sz="2000" b="1" dirty="0" err="1" smtClean="0">
                <a:latin typeface="Arial" pitchFamily="34" charset="0"/>
                <a:cs typeface="Arial" pitchFamily="34" charset="0"/>
              </a:rPr>
              <a:t>Vit</a:t>
            </a:r>
            <a:r>
              <a:rPr lang="en-US" sz="2000" b="1" dirty="0" smtClean="0">
                <a:latin typeface="Arial" pitchFamily="34" charset="0"/>
                <a:cs typeface="Arial" pitchFamily="34" charset="0"/>
              </a:rPr>
              <a:t>. D₃ </a:t>
            </a:r>
            <a:r>
              <a:rPr lang="en-US" sz="2000" b="1" dirty="0" smtClean="0">
                <a:solidFill>
                  <a:srgbClr val="FFFF00"/>
                </a:solidFill>
                <a:latin typeface="Arial" pitchFamily="34" charset="0"/>
                <a:cs typeface="Arial" pitchFamily="34" charset="0"/>
              </a:rPr>
              <a:t>(inactive form).</a:t>
            </a:r>
          </a:p>
          <a:p>
            <a:pPr>
              <a:buNone/>
            </a:pPr>
            <a:endParaRPr lang="en-US" sz="2000" b="1" dirty="0" smtClean="0">
              <a:latin typeface="Arial" pitchFamily="34" charset="0"/>
              <a:cs typeface="Arial" pitchFamily="34" charset="0"/>
            </a:endParaRPr>
          </a:p>
          <a:p>
            <a:pPr>
              <a:buFont typeface="Wingdings" pitchFamily="2" charset="2"/>
              <a:buChar char="Ø"/>
            </a:pPr>
            <a:r>
              <a:rPr lang="en-US" sz="2000" b="1" dirty="0" smtClean="0">
                <a:latin typeface="Arial" pitchFamily="34" charset="0"/>
                <a:cs typeface="Arial" pitchFamily="34" charset="0"/>
              </a:rPr>
              <a:t>Hydroxylation of  Vit. D₃  first in the Liver   </a:t>
            </a:r>
          </a:p>
          <a:p>
            <a:pPr>
              <a:buNone/>
            </a:pPr>
            <a:r>
              <a:rPr lang="en-US" sz="2000" b="1" dirty="0" smtClean="0">
                <a:latin typeface="Arial" pitchFamily="34" charset="0"/>
                <a:cs typeface="Arial" pitchFamily="34" charset="0"/>
              </a:rPr>
              <a:t>      → 25, </a:t>
            </a:r>
            <a:r>
              <a:rPr lang="en-US" sz="2000" b="1" dirty="0" err="1" smtClean="0">
                <a:latin typeface="Arial" pitchFamily="34" charset="0"/>
                <a:cs typeface="Arial" pitchFamily="34" charset="0"/>
              </a:rPr>
              <a:t>hydroxycholicalciferol</a:t>
            </a:r>
            <a:r>
              <a:rPr lang="en-US" sz="2000" b="1" dirty="0" smtClean="0">
                <a:latin typeface="Arial" pitchFamily="34" charset="0"/>
                <a:cs typeface="Arial" pitchFamily="34" charset="0"/>
              </a:rPr>
              <a:t> </a:t>
            </a:r>
            <a:r>
              <a:rPr lang="en-US" sz="2000" b="1" dirty="0" smtClean="0">
                <a:solidFill>
                  <a:srgbClr val="FFFF00"/>
                </a:solidFill>
                <a:latin typeface="Arial" pitchFamily="34" charset="0"/>
                <a:cs typeface="Arial" pitchFamily="34" charset="0"/>
              </a:rPr>
              <a:t>(inactive form).</a:t>
            </a:r>
          </a:p>
          <a:p>
            <a:pPr>
              <a:buNone/>
            </a:pPr>
            <a:endParaRPr lang="en-US" sz="2000" b="1" dirty="0" smtClean="0">
              <a:latin typeface="Arial" pitchFamily="34" charset="0"/>
              <a:cs typeface="Arial" pitchFamily="34" charset="0"/>
            </a:endParaRPr>
          </a:p>
          <a:p>
            <a:pPr>
              <a:buFont typeface="Wingdings" pitchFamily="2" charset="2"/>
              <a:buChar char="Ø"/>
            </a:pPr>
            <a:r>
              <a:rPr lang="en-US" sz="2000" b="1" dirty="0">
                <a:latin typeface="Arial" pitchFamily="34" charset="0"/>
                <a:cs typeface="Arial" pitchFamily="34" charset="0"/>
              </a:rPr>
              <a:t>S</a:t>
            </a:r>
            <a:r>
              <a:rPr lang="en-US" sz="2000" b="1" dirty="0" smtClean="0">
                <a:latin typeface="Arial" pitchFamily="34" charset="0"/>
                <a:cs typeface="Arial" pitchFamily="34" charset="0"/>
              </a:rPr>
              <a:t>econd hydroxylation of  Vit.D₃  in the </a:t>
            </a:r>
            <a:r>
              <a:rPr lang="en-US" sz="2000" b="1" dirty="0" smtClean="0">
                <a:solidFill>
                  <a:srgbClr val="FFFF00"/>
                </a:solidFill>
                <a:latin typeface="Arial" pitchFamily="34" charset="0"/>
                <a:cs typeface="Arial" pitchFamily="34" charset="0"/>
              </a:rPr>
              <a:t>kidneys </a:t>
            </a:r>
          </a:p>
          <a:p>
            <a:pPr>
              <a:buNone/>
            </a:pPr>
            <a:r>
              <a:rPr lang="en-US" sz="2000" b="1" dirty="0" smtClean="0">
                <a:latin typeface="Arial" pitchFamily="34" charset="0"/>
                <a:cs typeface="Arial" pitchFamily="34" charset="0"/>
              </a:rPr>
              <a:t>      → 1,25 </a:t>
            </a:r>
            <a:r>
              <a:rPr lang="en-US" sz="2000" b="1" dirty="0" err="1" smtClean="0">
                <a:latin typeface="Arial" pitchFamily="34" charset="0"/>
                <a:cs typeface="Arial" pitchFamily="34" charset="0"/>
              </a:rPr>
              <a:t>dihydroxycholicalciferol</a:t>
            </a:r>
            <a:r>
              <a:rPr lang="en-US" sz="2000" b="1" dirty="0" smtClean="0">
                <a:latin typeface="Arial" pitchFamily="34" charset="0"/>
                <a:cs typeface="Arial" pitchFamily="34" charset="0"/>
              </a:rPr>
              <a:t> </a:t>
            </a:r>
            <a:r>
              <a:rPr lang="en-US" sz="2000" b="1" dirty="0" smtClean="0">
                <a:solidFill>
                  <a:srgbClr val="FFFF00"/>
                </a:solidFill>
                <a:latin typeface="Arial" pitchFamily="34" charset="0"/>
                <a:cs typeface="Arial" pitchFamily="34" charset="0"/>
              </a:rPr>
              <a:t>(active form).</a:t>
            </a:r>
          </a:p>
          <a:p>
            <a:pPr>
              <a:buNone/>
            </a:pPr>
            <a:endParaRPr lang="en-US" sz="2000" b="1" dirty="0" smtClean="0">
              <a:latin typeface="Arial" pitchFamily="34" charset="0"/>
              <a:cs typeface="Arial" pitchFamily="34" charset="0"/>
            </a:endParaRPr>
          </a:p>
          <a:p>
            <a:pPr>
              <a:buNone/>
            </a:pPr>
            <a:endParaRPr lang="en-US" sz="2000" b="1" dirty="0">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76200"/>
            <a:ext cx="7772400" cy="609600"/>
          </a:xfrm>
        </p:spPr>
        <p:txBody>
          <a:bodyPr/>
          <a:lstStyle/>
          <a:p>
            <a:pPr eaLnBrk="1" hangingPunct="1"/>
            <a:r>
              <a:rPr lang="en-US" sz="2400" b="1" dirty="0" smtClean="0">
                <a:solidFill>
                  <a:srgbClr val="FFFF00"/>
                </a:solidFill>
                <a:latin typeface="Arial" pitchFamily="34" charset="0"/>
                <a:cs typeface="Arial" pitchFamily="34" charset="0"/>
              </a:rPr>
              <a:t>1,25 Vitamin D3</a:t>
            </a:r>
          </a:p>
        </p:txBody>
      </p:sp>
      <p:sp>
        <p:nvSpPr>
          <p:cNvPr id="21507" name="Rectangle 3"/>
          <p:cNvSpPr>
            <a:spLocks noGrp="1" noChangeArrowheads="1"/>
          </p:cNvSpPr>
          <p:nvPr>
            <p:ph idx="1"/>
          </p:nvPr>
        </p:nvSpPr>
        <p:spPr>
          <a:xfrm>
            <a:off x="762000" y="609600"/>
            <a:ext cx="8001000" cy="1676400"/>
          </a:xfrm>
        </p:spPr>
        <p:txBody>
          <a:bodyPr/>
          <a:lstStyle/>
          <a:p>
            <a:pPr eaLnBrk="1" hangingPunct="1"/>
            <a:r>
              <a:rPr lang="en-US" sz="1800" dirty="0" smtClean="0">
                <a:solidFill>
                  <a:srgbClr val="FFFF00"/>
                </a:solidFill>
                <a:latin typeface="Arial" pitchFamily="34" charset="0"/>
                <a:cs typeface="Arial" pitchFamily="34" charset="0"/>
              </a:rPr>
              <a:t>Increases </a:t>
            </a:r>
            <a:r>
              <a:rPr lang="en-US" sz="1800" dirty="0" smtClean="0">
                <a:solidFill>
                  <a:srgbClr val="FFFFFF"/>
                </a:solidFill>
                <a:effectLst>
                  <a:outerShdw blurRad="38100" dist="38100" dir="2700000" algn="tl">
                    <a:srgbClr val="000000"/>
                  </a:outerShdw>
                </a:effectLst>
                <a:latin typeface="Arial" pitchFamily="34" charset="0"/>
                <a:cs typeface="Arial" pitchFamily="34" charset="0"/>
              </a:rPr>
              <a:t>Ca</a:t>
            </a:r>
            <a:r>
              <a:rPr lang="en-US" sz="1800" baseline="30000" dirty="0" smtClean="0">
                <a:solidFill>
                  <a:srgbClr val="FFFFFF"/>
                </a:solidFill>
                <a:effectLst>
                  <a:outerShdw blurRad="38100" dist="38100" dir="2700000" algn="tl">
                    <a:srgbClr val="000000"/>
                  </a:outerShdw>
                </a:effectLst>
                <a:latin typeface="Arial" pitchFamily="34" charset="0"/>
                <a:cs typeface="Arial" pitchFamily="34" charset="0"/>
              </a:rPr>
              <a:t>2+</a:t>
            </a:r>
            <a:r>
              <a:rPr lang="en-US" sz="1800" dirty="0" smtClean="0">
                <a:solidFill>
                  <a:srgbClr val="FFFF00"/>
                </a:solidFill>
                <a:latin typeface="Arial" pitchFamily="34" charset="0"/>
                <a:cs typeface="Arial" pitchFamily="34" charset="0"/>
              </a:rPr>
              <a:t>  uptake from the gut</a:t>
            </a:r>
          </a:p>
          <a:p>
            <a:pPr eaLnBrk="1" hangingPunct="1"/>
            <a:r>
              <a:rPr lang="en-US" sz="1800" dirty="0" smtClean="0">
                <a:latin typeface="Arial" pitchFamily="34" charset="0"/>
                <a:cs typeface="Arial" pitchFamily="34" charset="0"/>
              </a:rPr>
              <a:t>Increase transcription and translation of </a:t>
            </a:r>
            <a:r>
              <a:rPr lang="en-US" sz="1800" dirty="0" smtClean="0">
                <a:solidFill>
                  <a:srgbClr val="FFFFFF"/>
                </a:solidFill>
                <a:effectLst>
                  <a:outerShdw blurRad="38100" dist="38100" dir="2700000" algn="tl">
                    <a:srgbClr val="000000"/>
                  </a:outerShdw>
                </a:effectLst>
                <a:latin typeface="Arial" pitchFamily="34" charset="0"/>
                <a:cs typeface="Arial" pitchFamily="34" charset="0"/>
              </a:rPr>
              <a:t>Ca</a:t>
            </a:r>
            <a:r>
              <a:rPr lang="en-US" sz="1800" baseline="30000" dirty="0" smtClean="0">
                <a:solidFill>
                  <a:srgbClr val="FFFFFF"/>
                </a:solidFill>
                <a:effectLst>
                  <a:outerShdw blurRad="38100" dist="38100" dir="2700000" algn="tl">
                    <a:srgbClr val="000000"/>
                  </a:outerShdw>
                </a:effectLst>
                <a:latin typeface="Arial" pitchFamily="34" charset="0"/>
                <a:cs typeface="Arial" pitchFamily="34" charset="0"/>
              </a:rPr>
              <a:t>2+</a:t>
            </a:r>
            <a:r>
              <a:rPr lang="en-US" sz="1800" dirty="0" smtClean="0">
                <a:solidFill>
                  <a:srgbClr val="FFFF00"/>
                </a:solidFill>
                <a:latin typeface="Arial" pitchFamily="34" charset="0"/>
                <a:cs typeface="Arial" pitchFamily="34" charset="0"/>
              </a:rPr>
              <a:t> </a:t>
            </a:r>
            <a:r>
              <a:rPr lang="en-US" sz="1800" dirty="0" smtClean="0">
                <a:latin typeface="Arial" pitchFamily="34" charset="0"/>
                <a:cs typeface="Arial" pitchFamily="34" charset="0"/>
              </a:rPr>
              <a:t>transport proteins in </a:t>
            </a:r>
          </a:p>
          <a:p>
            <a:pPr eaLnBrk="1" hangingPunct="1"/>
            <a:r>
              <a:rPr lang="en-US" sz="1800" dirty="0" smtClean="0">
                <a:latin typeface="Arial" pitchFamily="34" charset="0"/>
                <a:cs typeface="Arial" pitchFamily="34" charset="0"/>
              </a:rPr>
              <a:t>gut epithelium</a:t>
            </a:r>
          </a:p>
          <a:p>
            <a:pPr eaLnBrk="1" hangingPunct="1"/>
            <a:r>
              <a:rPr lang="en-US" sz="1800" dirty="0" smtClean="0">
                <a:solidFill>
                  <a:srgbClr val="FFFF00"/>
                </a:solidFill>
                <a:latin typeface="Arial" pitchFamily="34" charset="0"/>
                <a:cs typeface="Arial" pitchFamily="34" charset="0"/>
              </a:rPr>
              <a:t>Minor roll:  also stimulates </a:t>
            </a:r>
            <a:r>
              <a:rPr lang="en-US" sz="1800" dirty="0" err="1" smtClean="0">
                <a:solidFill>
                  <a:srgbClr val="FFFF00"/>
                </a:solidFill>
                <a:latin typeface="Arial" pitchFamily="34" charset="0"/>
                <a:cs typeface="Arial" pitchFamily="34" charset="0"/>
              </a:rPr>
              <a:t>osteoclasts</a:t>
            </a:r>
            <a:endParaRPr lang="en-US" sz="1800" dirty="0" smtClean="0">
              <a:solidFill>
                <a:srgbClr val="FFFF00"/>
              </a:solidFill>
              <a:latin typeface="Arial" pitchFamily="34" charset="0"/>
              <a:cs typeface="Arial" pitchFamily="34" charset="0"/>
            </a:endParaRPr>
          </a:p>
          <a:p>
            <a:pPr eaLnBrk="1" hangingPunct="1"/>
            <a:r>
              <a:rPr lang="en-US" sz="1800" dirty="0" smtClean="0">
                <a:latin typeface="Arial" pitchFamily="34" charset="0"/>
                <a:cs typeface="Arial" pitchFamily="34" charset="0"/>
              </a:rPr>
              <a:t>Increase Ca++ </a:t>
            </a:r>
            <a:r>
              <a:rPr lang="en-US" sz="1800" dirty="0" err="1" smtClean="0">
                <a:latin typeface="Arial" pitchFamily="34" charset="0"/>
                <a:cs typeface="Arial" pitchFamily="34" charset="0"/>
              </a:rPr>
              <a:t>resorption</a:t>
            </a:r>
            <a:r>
              <a:rPr lang="en-US" sz="1800" dirty="0" smtClean="0">
                <a:latin typeface="Arial" pitchFamily="34" charset="0"/>
                <a:cs typeface="Arial" pitchFamily="34" charset="0"/>
              </a:rPr>
              <a:t> from bone</a:t>
            </a:r>
          </a:p>
        </p:txBody>
      </p:sp>
      <p:pic>
        <p:nvPicPr>
          <p:cNvPr id="21508" name="Picture 4" descr="live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048000"/>
            <a:ext cx="228600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36" name="Group 32"/>
          <p:cNvGrpSpPr>
            <a:grpSpLocks/>
          </p:cNvGrpSpPr>
          <p:nvPr/>
        </p:nvGrpSpPr>
        <p:grpSpPr bwMode="auto">
          <a:xfrm>
            <a:off x="228600" y="2397125"/>
            <a:ext cx="4537075" cy="307975"/>
            <a:chOff x="144" y="1510"/>
            <a:chExt cx="2858" cy="194"/>
          </a:xfrm>
        </p:grpSpPr>
        <p:sp>
          <p:nvSpPr>
            <p:cNvPr id="11292" name="Text Box 7"/>
            <p:cNvSpPr txBox="1">
              <a:spLocks noChangeArrowheads="1"/>
            </p:cNvSpPr>
            <p:nvPr/>
          </p:nvSpPr>
          <p:spPr bwMode="auto">
            <a:xfrm>
              <a:off x="144" y="1510"/>
              <a:ext cx="117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sz="1400" b="1" dirty="0" smtClean="0"/>
                <a:t>Cholesterol precursor</a:t>
              </a:r>
            </a:p>
          </p:txBody>
        </p:sp>
        <p:cxnSp>
          <p:nvCxnSpPr>
            <p:cNvPr id="11293" name="AutoShape 11"/>
            <p:cNvCxnSpPr>
              <a:cxnSpLocks noChangeShapeType="1"/>
              <a:stCxn id="11292" idx="2"/>
            </p:cNvCxnSpPr>
            <p:nvPr/>
          </p:nvCxnSpPr>
          <p:spPr bwMode="auto">
            <a:xfrm rot="5400000" flipH="1" flipV="1">
              <a:off x="1252" y="1084"/>
              <a:ext cx="98" cy="1142"/>
            </a:xfrm>
            <a:prstGeom prst="curvedConnector4">
              <a:avLst>
                <a:gd name="adj1" fmla="val -146940"/>
                <a:gd name="adj2" fmla="val 75657"/>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94" name="Text Box 15"/>
            <p:cNvSpPr txBox="1">
              <a:spLocks noChangeArrowheads="1"/>
            </p:cNvSpPr>
            <p:nvPr/>
          </p:nvSpPr>
          <p:spPr bwMode="auto">
            <a:xfrm>
              <a:off x="1872" y="1510"/>
              <a:ext cx="113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sz="1400" b="1" dirty="0" smtClean="0"/>
                <a:t>7-dehydrocholesterol</a:t>
              </a:r>
            </a:p>
          </p:txBody>
        </p:sp>
      </p:grpSp>
      <p:grpSp>
        <p:nvGrpSpPr>
          <p:cNvPr id="21537" name="Group 33"/>
          <p:cNvGrpSpPr>
            <a:grpSpLocks/>
          </p:cNvGrpSpPr>
          <p:nvPr/>
        </p:nvGrpSpPr>
        <p:grpSpPr bwMode="auto">
          <a:xfrm>
            <a:off x="4648200" y="2397125"/>
            <a:ext cx="2651125" cy="1152525"/>
            <a:chOff x="2928" y="1510"/>
            <a:chExt cx="1670" cy="726"/>
          </a:xfrm>
        </p:grpSpPr>
        <p:pic>
          <p:nvPicPr>
            <p:cNvPr id="11290" name="Picture 5" descr="Skin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2" y="1510"/>
              <a:ext cx="806"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1" name="Freeform 16"/>
            <p:cNvSpPr>
              <a:spLocks/>
            </p:cNvSpPr>
            <p:nvPr/>
          </p:nvSpPr>
          <p:spPr bwMode="auto">
            <a:xfrm>
              <a:off x="2928" y="1598"/>
              <a:ext cx="720" cy="152"/>
            </a:xfrm>
            <a:custGeom>
              <a:avLst/>
              <a:gdLst>
                <a:gd name="T0" fmla="*/ 0 w 720"/>
                <a:gd name="T1" fmla="*/ 8 h 152"/>
                <a:gd name="T2" fmla="*/ 144 w 720"/>
                <a:gd name="T3" fmla="*/ 8 h 152"/>
                <a:gd name="T4" fmla="*/ 336 w 720"/>
                <a:gd name="T5" fmla="*/ 56 h 152"/>
                <a:gd name="T6" fmla="*/ 720 w 720"/>
                <a:gd name="T7" fmla="*/ 152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 h="152">
                  <a:moveTo>
                    <a:pt x="0" y="8"/>
                  </a:moveTo>
                  <a:cubicBezTo>
                    <a:pt x="44" y="4"/>
                    <a:pt x="88" y="0"/>
                    <a:pt x="144" y="8"/>
                  </a:cubicBezTo>
                  <a:cubicBezTo>
                    <a:pt x="200" y="16"/>
                    <a:pt x="240" y="32"/>
                    <a:pt x="336" y="56"/>
                  </a:cubicBezTo>
                  <a:cubicBezTo>
                    <a:pt x="432" y="80"/>
                    <a:pt x="576" y="116"/>
                    <a:pt x="720" y="152"/>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srgbClr val="000000"/>
                </a:solidFill>
              </a:endParaRPr>
            </a:p>
          </p:txBody>
        </p:sp>
      </p:grpSp>
      <p:grpSp>
        <p:nvGrpSpPr>
          <p:cNvPr id="21523" name="Group 19"/>
          <p:cNvGrpSpPr>
            <a:grpSpLocks/>
          </p:cNvGrpSpPr>
          <p:nvPr/>
        </p:nvGrpSpPr>
        <p:grpSpPr bwMode="auto">
          <a:xfrm>
            <a:off x="7353300" y="1524000"/>
            <a:ext cx="1028700" cy="1063625"/>
            <a:chOff x="4632" y="1466"/>
            <a:chExt cx="648" cy="670"/>
          </a:xfrm>
        </p:grpSpPr>
        <p:sp>
          <p:nvSpPr>
            <p:cNvPr id="11288" name="Freeform 17"/>
            <p:cNvSpPr>
              <a:spLocks/>
            </p:cNvSpPr>
            <p:nvPr/>
          </p:nvSpPr>
          <p:spPr bwMode="auto">
            <a:xfrm>
              <a:off x="4632" y="1728"/>
              <a:ext cx="360" cy="408"/>
            </a:xfrm>
            <a:custGeom>
              <a:avLst/>
              <a:gdLst>
                <a:gd name="T0" fmla="*/ 336 w 360"/>
                <a:gd name="T1" fmla="*/ 0 h 408"/>
                <a:gd name="T2" fmla="*/ 336 w 360"/>
                <a:gd name="T3" fmla="*/ 96 h 408"/>
                <a:gd name="T4" fmla="*/ 192 w 360"/>
                <a:gd name="T5" fmla="*/ 144 h 408"/>
                <a:gd name="T6" fmla="*/ 288 w 360"/>
                <a:gd name="T7" fmla="*/ 288 h 408"/>
                <a:gd name="T8" fmla="*/ 96 w 360"/>
                <a:gd name="T9" fmla="*/ 240 h 408"/>
                <a:gd name="T10" fmla="*/ 144 w 360"/>
                <a:gd name="T11" fmla="*/ 384 h 408"/>
                <a:gd name="T12" fmla="*/ 0 w 360"/>
                <a:gd name="T13" fmla="*/ 384 h 4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0" h="408">
                  <a:moveTo>
                    <a:pt x="336" y="0"/>
                  </a:moveTo>
                  <a:cubicBezTo>
                    <a:pt x="348" y="36"/>
                    <a:pt x="360" y="72"/>
                    <a:pt x="336" y="96"/>
                  </a:cubicBezTo>
                  <a:cubicBezTo>
                    <a:pt x="312" y="120"/>
                    <a:pt x="200" y="112"/>
                    <a:pt x="192" y="144"/>
                  </a:cubicBezTo>
                  <a:cubicBezTo>
                    <a:pt x="184" y="176"/>
                    <a:pt x="304" y="272"/>
                    <a:pt x="288" y="288"/>
                  </a:cubicBezTo>
                  <a:cubicBezTo>
                    <a:pt x="272" y="304"/>
                    <a:pt x="120" y="224"/>
                    <a:pt x="96" y="240"/>
                  </a:cubicBezTo>
                  <a:cubicBezTo>
                    <a:pt x="72" y="256"/>
                    <a:pt x="160" y="360"/>
                    <a:pt x="144" y="384"/>
                  </a:cubicBezTo>
                  <a:cubicBezTo>
                    <a:pt x="128" y="408"/>
                    <a:pt x="64" y="396"/>
                    <a:pt x="0" y="384"/>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srgbClr val="000000"/>
                </a:solidFill>
              </a:endParaRPr>
            </a:p>
          </p:txBody>
        </p:sp>
        <p:sp>
          <p:nvSpPr>
            <p:cNvPr id="11289" name="Text Box 18"/>
            <p:cNvSpPr txBox="1">
              <a:spLocks noChangeArrowheads="1"/>
            </p:cNvSpPr>
            <p:nvPr/>
          </p:nvSpPr>
          <p:spPr bwMode="auto">
            <a:xfrm>
              <a:off x="4886" y="1466"/>
              <a:ext cx="39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b="1" dirty="0" smtClean="0"/>
                <a:t>UV</a:t>
              </a:r>
            </a:p>
          </p:txBody>
        </p:sp>
      </p:grpSp>
      <p:grpSp>
        <p:nvGrpSpPr>
          <p:cNvPr id="21538" name="Group 34"/>
          <p:cNvGrpSpPr>
            <a:grpSpLocks/>
          </p:cNvGrpSpPr>
          <p:nvPr/>
        </p:nvGrpSpPr>
        <p:grpSpPr bwMode="auto">
          <a:xfrm>
            <a:off x="5143500" y="3387725"/>
            <a:ext cx="1397000" cy="1146175"/>
            <a:chOff x="3240" y="2134"/>
            <a:chExt cx="880" cy="722"/>
          </a:xfrm>
        </p:grpSpPr>
        <p:sp>
          <p:nvSpPr>
            <p:cNvPr id="11286" name="Text Box 12"/>
            <p:cNvSpPr txBox="1">
              <a:spLocks noChangeArrowheads="1"/>
            </p:cNvSpPr>
            <p:nvPr/>
          </p:nvSpPr>
          <p:spPr bwMode="auto">
            <a:xfrm>
              <a:off x="3240" y="2662"/>
              <a:ext cx="67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sz="1400" b="1" dirty="0" smtClean="0"/>
                <a:t>Vitamin D3</a:t>
              </a:r>
            </a:p>
          </p:txBody>
        </p:sp>
        <p:sp>
          <p:nvSpPr>
            <p:cNvPr id="11287" name="Freeform 21"/>
            <p:cNvSpPr>
              <a:spLocks/>
            </p:cNvSpPr>
            <p:nvPr/>
          </p:nvSpPr>
          <p:spPr bwMode="auto">
            <a:xfrm>
              <a:off x="3744" y="2134"/>
              <a:ext cx="376" cy="528"/>
            </a:xfrm>
            <a:custGeom>
              <a:avLst/>
              <a:gdLst>
                <a:gd name="T0" fmla="*/ 336 w 376"/>
                <a:gd name="T1" fmla="*/ 0 h 528"/>
                <a:gd name="T2" fmla="*/ 336 w 376"/>
                <a:gd name="T3" fmla="*/ 144 h 528"/>
                <a:gd name="T4" fmla="*/ 96 w 376"/>
                <a:gd name="T5" fmla="*/ 432 h 528"/>
                <a:gd name="T6" fmla="*/ 0 w 376"/>
                <a:gd name="T7" fmla="*/ 528 h 5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6" h="528">
                  <a:moveTo>
                    <a:pt x="336" y="0"/>
                  </a:moveTo>
                  <a:cubicBezTo>
                    <a:pt x="356" y="36"/>
                    <a:pt x="376" y="72"/>
                    <a:pt x="336" y="144"/>
                  </a:cubicBezTo>
                  <a:cubicBezTo>
                    <a:pt x="296" y="216"/>
                    <a:pt x="152" y="368"/>
                    <a:pt x="96" y="432"/>
                  </a:cubicBezTo>
                  <a:cubicBezTo>
                    <a:pt x="40" y="496"/>
                    <a:pt x="20" y="512"/>
                    <a:pt x="0" y="528"/>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srgbClr val="000000"/>
                </a:solidFill>
              </a:endParaRPr>
            </a:p>
          </p:txBody>
        </p:sp>
      </p:grpSp>
      <p:sp>
        <p:nvSpPr>
          <p:cNvPr id="21531" name="Freeform 27"/>
          <p:cNvSpPr>
            <a:spLocks/>
          </p:cNvSpPr>
          <p:nvPr/>
        </p:nvSpPr>
        <p:spPr bwMode="auto">
          <a:xfrm>
            <a:off x="2743200" y="3568700"/>
            <a:ext cx="2514600" cy="635000"/>
          </a:xfrm>
          <a:custGeom>
            <a:avLst/>
            <a:gdLst>
              <a:gd name="T0" fmla="*/ 2514600 w 1584"/>
              <a:gd name="T1" fmla="*/ 622300 h 400"/>
              <a:gd name="T2" fmla="*/ 2438400 w 1584"/>
              <a:gd name="T3" fmla="*/ 546100 h 400"/>
              <a:gd name="T4" fmla="*/ 2057400 w 1584"/>
              <a:gd name="T5" fmla="*/ 88900 h 400"/>
              <a:gd name="T6" fmla="*/ 914400 w 1584"/>
              <a:gd name="T7" fmla="*/ 12700 h 400"/>
              <a:gd name="T8" fmla="*/ 0 w 1584"/>
              <a:gd name="T9" fmla="*/ 12700 h 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4" h="400">
                <a:moveTo>
                  <a:pt x="1584" y="392"/>
                </a:moveTo>
                <a:cubicBezTo>
                  <a:pt x="1584" y="396"/>
                  <a:pt x="1584" y="400"/>
                  <a:pt x="1536" y="344"/>
                </a:cubicBezTo>
                <a:cubicBezTo>
                  <a:pt x="1488" y="288"/>
                  <a:pt x="1456" y="112"/>
                  <a:pt x="1296" y="56"/>
                </a:cubicBezTo>
                <a:cubicBezTo>
                  <a:pt x="1136" y="0"/>
                  <a:pt x="792" y="16"/>
                  <a:pt x="576" y="8"/>
                </a:cubicBezTo>
                <a:cubicBezTo>
                  <a:pt x="360" y="0"/>
                  <a:pt x="180" y="4"/>
                  <a:pt x="0" y="8"/>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srgbClr val="000000"/>
              </a:solidFill>
            </a:endParaRPr>
          </a:p>
        </p:txBody>
      </p:sp>
      <p:grpSp>
        <p:nvGrpSpPr>
          <p:cNvPr id="21539" name="Group 35"/>
          <p:cNvGrpSpPr>
            <a:grpSpLocks/>
          </p:cNvGrpSpPr>
          <p:nvPr/>
        </p:nvGrpSpPr>
        <p:grpSpPr bwMode="auto">
          <a:xfrm>
            <a:off x="1066800" y="3810000"/>
            <a:ext cx="1290638" cy="1527175"/>
            <a:chOff x="672" y="2400"/>
            <a:chExt cx="813" cy="962"/>
          </a:xfrm>
        </p:grpSpPr>
        <p:sp>
          <p:nvSpPr>
            <p:cNvPr id="11284" name="Text Box 14"/>
            <p:cNvSpPr txBox="1">
              <a:spLocks noChangeArrowheads="1"/>
            </p:cNvSpPr>
            <p:nvPr/>
          </p:nvSpPr>
          <p:spPr bwMode="auto">
            <a:xfrm>
              <a:off x="672" y="3168"/>
              <a:ext cx="813"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sz="1400" b="1" dirty="0" smtClean="0"/>
                <a:t>25 Vitamin D3</a:t>
              </a:r>
            </a:p>
          </p:txBody>
        </p:sp>
        <p:sp>
          <p:nvSpPr>
            <p:cNvPr id="11285" name="Freeform 28"/>
            <p:cNvSpPr>
              <a:spLocks/>
            </p:cNvSpPr>
            <p:nvPr/>
          </p:nvSpPr>
          <p:spPr bwMode="auto">
            <a:xfrm>
              <a:off x="1104" y="2400"/>
              <a:ext cx="336" cy="768"/>
            </a:xfrm>
            <a:custGeom>
              <a:avLst/>
              <a:gdLst>
                <a:gd name="T0" fmla="*/ 336 w 336"/>
                <a:gd name="T1" fmla="*/ 0 h 768"/>
                <a:gd name="T2" fmla="*/ 48 w 336"/>
                <a:gd name="T3" fmla="*/ 432 h 768"/>
                <a:gd name="T4" fmla="*/ 48 w 336"/>
                <a:gd name="T5" fmla="*/ 768 h 768"/>
                <a:gd name="T6" fmla="*/ 0 60000 65536"/>
                <a:gd name="T7" fmla="*/ 0 60000 65536"/>
                <a:gd name="T8" fmla="*/ 0 60000 65536"/>
              </a:gdLst>
              <a:ahLst/>
              <a:cxnLst>
                <a:cxn ang="T6">
                  <a:pos x="T0" y="T1"/>
                </a:cxn>
                <a:cxn ang="T7">
                  <a:pos x="T2" y="T3"/>
                </a:cxn>
                <a:cxn ang="T8">
                  <a:pos x="T4" y="T5"/>
                </a:cxn>
              </a:cxnLst>
              <a:rect l="0" t="0" r="r" b="b"/>
              <a:pathLst>
                <a:path w="336" h="768">
                  <a:moveTo>
                    <a:pt x="336" y="0"/>
                  </a:moveTo>
                  <a:cubicBezTo>
                    <a:pt x="216" y="152"/>
                    <a:pt x="96" y="304"/>
                    <a:pt x="48" y="432"/>
                  </a:cubicBezTo>
                  <a:cubicBezTo>
                    <a:pt x="0" y="560"/>
                    <a:pt x="24" y="664"/>
                    <a:pt x="48" y="768"/>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srgbClr val="000000"/>
                </a:solidFill>
              </a:endParaRPr>
            </a:p>
          </p:txBody>
        </p:sp>
      </p:grpSp>
      <p:grpSp>
        <p:nvGrpSpPr>
          <p:cNvPr id="21540" name="Group 36"/>
          <p:cNvGrpSpPr>
            <a:grpSpLocks/>
          </p:cNvGrpSpPr>
          <p:nvPr/>
        </p:nvGrpSpPr>
        <p:grpSpPr bwMode="auto">
          <a:xfrm>
            <a:off x="1727200" y="4876800"/>
            <a:ext cx="3446463" cy="1828800"/>
            <a:chOff x="1088" y="3072"/>
            <a:chExt cx="2171" cy="1152"/>
          </a:xfrm>
        </p:grpSpPr>
        <p:pic>
          <p:nvPicPr>
            <p:cNvPr id="11282" name="Picture 6" descr="kidney goo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2" y="3072"/>
              <a:ext cx="907"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3" name="Freeform 30"/>
            <p:cNvSpPr>
              <a:spLocks/>
            </p:cNvSpPr>
            <p:nvPr/>
          </p:nvSpPr>
          <p:spPr bwMode="auto">
            <a:xfrm>
              <a:off x="1088" y="3360"/>
              <a:ext cx="1120" cy="312"/>
            </a:xfrm>
            <a:custGeom>
              <a:avLst/>
              <a:gdLst>
                <a:gd name="T0" fmla="*/ 64 w 1120"/>
                <a:gd name="T1" fmla="*/ 0 h 312"/>
                <a:gd name="T2" fmla="*/ 64 w 1120"/>
                <a:gd name="T3" fmla="*/ 144 h 312"/>
                <a:gd name="T4" fmla="*/ 448 w 1120"/>
                <a:gd name="T5" fmla="*/ 288 h 312"/>
                <a:gd name="T6" fmla="*/ 1120 w 1120"/>
                <a:gd name="T7" fmla="*/ 288 h 3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20" h="312">
                  <a:moveTo>
                    <a:pt x="64" y="0"/>
                  </a:moveTo>
                  <a:cubicBezTo>
                    <a:pt x="32" y="48"/>
                    <a:pt x="0" y="96"/>
                    <a:pt x="64" y="144"/>
                  </a:cubicBezTo>
                  <a:cubicBezTo>
                    <a:pt x="128" y="192"/>
                    <a:pt x="272" y="264"/>
                    <a:pt x="448" y="288"/>
                  </a:cubicBezTo>
                  <a:cubicBezTo>
                    <a:pt x="624" y="312"/>
                    <a:pt x="872" y="300"/>
                    <a:pt x="1120" y="288"/>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srgbClr val="000000"/>
                </a:solidFill>
              </a:endParaRPr>
            </a:p>
          </p:txBody>
        </p:sp>
      </p:grpSp>
      <p:grpSp>
        <p:nvGrpSpPr>
          <p:cNvPr id="21541" name="Group 37"/>
          <p:cNvGrpSpPr>
            <a:grpSpLocks/>
          </p:cNvGrpSpPr>
          <p:nvPr/>
        </p:nvGrpSpPr>
        <p:grpSpPr bwMode="auto">
          <a:xfrm>
            <a:off x="5334000" y="5562600"/>
            <a:ext cx="2260600" cy="304800"/>
            <a:chOff x="3360" y="3504"/>
            <a:chExt cx="1424" cy="192"/>
          </a:xfrm>
        </p:grpSpPr>
        <p:sp>
          <p:nvSpPr>
            <p:cNvPr id="11280" name="Text Box 13"/>
            <p:cNvSpPr txBox="1">
              <a:spLocks noChangeArrowheads="1"/>
            </p:cNvSpPr>
            <p:nvPr/>
          </p:nvSpPr>
          <p:spPr bwMode="auto">
            <a:xfrm>
              <a:off x="3888" y="3504"/>
              <a:ext cx="8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sz="1400" b="1" dirty="0" smtClean="0"/>
                <a:t>1,25 Vitamin D3</a:t>
              </a:r>
            </a:p>
          </p:txBody>
        </p:sp>
        <p:sp>
          <p:nvSpPr>
            <p:cNvPr id="11281" name="Line 31"/>
            <p:cNvSpPr>
              <a:spLocks noChangeShapeType="1"/>
            </p:cNvSpPr>
            <p:nvPr/>
          </p:nvSpPr>
          <p:spPr bwMode="auto">
            <a:xfrm>
              <a:off x="3360" y="3600"/>
              <a:ext cx="4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srgbClr val="000000"/>
                </a:solidFill>
              </a:endParaRPr>
            </a:p>
          </p:txBody>
        </p:sp>
      </p:grpSp>
      <p:grpSp>
        <p:nvGrpSpPr>
          <p:cNvPr id="21544" name="Group 40"/>
          <p:cNvGrpSpPr>
            <a:grpSpLocks/>
          </p:cNvGrpSpPr>
          <p:nvPr/>
        </p:nvGrpSpPr>
        <p:grpSpPr bwMode="auto">
          <a:xfrm>
            <a:off x="5013327" y="6172200"/>
            <a:ext cx="3924301" cy="528638"/>
            <a:chOff x="3158" y="3888"/>
            <a:chExt cx="2472" cy="333"/>
          </a:xfrm>
        </p:grpSpPr>
        <p:sp>
          <p:nvSpPr>
            <p:cNvPr id="11278" name="Text Box 38"/>
            <p:cNvSpPr txBox="1">
              <a:spLocks noChangeArrowheads="1"/>
            </p:cNvSpPr>
            <p:nvPr/>
          </p:nvSpPr>
          <p:spPr bwMode="auto">
            <a:xfrm>
              <a:off x="3158" y="4008"/>
              <a:ext cx="2472"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sz="1600" b="1" dirty="0" smtClean="0"/>
                <a:t>Low plasma </a:t>
              </a:r>
              <a:r>
                <a:rPr lang="en-US" sz="1600" b="1" dirty="0" smtClean="0">
                  <a:latin typeface="Arial" pitchFamily="34" charset="0"/>
                  <a:cs typeface="Arial" pitchFamily="34" charset="0"/>
                </a:rPr>
                <a:t>Ca</a:t>
              </a:r>
              <a:r>
                <a:rPr lang="en-US" sz="1600" b="1" baseline="30000" dirty="0" smtClean="0">
                  <a:latin typeface="Arial" pitchFamily="34" charset="0"/>
                  <a:cs typeface="Arial" pitchFamily="34" charset="0"/>
                </a:rPr>
                <a:t>2+</a:t>
              </a:r>
              <a:r>
                <a:rPr lang="en-US" sz="1600" b="1" dirty="0" smtClean="0"/>
                <a:t> increase kidney enzymes</a:t>
              </a:r>
            </a:p>
          </p:txBody>
        </p:sp>
        <p:sp>
          <p:nvSpPr>
            <p:cNvPr id="11279" name="Line 39"/>
            <p:cNvSpPr>
              <a:spLocks noChangeShapeType="1"/>
            </p:cNvSpPr>
            <p:nvPr/>
          </p:nvSpPr>
          <p:spPr bwMode="auto">
            <a:xfrm flipH="1" flipV="1">
              <a:off x="3216" y="3888"/>
              <a:ext cx="336"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srgbClr val="000000"/>
                </a:solidFill>
              </a:endParaRPr>
            </a:p>
          </p:txBody>
        </p:sp>
      </p:grpSp>
    </p:spTree>
    <p:extLst>
      <p:ext uri="{BB962C8B-B14F-4D97-AF65-F5344CB8AC3E}">
        <p14:creationId xmlns:p14="http://schemas.microsoft.com/office/powerpoint/2010/main" val="1834711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15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15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15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15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2153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53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2153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2154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2154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150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1507">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1507">
                                            <p:txEl>
                                              <p:pRg st="2" end="2"/>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1507">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21507">
                                            <p:txEl>
                                              <p:pRg st="4" end="4"/>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499"/>
                                          </p:stCondLst>
                                        </p:cTn>
                                        <p:tgtEl>
                                          <p:spTgt spid="215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2" autoUpdateAnimBg="0"/>
      <p:bldP spid="21531"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4" descr="Fig 36"/>
          <p:cNvPicPr>
            <a:picLocks noChangeAspect="1" noChangeArrowheads="1"/>
          </p:cNvPicPr>
          <p:nvPr/>
        </p:nvPicPr>
        <p:blipFill>
          <a:blip r:embed="rId2" cstate="print"/>
          <a:srcRect/>
          <a:stretch>
            <a:fillRect/>
          </a:stretch>
        </p:blipFill>
        <p:spPr bwMode="auto">
          <a:xfrm>
            <a:off x="228600" y="109538"/>
            <a:ext cx="8763000" cy="6430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685800"/>
          </a:xfrm>
        </p:spPr>
        <p:txBody>
          <a:bodyPr/>
          <a:lstStyle/>
          <a:p>
            <a:r>
              <a:rPr lang="en-US" sz="2800" b="1" dirty="0" smtClean="0">
                <a:solidFill>
                  <a:srgbClr val="FFFF00"/>
                </a:solidFill>
                <a:latin typeface="Arial" pitchFamily="34" charset="0"/>
                <a:cs typeface="Arial" pitchFamily="34" charset="0"/>
              </a:rPr>
              <a:t>Other regulator of </a:t>
            </a:r>
            <a:r>
              <a:rPr lang="en-US" sz="2800" b="1" dirty="0">
                <a:solidFill>
                  <a:srgbClr val="FFFF00"/>
                </a:solidFill>
                <a:latin typeface="Arial" pitchFamily="34" charset="0"/>
                <a:ea typeface="+mn-ea"/>
                <a:cs typeface="Arial" pitchFamily="34" charset="0"/>
              </a:rPr>
              <a:t>Ca</a:t>
            </a:r>
            <a:r>
              <a:rPr lang="en-US" sz="2800" b="1" baseline="30000" dirty="0">
                <a:solidFill>
                  <a:srgbClr val="FFFF00"/>
                </a:solidFill>
                <a:latin typeface="Arial" pitchFamily="34" charset="0"/>
                <a:ea typeface="+mn-ea"/>
                <a:cs typeface="Arial" pitchFamily="34" charset="0"/>
              </a:rPr>
              <a:t>2+ </a:t>
            </a:r>
            <a:r>
              <a:rPr lang="en-US" sz="2800" b="1" dirty="0" smtClean="0">
                <a:solidFill>
                  <a:srgbClr val="FFFF00"/>
                </a:solidFill>
                <a:latin typeface="Arial" pitchFamily="34" charset="0"/>
                <a:cs typeface="Arial" pitchFamily="34" charset="0"/>
              </a:rPr>
              <a:t> homeostasis</a:t>
            </a:r>
            <a:endParaRPr lang="en-US" sz="2800"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1143000" y="1143000"/>
            <a:ext cx="6934200" cy="4953000"/>
          </a:xfrm>
        </p:spPr>
        <p:txBody>
          <a:bodyPr/>
          <a:lstStyle/>
          <a:p>
            <a:pPr marL="0" lvl="0" indent="0" defTabSz="339725" eaLnBrk="1" fontAlgn="auto" hangingPunct="1">
              <a:spcBef>
                <a:spcPts val="0"/>
              </a:spcBef>
              <a:spcAft>
                <a:spcPts val="0"/>
              </a:spcAft>
              <a:buNone/>
            </a:pPr>
            <a:r>
              <a:rPr lang="en-US" sz="2400" b="1" kern="1200" dirty="0" smtClean="0">
                <a:solidFill>
                  <a:srgbClr val="FFFF00"/>
                </a:solidFill>
                <a:latin typeface="Arial" pitchFamily="34" charset="0"/>
                <a:cs typeface="Arial" pitchFamily="34" charset="0"/>
              </a:rPr>
              <a:t>Estrogens: </a:t>
            </a:r>
            <a:endParaRPr lang="en-US" sz="2400" b="1" kern="1200" dirty="0">
              <a:solidFill>
                <a:srgbClr val="FFFF00"/>
              </a:solidFill>
              <a:latin typeface="Arial" pitchFamily="34" charset="0"/>
              <a:cs typeface="Arial" pitchFamily="34" charset="0"/>
            </a:endParaRPr>
          </a:p>
          <a:p>
            <a:pPr marL="0" lvl="0" indent="0" defTabSz="339725" eaLnBrk="1" fontAlgn="auto" hangingPunct="1">
              <a:spcBef>
                <a:spcPts val="0"/>
              </a:spcBef>
              <a:spcAft>
                <a:spcPts val="0"/>
              </a:spcAft>
              <a:buNone/>
            </a:pPr>
            <a:endParaRPr lang="en-US" sz="2400" kern="1200" dirty="0" smtClean="0">
              <a:solidFill>
                <a:schemeClr val="bg1"/>
              </a:solidFill>
              <a:latin typeface="Arial" pitchFamily="34" charset="0"/>
              <a:cs typeface="Arial" pitchFamily="34" charset="0"/>
            </a:endParaRPr>
          </a:p>
          <a:p>
            <a:pPr marL="0" lvl="0" indent="0" defTabSz="339725" eaLnBrk="1" fontAlgn="auto" hangingPunct="1">
              <a:spcBef>
                <a:spcPts val="0"/>
              </a:spcBef>
              <a:spcAft>
                <a:spcPts val="0"/>
              </a:spcAft>
              <a:buNone/>
            </a:pPr>
            <a:r>
              <a:rPr lang="en-US" sz="2400" b="1" kern="1200" dirty="0">
                <a:solidFill>
                  <a:srgbClr val="FFFF00"/>
                </a:solidFill>
                <a:latin typeface="Arial" pitchFamily="34" charset="0"/>
                <a:cs typeface="Arial" pitchFamily="34" charset="0"/>
              </a:rPr>
              <a:t>S</a:t>
            </a:r>
            <a:r>
              <a:rPr lang="en-US" sz="2400" b="1" kern="1200" dirty="0" smtClean="0">
                <a:solidFill>
                  <a:srgbClr val="FFFF00"/>
                </a:solidFill>
                <a:latin typeface="Arial" pitchFamily="34" charset="0"/>
                <a:cs typeface="Arial" pitchFamily="34" charset="0"/>
              </a:rPr>
              <a:t>timulate</a:t>
            </a:r>
            <a:r>
              <a:rPr lang="en-US" sz="2400" b="1" kern="1200" dirty="0" smtClean="0">
                <a:solidFill>
                  <a:schemeClr val="bg1"/>
                </a:solidFill>
                <a:latin typeface="Arial" pitchFamily="34" charset="0"/>
                <a:cs typeface="Arial" pitchFamily="34" charset="0"/>
              </a:rPr>
              <a:t> </a:t>
            </a:r>
            <a:r>
              <a:rPr lang="en-US" sz="2400" b="1" kern="1200" dirty="0">
                <a:latin typeface="Arial" pitchFamily="34" charset="0"/>
                <a:cs typeface="Arial" pitchFamily="34" charset="0"/>
              </a:rPr>
              <a:t>osteoblast activity , </a:t>
            </a:r>
            <a:r>
              <a:rPr lang="en-US" sz="2400" b="1" kern="1200" dirty="0">
                <a:solidFill>
                  <a:srgbClr val="FFFF00"/>
                </a:solidFill>
                <a:latin typeface="Arial" pitchFamily="34" charset="0"/>
                <a:cs typeface="Arial" pitchFamily="34" charset="0"/>
              </a:rPr>
              <a:t>limits</a:t>
            </a:r>
            <a:r>
              <a:rPr lang="en-US" sz="2400" b="1" kern="1200" dirty="0">
                <a:solidFill>
                  <a:schemeClr val="bg1"/>
                </a:solidFill>
                <a:latin typeface="Arial" pitchFamily="34" charset="0"/>
                <a:cs typeface="Arial" pitchFamily="34" charset="0"/>
              </a:rPr>
              <a:t> </a:t>
            </a:r>
            <a:r>
              <a:rPr lang="en-US" sz="2400" b="1" kern="1200" dirty="0">
                <a:latin typeface="Arial" pitchFamily="34" charset="0"/>
                <a:cs typeface="Arial" pitchFamily="34" charset="0"/>
              </a:rPr>
              <a:t>osteoclast activity, and enhance PTH </a:t>
            </a:r>
            <a:r>
              <a:rPr lang="en-US" sz="2400" b="1" kern="1200" dirty="0" smtClean="0">
                <a:latin typeface="Arial" pitchFamily="34" charset="0"/>
                <a:cs typeface="Arial" pitchFamily="34" charset="0"/>
              </a:rPr>
              <a:t>secretion.</a:t>
            </a:r>
            <a:endParaRPr lang="en-US" sz="2400" b="1" kern="1200" dirty="0">
              <a:latin typeface="Arial" pitchFamily="34" charset="0"/>
              <a:cs typeface="Arial" pitchFamily="34" charset="0"/>
            </a:endParaRPr>
          </a:p>
          <a:p>
            <a:pPr marL="0" lvl="0" indent="0" defTabSz="339725" eaLnBrk="1" fontAlgn="auto" hangingPunct="1">
              <a:spcBef>
                <a:spcPts val="0"/>
              </a:spcBef>
              <a:spcAft>
                <a:spcPts val="0"/>
              </a:spcAft>
              <a:buNone/>
            </a:pPr>
            <a:r>
              <a:rPr lang="en-US" sz="2400" kern="1200" dirty="0">
                <a:solidFill>
                  <a:schemeClr val="bg1"/>
                </a:solidFill>
                <a:latin typeface="Arial" pitchFamily="34" charset="0"/>
                <a:cs typeface="Arial" pitchFamily="34" charset="0"/>
              </a:rPr>
              <a:t> </a:t>
            </a:r>
          </a:p>
          <a:p>
            <a:pPr marL="0" lvl="0" indent="0" defTabSz="339725" eaLnBrk="1" fontAlgn="auto" hangingPunct="1">
              <a:spcBef>
                <a:spcPts val="0"/>
              </a:spcBef>
              <a:spcAft>
                <a:spcPts val="0"/>
              </a:spcAft>
              <a:buNone/>
            </a:pPr>
            <a:r>
              <a:rPr lang="en-US" sz="2400" b="1" kern="1200" dirty="0">
                <a:latin typeface="Arial" pitchFamily="34" charset="0"/>
                <a:cs typeface="Arial" pitchFamily="34" charset="0"/>
              </a:rPr>
              <a:t>E</a:t>
            </a:r>
            <a:r>
              <a:rPr lang="en-US" sz="2400" b="1" kern="1200" dirty="0" smtClean="0">
                <a:latin typeface="Arial" pitchFamily="34" charset="0"/>
                <a:cs typeface="Arial" pitchFamily="34" charset="0"/>
              </a:rPr>
              <a:t>strogens </a:t>
            </a:r>
            <a:r>
              <a:rPr lang="en-US" sz="2400" b="1" kern="1200" dirty="0">
                <a:latin typeface="Arial" pitchFamily="34" charset="0"/>
                <a:cs typeface="Arial" pitchFamily="34" charset="0"/>
              </a:rPr>
              <a:t>changes the </a:t>
            </a:r>
            <a:r>
              <a:rPr lang="en-US" sz="2400" b="1" kern="1200" dirty="0">
                <a:solidFill>
                  <a:srgbClr val="FFFF00"/>
                </a:solidFill>
                <a:latin typeface="Arial" pitchFamily="34" charset="0"/>
                <a:cs typeface="Arial" pitchFamily="34" charset="0"/>
              </a:rPr>
              <a:t>set point </a:t>
            </a:r>
            <a:r>
              <a:rPr lang="en-US" sz="2400" b="1" kern="1200" dirty="0">
                <a:latin typeface="Arial" pitchFamily="34" charset="0"/>
                <a:cs typeface="Arial" pitchFamily="34" charset="0"/>
              </a:rPr>
              <a:t>of PTH cells in the parathyroid so a greater </a:t>
            </a:r>
            <a:r>
              <a:rPr lang="en-US" sz="2400" b="1" kern="1200" dirty="0">
                <a:solidFill>
                  <a:srgbClr val="FFFF00"/>
                </a:solidFill>
                <a:latin typeface="Arial" pitchFamily="34" charset="0"/>
                <a:cs typeface="Arial" pitchFamily="34" charset="0"/>
              </a:rPr>
              <a:t>reduction</a:t>
            </a:r>
            <a:r>
              <a:rPr lang="en-US" sz="2400" b="1" kern="1200" dirty="0">
                <a:solidFill>
                  <a:schemeClr val="bg1"/>
                </a:solidFill>
                <a:latin typeface="Arial" pitchFamily="34" charset="0"/>
                <a:cs typeface="Arial" pitchFamily="34" charset="0"/>
              </a:rPr>
              <a:t> </a:t>
            </a:r>
            <a:r>
              <a:rPr lang="en-US" sz="2400" b="1" kern="1200" dirty="0">
                <a:latin typeface="Arial" pitchFamily="34" charset="0"/>
                <a:cs typeface="Arial" pitchFamily="34" charset="0"/>
              </a:rPr>
              <a:t>of </a:t>
            </a:r>
            <a:r>
              <a:rPr lang="en-US" sz="2400" b="1" dirty="0">
                <a:solidFill>
                  <a:srgbClr val="FFFFFF"/>
                </a:solidFill>
                <a:latin typeface="Arial" pitchFamily="34" charset="0"/>
                <a:cs typeface="Arial" pitchFamily="34" charset="0"/>
              </a:rPr>
              <a:t>Ca</a:t>
            </a:r>
            <a:r>
              <a:rPr lang="en-US" sz="2400" b="1" baseline="30000" dirty="0">
                <a:solidFill>
                  <a:srgbClr val="FFFFFF"/>
                </a:solidFill>
                <a:latin typeface="Arial" pitchFamily="34" charset="0"/>
                <a:cs typeface="Arial" pitchFamily="34" charset="0"/>
              </a:rPr>
              <a:t>2</a:t>
            </a:r>
            <a:r>
              <a:rPr lang="en-US" sz="2400" b="1" baseline="30000" dirty="0" smtClean="0">
                <a:solidFill>
                  <a:srgbClr val="FFFFFF"/>
                </a:solidFill>
                <a:latin typeface="Arial" pitchFamily="34" charset="0"/>
                <a:cs typeface="Arial" pitchFamily="34" charset="0"/>
              </a:rPr>
              <a:t>+</a:t>
            </a:r>
            <a:r>
              <a:rPr lang="en-US" sz="2400" b="1" kern="1200" dirty="0" smtClean="0">
                <a:solidFill>
                  <a:schemeClr val="bg1"/>
                </a:solidFill>
                <a:latin typeface="Arial" pitchFamily="34" charset="0"/>
                <a:cs typeface="Arial" pitchFamily="34" charset="0"/>
              </a:rPr>
              <a:t> </a:t>
            </a:r>
            <a:r>
              <a:rPr lang="en-US" sz="2400" b="1" kern="1200" dirty="0">
                <a:latin typeface="Arial" pitchFamily="34" charset="0"/>
                <a:cs typeface="Arial" pitchFamily="34" charset="0"/>
              </a:rPr>
              <a:t>is needed to increase PTH secretion </a:t>
            </a:r>
            <a:r>
              <a:rPr lang="en-US" sz="2400" b="1" kern="1200" dirty="0" smtClean="0">
                <a:latin typeface="Arial" pitchFamily="34" charset="0"/>
                <a:cs typeface="Arial" pitchFamily="34" charset="0"/>
              </a:rPr>
              <a:t>so:</a:t>
            </a:r>
          </a:p>
          <a:p>
            <a:pPr marL="0" lvl="0" indent="0" defTabSz="339725" eaLnBrk="1" fontAlgn="auto" hangingPunct="1">
              <a:spcBef>
                <a:spcPts val="0"/>
              </a:spcBef>
              <a:spcAft>
                <a:spcPts val="0"/>
              </a:spcAft>
              <a:buNone/>
            </a:pPr>
            <a:endParaRPr lang="en-US" sz="2400" b="1" kern="1200" dirty="0">
              <a:latin typeface="Arial" pitchFamily="34" charset="0"/>
              <a:cs typeface="Arial" pitchFamily="34" charset="0"/>
            </a:endParaRPr>
          </a:p>
          <a:p>
            <a:pPr marL="0" lvl="0" indent="0" defTabSz="339725" eaLnBrk="1" fontAlgn="auto" hangingPunct="1">
              <a:spcBef>
                <a:spcPts val="0"/>
              </a:spcBef>
              <a:spcAft>
                <a:spcPts val="0"/>
              </a:spcAft>
              <a:buNone/>
            </a:pPr>
            <a:r>
              <a:rPr lang="en-US" sz="2400" b="1" kern="1200" dirty="0" smtClean="0">
                <a:solidFill>
                  <a:schemeClr val="bg1"/>
                </a:solidFill>
                <a:latin typeface="Arial" pitchFamily="34" charset="0"/>
                <a:cs typeface="Arial" pitchFamily="34" charset="0"/>
              </a:rPr>
              <a:t> </a:t>
            </a:r>
            <a:r>
              <a:rPr lang="en-US" sz="2400" b="1" kern="1200" dirty="0" smtClean="0">
                <a:solidFill>
                  <a:srgbClr val="FFFFFF"/>
                </a:solidFill>
                <a:latin typeface="Arial" pitchFamily="34" charset="0"/>
                <a:cs typeface="Arial" pitchFamily="34" charset="0"/>
              </a:rPr>
              <a:t>Estrogen</a:t>
            </a:r>
            <a:r>
              <a:rPr lang="en-US" sz="2400" b="1" kern="1200" dirty="0" smtClean="0">
                <a:solidFill>
                  <a:schemeClr val="bg1"/>
                </a:solidFill>
                <a:latin typeface="Arial" pitchFamily="34" charset="0"/>
                <a:cs typeface="Arial" pitchFamily="34" charset="0"/>
              </a:rPr>
              <a:t> </a:t>
            </a:r>
            <a:r>
              <a:rPr lang="en-US" sz="2400" b="1" kern="1200" dirty="0">
                <a:solidFill>
                  <a:srgbClr val="FFFF00"/>
                </a:solidFill>
                <a:latin typeface="Arial" pitchFamily="34" charset="0"/>
                <a:cs typeface="Arial" pitchFamily="34" charset="0"/>
              </a:rPr>
              <a:t>decreases</a:t>
            </a:r>
            <a:r>
              <a:rPr lang="en-US" sz="2400" b="1" kern="1200" dirty="0">
                <a:solidFill>
                  <a:schemeClr val="bg1"/>
                </a:solidFill>
                <a:latin typeface="Arial" pitchFamily="34" charset="0"/>
                <a:cs typeface="Arial" pitchFamily="34" charset="0"/>
              </a:rPr>
              <a:t> </a:t>
            </a:r>
            <a:r>
              <a:rPr lang="en-US" sz="2400" b="1" dirty="0">
                <a:solidFill>
                  <a:srgbClr val="FFFFFF"/>
                </a:solidFill>
                <a:latin typeface="Arial" pitchFamily="34" charset="0"/>
                <a:cs typeface="Arial" pitchFamily="34" charset="0"/>
              </a:rPr>
              <a:t>Ca</a:t>
            </a:r>
            <a:r>
              <a:rPr lang="en-US" sz="2400" b="1" baseline="30000" dirty="0">
                <a:solidFill>
                  <a:srgbClr val="FFFFFF"/>
                </a:solidFill>
                <a:latin typeface="Arial" pitchFamily="34" charset="0"/>
                <a:cs typeface="Arial" pitchFamily="34" charset="0"/>
              </a:rPr>
              <a:t>2+ </a:t>
            </a:r>
            <a:r>
              <a:rPr lang="en-US" sz="2400" b="1" kern="1200" dirty="0" smtClean="0">
                <a:solidFill>
                  <a:srgbClr val="FFFF00"/>
                </a:solidFill>
                <a:latin typeface="Arial" pitchFamily="34" charset="0"/>
                <a:cs typeface="Arial" pitchFamily="34" charset="0"/>
              </a:rPr>
              <a:t>loss </a:t>
            </a:r>
            <a:r>
              <a:rPr lang="en-US" sz="2400" b="1" kern="1200" dirty="0">
                <a:solidFill>
                  <a:srgbClr val="FFFF00"/>
                </a:solidFill>
                <a:latin typeface="Arial" pitchFamily="34" charset="0"/>
                <a:cs typeface="Arial" pitchFamily="34" charset="0"/>
              </a:rPr>
              <a:t>from </a:t>
            </a:r>
            <a:r>
              <a:rPr lang="en-US" sz="2400" b="1" kern="1200" dirty="0" smtClean="0">
                <a:solidFill>
                  <a:srgbClr val="FFFF00"/>
                </a:solidFill>
                <a:latin typeface="Arial" pitchFamily="34" charset="0"/>
                <a:cs typeface="Arial" pitchFamily="34" charset="0"/>
              </a:rPr>
              <a:t>bones.</a:t>
            </a:r>
            <a:endParaRPr lang="en-US" sz="2400" b="1" kern="1200" dirty="0">
              <a:solidFill>
                <a:srgbClr val="FFFF00"/>
              </a:solidFill>
              <a:latin typeface="Arial" pitchFamily="34" charset="0"/>
              <a:cs typeface="Arial" pitchFamily="34" charset="0"/>
            </a:endParaRPr>
          </a:p>
          <a:p>
            <a:pPr marL="0" lvl="0" indent="0" defTabSz="339725" eaLnBrk="1" fontAlgn="auto" hangingPunct="1">
              <a:spcBef>
                <a:spcPts val="0"/>
              </a:spcBef>
              <a:spcAft>
                <a:spcPts val="0"/>
              </a:spcAft>
              <a:buNone/>
            </a:pPr>
            <a:r>
              <a:rPr lang="en-US" sz="2400" kern="1200" dirty="0">
                <a:solidFill>
                  <a:schemeClr val="bg1"/>
                </a:solidFill>
                <a:latin typeface="Arial" pitchFamily="34" charset="0"/>
                <a:cs typeface="Arial" pitchFamily="34" charset="0"/>
              </a:rPr>
              <a:t> </a:t>
            </a:r>
          </a:p>
        </p:txBody>
      </p:sp>
    </p:spTree>
    <p:extLst>
      <p:ext uri="{BB962C8B-B14F-4D97-AF65-F5344CB8AC3E}">
        <p14:creationId xmlns:p14="http://schemas.microsoft.com/office/powerpoint/2010/main" val="535451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sz="2400" b="1" dirty="0">
                <a:solidFill>
                  <a:srgbClr val="FFFF00"/>
                </a:solidFill>
                <a:latin typeface="Arial" pitchFamily="34" charset="0"/>
                <a:ea typeface="+mn-ea"/>
                <a:cs typeface="Arial" pitchFamily="34" charset="0"/>
              </a:rPr>
              <a:t>Ca</a:t>
            </a:r>
            <a:r>
              <a:rPr lang="en-US" sz="2400" b="1" baseline="30000" dirty="0">
                <a:solidFill>
                  <a:srgbClr val="FFFF00"/>
                </a:solidFill>
                <a:latin typeface="Arial" pitchFamily="34" charset="0"/>
                <a:ea typeface="+mn-ea"/>
                <a:cs typeface="Arial" pitchFamily="34" charset="0"/>
              </a:rPr>
              <a:t>2</a:t>
            </a:r>
            <a:r>
              <a:rPr lang="en-US" sz="2400" b="1" baseline="30000" dirty="0" smtClean="0">
                <a:solidFill>
                  <a:srgbClr val="FFFF00"/>
                </a:solidFill>
                <a:latin typeface="Arial" pitchFamily="34" charset="0"/>
                <a:ea typeface="+mn-ea"/>
                <a:cs typeface="Arial" pitchFamily="34" charset="0"/>
              </a:rPr>
              <a:t>+ </a:t>
            </a:r>
            <a:r>
              <a:rPr lang="en-US" sz="2400" b="1" dirty="0" smtClean="0">
                <a:solidFill>
                  <a:srgbClr val="FFFF00"/>
                </a:solidFill>
                <a:latin typeface="Arial" pitchFamily="34" charset="0"/>
                <a:ea typeface="+mn-ea"/>
                <a:cs typeface="Arial" pitchFamily="34" charset="0"/>
              </a:rPr>
              <a:t>homeostasis in pregnancy and lactation</a:t>
            </a:r>
            <a:endParaRPr lang="en-US" sz="2400" b="1" dirty="0">
              <a:solidFill>
                <a:srgbClr val="FFFF00"/>
              </a:solidFill>
            </a:endParaRPr>
          </a:p>
        </p:txBody>
      </p:sp>
      <p:sp>
        <p:nvSpPr>
          <p:cNvPr id="3" name="Content Placeholder 2"/>
          <p:cNvSpPr>
            <a:spLocks noGrp="1"/>
          </p:cNvSpPr>
          <p:nvPr>
            <p:ph idx="1"/>
          </p:nvPr>
        </p:nvSpPr>
        <p:spPr>
          <a:xfrm>
            <a:off x="762000" y="990600"/>
            <a:ext cx="7772400" cy="5486400"/>
          </a:xfrm>
        </p:spPr>
        <p:txBody>
          <a:bodyPr/>
          <a:lstStyle/>
          <a:p>
            <a:pPr marL="0" indent="0">
              <a:buNone/>
            </a:pPr>
            <a:r>
              <a:rPr lang="en-US" sz="2000" b="1" dirty="0" smtClean="0">
                <a:latin typeface="Arial" pitchFamily="34" charset="0"/>
                <a:cs typeface="Arial" pitchFamily="34" charset="0"/>
              </a:rPr>
              <a:t>The daily required dose of </a:t>
            </a:r>
            <a:r>
              <a:rPr lang="en-US" sz="2000" b="1" dirty="0">
                <a:latin typeface="Arial" pitchFamily="34" charset="0"/>
                <a:ea typeface="+mj-ea"/>
                <a:cs typeface="Arial" pitchFamily="34" charset="0"/>
              </a:rPr>
              <a:t>Ca</a:t>
            </a:r>
            <a:r>
              <a:rPr lang="en-US" sz="2000" b="1" baseline="30000" dirty="0">
                <a:latin typeface="Arial" pitchFamily="34" charset="0"/>
                <a:ea typeface="+mj-ea"/>
                <a:cs typeface="Arial" pitchFamily="34" charset="0"/>
              </a:rPr>
              <a:t>2+ </a:t>
            </a:r>
            <a:r>
              <a:rPr lang="en-US" sz="2000" b="1" dirty="0" smtClean="0">
                <a:latin typeface="Arial" pitchFamily="34" charset="0"/>
                <a:ea typeface="+mj-ea"/>
                <a:cs typeface="Arial" pitchFamily="34" charset="0"/>
              </a:rPr>
              <a:t>is greatly </a:t>
            </a:r>
            <a:r>
              <a:rPr lang="en-US" sz="2000" b="1" dirty="0" smtClean="0">
                <a:solidFill>
                  <a:srgbClr val="FFFF00"/>
                </a:solidFill>
                <a:latin typeface="Arial" pitchFamily="34" charset="0"/>
                <a:ea typeface="+mj-ea"/>
                <a:cs typeface="Arial" pitchFamily="34" charset="0"/>
              </a:rPr>
              <a:t>increased</a:t>
            </a:r>
            <a:r>
              <a:rPr lang="en-US" sz="2000" b="1" dirty="0" smtClean="0">
                <a:latin typeface="Arial" pitchFamily="34" charset="0"/>
                <a:ea typeface="+mj-ea"/>
                <a:cs typeface="Arial" pitchFamily="34" charset="0"/>
              </a:rPr>
              <a:t> during pregnancy.</a:t>
            </a:r>
          </a:p>
          <a:p>
            <a:pPr marL="0" indent="0">
              <a:buNone/>
            </a:pPr>
            <a:endParaRPr lang="en-US" sz="2000" b="1" dirty="0" smtClean="0">
              <a:solidFill>
                <a:srgbClr val="FFFF00"/>
              </a:solidFill>
              <a:latin typeface="Arial" pitchFamily="34" charset="0"/>
              <a:ea typeface="+mj-ea"/>
              <a:cs typeface="Arial" pitchFamily="34" charset="0"/>
            </a:endParaRPr>
          </a:p>
          <a:p>
            <a:pPr marL="0" indent="0">
              <a:buNone/>
            </a:pPr>
            <a:r>
              <a:rPr lang="en-US" sz="2000" b="1" dirty="0" smtClean="0">
                <a:solidFill>
                  <a:srgbClr val="FFFF00"/>
                </a:solidFill>
                <a:latin typeface="Arial" pitchFamily="34" charset="0"/>
                <a:ea typeface="+mj-ea"/>
                <a:cs typeface="Arial" pitchFamily="34" charset="0"/>
              </a:rPr>
              <a:t>30 grams </a:t>
            </a:r>
            <a:r>
              <a:rPr lang="en-US" sz="2000" b="1" dirty="0" smtClean="0">
                <a:solidFill>
                  <a:srgbClr val="FFFFFF"/>
                </a:solidFill>
                <a:latin typeface="Arial" pitchFamily="34" charset="0"/>
                <a:cs typeface="Arial" pitchFamily="34" charset="0"/>
              </a:rPr>
              <a:t>of </a:t>
            </a:r>
            <a:r>
              <a:rPr lang="en-US" sz="2000" b="1" dirty="0">
                <a:solidFill>
                  <a:srgbClr val="FFFFFF"/>
                </a:solidFill>
                <a:latin typeface="Arial" pitchFamily="34" charset="0"/>
                <a:cs typeface="Arial" pitchFamily="34" charset="0"/>
              </a:rPr>
              <a:t>Ca</a:t>
            </a:r>
            <a:r>
              <a:rPr lang="en-US" sz="2000" b="1" baseline="30000" dirty="0">
                <a:solidFill>
                  <a:srgbClr val="FFFFFF"/>
                </a:solidFill>
                <a:latin typeface="Arial" pitchFamily="34" charset="0"/>
                <a:cs typeface="Arial" pitchFamily="34" charset="0"/>
              </a:rPr>
              <a:t>2+ </a:t>
            </a:r>
            <a:r>
              <a:rPr lang="en-US" sz="2000" b="1" dirty="0" smtClean="0">
                <a:latin typeface="Arial" pitchFamily="34" charset="0"/>
                <a:ea typeface="+mj-ea"/>
                <a:cs typeface="Arial" pitchFamily="34" charset="0"/>
              </a:rPr>
              <a:t>are </a:t>
            </a:r>
            <a:r>
              <a:rPr lang="en-US" sz="2000" b="1" dirty="0" smtClean="0">
                <a:solidFill>
                  <a:srgbClr val="FFFF00"/>
                </a:solidFill>
                <a:latin typeface="Arial" pitchFamily="34" charset="0"/>
                <a:ea typeface="+mj-ea"/>
                <a:cs typeface="Arial" pitchFamily="34" charset="0"/>
              </a:rPr>
              <a:t>transferred</a:t>
            </a:r>
            <a:r>
              <a:rPr lang="en-US" sz="2000" b="1" dirty="0" smtClean="0">
                <a:latin typeface="Arial" pitchFamily="34" charset="0"/>
                <a:ea typeface="+mj-ea"/>
                <a:cs typeface="Arial" pitchFamily="34" charset="0"/>
              </a:rPr>
              <a:t> to the fetus and lost in urine during pregnancy.</a:t>
            </a:r>
          </a:p>
          <a:p>
            <a:pPr marL="0" indent="0">
              <a:buNone/>
            </a:pPr>
            <a:endParaRPr lang="en-US" sz="2000" b="1" dirty="0" smtClean="0">
              <a:latin typeface="Arial" pitchFamily="34" charset="0"/>
              <a:ea typeface="+mj-ea"/>
              <a:cs typeface="Arial" pitchFamily="34" charset="0"/>
            </a:endParaRPr>
          </a:p>
          <a:p>
            <a:pPr marL="0" indent="0">
              <a:buNone/>
            </a:pPr>
            <a:r>
              <a:rPr lang="en-US" sz="2000" b="1" dirty="0" smtClean="0">
                <a:latin typeface="Arial" pitchFamily="34" charset="0"/>
                <a:ea typeface="+mj-ea"/>
                <a:cs typeface="Arial" pitchFamily="34" charset="0"/>
              </a:rPr>
              <a:t>Bone turn over is increased during pregnancy </a:t>
            </a:r>
            <a:r>
              <a:rPr lang="en-US" sz="2000" b="1" dirty="0" smtClean="0">
                <a:latin typeface="Arial"/>
                <a:ea typeface="+mj-ea"/>
                <a:cs typeface="Arial"/>
              </a:rPr>
              <a:t>→ </a:t>
            </a:r>
            <a:r>
              <a:rPr lang="en-US" sz="2000" b="1" dirty="0" smtClean="0">
                <a:solidFill>
                  <a:srgbClr val="FFFF00"/>
                </a:solidFill>
                <a:latin typeface="Arial"/>
                <a:ea typeface="+mj-ea"/>
                <a:cs typeface="Arial"/>
              </a:rPr>
              <a:t>osteoporosis </a:t>
            </a:r>
            <a:r>
              <a:rPr lang="en-US" sz="2000" b="1" dirty="0" smtClean="0">
                <a:latin typeface="Arial"/>
                <a:ea typeface="+mj-ea"/>
                <a:cs typeface="Arial"/>
              </a:rPr>
              <a:t>especially hip bone.</a:t>
            </a:r>
          </a:p>
          <a:p>
            <a:pPr marL="0" indent="0">
              <a:buNone/>
            </a:pPr>
            <a:endParaRPr lang="en-US" sz="2000" b="1" dirty="0" smtClean="0">
              <a:latin typeface="Arial"/>
              <a:ea typeface="+mj-ea"/>
              <a:cs typeface="Arial"/>
            </a:endParaRPr>
          </a:p>
          <a:p>
            <a:pPr marL="0" indent="0">
              <a:buNone/>
            </a:pPr>
            <a:r>
              <a:rPr lang="en-US" sz="2000" b="1" dirty="0" smtClean="0">
                <a:latin typeface="Arial"/>
                <a:ea typeface="+mj-ea"/>
                <a:cs typeface="Arial"/>
              </a:rPr>
              <a:t>280 - 800 mg of </a:t>
            </a:r>
            <a:r>
              <a:rPr lang="en-US" sz="2000" b="1" dirty="0">
                <a:solidFill>
                  <a:srgbClr val="FFFFFF"/>
                </a:solidFill>
                <a:latin typeface="Arial" pitchFamily="34" charset="0"/>
                <a:cs typeface="Arial" pitchFamily="34" charset="0"/>
              </a:rPr>
              <a:t>Ca</a:t>
            </a:r>
            <a:r>
              <a:rPr lang="en-US" sz="2000" b="1" baseline="30000" dirty="0">
                <a:solidFill>
                  <a:srgbClr val="FFFFFF"/>
                </a:solidFill>
                <a:latin typeface="Arial" pitchFamily="34" charset="0"/>
                <a:cs typeface="Arial" pitchFamily="34" charset="0"/>
              </a:rPr>
              <a:t>2+ </a:t>
            </a:r>
            <a:r>
              <a:rPr lang="en-US" sz="2000" b="1" baseline="30000" dirty="0" smtClean="0">
                <a:solidFill>
                  <a:srgbClr val="FFFFFF"/>
                </a:solidFill>
                <a:latin typeface="Arial" pitchFamily="34" charset="0"/>
                <a:cs typeface="Arial" pitchFamily="34" charset="0"/>
              </a:rPr>
              <a:t> </a:t>
            </a:r>
            <a:r>
              <a:rPr lang="en-US" sz="2000" b="1" dirty="0" smtClean="0">
                <a:solidFill>
                  <a:srgbClr val="FFFFFF"/>
                </a:solidFill>
                <a:latin typeface="Arial" pitchFamily="34" charset="0"/>
                <a:cs typeface="Arial" pitchFamily="34" charset="0"/>
              </a:rPr>
              <a:t>is </a:t>
            </a:r>
            <a:r>
              <a:rPr lang="en-US" sz="2000" b="1" dirty="0" smtClean="0">
                <a:solidFill>
                  <a:srgbClr val="FFFF00"/>
                </a:solidFill>
                <a:latin typeface="Arial" pitchFamily="34" charset="0"/>
                <a:cs typeface="Arial" pitchFamily="34" charset="0"/>
              </a:rPr>
              <a:t>lost</a:t>
            </a:r>
            <a:r>
              <a:rPr lang="en-US" sz="2000" b="1" dirty="0" smtClean="0">
                <a:solidFill>
                  <a:srgbClr val="FFFFFF"/>
                </a:solidFill>
                <a:latin typeface="Arial" pitchFamily="34" charset="0"/>
                <a:cs typeface="Arial" pitchFamily="34" charset="0"/>
              </a:rPr>
              <a:t> in breast milk </a:t>
            </a:r>
            <a:r>
              <a:rPr lang="en-US" sz="2000" b="1" dirty="0" smtClean="0">
                <a:solidFill>
                  <a:srgbClr val="FFFF00"/>
                </a:solidFill>
                <a:latin typeface="Arial" pitchFamily="34" charset="0"/>
                <a:cs typeface="Arial" pitchFamily="34" charset="0"/>
              </a:rPr>
              <a:t>per day </a:t>
            </a:r>
            <a:r>
              <a:rPr lang="en-US" sz="2000" b="1" dirty="0" smtClean="0">
                <a:solidFill>
                  <a:srgbClr val="FFFFFF"/>
                </a:solidFill>
                <a:latin typeface="Arial" pitchFamily="34" charset="0"/>
                <a:cs typeface="Arial" pitchFamily="34" charset="0"/>
              </a:rPr>
              <a:t>during </a:t>
            </a:r>
          </a:p>
          <a:p>
            <a:pPr marL="0" indent="0">
              <a:buNone/>
            </a:pPr>
            <a:r>
              <a:rPr lang="en-US" sz="2000" b="1" dirty="0" smtClean="0">
                <a:solidFill>
                  <a:srgbClr val="FFFF00"/>
                </a:solidFill>
                <a:latin typeface="Arial" pitchFamily="34" charset="0"/>
                <a:cs typeface="Arial" pitchFamily="34" charset="0"/>
              </a:rPr>
              <a:t>lactation</a:t>
            </a:r>
            <a:r>
              <a:rPr lang="en-US" sz="2000" b="1" dirty="0" smtClean="0">
                <a:solidFill>
                  <a:srgbClr val="FFFFFF"/>
                </a:solidFill>
                <a:latin typeface="Arial" pitchFamily="34" charset="0"/>
                <a:cs typeface="Arial" pitchFamily="34" charset="0"/>
              </a:rPr>
              <a:t>.</a:t>
            </a:r>
          </a:p>
          <a:p>
            <a:pPr marL="0" indent="0">
              <a:buNone/>
            </a:pPr>
            <a:r>
              <a:rPr lang="en-US" sz="2000" b="1" dirty="0" smtClean="0">
                <a:solidFill>
                  <a:srgbClr val="FFFFFF"/>
                </a:solidFill>
                <a:latin typeface="Arial" pitchFamily="34" charset="0"/>
                <a:cs typeface="Arial" pitchFamily="34" charset="0"/>
              </a:rPr>
              <a:t>The mother compensate by:</a:t>
            </a:r>
          </a:p>
          <a:p>
            <a:pPr marL="0" indent="0">
              <a:buNone/>
            </a:pPr>
            <a:r>
              <a:rPr lang="en-US" sz="2000" b="1" dirty="0" smtClean="0">
                <a:solidFill>
                  <a:srgbClr val="FFFF00"/>
                </a:solidFill>
                <a:latin typeface="Arial" pitchFamily="34" charset="0"/>
                <a:cs typeface="Arial" pitchFamily="34" charset="0"/>
              </a:rPr>
              <a:t>1- ↑ intestinal absorption</a:t>
            </a:r>
          </a:p>
          <a:p>
            <a:pPr marL="0" indent="0">
              <a:buNone/>
            </a:pPr>
            <a:r>
              <a:rPr lang="en-US" sz="2000" b="1" dirty="0" smtClean="0">
                <a:solidFill>
                  <a:srgbClr val="FFFF00"/>
                </a:solidFill>
                <a:latin typeface="Arial" pitchFamily="34" charset="0"/>
                <a:cs typeface="Arial" pitchFamily="34" charset="0"/>
              </a:rPr>
              <a:t>2- ↓  renal excretion</a:t>
            </a:r>
          </a:p>
          <a:p>
            <a:pPr marL="0" indent="0">
              <a:buNone/>
            </a:pPr>
            <a:r>
              <a:rPr lang="en-US" sz="2000" b="1" dirty="0" smtClean="0">
                <a:solidFill>
                  <a:srgbClr val="FFFF00"/>
                </a:solidFill>
                <a:latin typeface="Arial" pitchFamily="34" charset="0"/>
                <a:cs typeface="Arial" pitchFamily="34" charset="0"/>
              </a:rPr>
              <a:t>3- ↑  bone </a:t>
            </a:r>
            <a:r>
              <a:rPr lang="en-US" sz="2000" b="1" dirty="0" err="1" smtClean="0">
                <a:solidFill>
                  <a:srgbClr val="FFFF00"/>
                </a:solidFill>
                <a:latin typeface="Arial" pitchFamily="34" charset="0"/>
                <a:cs typeface="Arial" pitchFamily="34" charset="0"/>
              </a:rPr>
              <a:t>resorption</a:t>
            </a:r>
            <a:endParaRPr lang="en-US" sz="2000" b="1" dirty="0" smtClean="0">
              <a:solidFill>
                <a:srgbClr val="FFFF00"/>
              </a:solidFill>
              <a:latin typeface="Arial" pitchFamily="34" charset="0"/>
              <a:cs typeface="Arial" pitchFamily="34" charset="0"/>
            </a:endParaRPr>
          </a:p>
          <a:p>
            <a:pPr marL="0" indent="0">
              <a:buNone/>
            </a:pPr>
            <a:endParaRPr lang="en-US" sz="2000" b="1" baseline="30000" dirty="0" smtClean="0">
              <a:solidFill>
                <a:srgbClr val="FFFFFF"/>
              </a:solidFill>
              <a:latin typeface="Arial" pitchFamily="34" charset="0"/>
              <a:cs typeface="Arial" pitchFamily="34" charset="0"/>
            </a:endParaRPr>
          </a:p>
          <a:p>
            <a:pPr marL="0" indent="0">
              <a:buNone/>
            </a:pP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490214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4" descr="Fig 36"/>
          <p:cNvPicPr>
            <a:picLocks noChangeAspect="1" noChangeArrowheads="1"/>
          </p:cNvPicPr>
          <p:nvPr/>
        </p:nvPicPr>
        <p:blipFill>
          <a:blip r:embed="rId2" cstate="print"/>
          <a:srcRect/>
          <a:stretch>
            <a:fillRect/>
          </a:stretch>
        </p:blipFill>
        <p:spPr bwMode="auto">
          <a:xfrm>
            <a:off x="609600" y="157163"/>
            <a:ext cx="7543800" cy="6167437"/>
          </a:xfrm>
          <a:prstGeom prst="rect">
            <a:avLst/>
          </a:prstGeom>
          <a:noFill/>
          <a:ln w="9525">
            <a:noFill/>
            <a:miter lim="800000"/>
            <a:headEnd/>
            <a:tailEnd/>
          </a:ln>
        </p:spPr>
      </p:pic>
    </p:spTree>
    <p:extLst>
      <p:ext uri="{BB962C8B-B14F-4D97-AF65-F5344CB8AC3E}">
        <p14:creationId xmlns:p14="http://schemas.microsoft.com/office/powerpoint/2010/main" val="7289588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58850" y="228600"/>
            <a:ext cx="7743825" cy="457200"/>
          </a:xfrm>
        </p:spPr>
        <p:txBody>
          <a:bodyPr>
            <a:noAutofit/>
          </a:bodyPr>
          <a:lstStyle/>
          <a:p>
            <a:pPr eaLnBrk="1" hangingPunct="1"/>
            <a:r>
              <a:rPr lang="en-US" sz="2800" b="1" dirty="0" err="1" smtClean="0">
                <a:solidFill>
                  <a:srgbClr val="FFFF00"/>
                </a:solidFill>
                <a:latin typeface="Arial" pitchFamily="34" charset="0"/>
                <a:cs typeface="Arial" pitchFamily="34" charset="0"/>
              </a:rPr>
              <a:t>Hypoparathyroidism</a:t>
            </a:r>
            <a:endParaRPr lang="en-US" sz="2800" b="1" dirty="0" smtClean="0">
              <a:solidFill>
                <a:srgbClr val="FFFF00"/>
              </a:solidFill>
              <a:latin typeface="Arial" pitchFamily="34" charset="0"/>
              <a:cs typeface="Arial" pitchFamily="34" charset="0"/>
            </a:endParaRPr>
          </a:p>
        </p:txBody>
      </p:sp>
      <p:sp>
        <p:nvSpPr>
          <p:cNvPr id="26627" name="Rectangle 3"/>
          <p:cNvSpPr>
            <a:spLocks noGrp="1" noChangeArrowheads="1"/>
          </p:cNvSpPr>
          <p:nvPr>
            <p:ph idx="1"/>
          </p:nvPr>
        </p:nvSpPr>
        <p:spPr>
          <a:xfrm>
            <a:off x="990600" y="838200"/>
            <a:ext cx="7162800" cy="5486400"/>
          </a:xfrm>
        </p:spPr>
        <p:txBody>
          <a:bodyPr>
            <a:normAutofit lnSpcReduction="10000"/>
          </a:bodyPr>
          <a:lstStyle/>
          <a:p>
            <a:pPr eaLnBrk="1" hangingPunct="1">
              <a:lnSpc>
                <a:spcPct val="90000"/>
              </a:lnSpc>
              <a:buFontTx/>
              <a:buNone/>
            </a:pPr>
            <a:r>
              <a:rPr lang="en-US" sz="2000" b="1" dirty="0" smtClean="0">
                <a:latin typeface="Arial" pitchFamily="34" charset="0"/>
                <a:cs typeface="Arial" pitchFamily="34" charset="0"/>
              </a:rPr>
              <a:t>Commonly occur accidentally after surgical removal of</a:t>
            </a:r>
          </a:p>
          <a:p>
            <a:pPr eaLnBrk="1" hangingPunct="1">
              <a:lnSpc>
                <a:spcPct val="90000"/>
              </a:lnSpc>
              <a:buFontTx/>
              <a:buNone/>
            </a:pPr>
            <a:r>
              <a:rPr lang="en-US" sz="2000" b="1" dirty="0" smtClean="0">
                <a:latin typeface="Arial" pitchFamily="34" charset="0"/>
                <a:cs typeface="Arial" pitchFamily="34" charset="0"/>
              </a:rPr>
              <a:t>the thyroid gland → Latent or overt  </a:t>
            </a:r>
            <a:r>
              <a:rPr lang="en-US" sz="2000" b="1" dirty="0" smtClean="0">
                <a:solidFill>
                  <a:srgbClr val="FFFF00"/>
                </a:solidFill>
                <a:latin typeface="Arial" pitchFamily="34" charset="0"/>
                <a:cs typeface="Arial" pitchFamily="34" charset="0"/>
              </a:rPr>
              <a:t>tetany</a:t>
            </a:r>
            <a:r>
              <a:rPr lang="en-US" sz="2000" b="1" dirty="0" smtClean="0">
                <a:latin typeface="Arial" pitchFamily="34" charset="0"/>
                <a:cs typeface="Arial" pitchFamily="34" charset="0"/>
              </a:rPr>
              <a:t>. </a:t>
            </a:r>
          </a:p>
          <a:p>
            <a:pPr eaLnBrk="1" hangingPunct="1">
              <a:lnSpc>
                <a:spcPct val="90000"/>
              </a:lnSpc>
              <a:buFontTx/>
              <a:buNone/>
            </a:pPr>
            <a:r>
              <a:rPr lang="en-US" sz="2000" b="1" dirty="0" smtClean="0">
                <a:latin typeface="Arial" pitchFamily="34" charset="0"/>
                <a:cs typeface="Arial" pitchFamily="34" charset="0"/>
              </a:rPr>
              <a:t> </a:t>
            </a:r>
          </a:p>
          <a:p>
            <a:pPr eaLnBrk="1" hangingPunct="1">
              <a:lnSpc>
                <a:spcPct val="90000"/>
              </a:lnSpc>
              <a:buFontTx/>
              <a:buNone/>
            </a:pPr>
            <a:r>
              <a:rPr lang="en-US" sz="2000" b="1" dirty="0" smtClean="0">
                <a:latin typeface="Arial" pitchFamily="34" charset="0"/>
                <a:cs typeface="Arial" pitchFamily="34" charset="0"/>
              </a:rPr>
              <a:t>Characterized by hypersensitivity (Low threshold) of</a:t>
            </a:r>
          </a:p>
          <a:p>
            <a:pPr eaLnBrk="1" hangingPunct="1">
              <a:lnSpc>
                <a:spcPct val="90000"/>
              </a:lnSpc>
              <a:buFontTx/>
              <a:buNone/>
            </a:pPr>
            <a:r>
              <a:rPr lang="en-US" sz="2000" b="1" dirty="0" smtClean="0">
                <a:latin typeface="Arial" pitchFamily="34" charset="0"/>
                <a:cs typeface="Arial" pitchFamily="34" charset="0"/>
              </a:rPr>
              <a:t>nerves and muscles.</a:t>
            </a:r>
          </a:p>
          <a:p>
            <a:pPr eaLnBrk="1" hangingPunct="1">
              <a:lnSpc>
                <a:spcPct val="90000"/>
              </a:lnSpc>
              <a:buFontTx/>
              <a:buNone/>
            </a:pPr>
            <a:endParaRPr lang="en-US" sz="2000" b="1" u="sng" dirty="0" smtClean="0">
              <a:latin typeface="Arial" pitchFamily="34" charset="0"/>
              <a:cs typeface="Arial" pitchFamily="34" charset="0"/>
            </a:endParaRPr>
          </a:p>
          <a:p>
            <a:pPr eaLnBrk="1" hangingPunct="1">
              <a:lnSpc>
                <a:spcPct val="90000"/>
              </a:lnSpc>
              <a:buFontTx/>
              <a:buNone/>
            </a:pPr>
            <a:r>
              <a:rPr lang="en-US" sz="2000" b="1" dirty="0" smtClean="0">
                <a:solidFill>
                  <a:srgbClr val="FFFF00"/>
                </a:solidFill>
                <a:latin typeface="Arial" pitchFamily="34" charset="0"/>
                <a:cs typeface="Arial" pitchFamily="34" charset="0"/>
              </a:rPr>
              <a:t>Can be demonstrated by two signs:</a:t>
            </a:r>
          </a:p>
          <a:p>
            <a:pPr eaLnBrk="1" hangingPunct="1">
              <a:lnSpc>
                <a:spcPct val="90000"/>
              </a:lnSpc>
              <a:buFontTx/>
              <a:buNone/>
            </a:pPr>
            <a:endParaRPr lang="en-US" sz="2000" b="1" u="sng" dirty="0" smtClean="0">
              <a:latin typeface="Arial" pitchFamily="34" charset="0"/>
              <a:cs typeface="Arial" pitchFamily="34" charset="0"/>
            </a:endParaRPr>
          </a:p>
          <a:p>
            <a:pPr eaLnBrk="1" hangingPunct="1">
              <a:lnSpc>
                <a:spcPct val="90000"/>
              </a:lnSpc>
              <a:buFontTx/>
              <a:buNone/>
            </a:pPr>
            <a:r>
              <a:rPr lang="en-US" sz="2000" b="1" dirty="0" smtClean="0">
                <a:solidFill>
                  <a:srgbClr val="FFFF00"/>
                </a:solidFill>
                <a:latin typeface="Arial" pitchFamily="34" charset="0"/>
                <a:cs typeface="Arial" pitchFamily="34" charset="0"/>
              </a:rPr>
              <a:t>Chvostek’s sign:        </a:t>
            </a:r>
            <a:r>
              <a:rPr lang="en-US" sz="2000" b="1" dirty="0" smtClean="0">
                <a:latin typeface="Arial" pitchFamily="34" charset="0"/>
                <a:cs typeface="Arial" pitchFamily="34" charset="0"/>
              </a:rPr>
              <a:t>  </a:t>
            </a:r>
          </a:p>
          <a:p>
            <a:pPr eaLnBrk="1" hangingPunct="1">
              <a:lnSpc>
                <a:spcPct val="90000"/>
              </a:lnSpc>
              <a:buFontTx/>
              <a:buNone/>
            </a:pPr>
            <a:r>
              <a:rPr lang="en-US" sz="2000" b="1" dirty="0" smtClean="0">
                <a:latin typeface="Arial" pitchFamily="34" charset="0"/>
                <a:cs typeface="Arial" pitchFamily="34" charset="0"/>
              </a:rPr>
              <a:t>Tapping the facial nerve as it emerge from the parotid</a:t>
            </a:r>
          </a:p>
          <a:p>
            <a:pPr eaLnBrk="1" hangingPunct="1">
              <a:lnSpc>
                <a:spcPct val="90000"/>
              </a:lnSpc>
              <a:buFontTx/>
              <a:buNone/>
            </a:pPr>
            <a:r>
              <a:rPr lang="en-US" sz="2000" b="1" dirty="0" smtClean="0">
                <a:latin typeface="Arial" pitchFamily="34" charset="0"/>
                <a:cs typeface="Arial" pitchFamily="34" charset="0"/>
              </a:rPr>
              <a:t>gland In front  of the ear  → Contraction of the  facial</a:t>
            </a:r>
          </a:p>
          <a:p>
            <a:pPr eaLnBrk="1" hangingPunct="1">
              <a:lnSpc>
                <a:spcPct val="90000"/>
              </a:lnSpc>
              <a:buFontTx/>
              <a:buNone/>
            </a:pPr>
            <a:r>
              <a:rPr lang="en-US" sz="2000" b="1" dirty="0" smtClean="0">
                <a:latin typeface="Arial" pitchFamily="34" charset="0"/>
                <a:cs typeface="Arial" pitchFamily="34" charset="0"/>
              </a:rPr>
              <a:t>muscles.</a:t>
            </a:r>
          </a:p>
          <a:p>
            <a:pPr eaLnBrk="1" hangingPunct="1">
              <a:lnSpc>
                <a:spcPct val="90000"/>
              </a:lnSpc>
              <a:buFontTx/>
              <a:buNone/>
            </a:pPr>
            <a:endParaRPr lang="en-US" sz="2000" b="1" dirty="0" smtClean="0">
              <a:solidFill>
                <a:srgbClr val="FFFF00"/>
              </a:solidFill>
              <a:latin typeface="Arial" pitchFamily="34" charset="0"/>
              <a:cs typeface="Arial" pitchFamily="34" charset="0"/>
            </a:endParaRPr>
          </a:p>
          <a:p>
            <a:pPr eaLnBrk="1" hangingPunct="1">
              <a:lnSpc>
                <a:spcPct val="90000"/>
              </a:lnSpc>
              <a:buFontTx/>
              <a:buNone/>
            </a:pPr>
            <a:r>
              <a:rPr lang="en-US" sz="2000" b="1" dirty="0" smtClean="0">
                <a:solidFill>
                  <a:srgbClr val="FFFF00"/>
                </a:solidFill>
                <a:latin typeface="Arial" pitchFamily="34" charset="0"/>
                <a:cs typeface="Arial" pitchFamily="34" charset="0"/>
              </a:rPr>
              <a:t>Trousseau’s sign:       </a:t>
            </a:r>
          </a:p>
          <a:p>
            <a:pPr eaLnBrk="1" hangingPunct="1">
              <a:lnSpc>
                <a:spcPct val="90000"/>
              </a:lnSpc>
              <a:buFontTx/>
              <a:buNone/>
            </a:pPr>
            <a:r>
              <a:rPr lang="en-US" sz="2000" b="1" dirty="0" smtClean="0">
                <a:latin typeface="Arial" pitchFamily="34" charset="0"/>
                <a:cs typeface="Arial" pitchFamily="34" charset="0"/>
              </a:rPr>
              <a:t>Arresting blood flow to the forearm for few minutes  →     </a:t>
            </a:r>
          </a:p>
          <a:p>
            <a:pPr eaLnBrk="1" hangingPunct="1">
              <a:lnSpc>
                <a:spcPct val="90000"/>
              </a:lnSpc>
              <a:buFontTx/>
              <a:buNone/>
            </a:pPr>
            <a:r>
              <a:rPr lang="en-US" sz="2000" b="1" dirty="0" smtClean="0">
                <a:latin typeface="Arial" pitchFamily="34" charset="0"/>
                <a:cs typeface="Arial" pitchFamily="34" charset="0"/>
              </a:rPr>
              <a:t>Flexion of the wrist, thumb and </a:t>
            </a:r>
            <a:r>
              <a:rPr lang="en-US" sz="2000" b="1" dirty="0" err="1" smtClean="0">
                <a:latin typeface="Arial" pitchFamily="34" charset="0"/>
                <a:cs typeface="Arial" pitchFamily="34" charset="0"/>
              </a:rPr>
              <a:t>metacarpophalangeal</a:t>
            </a:r>
            <a:r>
              <a:rPr lang="en-US" sz="2000" b="1" dirty="0" smtClean="0">
                <a:latin typeface="Arial" pitchFamily="34" charset="0"/>
                <a:cs typeface="Arial" pitchFamily="34" charset="0"/>
              </a:rPr>
              <a:t> </a:t>
            </a:r>
          </a:p>
          <a:p>
            <a:pPr eaLnBrk="1" hangingPunct="1">
              <a:lnSpc>
                <a:spcPct val="90000"/>
              </a:lnSpc>
              <a:buFontTx/>
              <a:buNone/>
            </a:pPr>
            <a:r>
              <a:rPr lang="en-US" sz="2000" b="1" dirty="0" smtClean="0">
                <a:latin typeface="Arial" pitchFamily="34" charset="0"/>
                <a:cs typeface="Arial" pitchFamily="34" charset="0"/>
              </a:rPr>
              <a:t>joints. </a:t>
            </a:r>
          </a:p>
        </p:txBody>
      </p:sp>
      <p:sp>
        <p:nvSpPr>
          <p:cNvPr id="25604" name="Line 4"/>
          <p:cNvSpPr>
            <a:spLocks noChangeShapeType="1"/>
          </p:cNvSpPr>
          <p:nvPr/>
        </p:nvSpPr>
        <p:spPr bwMode="auto">
          <a:xfrm flipV="1">
            <a:off x="3962400" y="7620000"/>
            <a:ext cx="4419600" cy="76200"/>
          </a:xfrm>
          <a:prstGeom prst="line">
            <a:avLst/>
          </a:prstGeom>
          <a:noFill/>
          <a:ln w="28575">
            <a:solidFill>
              <a:schemeClr val="tx1"/>
            </a:solidFill>
            <a:round/>
            <a:headEnd/>
            <a:tailEnd type="triangle" w="med" len="med"/>
          </a:ln>
        </p:spPr>
        <p:txBody>
          <a:bodyPr/>
          <a:lstStyle/>
          <a:p>
            <a:endParaRPr lang="en-US" dirty="0"/>
          </a:p>
        </p:txBody>
      </p:sp>
      <p:sp>
        <p:nvSpPr>
          <p:cNvPr id="25605" name="Line 5"/>
          <p:cNvSpPr>
            <a:spLocks noChangeShapeType="1"/>
          </p:cNvSpPr>
          <p:nvPr/>
        </p:nvSpPr>
        <p:spPr bwMode="auto">
          <a:xfrm flipH="1">
            <a:off x="3886200" y="7437438"/>
            <a:ext cx="1524000" cy="46037"/>
          </a:xfrm>
          <a:prstGeom prst="line">
            <a:avLst/>
          </a:prstGeom>
          <a:noFill/>
          <a:ln w="28575">
            <a:solidFill>
              <a:schemeClr val="tx1"/>
            </a:solidFill>
            <a:round/>
            <a:headEnd/>
            <a:tailEnd type="triangle" w="med" len="med"/>
          </a:ln>
        </p:spPr>
        <p:txBody>
          <a:bodyPr/>
          <a:lstStyle/>
          <a:p>
            <a:endParaRPr lang="en-US" dirty="0"/>
          </a:p>
        </p:txBody>
      </p:sp>
      <p:sp>
        <p:nvSpPr>
          <p:cNvPr id="25606" name="Line 6"/>
          <p:cNvSpPr>
            <a:spLocks noChangeShapeType="1"/>
          </p:cNvSpPr>
          <p:nvPr/>
        </p:nvSpPr>
        <p:spPr bwMode="auto">
          <a:xfrm>
            <a:off x="8763000" y="7772400"/>
            <a:ext cx="762000" cy="0"/>
          </a:xfrm>
          <a:prstGeom prst="line">
            <a:avLst/>
          </a:prstGeom>
          <a:noFill/>
          <a:ln w="28575">
            <a:solidFill>
              <a:schemeClr val="tx1"/>
            </a:solidFill>
            <a:round/>
            <a:headEnd/>
            <a:tailEnd type="triangle" w="med" len="me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0" end="0"/>
                                            </p:txEl>
                                          </p:spTgt>
                                        </p:tgtEl>
                                        <p:attrNameLst>
                                          <p:attrName>style.visibility</p:attrName>
                                        </p:attrNameLst>
                                      </p:cBhvr>
                                      <p:to>
                                        <p:strVal val="visible"/>
                                      </p:to>
                                    </p:set>
                                    <p:anim calcmode="lin" valueType="num">
                                      <p:cBhvr additive="base">
                                        <p:cTn id="13"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1" end="1"/>
                                            </p:txEl>
                                          </p:spTgt>
                                        </p:tgtEl>
                                        <p:attrNameLst>
                                          <p:attrName>style.visibility</p:attrName>
                                        </p:attrNameLst>
                                      </p:cBhvr>
                                      <p:to>
                                        <p:strVal val="visible"/>
                                      </p:to>
                                    </p:set>
                                    <p:anim calcmode="lin" valueType="num">
                                      <p:cBhvr additive="base">
                                        <p:cTn id="19"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7">
                                            <p:txEl>
                                              <p:pRg st="2" end="2"/>
                                            </p:txEl>
                                          </p:spTgt>
                                        </p:tgtEl>
                                        <p:attrNameLst>
                                          <p:attrName>style.visibility</p:attrName>
                                        </p:attrNameLst>
                                      </p:cBhvr>
                                      <p:to>
                                        <p:strVal val="visible"/>
                                      </p:to>
                                    </p:set>
                                    <p:anim calcmode="lin" valueType="num">
                                      <p:cBhvr additive="base">
                                        <p:cTn id="25"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627">
                                            <p:txEl>
                                              <p:pRg st="3" end="3"/>
                                            </p:txEl>
                                          </p:spTgt>
                                        </p:tgtEl>
                                        <p:attrNameLst>
                                          <p:attrName>style.visibility</p:attrName>
                                        </p:attrNameLst>
                                      </p:cBhvr>
                                      <p:to>
                                        <p:strVal val="visible"/>
                                      </p:to>
                                    </p:set>
                                    <p:anim calcmode="lin" valueType="num">
                                      <p:cBhvr additive="base">
                                        <p:cTn id="31"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627">
                                            <p:txEl>
                                              <p:pRg st="4" end="4"/>
                                            </p:txEl>
                                          </p:spTgt>
                                        </p:tgtEl>
                                        <p:attrNameLst>
                                          <p:attrName>style.visibility</p:attrName>
                                        </p:attrNameLst>
                                      </p:cBhvr>
                                      <p:to>
                                        <p:strVal val="visible"/>
                                      </p:to>
                                    </p:set>
                                    <p:anim calcmode="lin" valueType="num">
                                      <p:cBhvr additive="base">
                                        <p:cTn id="37"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627">
                                            <p:txEl>
                                              <p:pRg st="6" end="6"/>
                                            </p:txEl>
                                          </p:spTgt>
                                        </p:tgtEl>
                                        <p:attrNameLst>
                                          <p:attrName>style.visibility</p:attrName>
                                        </p:attrNameLst>
                                      </p:cBhvr>
                                      <p:to>
                                        <p:strVal val="visible"/>
                                      </p:to>
                                    </p:set>
                                    <p:anim calcmode="lin" valueType="num">
                                      <p:cBhvr additive="base">
                                        <p:cTn id="43" dur="5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62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627">
                                            <p:txEl>
                                              <p:pRg st="8" end="8"/>
                                            </p:txEl>
                                          </p:spTgt>
                                        </p:tgtEl>
                                        <p:attrNameLst>
                                          <p:attrName>style.visibility</p:attrName>
                                        </p:attrNameLst>
                                      </p:cBhvr>
                                      <p:to>
                                        <p:strVal val="visible"/>
                                      </p:to>
                                    </p:set>
                                    <p:anim calcmode="lin" valueType="num">
                                      <p:cBhvr additive="base">
                                        <p:cTn id="49" dur="500" fill="hold"/>
                                        <p:tgtEl>
                                          <p:spTgt spid="26627">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662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6627">
                                            <p:txEl>
                                              <p:pRg st="9" end="9"/>
                                            </p:txEl>
                                          </p:spTgt>
                                        </p:tgtEl>
                                        <p:attrNameLst>
                                          <p:attrName>style.visibility</p:attrName>
                                        </p:attrNameLst>
                                      </p:cBhvr>
                                      <p:to>
                                        <p:strVal val="visible"/>
                                      </p:to>
                                    </p:set>
                                    <p:anim calcmode="lin" valueType="num">
                                      <p:cBhvr additive="base">
                                        <p:cTn id="55" dur="500" fill="hold"/>
                                        <p:tgtEl>
                                          <p:spTgt spid="26627">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662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6627">
                                            <p:txEl>
                                              <p:pRg st="10" end="10"/>
                                            </p:txEl>
                                          </p:spTgt>
                                        </p:tgtEl>
                                        <p:attrNameLst>
                                          <p:attrName>style.visibility</p:attrName>
                                        </p:attrNameLst>
                                      </p:cBhvr>
                                      <p:to>
                                        <p:strVal val="visible"/>
                                      </p:to>
                                    </p:set>
                                    <p:anim calcmode="lin" valueType="num">
                                      <p:cBhvr additive="base">
                                        <p:cTn id="61" dur="500" fill="hold"/>
                                        <p:tgtEl>
                                          <p:spTgt spid="26627">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662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6627">
                                            <p:txEl>
                                              <p:pRg st="11" end="11"/>
                                            </p:txEl>
                                          </p:spTgt>
                                        </p:tgtEl>
                                        <p:attrNameLst>
                                          <p:attrName>style.visibility</p:attrName>
                                        </p:attrNameLst>
                                      </p:cBhvr>
                                      <p:to>
                                        <p:strVal val="visible"/>
                                      </p:to>
                                    </p:set>
                                    <p:anim calcmode="lin" valueType="num">
                                      <p:cBhvr additive="base">
                                        <p:cTn id="67" dur="500" fill="hold"/>
                                        <p:tgtEl>
                                          <p:spTgt spid="26627">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662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6627">
                                            <p:txEl>
                                              <p:pRg st="13" end="13"/>
                                            </p:txEl>
                                          </p:spTgt>
                                        </p:tgtEl>
                                        <p:attrNameLst>
                                          <p:attrName>style.visibility</p:attrName>
                                        </p:attrNameLst>
                                      </p:cBhvr>
                                      <p:to>
                                        <p:strVal val="visible"/>
                                      </p:to>
                                    </p:set>
                                    <p:anim calcmode="lin" valueType="num">
                                      <p:cBhvr additive="base">
                                        <p:cTn id="73" dur="500" fill="hold"/>
                                        <p:tgtEl>
                                          <p:spTgt spid="26627">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6627">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6627">
                                            <p:txEl>
                                              <p:pRg st="14" end="14"/>
                                            </p:txEl>
                                          </p:spTgt>
                                        </p:tgtEl>
                                        <p:attrNameLst>
                                          <p:attrName>style.visibility</p:attrName>
                                        </p:attrNameLst>
                                      </p:cBhvr>
                                      <p:to>
                                        <p:strVal val="visible"/>
                                      </p:to>
                                    </p:set>
                                    <p:anim calcmode="lin" valueType="num">
                                      <p:cBhvr additive="base">
                                        <p:cTn id="79" dur="500" fill="hold"/>
                                        <p:tgtEl>
                                          <p:spTgt spid="26627">
                                            <p:txEl>
                                              <p:pRg st="14" end="1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6627">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6627">
                                            <p:txEl>
                                              <p:pRg st="15" end="15"/>
                                            </p:txEl>
                                          </p:spTgt>
                                        </p:tgtEl>
                                        <p:attrNameLst>
                                          <p:attrName>style.visibility</p:attrName>
                                        </p:attrNameLst>
                                      </p:cBhvr>
                                      <p:to>
                                        <p:strVal val="visible"/>
                                      </p:to>
                                    </p:set>
                                    <p:anim calcmode="lin" valueType="num">
                                      <p:cBhvr additive="base">
                                        <p:cTn id="85" dur="500" fill="hold"/>
                                        <p:tgtEl>
                                          <p:spTgt spid="26627">
                                            <p:txEl>
                                              <p:pRg st="15" end="1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6627">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6627">
                                            <p:txEl>
                                              <p:pRg st="16" end="16"/>
                                            </p:txEl>
                                          </p:spTgt>
                                        </p:tgtEl>
                                        <p:attrNameLst>
                                          <p:attrName>style.visibility</p:attrName>
                                        </p:attrNameLst>
                                      </p:cBhvr>
                                      <p:to>
                                        <p:strVal val="visible"/>
                                      </p:to>
                                    </p:set>
                                    <p:anim calcmode="lin" valueType="num">
                                      <p:cBhvr additive="base">
                                        <p:cTn id="91" dur="500" fill="hold"/>
                                        <p:tgtEl>
                                          <p:spTgt spid="26627">
                                            <p:txEl>
                                              <p:pRg st="16" end="16"/>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6627">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838200"/>
          </a:xfrm>
        </p:spPr>
        <p:txBody>
          <a:bodyPr/>
          <a:lstStyle/>
          <a:p>
            <a:pPr algn="l"/>
            <a:r>
              <a:rPr lang="en-US" sz="2000" b="1" dirty="0" smtClean="0">
                <a:solidFill>
                  <a:srgbClr val="FFFF00"/>
                </a:solidFill>
                <a:latin typeface="Arial" pitchFamily="34" charset="0"/>
                <a:cs typeface="Arial" pitchFamily="34" charset="0"/>
              </a:rPr>
              <a:t>The total serum </a:t>
            </a:r>
            <a:r>
              <a:rPr lang="en-US" sz="2000" b="1" dirty="0" smtClean="0">
                <a:solidFill>
                  <a:srgbClr val="FFFF00"/>
                </a:solidFill>
                <a:latin typeface="Arial" pitchFamily="34" charset="0"/>
                <a:ea typeface="Arial Unicode MS" pitchFamily="34" charset="-128"/>
                <a:cs typeface="Arial" pitchFamily="34" charset="0"/>
              </a:rPr>
              <a:t>Ca</a:t>
            </a:r>
            <a:r>
              <a:rPr lang="en-US" sz="2000" b="1" baseline="30000" dirty="0" smtClean="0">
                <a:solidFill>
                  <a:srgbClr val="FFFF00"/>
                </a:solidFill>
                <a:latin typeface="Arial" pitchFamily="34" charset="0"/>
                <a:ea typeface="Arial Unicode MS" pitchFamily="34" charset="-128"/>
                <a:cs typeface="Arial" pitchFamily="34" charset="0"/>
              </a:rPr>
              <a:t>2+</a:t>
            </a:r>
            <a:r>
              <a:rPr lang="en-US" sz="2000" b="1" dirty="0" smtClean="0">
                <a:solidFill>
                  <a:srgbClr val="FFFF00"/>
                </a:solidFill>
                <a:latin typeface="Arial" pitchFamily="34" charset="0"/>
                <a:cs typeface="Arial" pitchFamily="34" charset="0"/>
              </a:rPr>
              <a:t> conc. </a:t>
            </a:r>
            <a:r>
              <a:rPr lang="en-US" sz="2000" b="1" dirty="0" smtClean="0">
                <a:solidFill>
                  <a:srgbClr val="FFFF00"/>
                </a:solidFill>
                <a:latin typeface="Arial" pitchFamily="34" charset="0"/>
                <a:cs typeface="Arial" pitchFamily="34" charset="0"/>
              </a:rPr>
              <a:t>is </a:t>
            </a:r>
            <a:r>
              <a:rPr lang="en-US" sz="2000" b="1" dirty="0" smtClean="0">
                <a:solidFill>
                  <a:srgbClr val="FFFF00"/>
                </a:solidFill>
                <a:latin typeface="Arial" pitchFamily="34" charset="0"/>
                <a:cs typeface="Arial" pitchFamily="34" charset="0"/>
              </a:rPr>
              <a:t>normally about 10mg/dl.</a:t>
            </a:r>
            <a:br>
              <a:rPr lang="en-US" sz="2000" b="1" dirty="0" smtClean="0">
                <a:solidFill>
                  <a:srgbClr val="FFFF00"/>
                </a:solidFill>
                <a:latin typeface="Arial" pitchFamily="34" charset="0"/>
                <a:cs typeface="Arial" pitchFamily="34" charset="0"/>
              </a:rPr>
            </a:br>
            <a:r>
              <a:rPr lang="en-US" sz="2000" b="1" dirty="0" smtClean="0">
                <a:solidFill>
                  <a:srgbClr val="FFFF00"/>
                </a:solidFill>
                <a:latin typeface="Arial" pitchFamily="34" charset="0"/>
                <a:cs typeface="Arial" pitchFamily="34" charset="0"/>
              </a:rPr>
              <a:t>Free ionized </a:t>
            </a:r>
            <a:r>
              <a:rPr lang="en-US" sz="2000" b="1" dirty="0" smtClean="0">
                <a:solidFill>
                  <a:srgbClr val="FFFF00"/>
                </a:solidFill>
                <a:latin typeface="Arial" pitchFamily="34" charset="0"/>
                <a:ea typeface="Arial Unicode MS" pitchFamily="34" charset="-128"/>
                <a:cs typeface="Arial" pitchFamily="34" charset="0"/>
              </a:rPr>
              <a:t>Ca</a:t>
            </a:r>
            <a:r>
              <a:rPr lang="en-US" sz="2000" b="1" baseline="30000" dirty="0" smtClean="0">
                <a:solidFill>
                  <a:srgbClr val="FFFF00"/>
                </a:solidFill>
                <a:latin typeface="Arial" pitchFamily="34" charset="0"/>
                <a:ea typeface="Arial Unicode MS" pitchFamily="34" charset="-128"/>
                <a:cs typeface="Arial" pitchFamily="34" charset="0"/>
              </a:rPr>
              <a:t>2+</a:t>
            </a:r>
            <a:r>
              <a:rPr lang="en-US" sz="2000" b="1" dirty="0" smtClean="0">
                <a:solidFill>
                  <a:srgbClr val="FFFF00"/>
                </a:solidFill>
                <a:latin typeface="Arial" pitchFamily="34" charset="0"/>
                <a:cs typeface="Arial" pitchFamily="34" charset="0"/>
              </a:rPr>
              <a:t> is about 50% of the total = (5mg/dl). </a:t>
            </a:r>
            <a:endParaRPr lang="en-US" sz="2000" b="1" dirty="0">
              <a:solidFill>
                <a:srgbClr val="FFFF00"/>
              </a:solidFill>
              <a:latin typeface="Arial" pitchFamily="34" charset="0"/>
              <a:cs typeface="Arial" pitchFamily="34" charset="0"/>
            </a:endParaRPr>
          </a:p>
        </p:txBody>
      </p:sp>
      <p:pic>
        <p:nvPicPr>
          <p:cNvPr id="4" name="Content Placeholder 3" descr="C:\Documents and Settings\biocrr\My Documents\Biochem201\Lectures\Dental\Calcium\Scans\Circulating Ca.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066800"/>
            <a:ext cx="7086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4" descr="fig 53-3"/>
          <p:cNvPicPr>
            <a:picLocks noChangeAspect="1" noChangeArrowheads="1"/>
          </p:cNvPicPr>
          <p:nvPr/>
        </p:nvPicPr>
        <p:blipFill>
          <a:blip r:embed="rId2" cstate="print"/>
          <a:srcRect/>
          <a:stretch>
            <a:fillRect/>
          </a:stretch>
        </p:blipFill>
        <p:spPr bwMode="auto">
          <a:xfrm>
            <a:off x="685800" y="228600"/>
            <a:ext cx="79248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81000"/>
            <a:ext cx="7772400" cy="609600"/>
          </a:xfrm>
        </p:spPr>
        <p:txBody>
          <a:bodyPr/>
          <a:lstStyle/>
          <a:p>
            <a:pPr eaLnBrk="1" hangingPunct="1"/>
            <a:r>
              <a:rPr lang="en-GB" sz="2800" b="1" dirty="0" smtClean="0">
                <a:solidFill>
                  <a:srgbClr val="FFFF00"/>
                </a:solidFill>
                <a:latin typeface="Arial" pitchFamily="34" charset="0"/>
                <a:cs typeface="Arial" pitchFamily="34" charset="0"/>
              </a:rPr>
              <a:t>Hypocalcaemia</a:t>
            </a:r>
          </a:p>
        </p:txBody>
      </p:sp>
      <p:sp>
        <p:nvSpPr>
          <p:cNvPr id="19459" name="Rectangle 3"/>
          <p:cNvSpPr>
            <a:spLocks noGrp="1" noChangeArrowheads="1"/>
          </p:cNvSpPr>
          <p:nvPr>
            <p:ph idx="1"/>
          </p:nvPr>
        </p:nvSpPr>
        <p:spPr>
          <a:xfrm>
            <a:off x="1066800" y="1219200"/>
            <a:ext cx="6781800" cy="4876800"/>
          </a:xfrm>
        </p:spPr>
        <p:txBody>
          <a:bodyPr/>
          <a:lstStyle/>
          <a:p>
            <a:pPr marL="0" indent="0" eaLnBrk="1" hangingPunct="1">
              <a:buNone/>
            </a:pPr>
            <a:r>
              <a:rPr lang="en-GB" sz="2800" b="1" dirty="0" smtClean="0">
                <a:solidFill>
                  <a:srgbClr val="FFFF00"/>
                </a:solidFill>
                <a:latin typeface="Arial" pitchFamily="34" charset="0"/>
                <a:cs typeface="Arial" pitchFamily="34" charset="0"/>
              </a:rPr>
              <a:t>Symptoms:</a:t>
            </a:r>
          </a:p>
          <a:p>
            <a:pPr eaLnBrk="1" hangingPunct="1"/>
            <a:r>
              <a:rPr lang="en-GB" sz="2400" b="1" dirty="0" err="1" smtClean="0">
                <a:latin typeface="Arial" pitchFamily="34" charset="0"/>
                <a:cs typeface="Arial" pitchFamily="34" charset="0"/>
              </a:rPr>
              <a:t>Chvosteks</a:t>
            </a:r>
            <a:r>
              <a:rPr lang="en-GB" sz="2400" b="1" dirty="0" smtClean="0">
                <a:latin typeface="Arial" pitchFamily="34" charset="0"/>
                <a:cs typeface="Arial" pitchFamily="34" charset="0"/>
              </a:rPr>
              <a:t> and Trousseau’s signs</a:t>
            </a:r>
          </a:p>
          <a:p>
            <a:pPr eaLnBrk="1" hangingPunct="1"/>
            <a:endParaRPr lang="en-GB" sz="2400" b="1" dirty="0" smtClean="0">
              <a:latin typeface="Arial" pitchFamily="34" charset="0"/>
              <a:cs typeface="Arial" pitchFamily="34" charset="0"/>
            </a:endParaRPr>
          </a:p>
          <a:p>
            <a:pPr eaLnBrk="1" hangingPunct="1"/>
            <a:r>
              <a:rPr lang="en-GB" sz="2400" b="1" dirty="0" smtClean="0">
                <a:latin typeface="Arial" pitchFamily="34" charset="0"/>
                <a:cs typeface="Arial" pitchFamily="34" charset="0"/>
              </a:rPr>
              <a:t>Neuromuscular excitability</a:t>
            </a:r>
          </a:p>
          <a:p>
            <a:pPr eaLnBrk="1" hangingPunct="1"/>
            <a:endParaRPr lang="en-GB" sz="2400" b="1" dirty="0" smtClean="0">
              <a:latin typeface="Arial" pitchFamily="34" charset="0"/>
              <a:cs typeface="Arial" pitchFamily="34" charset="0"/>
            </a:endParaRPr>
          </a:p>
          <a:p>
            <a:pPr eaLnBrk="1" hangingPunct="1"/>
            <a:r>
              <a:rPr lang="en-GB" sz="2400" b="1" dirty="0" err="1" smtClean="0">
                <a:latin typeface="Arial" pitchFamily="34" charset="0"/>
                <a:cs typeface="Arial" pitchFamily="34" charset="0"/>
              </a:rPr>
              <a:t>Tetany</a:t>
            </a:r>
            <a:endParaRPr lang="en-GB" sz="2400" b="1" dirty="0" smtClean="0">
              <a:latin typeface="Arial" pitchFamily="34" charset="0"/>
              <a:cs typeface="Arial" pitchFamily="34" charset="0"/>
            </a:endParaRPr>
          </a:p>
          <a:p>
            <a:pPr eaLnBrk="1" hangingPunct="1"/>
            <a:endParaRPr lang="en-GB" sz="2400" b="1" dirty="0" smtClean="0">
              <a:latin typeface="Arial" pitchFamily="34" charset="0"/>
              <a:cs typeface="Arial" pitchFamily="34" charset="0"/>
            </a:endParaRPr>
          </a:p>
          <a:p>
            <a:pPr eaLnBrk="1" hangingPunct="1"/>
            <a:r>
              <a:rPr lang="en-GB" sz="2400" b="1" dirty="0" err="1" smtClean="0">
                <a:latin typeface="Arial" pitchFamily="34" charset="0"/>
                <a:cs typeface="Arial" pitchFamily="34" charset="0"/>
              </a:rPr>
              <a:t>Paresthesia</a:t>
            </a:r>
            <a:endParaRPr lang="en-GB" sz="2400" b="1" dirty="0" smtClean="0">
              <a:latin typeface="Arial" pitchFamily="34" charset="0"/>
              <a:cs typeface="Arial" pitchFamily="34" charset="0"/>
            </a:endParaRPr>
          </a:p>
          <a:p>
            <a:pPr eaLnBrk="1" hangingPunct="1"/>
            <a:endParaRPr lang="en-GB" sz="2400" b="1" dirty="0" smtClean="0">
              <a:latin typeface="Arial" pitchFamily="34" charset="0"/>
              <a:cs typeface="Arial" pitchFamily="34" charset="0"/>
            </a:endParaRPr>
          </a:p>
          <a:p>
            <a:pPr eaLnBrk="1" hangingPunct="1"/>
            <a:r>
              <a:rPr lang="en-GB" sz="2400" b="1" dirty="0" smtClean="0">
                <a:latin typeface="Arial" pitchFamily="34" charset="0"/>
                <a:cs typeface="Arial" pitchFamily="34" charset="0"/>
              </a:rPr>
              <a:t>Seizures </a:t>
            </a:r>
          </a:p>
          <a:p>
            <a:pPr eaLnBrk="1" hangingPunct="1"/>
            <a:endParaRPr lang="en-GB" sz="2400" b="1" dirty="0" smtClean="0">
              <a:latin typeface="Arial" pitchFamily="34" charset="0"/>
              <a:cs typeface="Arial" pitchFamily="34" charset="0"/>
            </a:endParaRPr>
          </a:p>
        </p:txBody>
      </p:sp>
    </p:spTree>
    <p:extLst>
      <p:ext uri="{BB962C8B-B14F-4D97-AF65-F5344CB8AC3E}">
        <p14:creationId xmlns:p14="http://schemas.microsoft.com/office/powerpoint/2010/main" val="2260959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90600" y="1101969"/>
            <a:ext cx="2895600" cy="3059299"/>
          </a:xfrm>
          <a:prstGeom prst="rect">
            <a:avLst/>
          </a:prstGeom>
        </p:spPr>
        <p:txBody>
          <a:bodyPr wrap="square">
            <a:spAutoFit/>
          </a:bodyPr>
          <a:lstStyle/>
          <a:p>
            <a:pPr fontAlgn="base">
              <a:spcBef>
                <a:spcPct val="20000"/>
              </a:spcBef>
              <a:spcAft>
                <a:spcPct val="0"/>
              </a:spcAft>
              <a:buClr>
                <a:srgbClr val="006666"/>
              </a:buClr>
              <a:buSzPct val="70000"/>
              <a:defRPr/>
            </a:pPr>
            <a:r>
              <a:rPr lang="en-US" sz="2400" b="1" kern="0" dirty="0" smtClean="0">
                <a:solidFill>
                  <a:srgbClr val="FFFF00"/>
                </a:solidFill>
                <a:latin typeface="Arial" pitchFamily="34" charset="0"/>
                <a:cs typeface="Arial" pitchFamily="34" charset="0"/>
              </a:rPr>
              <a:t>    </a:t>
            </a:r>
            <a:r>
              <a:rPr lang="en-US" sz="2400" b="1" u="sng" kern="0" dirty="0" err="1" smtClean="0">
                <a:solidFill>
                  <a:srgbClr val="FFFF00"/>
                </a:solidFill>
                <a:latin typeface="Arial" pitchFamily="34" charset="0"/>
                <a:cs typeface="Arial" pitchFamily="34" charset="0"/>
              </a:rPr>
              <a:t>Hyperfunction</a:t>
            </a:r>
            <a:r>
              <a:rPr lang="en-US" sz="2400" b="1" u="sng" kern="0" dirty="0" smtClean="0">
                <a:solidFill>
                  <a:srgbClr val="FFFF00"/>
                </a:solidFill>
                <a:latin typeface="Arial" pitchFamily="34" charset="0"/>
                <a:cs typeface="Arial" pitchFamily="34" charset="0"/>
              </a:rPr>
              <a:t> </a:t>
            </a:r>
            <a:r>
              <a:rPr lang="en-US" sz="2400" b="1" kern="0" dirty="0" smtClean="0">
                <a:solidFill>
                  <a:srgbClr val="FFFF00"/>
                </a:solidFill>
                <a:latin typeface="Arial" pitchFamily="34" charset="0"/>
                <a:cs typeface="Arial" pitchFamily="34" charset="0"/>
              </a:rPr>
              <a:t>  </a:t>
            </a:r>
          </a:p>
          <a:p>
            <a:pPr fontAlgn="base">
              <a:spcBef>
                <a:spcPct val="20000"/>
              </a:spcBef>
              <a:spcAft>
                <a:spcPct val="0"/>
              </a:spcAft>
              <a:buClr>
                <a:srgbClr val="006666"/>
              </a:buClr>
              <a:buSzPct val="70000"/>
              <a:defRPr/>
            </a:pPr>
            <a:endParaRPr lang="en-US" sz="2400" b="1" kern="0" dirty="0">
              <a:solidFill>
                <a:srgbClr val="FFFF00"/>
              </a:solidFill>
              <a:latin typeface="Arial" pitchFamily="34" charset="0"/>
              <a:cs typeface="Arial" pitchFamily="34" charset="0"/>
            </a:endParaRPr>
          </a:p>
          <a:p>
            <a:pPr fontAlgn="base">
              <a:spcBef>
                <a:spcPct val="20000"/>
              </a:spcBef>
              <a:spcAft>
                <a:spcPct val="0"/>
              </a:spcAft>
              <a:buClr>
                <a:srgbClr val="006666"/>
              </a:buClr>
              <a:buSzPct val="70000"/>
              <a:defRPr/>
            </a:pPr>
            <a:r>
              <a:rPr lang="en-US" sz="2000" b="1" kern="0" dirty="0" smtClean="0">
                <a:solidFill>
                  <a:srgbClr val="FFFFFF"/>
                </a:solidFill>
                <a:latin typeface="Arial" pitchFamily="34" charset="0"/>
                <a:cs typeface="Arial" pitchFamily="34" charset="0"/>
              </a:rPr>
              <a:t>     </a:t>
            </a:r>
            <a:r>
              <a:rPr lang="en-US" sz="2000" b="1" kern="0" dirty="0" err="1" smtClean="0">
                <a:solidFill>
                  <a:srgbClr val="FFFFFF"/>
                </a:solidFill>
                <a:latin typeface="Arial" pitchFamily="34" charset="0"/>
                <a:cs typeface="Arial" pitchFamily="34" charset="0"/>
              </a:rPr>
              <a:t>hypercalciemia</a:t>
            </a:r>
            <a:endParaRPr lang="uk-UA" sz="2000" b="1" kern="0" dirty="0">
              <a:solidFill>
                <a:srgbClr val="FFFFFF"/>
              </a:solidFill>
              <a:latin typeface="Arial" pitchFamily="34" charset="0"/>
              <a:cs typeface="Arial" pitchFamily="34" charset="0"/>
            </a:endParaRPr>
          </a:p>
          <a:p>
            <a:pPr marL="342900" indent="-342900" fontAlgn="base">
              <a:spcBef>
                <a:spcPct val="20000"/>
              </a:spcBef>
              <a:spcAft>
                <a:spcPct val="0"/>
              </a:spcAft>
              <a:buClr>
                <a:srgbClr val="006666"/>
              </a:buClr>
              <a:buSzPct val="70000"/>
              <a:buFontTx/>
              <a:buChar char="-"/>
              <a:defRPr/>
            </a:pPr>
            <a:r>
              <a:rPr lang="en-US" sz="2000" b="1" kern="0" dirty="0" smtClean="0">
                <a:solidFill>
                  <a:srgbClr val="FFFFFF"/>
                </a:solidFill>
                <a:latin typeface="Arial" pitchFamily="34" charset="0"/>
                <a:cs typeface="Arial" pitchFamily="34" charset="0"/>
              </a:rPr>
              <a:t>hypophosphatemia</a:t>
            </a:r>
            <a:endParaRPr lang="uk-UA" sz="2000" b="1" kern="0" dirty="0">
              <a:solidFill>
                <a:srgbClr val="FFFFFF"/>
              </a:solidFill>
              <a:latin typeface="Arial" pitchFamily="34" charset="0"/>
              <a:cs typeface="Arial" pitchFamily="34" charset="0"/>
            </a:endParaRPr>
          </a:p>
          <a:p>
            <a:pPr marL="342900" indent="-342900" fontAlgn="base">
              <a:spcBef>
                <a:spcPct val="20000"/>
              </a:spcBef>
              <a:spcAft>
                <a:spcPct val="0"/>
              </a:spcAft>
              <a:buClr>
                <a:srgbClr val="006666"/>
              </a:buClr>
              <a:buSzPct val="70000"/>
              <a:buFontTx/>
              <a:buChar char="-"/>
              <a:defRPr/>
            </a:pPr>
            <a:r>
              <a:rPr lang="en-US" sz="2000" b="1" kern="0" dirty="0" err="1" smtClean="0">
                <a:solidFill>
                  <a:srgbClr val="FFFFFF"/>
                </a:solidFill>
                <a:latin typeface="Arial" pitchFamily="34" charset="0"/>
                <a:cs typeface="Arial" pitchFamily="34" charset="0"/>
              </a:rPr>
              <a:t>hyperphosphaturia</a:t>
            </a:r>
            <a:endParaRPr lang="uk-UA" sz="2000" b="1" kern="0" dirty="0">
              <a:solidFill>
                <a:srgbClr val="FFFFFF"/>
              </a:solidFill>
              <a:latin typeface="Arial" pitchFamily="34" charset="0"/>
              <a:cs typeface="Arial" pitchFamily="34" charset="0"/>
            </a:endParaRPr>
          </a:p>
          <a:p>
            <a:pPr marL="342900" indent="-342900" fontAlgn="base">
              <a:spcBef>
                <a:spcPct val="20000"/>
              </a:spcBef>
              <a:spcAft>
                <a:spcPct val="0"/>
              </a:spcAft>
              <a:buClr>
                <a:srgbClr val="006666"/>
              </a:buClr>
              <a:buSzPct val="70000"/>
              <a:buFontTx/>
              <a:buChar char="-"/>
              <a:defRPr/>
            </a:pPr>
            <a:r>
              <a:rPr lang="en-US" sz="2000" b="1" kern="0" dirty="0" smtClean="0">
                <a:solidFill>
                  <a:srgbClr val="FFFFFF"/>
                </a:solidFill>
                <a:latin typeface="Arial" pitchFamily="34" charset="0"/>
                <a:cs typeface="Arial" pitchFamily="34" charset="0"/>
              </a:rPr>
              <a:t>osteoporosis</a:t>
            </a:r>
            <a:endParaRPr lang="uk-UA" sz="2000" b="1" kern="0" dirty="0">
              <a:solidFill>
                <a:srgbClr val="FFFFFF"/>
              </a:solidFill>
              <a:latin typeface="Arial" pitchFamily="34" charset="0"/>
              <a:cs typeface="Arial" pitchFamily="34" charset="0"/>
            </a:endParaRPr>
          </a:p>
          <a:p>
            <a:pPr marL="342900" indent="-342900" fontAlgn="base">
              <a:spcBef>
                <a:spcPct val="20000"/>
              </a:spcBef>
              <a:spcAft>
                <a:spcPct val="0"/>
              </a:spcAft>
              <a:buClr>
                <a:srgbClr val="006666"/>
              </a:buClr>
              <a:buSzPct val="70000"/>
              <a:buFontTx/>
              <a:buChar char="-"/>
              <a:defRPr/>
            </a:pPr>
            <a:r>
              <a:rPr lang="en-US" sz="2000" b="1" kern="0" dirty="0" smtClean="0">
                <a:solidFill>
                  <a:srgbClr val="FFFFFF"/>
                </a:solidFill>
                <a:latin typeface="Arial" pitchFamily="34" charset="0"/>
                <a:cs typeface="Arial" pitchFamily="34" charset="0"/>
              </a:rPr>
              <a:t>Accumulation </a:t>
            </a:r>
            <a:r>
              <a:rPr lang="en-US" sz="2000" b="1" kern="0" dirty="0">
                <a:solidFill>
                  <a:srgbClr val="FFFFFF"/>
                </a:solidFill>
                <a:latin typeface="Arial" pitchFamily="34" charset="0"/>
                <a:cs typeface="Arial" pitchFamily="34" charset="0"/>
              </a:rPr>
              <a:t>of </a:t>
            </a:r>
            <a:r>
              <a:rPr lang="uk-UA" sz="2000" b="1" kern="0" dirty="0" smtClean="0">
                <a:solidFill>
                  <a:srgbClr val="FFFFFF"/>
                </a:solidFill>
                <a:latin typeface="Arial" pitchFamily="34" charset="0"/>
                <a:cs typeface="Arial" pitchFamily="34" charset="0"/>
              </a:rPr>
              <a:t>Са</a:t>
            </a:r>
            <a:r>
              <a:rPr lang="en-US" sz="2000" b="1" kern="0" dirty="0" err="1" smtClean="0">
                <a:solidFill>
                  <a:srgbClr val="FFFFFF"/>
                </a:solidFill>
                <a:latin typeface="Arial" pitchFamily="34" charset="0"/>
                <a:cs typeface="Arial" pitchFamily="34" charset="0"/>
              </a:rPr>
              <a:t>lcium</a:t>
            </a:r>
            <a:r>
              <a:rPr lang="en-US" sz="2000" b="1" kern="0" dirty="0">
                <a:solidFill>
                  <a:srgbClr val="FFFFFF"/>
                </a:solidFill>
                <a:latin typeface="Arial" pitchFamily="34" charset="0"/>
                <a:cs typeface="Arial" pitchFamily="34" charset="0"/>
              </a:rPr>
              <a:t> </a:t>
            </a:r>
            <a:r>
              <a:rPr lang="en-US" sz="2000" b="1" kern="0" dirty="0" smtClean="0">
                <a:solidFill>
                  <a:srgbClr val="FFFFFF"/>
                </a:solidFill>
                <a:latin typeface="Arial" pitchFamily="34" charset="0"/>
                <a:cs typeface="Arial" pitchFamily="34" charset="0"/>
              </a:rPr>
              <a:t>in </a:t>
            </a:r>
            <a:r>
              <a:rPr lang="en-US" sz="2000" b="1" kern="0" dirty="0">
                <a:solidFill>
                  <a:srgbClr val="FFFFFF"/>
                </a:solidFill>
                <a:latin typeface="Arial" pitchFamily="34" charset="0"/>
                <a:cs typeface="Arial" pitchFamily="34" charset="0"/>
              </a:rPr>
              <a:t>tissues</a:t>
            </a:r>
            <a:r>
              <a:rPr lang="uk-UA" sz="2000" b="1" kern="0" dirty="0">
                <a:solidFill>
                  <a:srgbClr val="FFFFFF"/>
                </a:solidFill>
                <a:latin typeface="Arial" pitchFamily="34" charset="0"/>
                <a:cs typeface="Arial" pitchFamily="34" charset="0"/>
              </a:rPr>
              <a:t> </a:t>
            </a:r>
            <a:endParaRPr lang="ru-RU" sz="2000" b="1" kern="0" dirty="0">
              <a:solidFill>
                <a:srgbClr val="FFFFFF"/>
              </a:solidFill>
              <a:latin typeface="Arial" pitchFamily="34" charset="0"/>
              <a:cs typeface="Arial" pitchFamily="34" charset="0"/>
            </a:endParaRPr>
          </a:p>
        </p:txBody>
      </p:sp>
      <p:sp>
        <p:nvSpPr>
          <p:cNvPr id="3" name="Rectangle 2"/>
          <p:cNvSpPr/>
          <p:nvPr/>
        </p:nvSpPr>
        <p:spPr>
          <a:xfrm>
            <a:off x="4100146" y="1066800"/>
            <a:ext cx="3429000" cy="2308324"/>
          </a:xfrm>
          <a:prstGeom prst="rect">
            <a:avLst/>
          </a:prstGeom>
        </p:spPr>
        <p:txBody>
          <a:bodyPr wrap="square">
            <a:spAutoFit/>
          </a:bodyPr>
          <a:lstStyle/>
          <a:p>
            <a:pPr fontAlgn="base">
              <a:spcBef>
                <a:spcPct val="20000"/>
              </a:spcBef>
              <a:spcAft>
                <a:spcPct val="0"/>
              </a:spcAft>
              <a:buClr>
                <a:srgbClr val="006666"/>
              </a:buClr>
              <a:buSzPct val="70000"/>
              <a:defRPr/>
            </a:pPr>
            <a:r>
              <a:rPr lang="en-US" sz="2400" b="1" u="sng" kern="0" dirty="0" err="1">
                <a:solidFill>
                  <a:srgbClr val="FFFF00"/>
                </a:solidFill>
                <a:latin typeface="Arial" pitchFamily="34" charset="0"/>
                <a:cs typeface="Arial" pitchFamily="34" charset="0"/>
              </a:rPr>
              <a:t>Hypofunction</a:t>
            </a:r>
            <a:endParaRPr lang="uk-UA" sz="2400" b="1" u="sng" kern="0" dirty="0">
              <a:solidFill>
                <a:srgbClr val="FFFF00"/>
              </a:solidFill>
              <a:latin typeface="Arial" pitchFamily="34" charset="0"/>
              <a:cs typeface="Arial" pitchFamily="34" charset="0"/>
            </a:endParaRPr>
          </a:p>
          <a:p>
            <a:pPr marL="342900" indent="-342900" fontAlgn="base">
              <a:spcBef>
                <a:spcPct val="20000"/>
              </a:spcBef>
              <a:spcAft>
                <a:spcPct val="0"/>
              </a:spcAft>
              <a:buClr>
                <a:srgbClr val="006666"/>
              </a:buClr>
              <a:buSzPct val="70000"/>
              <a:buFontTx/>
              <a:buChar char="-"/>
              <a:defRPr/>
            </a:pPr>
            <a:endParaRPr lang="en-US" sz="2000" b="1" kern="0" dirty="0" smtClean="0">
              <a:solidFill>
                <a:srgbClr val="FFFFFF"/>
              </a:solidFill>
              <a:latin typeface="Arial" pitchFamily="34" charset="0"/>
              <a:cs typeface="Arial" pitchFamily="34" charset="0"/>
            </a:endParaRPr>
          </a:p>
          <a:p>
            <a:pPr marL="342900" indent="-342900" fontAlgn="base">
              <a:spcBef>
                <a:spcPct val="20000"/>
              </a:spcBef>
              <a:spcAft>
                <a:spcPct val="0"/>
              </a:spcAft>
              <a:buClr>
                <a:srgbClr val="006666"/>
              </a:buClr>
              <a:buSzPct val="70000"/>
              <a:buFontTx/>
              <a:buChar char="-"/>
              <a:defRPr/>
            </a:pPr>
            <a:r>
              <a:rPr lang="en-US" sz="2000" b="1" kern="0" dirty="0" err="1" smtClean="0">
                <a:solidFill>
                  <a:srgbClr val="FFFFFF"/>
                </a:solidFill>
                <a:latin typeface="Arial" pitchFamily="34" charset="0"/>
                <a:cs typeface="Arial" pitchFamily="34" charset="0"/>
              </a:rPr>
              <a:t>hypocalciemia</a:t>
            </a:r>
            <a:endParaRPr lang="uk-UA" sz="2000" b="1" kern="0" dirty="0">
              <a:solidFill>
                <a:srgbClr val="FFFFFF"/>
              </a:solidFill>
              <a:latin typeface="Arial" pitchFamily="34" charset="0"/>
              <a:cs typeface="Arial" pitchFamily="34" charset="0"/>
            </a:endParaRPr>
          </a:p>
          <a:p>
            <a:pPr marL="342900" indent="-342900" fontAlgn="base">
              <a:spcBef>
                <a:spcPct val="20000"/>
              </a:spcBef>
              <a:spcAft>
                <a:spcPct val="0"/>
              </a:spcAft>
              <a:buClr>
                <a:srgbClr val="006666"/>
              </a:buClr>
              <a:buSzPct val="70000"/>
              <a:buFontTx/>
              <a:buChar char="-"/>
              <a:defRPr/>
            </a:pPr>
            <a:r>
              <a:rPr lang="en-US" sz="2000" b="1" kern="0" dirty="0" err="1" smtClean="0">
                <a:solidFill>
                  <a:srgbClr val="FFFFFF"/>
                </a:solidFill>
                <a:latin typeface="Arial" pitchFamily="34" charset="0"/>
                <a:cs typeface="Arial" pitchFamily="34" charset="0"/>
              </a:rPr>
              <a:t>hyperphosphatemia</a:t>
            </a:r>
            <a:endParaRPr lang="uk-UA" sz="2000" b="1" kern="0" dirty="0">
              <a:solidFill>
                <a:srgbClr val="FFFFFF"/>
              </a:solidFill>
              <a:latin typeface="Arial" pitchFamily="34" charset="0"/>
              <a:cs typeface="Arial" pitchFamily="34" charset="0"/>
            </a:endParaRPr>
          </a:p>
          <a:p>
            <a:pPr marL="342900" indent="-342900" fontAlgn="base">
              <a:spcBef>
                <a:spcPct val="20000"/>
              </a:spcBef>
              <a:spcAft>
                <a:spcPct val="0"/>
              </a:spcAft>
              <a:buClr>
                <a:srgbClr val="006666"/>
              </a:buClr>
              <a:buSzPct val="70000"/>
              <a:buFontTx/>
              <a:buChar char="-"/>
              <a:defRPr/>
            </a:pPr>
            <a:r>
              <a:rPr lang="en-US" sz="2000" b="1" kern="0" dirty="0" err="1" smtClean="0">
                <a:solidFill>
                  <a:srgbClr val="FFFFFF"/>
                </a:solidFill>
                <a:latin typeface="Arial" pitchFamily="34" charset="0"/>
                <a:cs typeface="Arial" pitchFamily="34" charset="0"/>
              </a:rPr>
              <a:t>hypophosphaturia</a:t>
            </a:r>
            <a:endParaRPr lang="uk-UA" sz="2000" b="1" kern="0" dirty="0">
              <a:solidFill>
                <a:srgbClr val="FFFFFF"/>
              </a:solidFill>
              <a:latin typeface="Arial" pitchFamily="34" charset="0"/>
              <a:cs typeface="Arial" pitchFamily="34" charset="0"/>
            </a:endParaRPr>
          </a:p>
          <a:p>
            <a:pPr marL="342900" indent="-342900" fontAlgn="base">
              <a:spcBef>
                <a:spcPct val="20000"/>
              </a:spcBef>
              <a:spcAft>
                <a:spcPct val="0"/>
              </a:spcAft>
              <a:buClr>
                <a:srgbClr val="006666"/>
              </a:buClr>
              <a:buSzPct val="70000"/>
              <a:buFontTx/>
              <a:buChar char="-"/>
              <a:defRPr/>
            </a:pPr>
            <a:r>
              <a:rPr lang="en-US" sz="2000" b="1" kern="0" dirty="0" smtClean="0">
                <a:solidFill>
                  <a:srgbClr val="FFFFFF"/>
                </a:solidFill>
                <a:latin typeface="Arial" pitchFamily="34" charset="0"/>
                <a:cs typeface="Arial" pitchFamily="34" charset="0"/>
              </a:rPr>
              <a:t>tetanus</a:t>
            </a:r>
            <a:endParaRPr lang="ru-RU" sz="2000" b="1" kern="0" dirty="0">
              <a:solidFill>
                <a:srgbClr val="FFFFFF"/>
              </a:solidFill>
              <a:latin typeface="Arial" pitchFamily="34" charset="0"/>
              <a:cs typeface="Arial" pitchFamily="34" charset="0"/>
            </a:endParaRPr>
          </a:p>
        </p:txBody>
      </p:sp>
      <p:pic>
        <p:nvPicPr>
          <p:cNvPr id="26628" name="Picture 2" descr="http://rds.yahoo.com/_ylt=A9G_bDoypZNHhlkBAEmjzbkF/SIG=11tru3mf8/EXP=1200944818/**http%3A/www.coldbacon.com/pics/tetan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3352800"/>
            <a:ext cx="4419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358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09600" y="76200"/>
            <a:ext cx="7772400" cy="1066800"/>
          </a:xfrm>
        </p:spPr>
        <p:txBody>
          <a:bodyPr/>
          <a:lstStyle/>
          <a:p>
            <a:pPr eaLnBrk="1" hangingPunct="1"/>
            <a:r>
              <a:rPr lang="en-US" sz="2400" b="1" dirty="0" smtClean="0">
                <a:solidFill>
                  <a:srgbClr val="FFFF00"/>
                </a:solidFill>
                <a:latin typeface="Arial" pitchFamily="34" charset="0"/>
                <a:cs typeface="Arial" pitchFamily="34" charset="0"/>
              </a:rPr>
              <a:t>Causes of Hypocalcaemia</a:t>
            </a:r>
          </a:p>
        </p:txBody>
      </p:sp>
      <p:graphicFrame>
        <p:nvGraphicFramePr>
          <p:cNvPr id="96312" name="Group 56"/>
          <p:cNvGraphicFramePr>
            <a:graphicFrameLocks noGrp="1"/>
          </p:cNvGraphicFramePr>
          <p:nvPr>
            <p:ph type="tbl" idx="1"/>
            <p:extLst>
              <p:ext uri="{D42A27DB-BD31-4B8C-83A1-F6EECF244321}">
                <p14:modId xmlns:p14="http://schemas.microsoft.com/office/powerpoint/2010/main" val="3370126869"/>
              </p:ext>
            </p:extLst>
          </p:nvPr>
        </p:nvGraphicFramePr>
        <p:xfrm>
          <a:off x="533400" y="1071563"/>
          <a:ext cx="8001000" cy="4826000"/>
        </p:xfrm>
        <a:graphic>
          <a:graphicData uri="http://schemas.openxmlformats.org/drawingml/2006/table">
            <a:tbl>
              <a:tblPr/>
              <a:tblGrid>
                <a:gridCol w="2667000"/>
                <a:gridCol w="2590800"/>
                <a:gridCol w="2743200"/>
              </a:tblGrid>
              <a:tr h="9270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FFFF00"/>
                          </a:solidFill>
                          <a:effectLst/>
                          <a:latin typeface="Arial" pitchFamily="34" charset="0"/>
                          <a:cs typeface="Arial" pitchFamily="34" charset="0"/>
                        </a:rPr>
                        <a:t>Hypoparathyroid</a:t>
                      </a:r>
                      <a:endParaRPr kumimoji="0" lang="en-US" sz="2000" b="1" i="0" u="none" strike="noStrike" cap="none" normalizeH="0" baseline="0" dirty="0" smtClean="0">
                        <a:ln>
                          <a:noFill/>
                        </a:ln>
                        <a:solidFill>
                          <a:srgbClr val="FFFF00"/>
                        </a:solidFill>
                        <a:effectLst/>
                        <a:latin typeface="Arial" pitchFamily="34" charset="0"/>
                        <a:cs typeface="Arial" pitchFamily="34"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FFFF00"/>
                          </a:solidFill>
                          <a:effectLst/>
                          <a:latin typeface="Arial" pitchFamily="34" charset="0"/>
                          <a:cs typeface="Arial" pitchFamily="34" charset="0"/>
                        </a:rPr>
                        <a:t>Nonparathyroid</a:t>
                      </a:r>
                      <a:endParaRPr kumimoji="0" lang="en-US" sz="2000" b="1" i="0" u="none" strike="noStrike" cap="none" normalizeH="0" baseline="0" dirty="0" smtClean="0">
                        <a:ln>
                          <a:noFill/>
                        </a:ln>
                        <a:solidFill>
                          <a:srgbClr val="FFFF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FF00"/>
                          </a:solidFill>
                          <a:effectLst/>
                          <a:latin typeface="Arial" pitchFamily="34" charset="0"/>
                          <a:cs typeface="Arial" pitchFamily="34" charset="0"/>
                        </a:rPr>
                        <a:t>PTH Resistance</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1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Postoperative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Vitamin D deficiency</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Pseudo-</a:t>
                      </a:r>
                      <a:r>
                        <a:rPr kumimoji="0" lang="en-US" sz="2000" b="1" i="0" u="none" strike="noStrike" cap="none" normalizeH="0" baseline="0" dirty="0" err="1" smtClean="0">
                          <a:ln>
                            <a:noFill/>
                          </a:ln>
                          <a:solidFill>
                            <a:schemeClr val="tx1"/>
                          </a:solidFill>
                          <a:effectLst/>
                          <a:latin typeface="Arial" pitchFamily="34" charset="0"/>
                          <a:cs typeface="Arial" pitchFamily="34" charset="0"/>
                        </a:rPr>
                        <a:t>hypoparathyroidism</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86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Idiopathic</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pitchFamily="34" charset="0"/>
                          <a:cs typeface="Arial" pitchFamily="34" charset="0"/>
                        </a:rPr>
                        <a:t>Malabsorption</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7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Post radiation</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Liver disease</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5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Kidney disease</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8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Vitamin D resistance</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32795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0"/>
            <a:ext cx="7772400" cy="762000"/>
          </a:xfrm>
        </p:spPr>
        <p:txBody>
          <a:bodyPr/>
          <a:lstStyle/>
          <a:p>
            <a:pPr eaLnBrk="1" hangingPunct="1"/>
            <a:r>
              <a:rPr lang="en-US" sz="2400" b="1" dirty="0" err="1" smtClean="0">
                <a:solidFill>
                  <a:srgbClr val="FFFF00"/>
                </a:solidFill>
                <a:latin typeface="Arial" pitchFamily="34" charset="0"/>
                <a:cs typeface="Arial" pitchFamily="34" charset="0"/>
              </a:rPr>
              <a:t>Pseudohypoparathyroidism</a:t>
            </a:r>
            <a:endParaRPr lang="en-US" sz="2400" b="1" dirty="0" smtClean="0">
              <a:solidFill>
                <a:srgbClr val="FFFF00"/>
              </a:solidFill>
              <a:latin typeface="Arial" pitchFamily="34" charset="0"/>
              <a:cs typeface="Arial" pitchFamily="34" charset="0"/>
            </a:endParaRPr>
          </a:p>
        </p:txBody>
      </p:sp>
      <p:sp>
        <p:nvSpPr>
          <p:cNvPr id="49155" name="Rectangle 3"/>
          <p:cNvSpPr>
            <a:spLocks noGrp="1" noChangeArrowheads="1"/>
          </p:cNvSpPr>
          <p:nvPr>
            <p:ph idx="1"/>
          </p:nvPr>
        </p:nvSpPr>
        <p:spPr>
          <a:xfrm>
            <a:off x="457200" y="685800"/>
            <a:ext cx="7848600" cy="5867400"/>
          </a:xfrm>
        </p:spPr>
        <p:txBody>
          <a:bodyPr/>
          <a:lstStyle/>
          <a:p>
            <a:pPr eaLnBrk="1" hangingPunct="1">
              <a:lnSpc>
                <a:spcPct val="90000"/>
              </a:lnSpc>
            </a:pPr>
            <a:r>
              <a:rPr lang="en-US" sz="2000" b="1" dirty="0" smtClean="0">
                <a:solidFill>
                  <a:srgbClr val="FFFF00"/>
                </a:solidFill>
                <a:latin typeface="Arial" pitchFamily="34" charset="0"/>
                <a:cs typeface="Arial" pitchFamily="34" charset="0"/>
              </a:rPr>
              <a:t>Symptoms and signs</a:t>
            </a:r>
          </a:p>
          <a:p>
            <a:pPr lvl="1" eaLnBrk="1" hangingPunct="1">
              <a:lnSpc>
                <a:spcPct val="90000"/>
              </a:lnSpc>
            </a:pPr>
            <a:r>
              <a:rPr lang="en-US" sz="2000" dirty="0" err="1" smtClean="0">
                <a:latin typeface="Arial" pitchFamily="34" charset="0"/>
                <a:cs typeface="Arial" pitchFamily="34" charset="0"/>
              </a:rPr>
              <a:t>Hypocalcemia</a:t>
            </a:r>
            <a:endParaRPr lang="en-US" sz="2000" dirty="0" smtClean="0">
              <a:latin typeface="Arial" pitchFamily="34" charset="0"/>
              <a:cs typeface="Arial" pitchFamily="34" charset="0"/>
            </a:endParaRPr>
          </a:p>
          <a:p>
            <a:pPr lvl="1" eaLnBrk="1" hangingPunct="1">
              <a:lnSpc>
                <a:spcPct val="90000"/>
              </a:lnSpc>
            </a:pPr>
            <a:r>
              <a:rPr lang="en-US" sz="2000" dirty="0" err="1" smtClean="0">
                <a:latin typeface="Arial" pitchFamily="34" charset="0"/>
                <a:cs typeface="Arial" pitchFamily="34" charset="0"/>
              </a:rPr>
              <a:t>Hyperphosphatemia</a:t>
            </a:r>
            <a:endParaRPr lang="en-US" sz="2000" dirty="0" smtClean="0">
              <a:latin typeface="Arial" pitchFamily="34" charset="0"/>
              <a:cs typeface="Arial" pitchFamily="34" charset="0"/>
            </a:endParaRPr>
          </a:p>
          <a:p>
            <a:pPr lvl="1" eaLnBrk="1" hangingPunct="1">
              <a:lnSpc>
                <a:spcPct val="90000"/>
              </a:lnSpc>
            </a:pPr>
            <a:r>
              <a:rPr lang="en-US" sz="2000" dirty="0" smtClean="0">
                <a:latin typeface="Arial" pitchFamily="34" charset="0"/>
                <a:cs typeface="Arial" pitchFamily="34" charset="0"/>
              </a:rPr>
              <a:t>Characteristic physical appearance: short stature, round face, short thick neck, obesity, shortening of the metacarpals</a:t>
            </a:r>
          </a:p>
          <a:p>
            <a:pPr lvl="1" eaLnBrk="1" hangingPunct="1">
              <a:lnSpc>
                <a:spcPct val="90000"/>
              </a:lnSpc>
            </a:pPr>
            <a:r>
              <a:rPr lang="en-US" sz="2000" dirty="0" smtClean="0">
                <a:latin typeface="Arial" pitchFamily="34" charset="0"/>
                <a:cs typeface="Arial" pitchFamily="34" charset="0"/>
              </a:rPr>
              <a:t>Autosomal dominant</a:t>
            </a:r>
          </a:p>
          <a:p>
            <a:pPr eaLnBrk="1" hangingPunct="1">
              <a:lnSpc>
                <a:spcPct val="90000"/>
              </a:lnSpc>
            </a:pPr>
            <a:endParaRPr lang="en-US" sz="2000" b="1" dirty="0" smtClean="0">
              <a:solidFill>
                <a:srgbClr val="FFFF00"/>
              </a:solidFill>
              <a:latin typeface="Arial" pitchFamily="34" charset="0"/>
              <a:cs typeface="Arial" pitchFamily="34" charset="0"/>
            </a:endParaRPr>
          </a:p>
          <a:p>
            <a:pPr eaLnBrk="1" hangingPunct="1">
              <a:lnSpc>
                <a:spcPct val="90000"/>
              </a:lnSpc>
            </a:pPr>
            <a:r>
              <a:rPr lang="en-US" sz="2000" b="1" dirty="0" smtClean="0">
                <a:solidFill>
                  <a:srgbClr val="FFFF00"/>
                </a:solidFill>
                <a:latin typeface="Arial" pitchFamily="34" charset="0"/>
                <a:cs typeface="Arial" pitchFamily="34" charset="0"/>
              </a:rPr>
              <a:t>Resistance to parathyroid hormone</a:t>
            </a:r>
          </a:p>
          <a:p>
            <a:pPr eaLnBrk="1" hangingPunct="1">
              <a:lnSpc>
                <a:spcPct val="90000"/>
              </a:lnSpc>
            </a:pPr>
            <a:r>
              <a:rPr lang="en-US" sz="2000" dirty="0" smtClean="0">
                <a:latin typeface="Arial" pitchFamily="34" charset="0"/>
                <a:cs typeface="Arial" pitchFamily="34" charset="0"/>
              </a:rPr>
              <a:t>The patients have normal parathyroid glands, but they fail to respond to parathyroid hormone or PTH injections</a:t>
            </a:r>
          </a:p>
          <a:p>
            <a:pPr eaLnBrk="1" hangingPunct="1">
              <a:lnSpc>
                <a:spcPct val="90000"/>
              </a:lnSpc>
            </a:pPr>
            <a:endParaRPr lang="en-US" sz="2000" b="1" dirty="0" smtClean="0">
              <a:solidFill>
                <a:srgbClr val="FFFF00"/>
              </a:solidFill>
              <a:latin typeface="Arial" pitchFamily="34" charset="0"/>
              <a:cs typeface="Arial" pitchFamily="34" charset="0"/>
            </a:endParaRPr>
          </a:p>
          <a:p>
            <a:pPr eaLnBrk="1" hangingPunct="1">
              <a:lnSpc>
                <a:spcPct val="90000"/>
              </a:lnSpc>
            </a:pPr>
            <a:r>
              <a:rPr lang="en-US" sz="2000" b="1" dirty="0" smtClean="0">
                <a:solidFill>
                  <a:srgbClr val="FFFF00"/>
                </a:solidFill>
                <a:latin typeface="Arial" pitchFamily="34" charset="0"/>
                <a:cs typeface="Arial" pitchFamily="34" charset="0"/>
              </a:rPr>
              <a:t>Symptoms begin in children of about 8 years</a:t>
            </a:r>
          </a:p>
          <a:p>
            <a:pPr lvl="1" eaLnBrk="1" hangingPunct="1">
              <a:lnSpc>
                <a:spcPct val="90000"/>
              </a:lnSpc>
            </a:pPr>
            <a:r>
              <a:rPr lang="en-US" sz="2000" dirty="0" err="1" smtClean="0">
                <a:latin typeface="Arial" pitchFamily="34" charset="0"/>
                <a:cs typeface="Arial" pitchFamily="34" charset="0"/>
              </a:rPr>
              <a:t>Tetany</a:t>
            </a:r>
            <a:r>
              <a:rPr lang="en-US" sz="2000" dirty="0" smtClean="0">
                <a:latin typeface="Arial" pitchFamily="34" charset="0"/>
                <a:cs typeface="Arial" pitchFamily="34" charset="0"/>
              </a:rPr>
              <a:t> and seizures</a:t>
            </a:r>
          </a:p>
          <a:p>
            <a:pPr lvl="1" eaLnBrk="1" hangingPunct="1">
              <a:lnSpc>
                <a:spcPct val="90000"/>
              </a:lnSpc>
            </a:pPr>
            <a:r>
              <a:rPr lang="en-US" sz="2000" dirty="0" smtClean="0">
                <a:solidFill>
                  <a:srgbClr val="FFFF00"/>
                </a:solidFill>
                <a:latin typeface="Arial" pitchFamily="34" charset="0"/>
                <a:cs typeface="Arial" pitchFamily="34" charset="0"/>
              </a:rPr>
              <a:t>Hypoplasia</a:t>
            </a:r>
            <a:r>
              <a:rPr lang="en-US" sz="2000" dirty="0" smtClean="0">
                <a:latin typeface="Arial" pitchFamily="34" charset="0"/>
                <a:cs typeface="Arial" pitchFamily="34" charset="0"/>
              </a:rPr>
              <a:t> of dentin or enamel and delay or </a:t>
            </a:r>
            <a:r>
              <a:rPr lang="en-US" sz="2000" dirty="0" smtClean="0">
                <a:solidFill>
                  <a:srgbClr val="FFFF00"/>
                </a:solidFill>
                <a:latin typeface="Arial" pitchFamily="34" charset="0"/>
                <a:cs typeface="Arial" pitchFamily="34" charset="0"/>
              </a:rPr>
              <a:t>absence</a:t>
            </a:r>
            <a:r>
              <a:rPr lang="en-US" sz="2000" dirty="0" smtClean="0">
                <a:latin typeface="Arial" pitchFamily="34" charset="0"/>
                <a:cs typeface="Arial" pitchFamily="34" charset="0"/>
              </a:rPr>
              <a:t> of eruption occurs in 50% of people with the disorder</a:t>
            </a:r>
          </a:p>
          <a:p>
            <a:pPr eaLnBrk="1" hangingPunct="1">
              <a:lnSpc>
                <a:spcPct val="90000"/>
              </a:lnSpc>
            </a:pPr>
            <a:endParaRPr lang="en-US" sz="2000" b="1" dirty="0" smtClean="0">
              <a:solidFill>
                <a:srgbClr val="FFFF00"/>
              </a:solidFill>
              <a:latin typeface="Arial" pitchFamily="34" charset="0"/>
              <a:cs typeface="Arial" pitchFamily="34" charset="0"/>
            </a:endParaRPr>
          </a:p>
          <a:p>
            <a:pPr eaLnBrk="1" hangingPunct="1">
              <a:lnSpc>
                <a:spcPct val="90000"/>
              </a:lnSpc>
            </a:pPr>
            <a:r>
              <a:rPr lang="en-US" sz="2000" b="1" dirty="0" smtClean="0">
                <a:solidFill>
                  <a:srgbClr val="FFFF00"/>
                </a:solidFill>
                <a:latin typeface="Arial" pitchFamily="34" charset="0"/>
                <a:cs typeface="Arial" pitchFamily="34" charset="0"/>
              </a:rPr>
              <a:t>Treatment:  vitamin D and calcium</a:t>
            </a:r>
          </a:p>
        </p:txBody>
      </p:sp>
    </p:spTree>
    <p:extLst>
      <p:ext uri="{BB962C8B-B14F-4D97-AF65-F5344CB8AC3E}">
        <p14:creationId xmlns:p14="http://schemas.microsoft.com/office/powerpoint/2010/main" val="330110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0"/>
            <a:ext cx="9144000" cy="914400"/>
          </a:xfrm>
        </p:spPr>
        <p:txBody>
          <a:bodyPr/>
          <a:lstStyle/>
          <a:p>
            <a:pPr eaLnBrk="1" hangingPunct="1"/>
            <a:r>
              <a:rPr lang="en-US" sz="2400" b="1" dirty="0" err="1" smtClean="0">
                <a:solidFill>
                  <a:srgbClr val="FFFF00"/>
                </a:solidFill>
                <a:latin typeface="Arial" pitchFamily="34" charset="0"/>
                <a:cs typeface="Arial" pitchFamily="34" charset="0"/>
              </a:rPr>
              <a:t>Pseudohypoparathyroidism</a:t>
            </a:r>
            <a:r>
              <a:rPr lang="en-US" sz="2400" b="1" dirty="0" smtClean="0">
                <a:solidFill>
                  <a:srgbClr val="FFFF00"/>
                </a:solidFill>
                <a:latin typeface="Arial" pitchFamily="34" charset="0"/>
                <a:cs typeface="Arial" pitchFamily="34" charset="0"/>
              </a:rPr>
              <a:t> </a:t>
            </a:r>
          </a:p>
        </p:txBody>
      </p:sp>
      <p:pic>
        <p:nvPicPr>
          <p:cNvPr id="50179" name="Picture 4" descr="C:\Documents and Settings\Robert Roskoski\My Documents\Biochem201\Lectures\Dental\Calcium\Scans2\Pseudohyp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219200"/>
            <a:ext cx="6934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6"/>
          <p:cNvSpPr txBox="1">
            <a:spLocks noChangeArrowheads="1"/>
          </p:cNvSpPr>
          <p:nvPr/>
        </p:nvSpPr>
        <p:spPr bwMode="auto">
          <a:xfrm>
            <a:off x="762000" y="4648200"/>
            <a:ext cx="4953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itchFamily="18" charset="0"/>
              </a:defRPr>
            </a:lvl1pPr>
            <a:lvl2pPr marL="742950" indent="-285750" eaLnBrk="0" hangingPunct="0">
              <a:defRPr sz="3600">
                <a:solidFill>
                  <a:schemeClr val="tx1"/>
                </a:solidFill>
                <a:latin typeface="Times New Roman" pitchFamily="18" charset="0"/>
                <a:cs typeface="Times New Roman" pitchFamily="18" charset="0"/>
              </a:defRPr>
            </a:lvl2pPr>
            <a:lvl3pPr marL="1143000" indent="-228600" eaLnBrk="0" hangingPunct="0">
              <a:defRPr sz="3600">
                <a:solidFill>
                  <a:schemeClr val="tx1"/>
                </a:solidFill>
                <a:latin typeface="Times New Roman" pitchFamily="18" charset="0"/>
                <a:cs typeface="Times New Roman" pitchFamily="18" charset="0"/>
              </a:defRPr>
            </a:lvl3pPr>
            <a:lvl4pPr marL="1600200" indent="-228600" eaLnBrk="0" hangingPunct="0">
              <a:defRPr sz="3600">
                <a:solidFill>
                  <a:schemeClr val="tx1"/>
                </a:solidFill>
                <a:latin typeface="Times New Roman" pitchFamily="18" charset="0"/>
                <a:cs typeface="Times New Roman" pitchFamily="18" charset="0"/>
              </a:defRPr>
            </a:lvl4pPr>
            <a:lvl5pPr marL="2057400" indent="-228600" eaLnBrk="0" hangingPunct="0">
              <a:defRPr sz="36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6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6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6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600">
                <a:solidFill>
                  <a:schemeClr val="tx1"/>
                </a:solidFill>
                <a:latin typeface="Times New Roman" pitchFamily="18" charset="0"/>
                <a:cs typeface="Times New Roman" pitchFamily="18" charset="0"/>
              </a:defRPr>
            </a:lvl9pPr>
          </a:lstStyle>
          <a:p>
            <a:pPr algn="ctr" eaLnBrk="1" fontAlgn="base" hangingPunct="1">
              <a:spcBef>
                <a:spcPct val="0"/>
              </a:spcBef>
              <a:spcAft>
                <a:spcPct val="0"/>
              </a:spcAft>
            </a:pPr>
            <a:r>
              <a:rPr lang="en-US" sz="2400" b="1" dirty="0">
                <a:solidFill>
                  <a:srgbClr val="FFFFFF"/>
                </a:solidFill>
                <a:latin typeface="Arial" pitchFamily="34" charset="0"/>
                <a:cs typeface="Arial" pitchFamily="34" charset="0"/>
              </a:rPr>
              <a:t>S</a:t>
            </a:r>
            <a:r>
              <a:rPr lang="en-US" sz="2400" b="1" dirty="0" smtClean="0">
                <a:solidFill>
                  <a:srgbClr val="FFFFFF"/>
                </a:solidFill>
                <a:latin typeface="Arial" pitchFamily="34" charset="0"/>
                <a:cs typeface="Arial" pitchFamily="34" charset="0"/>
              </a:rPr>
              <a:t>hort stature, </a:t>
            </a:r>
          </a:p>
          <a:p>
            <a:pPr algn="ctr" eaLnBrk="1" fontAlgn="base" hangingPunct="1">
              <a:spcBef>
                <a:spcPct val="0"/>
              </a:spcBef>
              <a:spcAft>
                <a:spcPct val="0"/>
              </a:spcAft>
            </a:pPr>
            <a:r>
              <a:rPr lang="en-US" sz="2400" b="1" dirty="0" smtClean="0">
                <a:solidFill>
                  <a:srgbClr val="FFFFFF"/>
                </a:solidFill>
                <a:latin typeface="Arial" pitchFamily="34" charset="0"/>
                <a:cs typeface="Arial" pitchFamily="34" charset="0"/>
              </a:rPr>
              <a:t>enamel hypoplasia</a:t>
            </a:r>
          </a:p>
        </p:txBody>
      </p:sp>
    </p:spTree>
    <p:extLst>
      <p:ext uri="{BB962C8B-B14F-4D97-AF65-F5344CB8AC3E}">
        <p14:creationId xmlns:p14="http://schemas.microsoft.com/office/powerpoint/2010/main" val="177434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1026"/>
          <p:cNvSpPr>
            <a:spLocks noGrp="1" noChangeArrowheads="1"/>
          </p:cNvSpPr>
          <p:nvPr>
            <p:ph type="title"/>
          </p:nvPr>
        </p:nvSpPr>
        <p:spPr>
          <a:xfrm>
            <a:off x="685800" y="0"/>
            <a:ext cx="7772400" cy="1066800"/>
          </a:xfrm>
        </p:spPr>
        <p:txBody>
          <a:bodyPr/>
          <a:lstStyle/>
          <a:p>
            <a:pPr eaLnBrk="1" hangingPunct="1"/>
            <a:r>
              <a:rPr lang="en-US" sz="2800" b="1" dirty="0" smtClean="0">
                <a:solidFill>
                  <a:srgbClr val="FFFF00"/>
                </a:solidFill>
                <a:latin typeface="Arial" pitchFamily="34" charset="0"/>
                <a:cs typeface="Arial" pitchFamily="34" charset="0"/>
              </a:rPr>
              <a:t>Congenital </a:t>
            </a:r>
            <a:r>
              <a:rPr lang="en-US" sz="2800" b="1" dirty="0" err="1" smtClean="0">
                <a:solidFill>
                  <a:srgbClr val="FFFF00"/>
                </a:solidFill>
                <a:latin typeface="Arial" pitchFamily="34" charset="0"/>
                <a:cs typeface="Arial" pitchFamily="34" charset="0"/>
              </a:rPr>
              <a:t>Hypoparathyroidism</a:t>
            </a:r>
            <a:endParaRPr lang="en-US" sz="2800" b="1" dirty="0" smtClean="0">
              <a:solidFill>
                <a:srgbClr val="FFFF00"/>
              </a:solidFill>
              <a:latin typeface="Arial" pitchFamily="34" charset="0"/>
              <a:cs typeface="Arial" pitchFamily="34" charset="0"/>
            </a:endParaRPr>
          </a:p>
        </p:txBody>
      </p:sp>
      <p:sp>
        <p:nvSpPr>
          <p:cNvPr id="58371" name="Rectangle 1027"/>
          <p:cNvSpPr>
            <a:spLocks noGrp="1" noChangeArrowheads="1"/>
          </p:cNvSpPr>
          <p:nvPr>
            <p:ph idx="1"/>
          </p:nvPr>
        </p:nvSpPr>
        <p:spPr>
          <a:xfrm>
            <a:off x="685800" y="5791200"/>
            <a:ext cx="7772400" cy="1066800"/>
          </a:xfrm>
        </p:spPr>
        <p:txBody>
          <a:bodyPr/>
          <a:lstStyle/>
          <a:p>
            <a:pPr eaLnBrk="1" hangingPunct="1"/>
            <a:r>
              <a:rPr lang="en-US" sz="2400" b="1" dirty="0" smtClean="0">
                <a:solidFill>
                  <a:srgbClr val="FFFF00"/>
                </a:solidFill>
                <a:latin typeface="Arial" pitchFamily="34" charset="0"/>
                <a:cs typeface="Arial" pitchFamily="34" charset="0"/>
              </a:rPr>
              <a:t>Hypoplasia of the teeth, shortened roots, and retarded eruption</a:t>
            </a:r>
          </a:p>
        </p:txBody>
      </p:sp>
      <p:pic>
        <p:nvPicPr>
          <p:cNvPr id="58372" name="Picture 1028" descr="C:\Documents and Settings\biocrr\My Documents\Biochem201\Lectures\Dental\ProteinKinases\Hyperparathyroidism08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116013"/>
            <a:ext cx="5562600" cy="468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4836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685800"/>
          </a:xfrm>
        </p:spPr>
        <p:txBody>
          <a:bodyPr/>
          <a:lstStyle/>
          <a:p>
            <a:r>
              <a:rPr lang="en-US" sz="2800" b="1" kern="1200" dirty="0">
                <a:solidFill>
                  <a:srgbClr val="FFFF00"/>
                </a:solidFill>
                <a:effectLst>
                  <a:outerShdw blurRad="38100" dist="38100" dir="2700000" algn="tl">
                    <a:srgbClr val="000000">
                      <a:alpha val="43137"/>
                    </a:srgbClr>
                  </a:outerShdw>
                </a:effectLst>
                <a:latin typeface="Arial" pitchFamily="34" charset="0"/>
                <a:cs typeface="Arial" pitchFamily="34" charset="0"/>
              </a:rPr>
              <a:t>Case Study</a:t>
            </a:r>
            <a:endParaRPr lang="en-US" sz="28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533400" y="762000"/>
            <a:ext cx="7543800" cy="5943600"/>
          </a:xfrm>
        </p:spPr>
        <p:txBody>
          <a:bodyPr/>
          <a:lstStyle/>
          <a:p>
            <a:pPr lvl="0" eaLnBrk="1" fontAlgn="auto" hangingPunct="1">
              <a:spcAft>
                <a:spcPts val="0"/>
              </a:spcAft>
              <a:buFont typeface="Arial" pitchFamily="34" charset="0"/>
              <a:buChar char="•"/>
              <a:defRPr/>
            </a:pPr>
            <a:r>
              <a:rPr lang="en-US" sz="1600" b="1" kern="1200" dirty="0">
                <a:latin typeface="Calibri"/>
              </a:rPr>
              <a:t>A 27 years old man presents to his physician 3 weeks after his thyroid surgically removed for a thyroid cancer. </a:t>
            </a:r>
          </a:p>
          <a:p>
            <a:pPr lvl="0" eaLnBrk="1" fontAlgn="auto" hangingPunct="1">
              <a:spcAft>
                <a:spcPts val="0"/>
              </a:spcAft>
              <a:buFont typeface="Arial" pitchFamily="34" charset="0"/>
              <a:buChar char="•"/>
              <a:defRPr/>
            </a:pPr>
            <a:r>
              <a:rPr lang="en-US" sz="1600" b="1" kern="1200" dirty="0">
                <a:latin typeface="Calibri"/>
              </a:rPr>
              <a:t>However, since he went home from the hospital, he noticed painful, involuntary muscular cramping. </a:t>
            </a:r>
          </a:p>
          <a:p>
            <a:pPr lvl="0" eaLnBrk="1" fontAlgn="auto" hangingPunct="1">
              <a:spcAft>
                <a:spcPts val="0"/>
              </a:spcAft>
              <a:buFont typeface="Arial" pitchFamily="34" charset="0"/>
              <a:buChar char="•"/>
              <a:defRPr/>
            </a:pPr>
            <a:r>
              <a:rPr lang="en-US" sz="1600" b="1" kern="1200" dirty="0">
                <a:latin typeface="Calibri"/>
              </a:rPr>
              <a:t>He also felt numbness and tingling around his mouth &amp; in his hands and feet. His parents said that he was irritable for the last 2 weeks. </a:t>
            </a:r>
          </a:p>
          <a:p>
            <a:pPr lvl="0" eaLnBrk="1" fontAlgn="auto" hangingPunct="1">
              <a:spcAft>
                <a:spcPts val="0"/>
              </a:spcAft>
              <a:buFont typeface="Arial" pitchFamily="34" charset="0"/>
              <a:buChar char="•"/>
              <a:defRPr/>
            </a:pPr>
            <a:r>
              <a:rPr lang="en-US" sz="1600" b="1" kern="1200" dirty="0">
                <a:latin typeface="Calibri"/>
              </a:rPr>
              <a:t>He is on levothyroxine medication.</a:t>
            </a:r>
          </a:p>
          <a:p>
            <a:pPr lvl="0" eaLnBrk="1" fontAlgn="auto" hangingPunct="1">
              <a:spcAft>
                <a:spcPts val="0"/>
              </a:spcAft>
              <a:buNone/>
              <a:defRPr/>
            </a:pPr>
            <a:r>
              <a:rPr lang="en-US" sz="1600" b="1" kern="1200" dirty="0">
                <a:latin typeface="Calibri"/>
              </a:rPr>
              <a:t> </a:t>
            </a:r>
          </a:p>
          <a:p>
            <a:pPr lvl="0" eaLnBrk="1" fontAlgn="auto" hangingPunct="1">
              <a:spcAft>
                <a:spcPts val="0"/>
              </a:spcAft>
              <a:buNone/>
              <a:defRPr/>
            </a:pPr>
            <a:r>
              <a:rPr lang="en-US" sz="1800" b="1" kern="1200" dirty="0">
                <a:solidFill>
                  <a:srgbClr val="FFFF00"/>
                </a:solidFill>
                <a:latin typeface="Calibri"/>
              </a:rPr>
              <a:t>On examination</a:t>
            </a:r>
          </a:p>
          <a:p>
            <a:pPr lvl="0" eaLnBrk="1" fontAlgn="auto" hangingPunct="1">
              <a:spcAft>
                <a:spcPts val="0"/>
              </a:spcAft>
              <a:buFont typeface="Wingdings" pitchFamily="2" charset="2"/>
              <a:buChar char="§"/>
              <a:defRPr/>
            </a:pPr>
            <a:r>
              <a:rPr lang="en-US" sz="1600" b="1" kern="1200" dirty="0" smtClean="0">
                <a:latin typeface="Calibri"/>
              </a:rPr>
              <a:t>He </a:t>
            </a:r>
            <a:r>
              <a:rPr lang="en-US" sz="1600" b="1" kern="1200" dirty="0">
                <a:latin typeface="Calibri"/>
              </a:rPr>
              <a:t>has a well-healing thyroidectomy scar &amp; no palpable masses in the thyroid bed. </a:t>
            </a:r>
          </a:p>
          <a:p>
            <a:pPr lvl="0" eaLnBrk="1" fontAlgn="auto" hangingPunct="1">
              <a:spcAft>
                <a:spcPts val="0"/>
              </a:spcAft>
              <a:buFont typeface="Arial" pitchFamily="34" charset="0"/>
              <a:buChar char="•"/>
              <a:defRPr/>
            </a:pPr>
            <a:r>
              <a:rPr lang="en-US" sz="1600" b="1" kern="1200" dirty="0">
                <a:latin typeface="Calibri"/>
              </a:rPr>
              <a:t>Blood pressure cuff inflated above the systolic pressure induces involuntary muscular contracture in the </a:t>
            </a:r>
            <a:r>
              <a:rPr lang="en-US" sz="1600" b="1" kern="1200" dirty="0" err="1">
                <a:latin typeface="Calibri"/>
              </a:rPr>
              <a:t>ipsilateral</a:t>
            </a:r>
            <a:r>
              <a:rPr lang="en-US" sz="1600" b="1" kern="1200" dirty="0">
                <a:latin typeface="Calibri"/>
              </a:rPr>
              <a:t> hand after 60 seconds (Trousseau`s sign)</a:t>
            </a:r>
          </a:p>
          <a:p>
            <a:pPr lvl="0" eaLnBrk="1" fontAlgn="auto" hangingPunct="1">
              <a:spcAft>
                <a:spcPts val="0"/>
              </a:spcAft>
              <a:buFont typeface="Arial" pitchFamily="34" charset="0"/>
              <a:buChar char="•"/>
              <a:defRPr/>
            </a:pPr>
            <a:r>
              <a:rPr lang="en-US" sz="1600" b="1" kern="1200" dirty="0">
                <a:latin typeface="Calibri"/>
              </a:rPr>
              <a:t>Tapping on the face interior to the ears cause twitching in the </a:t>
            </a:r>
            <a:r>
              <a:rPr lang="en-US" sz="1600" b="1" kern="1200" dirty="0" err="1">
                <a:latin typeface="Calibri"/>
              </a:rPr>
              <a:t>ipsilateral</a:t>
            </a:r>
            <a:r>
              <a:rPr lang="en-US" sz="1600" b="1" kern="1200" dirty="0">
                <a:latin typeface="Calibri"/>
              </a:rPr>
              <a:t> corner of the mouth (</a:t>
            </a:r>
            <a:r>
              <a:rPr lang="en-US" sz="1600" b="1" kern="1200" dirty="0" err="1">
                <a:latin typeface="Calibri"/>
              </a:rPr>
              <a:t>Chevostek`s</a:t>
            </a:r>
            <a:r>
              <a:rPr lang="en-US" sz="1600" b="1" kern="1200" dirty="0">
                <a:latin typeface="Calibri"/>
              </a:rPr>
              <a:t> sign)   </a:t>
            </a:r>
          </a:p>
          <a:p>
            <a:pPr lvl="0" eaLnBrk="1" fontAlgn="auto" hangingPunct="1">
              <a:spcAft>
                <a:spcPts val="0"/>
              </a:spcAft>
              <a:buFont typeface="Arial" pitchFamily="34" charset="0"/>
              <a:buChar char="•"/>
              <a:defRPr/>
            </a:pPr>
            <a:endParaRPr lang="en-US" sz="1600" b="1" kern="1200" dirty="0">
              <a:latin typeface="Calibri"/>
            </a:endParaRPr>
          </a:p>
          <a:p>
            <a:pPr lvl="0" eaLnBrk="1" fontAlgn="auto" hangingPunct="1">
              <a:spcAft>
                <a:spcPts val="0"/>
              </a:spcAft>
              <a:buFont typeface="Arial" pitchFamily="34" charset="0"/>
              <a:buChar char="•"/>
              <a:defRPr/>
            </a:pPr>
            <a:r>
              <a:rPr lang="en-US" sz="1800" b="1" kern="1200" dirty="0">
                <a:solidFill>
                  <a:srgbClr val="FFFF00"/>
                </a:solidFill>
                <a:latin typeface="Calibri"/>
              </a:rPr>
              <a:t>Lab Investigations:</a:t>
            </a:r>
          </a:p>
          <a:p>
            <a:pPr lvl="0" eaLnBrk="1" fontAlgn="auto" hangingPunct="1">
              <a:spcAft>
                <a:spcPts val="0"/>
              </a:spcAft>
              <a:buNone/>
              <a:defRPr/>
            </a:pPr>
            <a:r>
              <a:rPr lang="en-US" sz="1600" b="1" kern="1200" dirty="0">
                <a:latin typeface="Calibri"/>
              </a:rPr>
              <a:t>         Calcium:   5.6 mg/dl (N: 8.5 – 10.2)</a:t>
            </a:r>
          </a:p>
          <a:p>
            <a:pPr lvl="0" eaLnBrk="1" fontAlgn="auto" hangingPunct="1">
              <a:spcAft>
                <a:spcPts val="0"/>
              </a:spcAft>
              <a:buNone/>
              <a:defRPr/>
            </a:pPr>
            <a:r>
              <a:rPr lang="en-US" sz="1600" b="1" kern="1200" dirty="0">
                <a:latin typeface="Calibri"/>
              </a:rPr>
              <a:t>         Albumin:  4.1 g/dl  (N: 3.5 – 4.8)</a:t>
            </a:r>
          </a:p>
          <a:p>
            <a:pPr lvl="0" eaLnBrk="1" fontAlgn="auto" hangingPunct="1">
              <a:spcAft>
                <a:spcPts val="0"/>
              </a:spcAft>
              <a:buNone/>
              <a:defRPr/>
            </a:pPr>
            <a:r>
              <a:rPr lang="en-US" sz="1600" b="1" kern="1200" dirty="0">
                <a:latin typeface="Calibri"/>
              </a:rPr>
              <a:t>         PTH: &lt; 1 </a:t>
            </a:r>
            <a:r>
              <a:rPr lang="en-US" sz="1600" b="1" kern="1200" dirty="0" err="1">
                <a:latin typeface="Calibri"/>
              </a:rPr>
              <a:t>pg</a:t>
            </a:r>
            <a:r>
              <a:rPr lang="en-US" sz="1600" b="1" kern="1200" dirty="0">
                <a:latin typeface="Calibri"/>
              </a:rPr>
              <a:t>/ml   (N: N: 11 – 54)</a:t>
            </a:r>
            <a:endParaRPr lang="ar-EG" sz="1600" b="1" kern="1200" dirty="0">
              <a:latin typeface="Calibri"/>
              <a:cs typeface="Arial"/>
            </a:endParaRPr>
          </a:p>
          <a:p>
            <a:endParaRPr lang="en-US" dirty="0"/>
          </a:p>
        </p:txBody>
      </p:sp>
    </p:spTree>
    <p:extLst>
      <p:ext uri="{BB962C8B-B14F-4D97-AF65-F5344CB8AC3E}">
        <p14:creationId xmlns:p14="http://schemas.microsoft.com/office/powerpoint/2010/main" val="2404124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685800"/>
          </a:xfrm>
        </p:spPr>
        <p:txBody>
          <a:bodyPr/>
          <a:lstStyle/>
          <a:p>
            <a:r>
              <a:rPr lang="en-US" sz="2800" b="1" kern="1200" dirty="0">
                <a:solidFill>
                  <a:srgbClr val="FFFF00"/>
                </a:solidFill>
                <a:effectLst>
                  <a:outerShdw blurRad="38100" dist="38100" dir="2700000" algn="tl">
                    <a:srgbClr val="000000">
                      <a:alpha val="43137"/>
                    </a:srgbClr>
                  </a:outerShdw>
                </a:effectLst>
                <a:latin typeface="Arial" pitchFamily="34" charset="0"/>
                <a:cs typeface="Arial" pitchFamily="34" charset="0"/>
              </a:rPr>
              <a:t>DIAGNOSIS </a:t>
            </a:r>
            <a:endParaRPr lang="en-US" sz="2800"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685800" y="1143000"/>
            <a:ext cx="7772400" cy="4953000"/>
          </a:xfrm>
        </p:spPr>
        <p:txBody>
          <a:bodyPr/>
          <a:lstStyle/>
          <a:p>
            <a:pPr lvl="0" algn="ctr" eaLnBrk="1" fontAlgn="auto" hangingPunct="1">
              <a:spcAft>
                <a:spcPts val="0"/>
              </a:spcAft>
              <a:buNone/>
              <a:defRPr/>
            </a:pPr>
            <a:r>
              <a:rPr lang="en-US" sz="2400" b="1" kern="1200" dirty="0">
                <a:latin typeface="Arial" pitchFamily="34" charset="0"/>
                <a:cs typeface="Arial" pitchFamily="34" charset="0"/>
              </a:rPr>
              <a:t>The parathyroid glands were removed during thyroidectomy </a:t>
            </a:r>
          </a:p>
          <a:p>
            <a:pPr lvl="0" algn="ctr" eaLnBrk="1" fontAlgn="auto" hangingPunct="1">
              <a:spcAft>
                <a:spcPts val="0"/>
              </a:spcAft>
              <a:buNone/>
              <a:defRPr/>
            </a:pPr>
            <a:r>
              <a:rPr lang="en-US" sz="2400" b="1" kern="1200" dirty="0">
                <a:effectLst>
                  <a:outerShdw blurRad="38100" dist="38100" dir="2700000" algn="tl">
                    <a:srgbClr val="000000">
                      <a:alpha val="43137"/>
                    </a:srgbClr>
                  </a:outerShdw>
                </a:effectLst>
                <a:latin typeface="Arial" pitchFamily="34" charset="0"/>
                <a:cs typeface="Arial" pitchFamily="34" charset="0"/>
                <a:sym typeface="Symbol" pitchFamily="18" charset="2"/>
              </a:rPr>
              <a:t></a:t>
            </a:r>
            <a:endParaRPr lang="en-US" sz="2400" b="1" kern="1200" dirty="0">
              <a:latin typeface="Arial" pitchFamily="34" charset="0"/>
              <a:cs typeface="Arial" pitchFamily="34" charset="0"/>
            </a:endParaRPr>
          </a:p>
          <a:p>
            <a:pPr lvl="0" algn="ctr" eaLnBrk="1" fontAlgn="auto" hangingPunct="1">
              <a:spcAft>
                <a:spcPts val="0"/>
              </a:spcAft>
              <a:buNone/>
              <a:defRPr/>
            </a:pPr>
            <a:r>
              <a:rPr lang="en-US" sz="2400" b="1" kern="1200" dirty="0">
                <a:latin typeface="Arial" pitchFamily="34" charset="0"/>
                <a:cs typeface="Arial" pitchFamily="34" charset="0"/>
              </a:rPr>
              <a:t>PTH undetectable</a:t>
            </a:r>
          </a:p>
          <a:p>
            <a:pPr lvl="0" algn="ctr" eaLnBrk="1" fontAlgn="auto" hangingPunct="1">
              <a:spcAft>
                <a:spcPts val="0"/>
              </a:spcAft>
              <a:buNone/>
              <a:defRPr/>
            </a:pPr>
            <a:r>
              <a:rPr lang="en-US" sz="2400" b="1" kern="1200" dirty="0">
                <a:effectLst>
                  <a:outerShdw blurRad="38100" dist="38100" dir="2700000" algn="tl">
                    <a:srgbClr val="000000">
                      <a:alpha val="43137"/>
                    </a:srgbClr>
                  </a:outerShdw>
                </a:effectLst>
                <a:latin typeface="Arial" pitchFamily="34" charset="0"/>
                <a:cs typeface="Arial" pitchFamily="34" charset="0"/>
                <a:sym typeface="Symbol" pitchFamily="18" charset="2"/>
              </a:rPr>
              <a:t></a:t>
            </a:r>
            <a:endParaRPr lang="en-US" sz="2400" b="1" kern="1200" dirty="0">
              <a:latin typeface="Arial" pitchFamily="34" charset="0"/>
              <a:cs typeface="Arial" pitchFamily="34" charset="0"/>
            </a:endParaRPr>
          </a:p>
          <a:p>
            <a:pPr lvl="0" algn="ctr" eaLnBrk="1" fontAlgn="auto" hangingPunct="1">
              <a:spcAft>
                <a:spcPts val="0"/>
              </a:spcAft>
              <a:buNone/>
              <a:defRPr/>
            </a:pPr>
            <a:r>
              <a:rPr lang="en-US" sz="2400" b="1" kern="1200" dirty="0" err="1">
                <a:latin typeface="Arial" pitchFamily="34" charset="0"/>
                <a:cs typeface="Arial" pitchFamily="34" charset="0"/>
              </a:rPr>
              <a:t>Hypocalcemia</a:t>
            </a:r>
            <a:endParaRPr lang="en-US" sz="2400" b="1" kern="1200" dirty="0">
              <a:latin typeface="Arial" pitchFamily="34" charset="0"/>
              <a:cs typeface="Arial" pitchFamily="34" charset="0"/>
            </a:endParaRPr>
          </a:p>
          <a:p>
            <a:pPr lvl="0" algn="ctr" eaLnBrk="1" fontAlgn="auto" hangingPunct="1">
              <a:spcAft>
                <a:spcPts val="0"/>
              </a:spcAft>
              <a:buNone/>
              <a:defRPr/>
            </a:pPr>
            <a:r>
              <a:rPr lang="en-US" sz="2400" b="1" kern="1200" dirty="0">
                <a:effectLst>
                  <a:outerShdw blurRad="38100" dist="38100" dir="2700000" algn="tl">
                    <a:srgbClr val="000000">
                      <a:alpha val="43137"/>
                    </a:srgbClr>
                  </a:outerShdw>
                </a:effectLst>
                <a:latin typeface="Arial" pitchFamily="34" charset="0"/>
                <a:cs typeface="Arial" pitchFamily="34" charset="0"/>
                <a:sym typeface="Symbol" pitchFamily="18" charset="2"/>
              </a:rPr>
              <a:t></a:t>
            </a:r>
            <a:endParaRPr lang="en-US" sz="2400" b="1" kern="1200" dirty="0">
              <a:latin typeface="Arial" pitchFamily="34" charset="0"/>
              <a:cs typeface="Arial" pitchFamily="34" charset="0"/>
            </a:endParaRPr>
          </a:p>
          <a:p>
            <a:pPr lvl="0" algn="ctr" eaLnBrk="1" fontAlgn="auto" hangingPunct="1">
              <a:spcAft>
                <a:spcPts val="0"/>
              </a:spcAft>
              <a:buNone/>
              <a:defRPr/>
            </a:pPr>
            <a:r>
              <a:rPr lang="en-US" sz="2400" b="1" kern="1200" dirty="0">
                <a:latin typeface="Arial" pitchFamily="34" charset="0"/>
                <a:cs typeface="Arial" pitchFamily="34" charset="0"/>
              </a:rPr>
              <a:t>Clinical Manifestations of </a:t>
            </a:r>
            <a:r>
              <a:rPr lang="en-US" sz="2400" b="1" kern="1200" dirty="0" err="1">
                <a:latin typeface="Arial" pitchFamily="34" charset="0"/>
                <a:cs typeface="Arial" pitchFamily="34" charset="0"/>
              </a:rPr>
              <a:t>hypocalcemia</a:t>
            </a:r>
            <a:r>
              <a:rPr lang="en-US" sz="2400" b="1" kern="1200" dirty="0">
                <a:latin typeface="Arial" pitchFamily="34" charset="0"/>
                <a:cs typeface="Arial" pitchFamily="34" charset="0"/>
              </a:rPr>
              <a:t> </a:t>
            </a:r>
          </a:p>
          <a:p>
            <a:pPr lvl="0" algn="ctr" eaLnBrk="1" fontAlgn="auto" hangingPunct="1">
              <a:spcAft>
                <a:spcPts val="0"/>
              </a:spcAft>
              <a:buNone/>
              <a:defRPr/>
            </a:pPr>
            <a:r>
              <a:rPr lang="en-US" sz="2400" b="1" kern="1200" dirty="0">
                <a:latin typeface="Arial" pitchFamily="34" charset="0"/>
                <a:cs typeface="Arial" pitchFamily="34" charset="0"/>
              </a:rPr>
              <a:t>(increased reflexes &amp; muscular </a:t>
            </a:r>
            <a:r>
              <a:rPr lang="en-US" sz="2400" b="1" kern="1200" dirty="0" smtClean="0">
                <a:latin typeface="Arial" pitchFamily="34" charset="0"/>
                <a:cs typeface="Arial" pitchFamily="34" charset="0"/>
              </a:rPr>
              <a:t>cramping)</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577581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Rectangle 2"/>
          <p:cNvSpPr>
            <a:spLocks noGrp="1" noRot="1" noChangeArrowheads="1"/>
          </p:cNvSpPr>
          <p:nvPr>
            <p:ph type="title"/>
          </p:nvPr>
        </p:nvSpPr>
        <p:spPr>
          <a:xfrm>
            <a:off x="457200" y="274638"/>
            <a:ext cx="8229600" cy="715962"/>
          </a:xfrm>
        </p:spPr>
        <p:txBody>
          <a:bodyPr/>
          <a:lstStyle/>
          <a:p>
            <a:pPr eaLnBrk="1" hangingPunct="1">
              <a:defRPr/>
            </a:pPr>
            <a:r>
              <a:rPr lang="en-US" sz="2400" b="1" dirty="0" smtClean="0">
                <a:solidFill>
                  <a:srgbClr val="FFFF00"/>
                </a:solidFill>
                <a:latin typeface="Arial" pitchFamily="34" charset="0"/>
                <a:cs typeface="Arial" pitchFamily="34" charset="0"/>
              </a:rPr>
              <a:t>Causes of </a:t>
            </a:r>
            <a:r>
              <a:rPr lang="en-US" sz="2400" b="1" dirty="0" err="1" smtClean="0">
                <a:solidFill>
                  <a:srgbClr val="FFFF00"/>
                </a:solidFill>
                <a:latin typeface="Arial" pitchFamily="34" charset="0"/>
                <a:cs typeface="Arial" pitchFamily="34" charset="0"/>
              </a:rPr>
              <a:t>Hypercalcemia</a:t>
            </a:r>
            <a:endParaRPr lang="en-US" sz="2400" b="1" dirty="0" smtClean="0">
              <a:solidFill>
                <a:srgbClr val="FFFF00"/>
              </a:solidFill>
              <a:latin typeface="Arial" pitchFamily="34" charset="0"/>
              <a:cs typeface="Arial" pitchFamily="34" charset="0"/>
            </a:endParaRPr>
          </a:p>
        </p:txBody>
      </p:sp>
      <p:sp>
        <p:nvSpPr>
          <p:cNvPr id="122883" name="Rectangle 3"/>
          <p:cNvSpPr>
            <a:spLocks noGrp="1" noChangeArrowheads="1"/>
          </p:cNvSpPr>
          <p:nvPr>
            <p:ph idx="1"/>
          </p:nvPr>
        </p:nvSpPr>
        <p:spPr>
          <a:xfrm>
            <a:off x="685800" y="762000"/>
            <a:ext cx="7467600" cy="5486400"/>
          </a:xfrm>
        </p:spPr>
        <p:txBody>
          <a:bodyPr/>
          <a:lstStyle/>
          <a:p>
            <a:pPr eaLnBrk="1" hangingPunct="1">
              <a:lnSpc>
                <a:spcPct val="80000"/>
              </a:lnSpc>
              <a:defRPr/>
            </a:pPr>
            <a:endParaRPr lang="en-US" sz="2000" b="1" u="sng" dirty="0" smtClean="0">
              <a:solidFill>
                <a:srgbClr val="FFFF00"/>
              </a:solidFill>
              <a:latin typeface="Arial" pitchFamily="34" charset="0"/>
              <a:cs typeface="Arial" pitchFamily="34" charset="0"/>
            </a:endParaRPr>
          </a:p>
          <a:p>
            <a:pPr eaLnBrk="1" hangingPunct="1">
              <a:lnSpc>
                <a:spcPct val="80000"/>
              </a:lnSpc>
              <a:defRPr/>
            </a:pPr>
            <a:r>
              <a:rPr lang="en-US" sz="2000" b="1" u="sng" dirty="0" smtClean="0">
                <a:solidFill>
                  <a:srgbClr val="FFFF00"/>
                </a:solidFill>
                <a:latin typeface="Arial" pitchFamily="34" charset="0"/>
                <a:cs typeface="Arial" pitchFamily="34" charset="0"/>
              </a:rPr>
              <a:t>Hyperparathyroidism</a:t>
            </a:r>
            <a:r>
              <a:rPr lang="en-US" sz="2000" b="1" dirty="0" smtClean="0">
                <a:latin typeface="Arial" pitchFamily="34" charset="0"/>
                <a:cs typeface="Arial" pitchFamily="34" charset="0"/>
              </a:rPr>
              <a:t> and </a:t>
            </a:r>
            <a:r>
              <a:rPr lang="en-US" sz="2000" b="1" u="sng" dirty="0" smtClean="0">
                <a:solidFill>
                  <a:srgbClr val="FFFF00"/>
                </a:solidFill>
                <a:latin typeface="Arial" pitchFamily="34" charset="0"/>
                <a:cs typeface="Arial" pitchFamily="34" charset="0"/>
              </a:rPr>
              <a:t>Malignant neoplasms</a:t>
            </a:r>
            <a:r>
              <a:rPr lang="en-US" sz="2000" b="1" dirty="0" smtClean="0">
                <a:solidFill>
                  <a:srgbClr val="FFFF00"/>
                </a:solidFill>
                <a:latin typeface="Arial" pitchFamily="34" charset="0"/>
                <a:cs typeface="Arial" pitchFamily="34" charset="0"/>
              </a:rPr>
              <a:t> </a:t>
            </a:r>
            <a:r>
              <a:rPr lang="en-US" sz="2000" b="1" dirty="0" smtClean="0">
                <a:latin typeface="Arial" pitchFamily="34" charset="0"/>
                <a:cs typeface="Arial" pitchFamily="34" charset="0"/>
              </a:rPr>
              <a:t>account </a:t>
            </a:r>
          </a:p>
          <a:p>
            <a:pPr eaLnBrk="1" hangingPunct="1">
              <a:lnSpc>
                <a:spcPct val="80000"/>
              </a:lnSpc>
              <a:buNone/>
              <a:defRPr/>
            </a:pPr>
            <a:r>
              <a:rPr lang="en-US" sz="2000" b="1" dirty="0" smtClean="0">
                <a:latin typeface="Arial" pitchFamily="34" charset="0"/>
                <a:cs typeface="Arial" pitchFamily="34" charset="0"/>
              </a:rPr>
              <a:t>     for majority of </a:t>
            </a:r>
            <a:r>
              <a:rPr lang="en-US" sz="2000" b="1" dirty="0" err="1" smtClean="0">
                <a:latin typeface="Arial" pitchFamily="34" charset="0"/>
                <a:cs typeface="Arial" pitchFamily="34" charset="0"/>
              </a:rPr>
              <a:t>hypercalcemia</a:t>
            </a:r>
            <a:r>
              <a:rPr lang="en-US" sz="2000" b="1" dirty="0" smtClean="0">
                <a:latin typeface="Arial" pitchFamily="34" charset="0"/>
                <a:cs typeface="Arial" pitchFamily="34" charset="0"/>
              </a:rPr>
              <a:t> </a:t>
            </a:r>
          </a:p>
          <a:p>
            <a:pPr eaLnBrk="1" hangingPunct="1">
              <a:lnSpc>
                <a:spcPct val="80000"/>
              </a:lnSpc>
              <a:defRPr/>
            </a:pPr>
            <a:endParaRPr lang="en-US" sz="2000" dirty="0" smtClean="0">
              <a:latin typeface="Arial" pitchFamily="34" charset="0"/>
              <a:cs typeface="Arial" pitchFamily="34" charset="0"/>
            </a:endParaRPr>
          </a:p>
          <a:p>
            <a:pPr eaLnBrk="1" hangingPunct="1">
              <a:lnSpc>
                <a:spcPct val="80000"/>
              </a:lnSpc>
              <a:defRPr/>
            </a:pPr>
            <a:r>
              <a:rPr lang="en-US" sz="2000" b="1" dirty="0" smtClean="0">
                <a:latin typeface="Arial" pitchFamily="34" charset="0"/>
                <a:cs typeface="Arial" pitchFamily="34" charset="0"/>
              </a:rPr>
              <a:t>Neoplasms most frequently associated with </a:t>
            </a:r>
            <a:r>
              <a:rPr lang="en-US" sz="2000" b="1" dirty="0" err="1" smtClean="0">
                <a:latin typeface="Arial" pitchFamily="34" charset="0"/>
                <a:cs typeface="Arial" pitchFamily="34" charset="0"/>
              </a:rPr>
              <a:t>hypercalcemia</a:t>
            </a:r>
            <a:r>
              <a:rPr lang="en-US" sz="2000" b="1" dirty="0" smtClean="0">
                <a:latin typeface="Arial" pitchFamily="34" charset="0"/>
                <a:cs typeface="Arial" pitchFamily="34" charset="0"/>
              </a:rPr>
              <a:t>: </a:t>
            </a:r>
          </a:p>
          <a:p>
            <a:pPr marL="0" indent="0" eaLnBrk="1" hangingPunct="1">
              <a:lnSpc>
                <a:spcPct val="80000"/>
              </a:lnSpc>
              <a:buNone/>
              <a:defRPr/>
            </a:pPr>
            <a:r>
              <a:rPr lang="en-US" sz="2000" b="1" dirty="0" smtClean="0">
                <a:solidFill>
                  <a:srgbClr val="FFFF00"/>
                </a:solidFill>
                <a:latin typeface="Arial" pitchFamily="34" charset="0"/>
                <a:cs typeface="Arial" pitchFamily="34" charset="0"/>
              </a:rPr>
              <a:t>    Breast cancer, lung cancer and multiple</a:t>
            </a:r>
          </a:p>
          <a:p>
            <a:pPr marL="0" indent="0" eaLnBrk="1" hangingPunct="1">
              <a:lnSpc>
                <a:spcPct val="80000"/>
              </a:lnSpc>
              <a:buNone/>
              <a:defRPr/>
            </a:pPr>
            <a:r>
              <a:rPr lang="en-US" sz="2000" b="1" dirty="0">
                <a:solidFill>
                  <a:srgbClr val="FFFF00"/>
                </a:solidFill>
                <a:latin typeface="Arial" pitchFamily="34" charset="0"/>
                <a:cs typeface="Arial" pitchFamily="34" charset="0"/>
              </a:rPr>
              <a:t> </a:t>
            </a:r>
            <a:r>
              <a:rPr lang="en-US" sz="2000" b="1" dirty="0" smtClean="0">
                <a:solidFill>
                  <a:srgbClr val="FFFF00"/>
                </a:solidFill>
                <a:latin typeface="Arial" pitchFamily="34" charset="0"/>
                <a:cs typeface="Arial" pitchFamily="34" charset="0"/>
              </a:rPr>
              <a:t>   myeloma </a:t>
            </a:r>
          </a:p>
          <a:p>
            <a:pPr eaLnBrk="1" hangingPunct="1">
              <a:lnSpc>
                <a:spcPct val="80000"/>
              </a:lnSpc>
              <a:defRPr/>
            </a:pPr>
            <a:endParaRPr lang="en-US" sz="2000" b="1" dirty="0" smtClean="0">
              <a:latin typeface="Arial" pitchFamily="34" charset="0"/>
              <a:cs typeface="Arial" pitchFamily="34" charset="0"/>
            </a:endParaRPr>
          </a:p>
          <a:p>
            <a:pPr eaLnBrk="1" hangingPunct="1">
              <a:lnSpc>
                <a:spcPct val="80000"/>
              </a:lnSpc>
              <a:defRPr/>
            </a:pPr>
            <a:r>
              <a:rPr lang="en-US" sz="2000" b="1" dirty="0" smtClean="0">
                <a:latin typeface="Arial" pitchFamily="34" charset="0"/>
                <a:cs typeface="Arial" pitchFamily="34" charset="0"/>
              </a:rPr>
              <a:t>Most </a:t>
            </a:r>
            <a:r>
              <a:rPr lang="en-US" sz="2000" b="1" dirty="0" err="1" smtClean="0">
                <a:latin typeface="Arial" pitchFamily="34" charset="0"/>
                <a:cs typeface="Arial" pitchFamily="34" charset="0"/>
              </a:rPr>
              <a:t>hypercalcemias</a:t>
            </a:r>
            <a:r>
              <a:rPr lang="en-US" sz="2000" b="1" dirty="0" smtClean="0">
                <a:latin typeface="Arial" pitchFamily="34" charset="0"/>
                <a:cs typeface="Arial" pitchFamily="34" charset="0"/>
              </a:rPr>
              <a:t> in malignancy are caused by </a:t>
            </a:r>
            <a:r>
              <a:rPr lang="en-US" sz="2000" b="1" dirty="0" err="1" smtClean="0">
                <a:latin typeface="Arial" pitchFamily="34" charset="0"/>
                <a:cs typeface="Arial" pitchFamily="34" charset="0"/>
              </a:rPr>
              <a:t>humoral</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hypercalcemia</a:t>
            </a:r>
            <a:r>
              <a:rPr lang="en-US" sz="2000" b="1" dirty="0" smtClean="0">
                <a:latin typeface="Arial" pitchFamily="34" charset="0"/>
                <a:cs typeface="Arial" pitchFamily="34" charset="0"/>
              </a:rPr>
              <a:t> of malignancy</a:t>
            </a:r>
            <a:r>
              <a:rPr lang="en-US" sz="2000" b="1" dirty="0" smtClean="0">
                <a:solidFill>
                  <a:srgbClr val="FFFF00"/>
                </a:solidFill>
                <a:latin typeface="Arial" pitchFamily="34" charset="0"/>
                <a:cs typeface="Arial" pitchFamily="34" charset="0"/>
              </a:rPr>
              <a:t> (↑ </a:t>
            </a:r>
            <a:r>
              <a:rPr lang="en-US" sz="2000" b="1" dirty="0" err="1" smtClean="0">
                <a:solidFill>
                  <a:srgbClr val="FFFF00"/>
                </a:solidFill>
                <a:latin typeface="Arial" pitchFamily="34" charset="0"/>
                <a:cs typeface="Arial" pitchFamily="34" charset="0"/>
              </a:rPr>
              <a:t>PTHrP</a:t>
            </a:r>
            <a:r>
              <a:rPr lang="en-US" sz="2000" b="1" dirty="0" smtClean="0">
                <a:solidFill>
                  <a:srgbClr val="FFFF00"/>
                </a:solidFill>
                <a:latin typeface="Arial" pitchFamily="34" charset="0"/>
                <a:cs typeface="Arial" pitchFamily="34" charset="0"/>
              </a:rPr>
              <a:t>).</a:t>
            </a:r>
          </a:p>
          <a:p>
            <a:pPr eaLnBrk="1" hangingPunct="1">
              <a:lnSpc>
                <a:spcPct val="80000"/>
              </a:lnSpc>
              <a:defRPr/>
            </a:pPr>
            <a:endParaRPr lang="en-US" sz="2000" b="1" dirty="0" smtClean="0">
              <a:latin typeface="Arial" pitchFamily="34" charset="0"/>
              <a:cs typeface="Arial" pitchFamily="34" charset="0"/>
            </a:endParaRPr>
          </a:p>
          <a:p>
            <a:pPr eaLnBrk="1" hangingPunct="1">
              <a:lnSpc>
                <a:spcPct val="80000"/>
              </a:lnSpc>
              <a:defRPr/>
            </a:pPr>
            <a:r>
              <a:rPr lang="en-US" sz="2000" b="1" dirty="0" smtClean="0">
                <a:latin typeface="Arial" pitchFamily="34" charset="0"/>
                <a:cs typeface="Arial" pitchFamily="34" charset="0"/>
              </a:rPr>
              <a:t>Single </a:t>
            </a:r>
            <a:r>
              <a:rPr lang="en-US" sz="2000" b="1" dirty="0" smtClean="0">
                <a:solidFill>
                  <a:srgbClr val="FFFF00"/>
                </a:solidFill>
                <a:latin typeface="Arial" pitchFamily="34" charset="0"/>
                <a:cs typeface="Arial" pitchFamily="34" charset="0"/>
              </a:rPr>
              <a:t>adenomas</a:t>
            </a:r>
            <a:r>
              <a:rPr lang="en-US" sz="2000" b="1" dirty="0" smtClean="0">
                <a:latin typeface="Arial" pitchFamily="34" charset="0"/>
                <a:cs typeface="Arial" pitchFamily="34" charset="0"/>
              </a:rPr>
              <a:t> of the parathyroid gland account for </a:t>
            </a:r>
            <a:r>
              <a:rPr lang="en-US" sz="2000" b="1" dirty="0" smtClean="0">
                <a:solidFill>
                  <a:srgbClr val="FFFF00"/>
                </a:solidFill>
                <a:latin typeface="Arial" pitchFamily="34" charset="0"/>
                <a:cs typeface="Arial" pitchFamily="34" charset="0"/>
              </a:rPr>
              <a:t>75% </a:t>
            </a:r>
            <a:r>
              <a:rPr lang="en-US" sz="2000" b="1" dirty="0" smtClean="0">
                <a:latin typeface="Arial" pitchFamily="34" charset="0"/>
                <a:cs typeface="Arial" pitchFamily="34" charset="0"/>
              </a:rPr>
              <a:t>of primary hyperparathyroidism associated with </a:t>
            </a:r>
            <a:r>
              <a:rPr lang="en-US" sz="2000" b="1" dirty="0" err="1" smtClean="0">
                <a:latin typeface="Arial" pitchFamily="34" charset="0"/>
                <a:cs typeface="Arial" pitchFamily="34" charset="0"/>
              </a:rPr>
              <a:t>hypercalcemia</a:t>
            </a:r>
            <a:r>
              <a:rPr lang="en-US" sz="2000" b="1" dirty="0" smtClean="0">
                <a:latin typeface="Arial" pitchFamily="34" charset="0"/>
                <a:cs typeface="Arial" pitchFamily="34" charset="0"/>
              </a:rPr>
              <a:t>.</a:t>
            </a:r>
          </a:p>
        </p:txBody>
      </p:sp>
    </p:spTree>
    <p:extLst>
      <p:ext uri="{BB962C8B-B14F-4D97-AF65-F5344CB8AC3E}">
        <p14:creationId xmlns:p14="http://schemas.microsoft.com/office/powerpoint/2010/main" val="2310094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Rectangle 3"/>
          <p:cNvSpPr>
            <a:spLocks noGrp="1" noChangeArrowheads="1"/>
          </p:cNvSpPr>
          <p:nvPr>
            <p:ph type="body" idx="4294967295"/>
          </p:nvPr>
        </p:nvSpPr>
        <p:spPr>
          <a:xfrm>
            <a:off x="533400" y="685800"/>
            <a:ext cx="7848600" cy="5562600"/>
          </a:xfrm>
        </p:spPr>
        <p:txBody>
          <a:bodyPr/>
          <a:lstStyle/>
          <a:p>
            <a:pPr eaLnBrk="1" hangingPunct="1">
              <a:lnSpc>
                <a:spcPct val="90000"/>
              </a:lnSpc>
            </a:pPr>
            <a:r>
              <a:rPr lang="en-US" sz="2000" b="1" dirty="0" smtClean="0"/>
              <a:t>Increase in protein con.  </a:t>
            </a:r>
            <a:r>
              <a:rPr lang="en-US" sz="2000" b="1" dirty="0" smtClean="0">
                <a:latin typeface="Arial"/>
                <a:cs typeface="Arial"/>
              </a:rPr>
              <a:t>→</a:t>
            </a:r>
            <a:r>
              <a:rPr lang="en-US" sz="2000" b="1" dirty="0" smtClean="0"/>
              <a:t>  </a:t>
            </a:r>
            <a:r>
              <a:rPr lang="en-US" sz="2000" b="1" dirty="0" smtClean="0">
                <a:latin typeface="Times New Roman"/>
                <a:cs typeface="Times New Roman"/>
              </a:rPr>
              <a:t>↑</a:t>
            </a:r>
            <a:r>
              <a:rPr lang="en-US" sz="2000" b="1" dirty="0" smtClean="0"/>
              <a:t> in total </a:t>
            </a:r>
            <a:r>
              <a:rPr lang="en-US" sz="2000" b="1" dirty="0" smtClean="0">
                <a:solidFill>
                  <a:srgbClr val="FFFFFF"/>
                </a:solidFill>
                <a:latin typeface="Arial" pitchFamily="34" charset="0"/>
                <a:ea typeface="Arial Unicode MS" pitchFamily="34" charset="-128"/>
                <a:cs typeface="Arial" pitchFamily="34" charset="0"/>
              </a:rPr>
              <a:t>Ca</a:t>
            </a:r>
            <a:r>
              <a:rPr lang="en-US" sz="2000" b="1" baseline="30000" dirty="0" smtClean="0">
                <a:solidFill>
                  <a:srgbClr val="FFFFFF"/>
                </a:solidFill>
                <a:latin typeface="Arial" pitchFamily="34" charset="0"/>
                <a:ea typeface="Arial Unicode MS" pitchFamily="34" charset="-128"/>
                <a:cs typeface="Arial" pitchFamily="34" charset="0"/>
              </a:rPr>
              <a:t>2+</a:t>
            </a:r>
            <a:r>
              <a:rPr lang="en-US" sz="2000" b="1" dirty="0" smtClean="0"/>
              <a:t> conc.</a:t>
            </a:r>
          </a:p>
          <a:p>
            <a:pPr eaLnBrk="1" hangingPunct="1">
              <a:lnSpc>
                <a:spcPct val="90000"/>
              </a:lnSpc>
            </a:pPr>
            <a:endParaRPr lang="en-US" sz="2000" b="1" dirty="0" smtClean="0"/>
          </a:p>
          <a:p>
            <a:pPr eaLnBrk="1" hangingPunct="1">
              <a:lnSpc>
                <a:spcPct val="90000"/>
              </a:lnSpc>
            </a:pPr>
            <a:r>
              <a:rPr lang="en-US" sz="2000" b="1" dirty="0" smtClean="0"/>
              <a:t>Decrease in protein con.  </a:t>
            </a:r>
            <a:r>
              <a:rPr lang="en-US" sz="2000" b="1" dirty="0" smtClean="0">
                <a:latin typeface="Arial"/>
                <a:cs typeface="Arial"/>
              </a:rPr>
              <a:t>→</a:t>
            </a:r>
            <a:r>
              <a:rPr lang="en-US" sz="2000" b="1" dirty="0" smtClean="0"/>
              <a:t> </a:t>
            </a:r>
            <a:r>
              <a:rPr lang="en-US" sz="2000" b="1" dirty="0" smtClean="0">
                <a:latin typeface="Times New Roman"/>
                <a:cs typeface="Times New Roman"/>
              </a:rPr>
              <a:t>↓</a:t>
            </a:r>
            <a:r>
              <a:rPr lang="en-US" sz="2000" b="1" dirty="0" smtClean="0"/>
              <a:t>  in total </a:t>
            </a:r>
            <a:r>
              <a:rPr lang="en-US" sz="2000" b="1" dirty="0" smtClean="0">
                <a:solidFill>
                  <a:srgbClr val="FFFFFF"/>
                </a:solidFill>
                <a:latin typeface="Arial" pitchFamily="34" charset="0"/>
                <a:ea typeface="Arial Unicode MS" pitchFamily="34" charset="-128"/>
                <a:cs typeface="Arial" pitchFamily="34" charset="0"/>
              </a:rPr>
              <a:t>Ca</a:t>
            </a:r>
            <a:r>
              <a:rPr lang="en-US" sz="2000" b="1" baseline="30000" dirty="0" smtClean="0">
                <a:solidFill>
                  <a:srgbClr val="FFFFFF"/>
                </a:solidFill>
                <a:latin typeface="Arial" pitchFamily="34" charset="0"/>
                <a:ea typeface="Arial Unicode MS" pitchFamily="34" charset="-128"/>
                <a:cs typeface="Arial" pitchFamily="34" charset="0"/>
              </a:rPr>
              <a:t>2+</a:t>
            </a:r>
            <a:r>
              <a:rPr lang="en-US" sz="2000" b="1" dirty="0" smtClean="0"/>
              <a:t> conc.</a:t>
            </a:r>
          </a:p>
          <a:p>
            <a:pPr marL="0" indent="0" eaLnBrk="1" hangingPunct="1">
              <a:lnSpc>
                <a:spcPct val="90000"/>
              </a:lnSpc>
              <a:buNone/>
            </a:pPr>
            <a:r>
              <a:rPr lang="en-US" sz="2000" b="1" dirty="0" smtClean="0">
                <a:solidFill>
                  <a:srgbClr val="FF3300"/>
                </a:solidFill>
              </a:rPr>
              <a:t> </a:t>
            </a:r>
          </a:p>
          <a:p>
            <a:pPr eaLnBrk="1" hangingPunct="1">
              <a:lnSpc>
                <a:spcPct val="90000"/>
              </a:lnSpc>
            </a:pPr>
            <a:r>
              <a:rPr lang="en-US" sz="2000" b="1" dirty="0" smtClean="0">
                <a:solidFill>
                  <a:srgbClr val="FFFF00"/>
                </a:solidFill>
              </a:rPr>
              <a:t>The effects on ionized </a:t>
            </a:r>
            <a:r>
              <a:rPr lang="en-US" sz="2000" b="1" dirty="0" smtClean="0">
                <a:solidFill>
                  <a:srgbClr val="FFFFFF"/>
                </a:solidFill>
                <a:latin typeface="Arial" pitchFamily="34" charset="0"/>
                <a:ea typeface="Arial Unicode MS" pitchFamily="34" charset="-128"/>
                <a:cs typeface="Arial" pitchFamily="34" charset="0"/>
              </a:rPr>
              <a:t>Ca</a:t>
            </a:r>
            <a:r>
              <a:rPr lang="en-US" sz="2000" b="1" baseline="30000" dirty="0" smtClean="0">
                <a:solidFill>
                  <a:srgbClr val="FFFFFF"/>
                </a:solidFill>
                <a:latin typeface="Arial" pitchFamily="34" charset="0"/>
                <a:ea typeface="Arial Unicode MS" pitchFamily="34" charset="-128"/>
                <a:cs typeface="Arial" pitchFamily="34" charset="0"/>
              </a:rPr>
              <a:t>2+</a:t>
            </a:r>
            <a:r>
              <a:rPr lang="en-US" sz="2000" b="1" dirty="0" smtClean="0">
                <a:solidFill>
                  <a:srgbClr val="FFFF00"/>
                </a:solidFill>
              </a:rPr>
              <a:t> conc. are insignificant.</a:t>
            </a:r>
          </a:p>
          <a:p>
            <a:pPr marL="0" indent="0" eaLnBrk="1" hangingPunct="1">
              <a:lnSpc>
                <a:spcPct val="90000"/>
              </a:lnSpc>
              <a:buNone/>
            </a:pPr>
            <a:endParaRPr lang="en-US" sz="2000" b="1" dirty="0" smtClean="0"/>
          </a:p>
          <a:p>
            <a:pPr eaLnBrk="1" hangingPunct="1">
              <a:lnSpc>
                <a:spcPct val="90000"/>
              </a:lnSpc>
            </a:pPr>
            <a:r>
              <a:rPr lang="en-US" sz="2000" b="1" dirty="0" smtClean="0"/>
              <a:t>Changes in </a:t>
            </a:r>
            <a:r>
              <a:rPr lang="en-US" sz="2000" b="1" dirty="0" smtClean="0">
                <a:solidFill>
                  <a:srgbClr val="FFFF00"/>
                </a:solidFill>
              </a:rPr>
              <a:t>anion</a:t>
            </a:r>
            <a:r>
              <a:rPr lang="en-US" sz="2000" b="1" dirty="0" smtClean="0"/>
              <a:t> con. alter the ionized </a:t>
            </a:r>
            <a:r>
              <a:rPr lang="en-US" sz="2000" b="1" dirty="0" smtClean="0">
                <a:solidFill>
                  <a:srgbClr val="FFFFFF"/>
                </a:solidFill>
                <a:latin typeface="Arial" pitchFamily="34" charset="0"/>
                <a:ea typeface="Arial Unicode MS" pitchFamily="34" charset="-128"/>
                <a:cs typeface="Arial" pitchFamily="34" charset="0"/>
              </a:rPr>
              <a:t>Ca</a:t>
            </a:r>
            <a:r>
              <a:rPr lang="en-US" sz="2000" b="1" baseline="30000" dirty="0" smtClean="0">
                <a:solidFill>
                  <a:srgbClr val="FFFFFF"/>
                </a:solidFill>
                <a:latin typeface="Arial" pitchFamily="34" charset="0"/>
                <a:ea typeface="Arial Unicode MS" pitchFamily="34" charset="-128"/>
                <a:cs typeface="Arial" pitchFamily="34" charset="0"/>
              </a:rPr>
              <a:t>2+</a:t>
            </a:r>
            <a:r>
              <a:rPr lang="en-US" sz="2000" b="1" dirty="0" smtClean="0"/>
              <a:t> con. e.g.</a:t>
            </a:r>
          </a:p>
          <a:p>
            <a:pPr marL="0" indent="0" eaLnBrk="1" hangingPunct="1">
              <a:lnSpc>
                <a:spcPct val="90000"/>
              </a:lnSpc>
              <a:buNone/>
            </a:pPr>
            <a:endParaRPr lang="en-US" sz="2000" b="1" dirty="0" smtClean="0"/>
          </a:p>
          <a:p>
            <a:pPr eaLnBrk="1" hangingPunct="1">
              <a:lnSpc>
                <a:spcPct val="90000"/>
              </a:lnSpc>
            </a:pPr>
            <a:r>
              <a:rPr lang="en-US" sz="2000" b="1" dirty="0" smtClean="0"/>
              <a:t>↑ plasma phosphate con. </a:t>
            </a:r>
            <a:r>
              <a:rPr lang="en-US" sz="2000" b="1" dirty="0" smtClean="0">
                <a:latin typeface="Arial"/>
                <a:cs typeface="Arial"/>
              </a:rPr>
              <a:t>→ </a:t>
            </a:r>
            <a:r>
              <a:rPr lang="en-US" sz="2000" b="1" dirty="0">
                <a:solidFill>
                  <a:srgbClr val="FFFFFF"/>
                </a:solidFill>
              </a:rPr>
              <a:t>↑ </a:t>
            </a:r>
            <a:r>
              <a:rPr lang="en-US" sz="2000" b="1" dirty="0" smtClean="0"/>
              <a:t>in the conc. of </a:t>
            </a:r>
            <a:r>
              <a:rPr lang="en-US" sz="2000" b="1" dirty="0" smtClean="0">
                <a:solidFill>
                  <a:srgbClr val="FFFFFF"/>
                </a:solidFill>
                <a:latin typeface="Arial" pitchFamily="34" charset="0"/>
                <a:ea typeface="Arial Unicode MS" pitchFamily="34" charset="-128"/>
                <a:cs typeface="Arial" pitchFamily="34" charset="0"/>
              </a:rPr>
              <a:t>Ca</a:t>
            </a:r>
            <a:r>
              <a:rPr lang="en-US" sz="2000" b="1" baseline="30000" dirty="0" smtClean="0">
                <a:solidFill>
                  <a:srgbClr val="FFFFFF"/>
                </a:solidFill>
                <a:latin typeface="Arial" pitchFamily="34" charset="0"/>
                <a:ea typeface="Arial Unicode MS" pitchFamily="34" charset="-128"/>
                <a:cs typeface="Arial" pitchFamily="34" charset="0"/>
              </a:rPr>
              <a:t>2+</a:t>
            </a:r>
            <a:r>
              <a:rPr lang="en-US" sz="2000" b="1" baseline="30000" dirty="0"/>
              <a:t> </a:t>
            </a:r>
            <a:r>
              <a:rPr lang="en-US" sz="2000" b="1" dirty="0" err="1" smtClean="0"/>
              <a:t>complexd</a:t>
            </a:r>
            <a:r>
              <a:rPr lang="en-US" sz="2000" b="1" dirty="0" smtClean="0"/>
              <a:t> to phosphate   </a:t>
            </a:r>
            <a:r>
              <a:rPr lang="en-US" sz="2000" b="1" dirty="0" smtClean="0">
                <a:latin typeface="Arial"/>
                <a:cs typeface="Arial"/>
              </a:rPr>
              <a:t>→ </a:t>
            </a:r>
            <a:r>
              <a:rPr lang="en-US" sz="2000" b="1" dirty="0" smtClean="0">
                <a:solidFill>
                  <a:srgbClr val="FFFFFF"/>
                </a:solidFill>
              </a:rPr>
              <a:t>↓ </a:t>
            </a:r>
            <a:r>
              <a:rPr lang="en-US" sz="2000" b="1" dirty="0">
                <a:solidFill>
                  <a:srgbClr val="FFFFFF"/>
                </a:solidFill>
              </a:rPr>
              <a:t>ionized </a:t>
            </a:r>
            <a:r>
              <a:rPr lang="en-US" sz="2000" b="1" dirty="0" smtClean="0">
                <a:solidFill>
                  <a:srgbClr val="FFFFFF"/>
                </a:solidFill>
                <a:latin typeface="Arial" pitchFamily="34" charset="0"/>
                <a:ea typeface="Arial Unicode MS" pitchFamily="34" charset="-128"/>
                <a:cs typeface="Arial" pitchFamily="34" charset="0"/>
              </a:rPr>
              <a:t>Ca</a:t>
            </a:r>
            <a:r>
              <a:rPr lang="en-US" sz="2000" b="1" baseline="30000" dirty="0" smtClean="0">
                <a:solidFill>
                  <a:srgbClr val="FFFFFF"/>
                </a:solidFill>
                <a:latin typeface="Arial" pitchFamily="34" charset="0"/>
                <a:ea typeface="Arial Unicode MS" pitchFamily="34" charset="-128"/>
                <a:cs typeface="Arial" pitchFamily="34" charset="0"/>
              </a:rPr>
              <a:t>2+</a:t>
            </a:r>
            <a:r>
              <a:rPr lang="en-US" sz="2000" b="1" dirty="0" smtClean="0">
                <a:solidFill>
                  <a:srgbClr val="FFFFFF"/>
                </a:solidFill>
              </a:rPr>
              <a:t> </a:t>
            </a:r>
            <a:r>
              <a:rPr lang="en-US" sz="2000" b="1" dirty="0">
                <a:solidFill>
                  <a:srgbClr val="FFFFFF"/>
                </a:solidFill>
              </a:rPr>
              <a:t>con</a:t>
            </a:r>
            <a:r>
              <a:rPr lang="en-US" sz="2000" b="1" dirty="0" smtClean="0">
                <a:solidFill>
                  <a:srgbClr val="FFFFFF"/>
                </a:solidFill>
              </a:rPr>
              <a:t>.</a:t>
            </a:r>
          </a:p>
          <a:p>
            <a:pPr marL="0" lvl="0" indent="0" eaLnBrk="1" hangingPunct="1">
              <a:lnSpc>
                <a:spcPct val="90000"/>
              </a:lnSpc>
              <a:buClr>
                <a:srgbClr val="FFCC00"/>
              </a:buClr>
              <a:buNone/>
            </a:pPr>
            <a:endParaRPr lang="en-US" sz="2000" b="1" dirty="0">
              <a:solidFill>
                <a:srgbClr val="FFFFFF"/>
              </a:solidFill>
            </a:endParaRPr>
          </a:p>
          <a:p>
            <a:pPr lvl="0">
              <a:buClrTx/>
              <a:buSzTx/>
              <a:buNone/>
            </a:pPr>
            <a:r>
              <a:rPr kumimoji="0" lang="en-US" sz="2000" b="1" i="0" u="none" strike="noStrike" kern="0" cap="none" spc="0" normalizeH="0" baseline="0" noProof="0" dirty="0" smtClean="0">
                <a:ln>
                  <a:noFill/>
                </a:ln>
                <a:effectLst/>
                <a:uLnTx/>
                <a:uFillTx/>
                <a:latin typeface="Arial" pitchFamily="34" charset="0"/>
                <a:cs typeface="Arial" pitchFamily="34" charset="0"/>
              </a:rPr>
              <a:t>   </a:t>
            </a:r>
            <a:r>
              <a:rPr lang="en-US" sz="2000" b="1" dirty="0" smtClean="0">
                <a:solidFill>
                  <a:srgbClr val="FFFFFF"/>
                </a:solidFill>
                <a:latin typeface="Arial" pitchFamily="34" charset="0"/>
                <a:ea typeface="Arial Unicode MS" pitchFamily="34" charset="-128"/>
                <a:cs typeface="Arial" pitchFamily="34" charset="0"/>
              </a:rPr>
              <a:t>Ca</a:t>
            </a:r>
            <a:r>
              <a:rPr lang="en-US" sz="2000" b="1" baseline="30000" dirty="0" smtClean="0">
                <a:solidFill>
                  <a:srgbClr val="FFFFFF"/>
                </a:solidFill>
                <a:latin typeface="Arial" pitchFamily="34" charset="0"/>
                <a:ea typeface="Arial Unicode MS" pitchFamily="34" charset="-128"/>
                <a:cs typeface="Arial" pitchFamily="34" charset="0"/>
              </a:rPr>
              <a:t>2+</a:t>
            </a:r>
            <a:r>
              <a:rPr kumimoji="0" lang="en-US" sz="2000" b="1" i="0" u="none" strike="noStrike" kern="0" cap="none" spc="0" normalizeH="0" baseline="0" noProof="0" dirty="0" smtClean="0">
                <a:ln>
                  <a:noFill/>
                </a:ln>
                <a:effectLst/>
                <a:uLnTx/>
                <a:uFillTx/>
                <a:latin typeface="Arial" pitchFamily="34" charset="0"/>
                <a:cs typeface="Arial" pitchFamily="34" charset="0"/>
              </a:rPr>
              <a:t> affects the Na⁺ permeability of nerve membranes.</a:t>
            </a:r>
          </a:p>
          <a:p>
            <a:pPr lvl="0">
              <a:buClrTx/>
              <a:buSzTx/>
              <a:buNone/>
            </a:pPr>
            <a:r>
              <a:rPr kumimoji="0" lang="en-US" sz="2000" b="1" i="0" u="none" strike="noStrike" kern="0" cap="none" spc="0" normalizeH="0" baseline="0" noProof="0" dirty="0" smtClean="0">
                <a:ln>
                  <a:noFill/>
                </a:ln>
                <a:solidFill>
                  <a:srgbClr val="FFFF00"/>
                </a:solidFill>
                <a:effectLst/>
                <a:uLnTx/>
                <a:uFillTx/>
                <a:latin typeface="Arial" pitchFamily="34" charset="0"/>
                <a:cs typeface="Arial" pitchFamily="34" charset="0"/>
              </a:rPr>
              <a:t>   ↓ plasma  </a:t>
            </a:r>
            <a:r>
              <a:rPr lang="en-US" sz="2000" b="1" dirty="0" smtClean="0">
                <a:solidFill>
                  <a:srgbClr val="FFFFFF"/>
                </a:solidFill>
                <a:latin typeface="Arial" pitchFamily="34" charset="0"/>
                <a:ea typeface="Arial Unicode MS" pitchFamily="34" charset="-128"/>
                <a:cs typeface="Arial" pitchFamily="34" charset="0"/>
              </a:rPr>
              <a:t>Ca</a:t>
            </a:r>
            <a:r>
              <a:rPr lang="en-US" sz="2000" b="1" baseline="30000" dirty="0" smtClean="0">
                <a:solidFill>
                  <a:srgbClr val="FFFFFF"/>
                </a:solidFill>
                <a:latin typeface="Arial" pitchFamily="34" charset="0"/>
                <a:ea typeface="Arial Unicode MS" pitchFamily="34" charset="-128"/>
                <a:cs typeface="Arial" pitchFamily="34" charset="0"/>
              </a:rPr>
              <a:t>2+</a:t>
            </a:r>
            <a:r>
              <a:rPr kumimoji="0" lang="en-US" sz="2000" b="1" i="0" u="none" strike="noStrike" kern="0" cap="none" spc="0" normalizeH="0" baseline="0" noProof="0" dirty="0" smtClean="0">
                <a:ln>
                  <a:noFill/>
                </a:ln>
                <a:solidFill>
                  <a:srgbClr val="FFFF00"/>
                </a:solidFill>
                <a:effectLst/>
                <a:uLnTx/>
                <a:uFillTx/>
                <a:latin typeface="Arial" pitchFamily="34" charset="0"/>
                <a:cs typeface="Arial" pitchFamily="34" charset="0"/>
              </a:rPr>
              <a:t>  →  Generation of spontaneous action potentials in nerves  →  </a:t>
            </a:r>
            <a:r>
              <a:rPr kumimoji="0" lang="en-US" sz="2000" b="1" i="0" u="none" strike="noStrike" kern="0" cap="none" spc="0" normalizeH="0" baseline="0" noProof="0" dirty="0" err="1" smtClean="0">
                <a:ln>
                  <a:noFill/>
                </a:ln>
                <a:solidFill>
                  <a:srgbClr val="FFFF00"/>
                </a:solidFill>
                <a:effectLst/>
                <a:uLnTx/>
                <a:uFillTx/>
                <a:latin typeface="Arial" pitchFamily="34" charset="0"/>
                <a:cs typeface="Arial" pitchFamily="34" charset="0"/>
              </a:rPr>
              <a:t>tetany</a:t>
            </a:r>
            <a:endParaRPr lang="en-US" sz="2000" b="1" dirty="0">
              <a:solidFill>
                <a:srgbClr val="FFFFFF"/>
              </a:solidFill>
              <a:latin typeface="Arial" pitchFamily="34" charset="0"/>
              <a:cs typeface="Arial" pitchFamily="34" charset="0"/>
            </a:endParaRPr>
          </a:p>
          <a:p>
            <a:pPr marL="0" indent="0" eaLnBrk="1" hangingPunct="1">
              <a:lnSpc>
                <a:spcPct val="90000"/>
              </a:lnSpc>
              <a:buNone/>
            </a:pPr>
            <a:r>
              <a:rPr lang="en-US" sz="2000" b="1" dirty="0" smtClean="0">
                <a:latin typeface="Arial" pitchFamily="34" charset="0"/>
                <a:cs typeface="Arial" pitchFamily="34" charset="0"/>
              </a:rPr>
              <a:t>                                                </a:t>
            </a:r>
          </a:p>
          <a:p>
            <a:pPr marL="0" indent="0" eaLnBrk="1" hangingPunct="1">
              <a:lnSpc>
                <a:spcPct val="90000"/>
              </a:lnSpc>
              <a:buNone/>
            </a:pPr>
            <a:endParaRPr lang="en-US" sz="2000" b="1" dirty="0" smtClean="0">
              <a:latin typeface="Arial" pitchFamily="34" charset="0"/>
              <a:cs typeface="Arial" pitchFamily="34" charset="0"/>
            </a:endParaRPr>
          </a:p>
        </p:txBody>
      </p:sp>
    </p:spTree>
    <p:extLst>
      <p:ext uri="{BB962C8B-B14F-4D97-AF65-F5344CB8AC3E}">
        <p14:creationId xmlns:p14="http://schemas.microsoft.com/office/powerpoint/2010/main" val="95916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anim calcmode="lin" valueType="num">
                                      <p:cBhvr additive="base">
                                        <p:cTn id="13"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anim calcmode="lin" valueType="num">
                                      <p:cBhvr additive="base">
                                        <p:cTn id="19"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4" end="4"/>
                                            </p:txEl>
                                          </p:spTgt>
                                        </p:tgtEl>
                                        <p:attrNameLst>
                                          <p:attrName>style.visibility</p:attrName>
                                        </p:attrNameLst>
                                      </p:cBhvr>
                                      <p:to>
                                        <p:strVal val="visible"/>
                                      </p:to>
                                    </p:set>
                                    <p:anim calcmode="lin" valueType="num">
                                      <p:cBhvr additive="base">
                                        <p:cTn id="25"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55">
                                            <p:txEl>
                                              <p:pRg st="6" end="6"/>
                                            </p:txEl>
                                          </p:spTgt>
                                        </p:tgtEl>
                                        <p:attrNameLst>
                                          <p:attrName>style.visibility</p:attrName>
                                        </p:attrNameLst>
                                      </p:cBhvr>
                                      <p:to>
                                        <p:strVal val="visible"/>
                                      </p:to>
                                    </p:set>
                                    <p:anim calcmode="lin" valueType="num">
                                      <p:cBhvr additive="base">
                                        <p:cTn id="31" dur="5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555">
                                            <p:txEl>
                                              <p:pRg st="8" end="8"/>
                                            </p:txEl>
                                          </p:spTgt>
                                        </p:tgtEl>
                                        <p:attrNameLst>
                                          <p:attrName>style.visibility</p:attrName>
                                        </p:attrNameLst>
                                      </p:cBhvr>
                                      <p:to>
                                        <p:strVal val="visible"/>
                                      </p:to>
                                    </p:set>
                                    <p:anim calcmode="lin" valueType="num">
                                      <p:cBhvr additive="base">
                                        <p:cTn id="37" dur="500" fill="hold"/>
                                        <p:tgtEl>
                                          <p:spTgt spid="2355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55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555">
                                            <p:txEl>
                                              <p:pRg st="10" end="10"/>
                                            </p:txEl>
                                          </p:spTgt>
                                        </p:tgtEl>
                                        <p:attrNameLst>
                                          <p:attrName>style.visibility</p:attrName>
                                        </p:attrNameLst>
                                      </p:cBhvr>
                                      <p:to>
                                        <p:strVal val="visible"/>
                                      </p:to>
                                    </p:set>
                                    <p:anim calcmode="lin" valueType="num">
                                      <p:cBhvr additive="base">
                                        <p:cTn id="43" dur="500" fill="hold"/>
                                        <p:tgtEl>
                                          <p:spTgt spid="23555">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55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555">
                                            <p:txEl>
                                              <p:pRg st="11" end="11"/>
                                            </p:txEl>
                                          </p:spTgt>
                                        </p:tgtEl>
                                        <p:attrNameLst>
                                          <p:attrName>style.visibility</p:attrName>
                                        </p:attrNameLst>
                                      </p:cBhvr>
                                      <p:to>
                                        <p:strVal val="visible"/>
                                      </p:to>
                                    </p:set>
                                    <p:anim calcmode="lin" valueType="num">
                                      <p:cBhvr additive="base">
                                        <p:cTn id="49" dur="500" fill="hold"/>
                                        <p:tgtEl>
                                          <p:spTgt spid="23555">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355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555">
                                            <p:txEl>
                                              <p:pRg st="12" end="12"/>
                                            </p:txEl>
                                          </p:spTgt>
                                        </p:tgtEl>
                                        <p:attrNameLst>
                                          <p:attrName>style.visibility</p:attrName>
                                        </p:attrNameLst>
                                      </p:cBhvr>
                                      <p:to>
                                        <p:strVal val="visible"/>
                                      </p:to>
                                    </p:set>
                                    <p:anim calcmode="lin" valueType="num">
                                      <p:cBhvr additive="base">
                                        <p:cTn id="55" dur="500" fill="hold"/>
                                        <p:tgtEl>
                                          <p:spTgt spid="23555">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355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04800" y="152400"/>
            <a:ext cx="8534400" cy="990600"/>
          </a:xfrm>
        </p:spPr>
        <p:txBody>
          <a:bodyPr/>
          <a:lstStyle/>
          <a:p>
            <a:pPr eaLnBrk="1" hangingPunct="1"/>
            <a:r>
              <a:rPr lang="en-US" sz="2800" dirty="0" smtClean="0">
                <a:solidFill>
                  <a:srgbClr val="FFFF00"/>
                </a:solidFill>
                <a:latin typeface="Arial" pitchFamily="34" charset="0"/>
                <a:cs typeface="Arial" pitchFamily="34" charset="0"/>
              </a:rPr>
              <a:t> </a:t>
            </a:r>
            <a:r>
              <a:rPr lang="en-US" sz="2400" b="1" dirty="0" smtClean="0">
                <a:solidFill>
                  <a:srgbClr val="FFFF00"/>
                </a:solidFill>
                <a:latin typeface="Arial" pitchFamily="34" charset="0"/>
                <a:cs typeface="Arial" pitchFamily="34" charset="0"/>
              </a:rPr>
              <a:t>Parathyroid Hormone related Peptide </a:t>
            </a:r>
            <a:r>
              <a:rPr lang="en-US" sz="2400" b="1" dirty="0">
                <a:solidFill>
                  <a:srgbClr val="FFFF00"/>
                </a:solidFill>
                <a:latin typeface="Arial" pitchFamily="34" charset="0"/>
                <a:cs typeface="Arial" pitchFamily="34" charset="0"/>
              </a:rPr>
              <a:t>(</a:t>
            </a:r>
            <a:r>
              <a:rPr lang="en-US" sz="2400" b="1" dirty="0" err="1">
                <a:solidFill>
                  <a:srgbClr val="FFFF00"/>
                </a:solidFill>
                <a:latin typeface="Arial" pitchFamily="34" charset="0"/>
                <a:cs typeface="Arial" pitchFamily="34" charset="0"/>
              </a:rPr>
              <a:t>PTHrP</a:t>
            </a:r>
            <a:r>
              <a:rPr lang="en-US" sz="2400" b="1" dirty="0" smtClean="0">
                <a:solidFill>
                  <a:srgbClr val="FFFF00"/>
                </a:solidFill>
                <a:latin typeface="Arial" pitchFamily="34" charset="0"/>
                <a:cs typeface="Arial" pitchFamily="34" charset="0"/>
              </a:rPr>
              <a:t>)</a:t>
            </a:r>
          </a:p>
        </p:txBody>
      </p:sp>
      <p:sp>
        <p:nvSpPr>
          <p:cNvPr id="45059" name="Rectangle 3"/>
          <p:cNvSpPr>
            <a:spLocks noGrp="1" noChangeArrowheads="1"/>
          </p:cNvSpPr>
          <p:nvPr>
            <p:ph idx="1"/>
          </p:nvPr>
        </p:nvSpPr>
        <p:spPr>
          <a:xfrm>
            <a:off x="762000" y="1143000"/>
            <a:ext cx="7315200" cy="4953000"/>
          </a:xfrm>
        </p:spPr>
        <p:txBody>
          <a:bodyPr/>
          <a:lstStyle/>
          <a:p>
            <a:pPr eaLnBrk="1" hangingPunct="1">
              <a:lnSpc>
                <a:spcPct val="90000"/>
              </a:lnSpc>
              <a:buFont typeface="Wingdings" pitchFamily="2" charset="2"/>
              <a:buChar char="Ø"/>
            </a:pPr>
            <a:r>
              <a:rPr lang="en-US" sz="2000" b="1" dirty="0" smtClean="0">
                <a:latin typeface="Arial" pitchFamily="34" charset="0"/>
                <a:cs typeface="Arial" pitchFamily="34" charset="0"/>
              </a:rPr>
              <a:t>Can activate the PTH receptor</a:t>
            </a:r>
          </a:p>
          <a:p>
            <a:pPr marL="0" indent="0" eaLnBrk="1" hangingPunct="1">
              <a:lnSpc>
                <a:spcPct val="90000"/>
              </a:lnSpc>
              <a:buNone/>
            </a:pPr>
            <a:endParaRPr lang="en-US" sz="2000" b="1" dirty="0" smtClean="0">
              <a:latin typeface="Arial" pitchFamily="34" charset="0"/>
              <a:cs typeface="Arial" pitchFamily="34" charset="0"/>
            </a:endParaRPr>
          </a:p>
          <a:p>
            <a:pPr eaLnBrk="1" hangingPunct="1">
              <a:lnSpc>
                <a:spcPct val="90000"/>
              </a:lnSpc>
              <a:buFont typeface="Wingdings" pitchFamily="2" charset="2"/>
              <a:buChar char="Ø"/>
            </a:pPr>
            <a:r>
              <a:rPr lang="en-US" sz="2000" b="1" dirty="0" smtClean="0">
                <a:latin typeface="Arial" pitchFamily="34" charset="0"/>
                <a:cs typeface="Arial" pitchFamily="34" charset="0"/>
              </a:rPr>
              <a:t>Plays a physiological role in lactation, possibly as a hormone for the mobilization and/or transfer of calcium to the milk</a:t>
            </a:r>
          </a:p>
          <a:p>
            <a:pPr eaLnBrk="1" hangingPunct="1">
              <a:lnSpc>
                <a:spcPct val="90000"/>
              </a:lnSpc>
            </a:pPr>
            <a:endParaRPr lang="en-US" sz="2000" b="1" dirty="0" smtClean="0">
              <a:latin typeface="Arial" pitchFamily="34" charset="0"/>
              <a:cs typeface="Arial" pitchFamily="34" charset="0"/>
            </a:endParaRPr>
          </a:p>
          <a:p>
            <a:pPr eaLnBrk="1" hangingPunct="1">
              <a:lnSpc>
                <a:spcPct val="90000"/>
              </a:lnSpc>
              <a:buFont typeface="Wingdings" pitchFamily="2" charset="2"/>
              <a:buChar char="Ø"/>
            </a:pPr>
            <a:r>
              <a:rPr lang="en-US" sz="2000" b="1" dirty="0" smtClean="0">
                <a:latin typeface="Arial" pitchFamily="34" charset="0"/>
                <a:cs typeface="Arial" pitchFamily="34" charset="0"/>
              </a:rPr>
              <a:t>May be important in fetal development</a:t>
            </a:r>
          </a:p>
          <a:p>
            <a:pPr eaLnBrk="1" hangingPunct="1">
              <a:lnSpc>
                <a:spcPct val="90000"/>
              </a:lnSpc>
            </a:pPr>
            <a:endParaRPr lang="en-US" sz="2000" b="1" dirty="0" smtClean="0">
              <a:latin typeface="Arial" pitchFamily="34" charset="0"/>
              <a:cs typeface="Arial" pitchFamily="34" charset="0"/>
            </a:endParaRPr>
          </a:p>
          <a:p>
            <a:pPr eaLnBrk="1" hangingPunct="1">
              <a:lnSpc>
                <a:spcPct val="90000"/>
              </a:lnSpc>
              <a:buFont typeface="Wingdings" pitchFamily="2" charset="2"/>
              <a:buChar char="Ø"/>
            </a:pPr>
            <a:r>
              <a:rPr lang="en-US" sz="2000" b="1" dirty="0" smtClean="0">
                <a:latin typeface="Arial" pitchFamily="34" charset="0"/>
                <a:cs typeface="Arial" pitchFamily="34" charset="0"/>
              </a:rPr>
              <a:t>May play a role in the development of </a:t>
            </a:r>
            <a:r>
              <a:rPr lang="en-US" sz="2000" b="1" dirty="0" err="1" smtClean="0">
                <a:latin typeface="Arial" pitchFamily="34" charset="0"/>
                <a:cs typeface="Arial" pitchFamily="34" charset="0"/>
              </a:rPr>
              <a:t>hypercalcemia</a:t>
            </a:r>
            <a:r>
              <a:rPr lang="en-US" sz="2000" b="1" dirty="0" smtClean="0">
                <a:latin typeface="Arial" pitchFamily="34" charset="0"/>
                <a:cs typeface="Arial" pitchFamily="34" charset="0"/>
              </a:rPr>
              <a:t> of malignancy</a:t>
            </a:r>
          </a:p>
          <a:p>
            <a:pPr lvl="1" eaLnBrk="1" hangingPunct="1">
              <a:lnSpc>
                <a:spcPct val="90000"/>
              </a:lnSpc>
            </a:pPr>
            <a:r>
              <a:rPr lang="en-US" sz="2000" b="1" dirty="0" smtClean="0">
                <a:solidFill>
                  <a:srgbClr val="FFFF00"/>
                </a:solidFill>
                <a:latin typeface="Arial" pitchFamily="34" charset="0"/>
                <a:cs typeface="Arial" pitchFamily="34" charset="0"/>
              </a:rPr>
              <a:t>Some lung cancers are associated with </a:t>
            </a:r>
            <a:r>
              <a:rPr lang="en-US" sz="2000" b="1" dirty="0" err="1" smtClean="0">
                <a:solidFill>
                  <a:srgbClr val="FFFF00"/>
                </a:solidFill>
                <a:latin typeface="Arial" pitchFamily="34" charset="0"/>
                <a:cs typeface="Arial" pitchFamily="34" charset="0"/>
              </a:rPr>
              <a:t>hypercalcemia</a:t>
            </a:r>
            <a:endParaRPr lang="en-US" sz="2000" b="1" dirty="0" smtClean="0">
              <a:solidFill>
                <a:srgbClr val="FFFF00"/>
              </a:solidFill>
              <a:latin typeface="Arial" pitchFamily="34" charset="0"/>
              <a:cs typeface="Arial" pitchFamily="34" charset="0"/>
            </a:endParaRPr>
          </a:p>
          <a:p>
            <a:pPr lvl="1" eaLnBrk="1" hangingPunct="1">
              <a:lnSpc>
                <a:spcPct val="90000"/>
              </a:lnSpc>
            </a:pPr>
            <a:endParaRPr lang="en-US" sz="2000" b="1" dirty="0" smtClean="0">
              <a:solidFill>
                <a:srgbClr val="FFFF00"/>
              </a:solidFill>
              <a:latin typeface="Arial" pitchFamily="34" charset="0"/>
              <a:cs typeface="Arial" pitchFamily="34" charset="0"/>
            </a:endParaRPr>
          </a:p>
          <a:p>
            <a:pPr lvl="1" eaLnBrk="1" hangingPunct="1">
              <a:lnSpc>
                <a:spcPct val="90000"/>
              </a:lnSpc>
            </a:pPr>
            <a:r>
              <a:rPr lang="en-US" sz="2000" b="1" dirty="0" smtClean="0">
                <a:solidFill>
                  <a:srgbClr val="FFFF00"/>
                </a:solidFill>
                <a:latin typeface="Arial" pitchFamily="34" charset="0"/>
                <a:cs typeface="Arial" pitchFamily="34" charset="0"/>
              </a:rPr>
              <a:t>Other cancers can be associated with </a:t>
            </a:r>
            <a:r>
              <a:rPr lang="en-US" sz="2000" b="1" dirty="0" err="1" smtClean="0">
                <a:solidFill>
                  <a:srgbClr val="FFFF00"/>
                </a:solidFill>
                <a:latin typeface="Arial" pitchFamily="34" charset="0"/>
                <a:cs typeface="Arial" pitchFamily="34" charset="0"/>
              </a:rPr>
              <a:t>hypercalcemia</a:t>
            </a:r>
            <a:endParaRPr lang="en-US" sz="2000" b="1" dirty="0" smtClean="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352153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a:xfrm>
            <a:off x="457200" y="274638"/>
            <a:ext cx="8229600" cy="792162"/>
          </a:xfrm>
        </p:spPr>
        <p:txBody>
          <a:bodyPr/>
          <a:lstStyle/>
          <a:p>
            <a:pPr eaLnBrk="1" hangingPunct="1">
              <a:defRPr/>
            </a:pPr>
            <a:r>
              <a:rPr lang="en-US" sz="2800" b="1" dirty="0" smtClean="0">
                <a:solidFill>
                  <a:srgbClr val="FFFF00"/>
                </a:solidFill>
                <a:latin typeface="Arial" pitchFamily="34" charset="0"/>
                <a:cs typeface="Arial" pitchFamily="34" charset="0"/>
              </a:rPr>
              <a:t>Clinical Manifestations of </a:t>
            </a:r>
            <a:r>
              <a:rPr lang="en-US" sz="2800" b="1" dirty="0" err="1" smtClean="0">
                <a:solidFill>
                  <a:srgbClr val="FFFF00"/>
                </a:solidFill>
                <a:latin typeface="Arial" pitchFamily="34" charset="0"/>
                <a:cs typeface="Arial" pitchFamily="34" charset="0"/>
              </a:rPr>
              <a:t>Hypercalcemia</a:t>
            </a:r>
            <a:endParaRPr lang="en-US" sz="2800" b="1" dirty="0" smtClean="0">
              <a:solidFill>
                <a:srgbClr val="FFFF00"/>
              </a:solidFill>
              <a:latin typeface="Arial" pitchFamily="34" charset="0"/>
              <a:cs typeface="Arial" pitchFamily="34" charset="0"/>
            </a:endParaRPr>
          </a:p>
        </p:txBody>
      </p:sp>
      <p:sp>
        <p:nvSpPr>
          <p:cNvPr id="81923" name="Rectangle 3"/>
          <p:cNvSpPr>
            <a:spLocks noGrp="1" noChangeArrowheads="1"/>
          </p:cNvSpPr>
          <p:nvPr>
            <p:ph idx="1"/>
          </p:nvPr>
        </p:nvSpPr>
        <p:spPr>
          <a:xfrm>
            <a:off x="1447800" y="1143000"/>
            <a:ext cx="5562600" cy="4983163"/>
          </a:xfrm>
        </p:spPr>
        <p:txBody>
          <a:bodyPr/>
          <a:lstStyle/>
          <a:p>
            <a:pPr eaLnBrk="1" hangingPunct="1">
              <a:defRPr/>
            </a:pPr>
            <a:r>
              <a:rPr lang="en-US" sz="2000" dirty="0" smtClean="0">
                <a:latin typeface="Arial" pitchFamily="34" charset="0"/>
                <a:cs typeface="Arial" pitchFamily="34" charset="0"/>
              </a:rPr>
              <a:t>“</a:t>
            </a:r>
            <a:r>
              <a:rPr lang="en-US" sz="2000" b="1" dirty="0">
                <a:latin typeface="Arial" pitchFamily="34" charset="0"/>
                <a:cs typeface="Arial" pitchFamily="34" charset="0"/>
              </a:rPr>
              <a:t>S</a:t>
            </a:r>
            <a:r>
              <a:rPr lang="en-US" sz="2000" b="1" dirty="0" smtClean="0">
                <a:latin typeface="Arial" pitchFamily="34" charset="0"/>
                <a:cs typeface="Arial" pitchFamily="34" charset="0"/>
              </a:rPr>
              <a:t>tones</a:t>
            </a:r>
            <a:r>
              <a:rPr lang="en-US" sz="2000" dirty="0" smtClean="0">
                <a:latin typeface="Arial" pitchFamily="34" charset="0"/>
                <a:cs typeface="Arial" pitchFamily="34" charset="0"/>
              </a:rPr>
              <a:t>”                       </a:t>
            </a:r>
          </a:p>
          <a:p>
            <a:pPr eaLnBrk="1" hangingPunct="1">
              <a:defRPr/>
            </a:pPr>
            <a:endParaRPr lang="en-US" sz="2000" dirty="0" smtClean="0">
              <a:latin typeface="Arial" pitchFamily="34" charset="0"/>
              <a:cs typeface="Arial" pitchFamily="34" charset="0"/>
            </a:endParaRPr>
          </a:p>
          <a:p>
            <a:pPr eaLnBrk="1" hangingPunct="1">
              <a:defRPr/>
            </a:pPr>
            <a:r>
              <a:rPr lang="en-US" sz="2000" dirty="0" smtClean="0">
                <a:latin typeface="Arial" pitchFamily="34" charset="0"/>
                <a:cs typeface="Arial" pitchFamily="34" charset="0"/>
              </a:rPr>
              <a:t>“</a:t>
            </a:r>
            <a:r>
              <a:rPr lang="en-US" sz="2000" b="1" dirty="0">
                <a:latin typeface="Arial" pitchFamily="34" charset="0"/>
                <a:cs typeface="Arial" pitchFamily="34" charset="0"/>
              </a:rPr>
              <a:t>B</a:t>
            </a:r>
            <a:r>
              <a:rPr lang="en-US" sz="2000" b="1" dirty="0" smtClean="0">
                <a:latin typeface="Arial" pitchFamily="34" charset="0"/>
                <a:cs typeface="Arial" pitchFamily="34" charset="0"/>
              </a:rPr>
              <a:t>ones</a:t>
            </a:r>
            <a:r>
              <a:rPr lang="en-US" sz="2000" dirty="0" smtClean="0">
                <a:latin typeface="Arial" pitchFamily="34" charset="0"/>
                <a:cs typeface="Arial" pitchFamily="34" charset="0"/>
              </a:rPr>
              <a:t>”</a:t>
            </a:r>
          </a:p>
          <a:p>
            <a:pPr eaLnBrk="1" hangingPunct="1">
              <a:defRPr/>
            </a:pPr>
            <a:endParaRPr lang="en-US" sz="2000" dirty="0" smtClean="0">
              <a:latin typeface="Arial" pitchFamily="34" charset="0"/>
              <a:cs typeface="Arial" pitchFamily="34" charset="0"/>
            </a:endParaRPr>
          </a:p>
          <a:p>
            <a:pPr eaLnBrk="1" hangingPunct="1">
              <a:defRPr/>
            </a:pPr>
            <a:r>
              <a:rPr lang="en-US" sz="2000" dirty="0" smtClean="0">
                <a:latin typeface="Arial" pitchFamily="34" charset="0"/>
                <a:cs typeface="Arial" pitchFamily="34" charset="0"/>
              </a:rPr>
              <a:t>“</a:t>
            </a:r>
            <a:r>
              <a:rPr lang="en-US" sz="2000" b="1" dirty="0">
                <a:latin typeface="Arial" pitchFamily="34" charset="0"/>
                <a:cs typeface="Arial" pitchFamily="34" charset="0"/>
              </a:rPr>
              <a:t>A</a:t>
            </a:r>
            <a:r>
              <a:rPr lang="en-US" sz="2000" b="1" dirty="0" smtClean="0">
                <a:latin typeface="Arial" pitchFamily="34" charset="0"/>
                <a:cs typeface="Arial" pitchFamily="34" charset="0"/>
              </a:rPr>
              <a:t>bdominal moans</a:t>
            </a:r>
            <a:r>
              <a:rPr lang="en-US" sz="2000" dirty="0" smtClean="0">
                <a:latin typeface="Arial" pitchFamily="34" charset="0"/>
                <a:cs typeface="Arial" pitchFamily="34" charset="0"/>
              </a:rPr>
              <a:t>”</a:t>
            </a:r>
          </a:p>
          <a:p>
            <a:pPr eaLnBrk="1" hangingPunct="1">
              <a:defRPr/>
            </a:pPr>
            <a:endParaRPr lang="en-US" sz="2000" dirty="0" smtClean="0">
              <a:latin typeface="Arial" pitchFamily="34" charset="0"/>
              <a:cs typeface="Arial" pitchFamily="34" charset="0"/>
            </a:endParaRPr>
          </a:p>
          <a:p>
            <a:pPr eaLnBrk="1" hangingPunct="1">
              <a:defRPr/>
            </a:pPr>
            <a:r>
              <a:rPr lang="en-US" sz="2000" dirty="0" smtClean="0">
                <a:latin typeface="Arial" pitchFamily="34" charset="0"/>
                <a:cs typeface="Arial" pitchFamily="34" charset="0"/>
              </a:rPr>
              <a:t>“</a:t>
            </a:r>
            <a:r>
              <a:rPr lang="en-US" sz="2000" b="1" dirty="0">
                <a:latin typeface="Arial" pitchFamily="34" charset="0"/>
                <a:cs typeface="Arial" pitchFamily="34" charset="0"/>
              </a:rPr>
              <a:t>P</a:t>
            </a:r>
            <a:r>
              <a:rPr lang="en-US" sz="2000" b="1" dirty="0" smtClean="0">
                <a:latin typeface="Arial" pitchFamily="34" charset="0"/>
                <a:cs typeface="Arial" pitchFamily="34" charset="0"/>
              </a:rPr>
              <a:t>sychic groans</a:t>
            </a:r>
            <a:r>
              <a:rPr lang="en-US" sz="2000" dirty="0" smtClean="0">
                <a:latin typeface="Arial" pitchFamily="34" charset="0"/>
                <a:cs typeface="Arial" pitchFamily="34" charset="0"/>
              </a:rPr>
              <a:t>”</a:t>
            </a:r>
          </a:p>
          <a:p>
            <a:pPr eaLnBrk="1" hangingPunct="1">
              <a:defRPr/>
            </a:pPr>
            <a:endParaRPr lang="en-US" sz="2000" b="1" dirty="0" smtClean="0">
              <a:latin typeface="Arial" pitchFamily="34" charset="0"/>
              <a:cs typeface="Arial" pitchFamily="34" charset="0"/>
            </a:endParaRPr>
          </a:p>
          <a:p>
            <a:pPr eaLnBrk="1" hangingPunct="1">
              <a:defRPr/>
            </a:pPr>
            <a:r>
              <a:rPr lang="en-US" sz="2000" b="1" dirty="0" smtClean="0">
                <a:latin typeface="Arial" pitchFamily="34" charset="0"/>
                <a:cs typeface="Arial" pitchFamily="34" charset="0"/>
              </a:rPr>
              <a:t>Neuromuscular</a:t>
            </a:r>
          </a:p>
          <a:p>
            <a:pPr eaLnBrk="1" hangingPunct="1">
              <a:defRPr/>
            </a:pPr>
            <a:endParaRPr lang="en-US" sz="2000" b="1" dirty="0" smtClean="0">
              <a:latin typeface="Arial" pitchFamily="34" charset="0"/>
              <a:cs typeface="Arial" pitchFamily="34" charset="0"/>
            </a:endParaRPr>
          </a:p>
          <a:p>
            <a:pPr eaLnBrk="1" hangingPunct="1">
              <a:defRPr/>
            </a:pPr>
            <a:r>
              <a:rPr lang="en-US" sz="2000" b="1" dirty="0" smtClean="0">
                <a:latin typeface="Arial" pitchFamily="34" charset="0"/>
                <a:cs typeface="Arial" pitchFamily="34" charset="0"/>
              </a:rPr>
              <a:t>Cardiovascular</a:t>
            </a:r>
          </a:p>
          <a:p>
            <a:pPr eaLnBrk="1" hangingPunct="1">
              <a:defRPr/>
            </a:pPr>
            <a:endParaRPr lang="en-US" sz="2000" b="1" dirty="0" smtClean="0">
              <a:latin typeface="Arial" pitchFamily="34" charset="0"/>
              <a:cs typeface="Arial" pitchFamily="34" charset="0"/>
            </a:endParaRPr>
          </a:p>
          <a:p>
            <a:pPr eaLnBrk="1" hangingPunct="1">
              <a:defRPr/>
            </a:pPr>
            <a:r>
              <a:rPr lang="en-US" sz="2000" b="1" dirty="0" smtClean="0">
                <a:latin typeface="Arial" pitchFamily="34" charset="0"/>
                <a:cs typeface="Arial" pitchFamily="34" charset="0"/>
              </a:rPr>
              <a:t>Other</a:t>
            </a:r>
          </a:p>
        </p:txBody>
      </p:sp>
    </p:spTree>
    <p:extLst>
      <p:ext uri="{BB962C8B-B14F-4D97-AF65-F5344CB8AC3E}">
        <p14:creationId xmlns:p14="http://schemas.microsoft.com/office/powerpoint/2010/main" val="18679141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457200" y="685800"/>
            <a:ext cx="8229600" cy="609600"/>
          </a:xfrm>
        </p:spPr>
        <p:txBody>
          <a:bodyPr/>
          <a:lstStyle/>
          <a:p>
            <a:pPr eaLnBrk="1" hangingPunct="1">
              <a:defRPr/>
            </a:pPr>
            <a:r>
              <a:rPr lang="en-US" sz="2400" b="1" dirty="0" smtClean="0">
                <a:solidFill>
                  <a:srgbClr val="FFFF00"/>
                </a:solidFill>
                <a:latin typeface="Arial" pitchFamily="34" charset="0"/>
                <a:cs typeface="Arial" pitchFamily="34" charset="0"/>
              </a:rPr>
              <a:t>Clinical Manifestations of </a:t>
            </a:r>
            <a:r>
              <a:rPr lang="en-US" sz="2400" b="1" dirty="0" err="1" smtClean="0">
                <a:solidFill>
                  <a:srgbClr val="FFFF00"/>
                </a:solidFill>
                <a:latin typeface="Arial" pitchFamily="34" charset="0"/>
                <a:cs typeface="Arial" pitchFamily="34" charset="0"/>
              </a:rPr>
              <a:t>Hypercalcemia</a:t>
            </a:r>
            <a:endParaRPr lang="en-US" sz="2400" b="1" dirty="0" smtClean="0">
              <a:solidFill>
                <a:srgbClr val="FFFF00"/>
              </a:solidFill>
              <a:latin typeface="Arial" pitchFamily="34" charset="0"/>
              <a:cs typeface="Arial" pitchFamily="34" charset="0"/>
            </a:endParaRPr>
          </a:p>
        </p:txBody>
      </p:sp>
      <p:sp>
        <p:nvSpPr>
          <p:cNvPr id="37891" name="Rectangle 3"/>
          <p:cNvSpPr>
            <a:spLocks noGrp="1" noChangeArrowheads="1"/>
          </p:cNvSpPr>
          <p:nvPr>
            <p:ph idx="1"/>
          </p:nvPr>
        </p:nvSpPr>
        <p:spPr>
          <a:xfrm>
            <a:off x="1143000" y="1600200"/>
            <a:ext cx="7086600" cy="4525963"/>
          </a:xfrm>
        </p:spPr>
        <p:txBody>
          <a:bodyPr/>
          <a:lstStyle/>
          <a:p>
            <a:pPr eaLnBrk="1" hangingPunct="1">
              <a:defRPr/>
            </a:pPr>
            <a:r>
              <a:rPr lang="en-US" sz="2400" b="1" dirty="0" smtClean="0">
                <a:solidFill>
                  <a:srgbClr val="FFFF00"/>
                </a:solidFill>
                <a:latin typeface="Arial" pitchFamily="34" charset="0"/>
                <a:cs typeface="Arial" pitchFamily="34" charset="0"/>
              </a:rPr>
              <a:t>Renal</a:t>
            </a:r>
            <a:r>
              <a:rPr lang="en-US" sz="2400" dirty="0" smtClean="0">
                <a:solidFill>
                  <a:srgbClr val="FFFF00"/>
                </a:solidFill>
                <a:latin typeface="Arial" pitchFamily="34" charset="0"/>
                <a:cs typeface="Arial" pitchFamily="34" charset="0"/>
              </a:rPr>
              <a:t> “</a:t>
            </a:r>
            <a:r>
              <a:rPr lang="en-US" sz="2400" b="1" dirty="0" smtClean="0">
                <a:solidFill>
                  <a:srgbClr val="FFFF00"/>
                </a:solidFill>
                <a:latin typeface="Arial" pitchFamily="34" charset="0"/>
                <a:cs typeface="Arial" pitchFamily="34" charset="0"/>
              </a:rPr>
              <a:t>stones</a:t>
            </a:r>
            <a:r>
              <a:rPr lang="en-US" sz="2400" dirty="0" smtClean="0">
                <a:solidFill>
                  <a:srgbClr val="FFFF00"/>
                </a:solidFill>
                <a:latin typeface="Arial" pitchFamily="34" charset="0"/>
                <a:cs typeface="Arial" pitchFamily="34" charset="0"/>
              </a:rPr>
              <a:t>” </a:t>
            </a:r>
          </a:p>
          <a:p>
            <a:pPr lvl="1" eaLnBrk="1" hangingPunct="1">
              <a:defRPr/>
            </a:pPr>
            <a:r>
              <a:rPr lang="en-US" sz="2400" b="1" dirty="0" smtClean="0">
                <a:latin typeface="Arial" pitchFamily="34" charset="0"/>
                <a:cs typeface="Arial" pitchFamily="34" charset="0"/>
              </a:rPr>
              <a:t>Nephrolithiasis </a:t>
            </a:r>
          </a:p>
          <a:p>
            <a:pPr marL="457200" lvl="1" indent="0" eaLnBrk="1" hangingPunct="1">
              <a:buNone/>
              <a:defRPr/>
            </a:pPr>
            <a:endParaRPr lang="en-US" sz="2400" b="1" dirty="0" smtClean="0">
              <a:latin typeface="Arial" pitchFamily="34" charset="0"/>
              <a:cs typeface="Arial" pitchFamily="34" charset="0"/>
            </a:endParaRPr>
          </a:p>
          <a:p>
            <a:pPr lvl="1" eaLnBrk="1" hangingPunct="1">
              <a:defRPr/>
            </a:pPr>
            <a:r>
              <a:rPr lang="en-US" sz="2400" b="1" dirty="0" err="1" smtClean="0">
                <a:latin typeface="Arial" pitchFamily="34" charset="0"/>
                <a:cs typeface="Arial" pitchFamily="34" charset="0"/>
              </a:rPr>
              <a:t>Nephrogenic</a:t>
            </a:r>
            <a:r>
              <a:rPr lang="en-US" sz="2400" b="1" dirty="0" smtClean="0">
                <a:latin typeface="Arial" pitchFamily="34" charset="0"/>
                <a:cs typeface="Arial" pitchFamily="34" charset="0"/>
              </a:rPr>
              <a:t> DI: polydipsia and polyuria </a:t>
            </a:r>
          </a:p>
          <a:p>
            <a:pPr lvl="1" eaLnBrk="1" hangingPunct="1">
              <a:defRPr/>
            </a:pPr>
            <a:endParaRPr lang="en-US" sz="2400" b="1" dirty="0" smtClean="0">
              <a:latin typeface="Arial" pitchFamily="34" charset="0"/>
              <a:cs typeface="Arial" pitchFamily="34" charset="0"/>
            </a:endParaRPr>
          </a:p>
          <a:p>
            <a:pPr lvl="1" eaLnBrk="1" hangingPunct="1">
              <a:defRPr/>
            </a:pPr>
            <a:r>
              <a:rPr lang="en-US" sz="2400" b="1" dirty="0" smtClean="0">
                <a:latin typeface="Arial" pitchFamily="34" charset="0"/>
                <a:cs typeface="Arial" pitchFamily="34" charset="0"/>
              </a:rPr>
              <a:t>Dehydration</a:t>
            </a:r>
          </a:p>
          <a:p>
            <a:pPr lvl="1" eaLnBrk="1" hangingPunct="1">
              <a:defRPr/>
            </a:pPr>
            <a:endParaRPr lang="en-US" sz="2400" b="1" dirty="0" smtClean="0">
              <a:latin typeface="Arial" pitchFamily="34" charset="0"/>
              <a:cs typeface="Arial" pitchFamily="34" charset="0"/>
            </a:endParaRPr>
          </a:p>
          <a:p>
            <a:pPr lvl="1" eaLnBrk="1" hangingPunct="1">
              <a:defRPr/>
            </a:pPr>
            <a:r>
              <a:rPr lang="en-US" sz="2400" b="1" dirty="0" err="1" smtClean="0">
                <a:latin typeface="Arial" pitchFamily="34" charset="0"/>
                <a:cs typeface="Arial" pitchFamily="34" charset="0"/>
              </a:rPr>
              <a:t>Nephrocalcinosis</a:t>
            </a:r>
            <a:endParaRPr lang="en-US" sz="2400" b="1" dirty="0" smtClean="0">
              <a:latin typeface="Arial" pitchFamily="34" charset="0"/>
              <a:cs typeface="Arial" pitchFamily="34" charset="0"/>
            </a:endParaRPr>
          </a:p>
          <a:p>
            <a:pPr lvl="1" eaLnBrk="1" hangingPunct="1">
              <a:buFont typeface="Wingdings" pitchFamily="2" charset="2"/>
              <a:buNone/>
              <a:defRPr/>
            </a:pPr>
            <a:r>
              <a:rPr lang="en-US" sz="2400" b="1" dirty="0" smtClean="0">
                <a:latin typeface="Arial" pitchFamily="34" charset="0"/>
                <a:cs typeface="Arial" pitchFamily="34" charset="0"/>
              </a:rPr>
              <a:t> </a:t>
            </a:r>
          </a:p>
          <a:p>
            <a:pPr lvl="1" eaLnBrk="1" hangingPunct="1">
              <a:defRPr/>
            </a:pPr>
            <a:endParaRPr lang="en-US" sz="2400" dirty="0" smtClean="0">
              <a:latin typeface="Arial" pitchFamily="34" charset="0"/>
              <a:cs typeface="Arial" pitchFamily="34" charset="0"/>
            </a:endParaRPr>
          </a:p>
          <a:p>
            <a:pPr lvl="1" eaLnBrk="1" hangingPunct="1">
              <a:buFont typeface="Wingdings" pitchFamily="2" charset="2"/>
              <a:buNone/>
              <a:defRPr/>
            </a:pPr>
            <a:endParaRPr lang="en-US" dirty="0" smtClean="0"/>
          </a:p>
        </p:txBody>
      </p:sp>
    </p:spTree>
    <p:extLst>
      <p:ext uri="{BB962C8B-B14F-4D97-AF65-F5344CB8AC3E}">
        <p14:creationId xmlns:p14="http://schemas.microsoft.com/office/powerpoint/2010/main" val="35196476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a:xfrm>
            <a:off x="457200" y="274638"/>
            <a:ext cx="8229600" cy="715962"/>
          </a:xfrm>
        </p:spPr>
        <p:txBody>
          <a:bodyPr/>
          <a:lstStyle/>
          <a:p>
            <a:pPr eaLnBrk="1" hangingPunct="1">
              <a:defRPr/>
            </a:pPr>
            <a:r>
              <a:rPr lang="en-US" sz="2400" b="1" dirty="0" smtClean="0">
                <a:solidFill>
                  <a:srgbClr val="FFFF00"/>
                </a:solidFill>
                <a:latin typeface="Arial" pitchFamily="34" charset="0"/>
                <a:cs typeface="Arial" pitchFamily="34" charset="0"/>
              </a:rPr>
              <a:t>Clinical Manifestations of </a:t>
            </a:r>
            <a:r>
              <a:rPr lang="en-US" sz="2400" b="1" dirty="0" err="1" smtClean="0">
                <a:solidFill>
                  <a:srgbClr val="FFFF00"/>
                </a:solidFill>
                <a:latin typeface="Arial" pitchFamily="34" charset="0"/>
                <a:cs typeface="Arial" pitchFamily="34" charset="0"/>
              </a:rPr>
              <a:t>Hypercalcemia</a:t>
            </a:r>
            <a:endParaRPr lang="en-US" sz="2400" b="1" dirty="0" smtClean="0">
              <a:solidFill>
                <a:srgbClr val="FFFF00"/>
              </a:solidFill>
              <a:latin typeface="Arial" pitchFamily="34" charset="0"/>
              <a:cs typeface="Arial" pitchFamily="34" charset="0"/>
            </a:endParaRPr>
          </a:p>
        </p:txBody>
      </p:sp>
      <p:sp>
        <p:nvSpPr>
          <p:cNvPr id="79875" name="Rectangle 3"/>
          <p:cNvSpPr>
            <a:spLocks noGrp="1" noChangeArrowheads="1"/>
          </p:cNvSpPr>
          <p:nvPr>
            <p:ph idx="1"/>
          </p:nvPr>
        </p:nvSpPr>
        <p:spPr>
          <a:xfrm>
            <a:off x="457200" y="1143000"/>
            <a:ext cx="7467600" cy="4983163"/>
          </a:xfrm>
        </p:spPr>
        <p:txBody>
          <a:bodyPr/>
          <a:lstStyle/>
          <a:p>
            <a:pPr eaLnBrk="1" hangingPunct="1">
              <a:defRPr/>
            </a:pPr>
            <a:r>
              <a:rPr lang="en-US" sz="2400" dirty="0" smtClean="0">
                <a:latin typeface="Arial" pitchFamily="34" charset="0"/>
                <a:cs typeface="Arial" pitchFamily="34" charset="0"/>
              </a:rPr>
              <a:t> </a:t>
            </a:r>
            <a:r>
              <a:rPr lang="en-US" sz="2400" b="1" dirty="0" smtClean="0">
                <a:solidFill>
                  <a:srgbClr val="FFFF00"/>
                </a:solidFill>
                <a:latin typeface="Arial" pitchFamily="34" charset="0"/>
                <a:cs typeface="Arial" pitchFamily="34" charset="0"/>
              </a:rPr>
              <a:t>Skeleton </a:t>
            </a:r>
            <a:r>
              <a:rPr lang="en-US" sz="2400" dirty="0" smtClean="0">
                <a:solidFill>
                  <a:srgbClr val="FFFF00"/>
                </a:solidFill>
                <a:latin typeface="Arial" pitchFamily="34" charset="0"/>
                <a:cs typeface="Arial" pitchFamily="34" charset="0"/>
              </a:rPr>
              <a:t>“</a:t>
            </a:r>
            <a:r>
              <a:rPr lang="en-US" sz="2400" b="1" dirty="0" smtClean="0">
                <a:solidFill>
                  <a:srgbClr val="FFFF00"/>
                </a:solidFill>
                <a:latin typeface="Arial" pitchFamily="34" charset="0"/>
                <a:cs typeface="Arial" pitchFamily="34" charset="0"/>
              </a:rPr>
              <a:t>bones</a:t>
            </a:r>
            <a:r>
              <a:rPr lang="en-US" sz="2400" dirty="0" smtClean="0">
                <a:solidFill>
                  <a:srgbClr val="FFFF00"/>
                </a:solidFill>
                <a:latin typeface="Arial" pitchFamily="34" charset="0"/>
                <a:cs typeface="Arial" pitchFamily="34" charset="0"/>
              </a:rPr>
              <a:t>” </a:t>
            </a:r>
          </a:p>
          <a:p>
            <a:pPr lvl="1" eaLnBrk="1" hangingPunct="1">
              <a:defRPr/>
            </a:pPr>
            <a:r>
              <a:rPr lang="en-US" sz="2400" b="1" dirty="0" smtClean="0">
                <a:latin typeface="Arial" pitchFamily="34" charset="0"/>
                <a:cs typeface="Arial" pitchFamily="34" charset="0"/>
              </a:rPr>
              <a:t>Bone pain, </a:t>
            </a:r>
            <a:r>
              <a:rPr lang="en-US" sz="2400" b="1" dirty="0" err="1" smtClean="0">
                <a:latin typeface="Arial" pitchFamily="34" charset="0"/>
                <a:cs typeface="Arial" pitchFamily="34" charset="0"/>
              </a:rPr>
              <a:t>arthralgias</a:t>
            </a:r>
            <a:r>
              <a:rPr lang="en-US" sz="2400" b="1" dirty="0" smtClean="0">
                <a:latin typeface="Arial" pitchFamily="34" charset="0"/>
                <a:cs typeface="Arial" pitchFamily="34" charset="0"/>
              </a:rPr>
              <a:t> </a:t>
            </a:r>
          </a:p>
          <a:p>
            <a:pPr lvl="1" eaLnBrk="1" hangingPunct="1">
              <a:defRPr/>
            </a:pPr>
            <a:endParaRPr lang="en-US" sz="2400" b="1" dirty="0" smtClean="0">
              <a:latin typeface="Arial" pitchFamily="34" charset="0"/>
              <a:cs typeface="Arial" pitchFamily="34" charset="0"/>
            </a:endParaRPr>
          </a:p>
          <a:p>
            <a:pPr lvl="1" eaLnBrk="1" hangingPunct="1">
              <a:defRPr/>
            </a:pPr>
            <a:r>
              <a:rPr lang="en-US" sz="2400" b="1" dirty="0" smtClean="0">
                <a:latin typeface="Arial" pitchFamily="34" charset="0"/>
                <a:cs typeface="Arial" pitchFamily="34" charset="0"/>
              </a:rPr>
              <a:t>Osteoporosis of cortical bone such as wrist </a:t>
            </a:r>
          </a:p>
          <a:p>
            <a:pPr lvl="1" eaLnBrk="1" hangingPunct="1">
              <a:defRPr/>
            </a:pPr>
            <a:endParaRPr lang="en-US" sz="2400" b="1" dirty="0" smtClean="0">
              <a:latin typeface="Arial" pitchFamily="34" charset="0"/>
              <a:cs typeface="Arial" pitchFamily="34" charset="0"/>
            </a:endParaRPr>
          </a:p>
          <a:p>
            <a:pPr lvl="1" eaLnBrk="1" hangingPunct="1">
              <a:defRPr/>
            </a:pPr>
            <a:r>
              <a:rPr lang="en-US" sz="2400" b="1" dirty="0" smtClean="0">
                <a:latin typeface="Arial" pitchFamily="34" charset="0"/>
                <a:cs typeface="Arial" pitchFamily="34" charset="0"/>
              </a:rPr>
              <a:t>In primary hyperparathyroidism: </a:t>
            </a:r>
            <a:r>
              <a:rPr lang="en-US" sz="2400" b="1" dirty="0" err="1" smtClean="0">
                <a:latin typeface="Arial" pitchFamily="34" charset="0"/>
                <a:cs typeface="Arial" pitchFamily="34" charset="0"/>
              </a:rPr>
              <a:t>Subperiosteal</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resorption</a:t>
            </a:r>
            <a:r>
              <a:rPr lang="en-US" sz="2400" b="1" dirty="0" smtClean="0">
                <a:latin typeface="Arial" pitchFamily="34" charset="0"/>
                <a:cs typeface="Arial" pitchFamily="34" charset="0"/>
              </a:rPr>
              <a:t>, leading to </a:t>
            </a:r>
            <a:r>
              <a:rPr lang="en-US" sz="2400" b="1" dirty="0" err="1" smtClean="0">
                <a:latin typeface="Arial" pitchFamily="34" charset="0"/>
                <a:cs typeface="Arial" pitchFamily="34" charset="0"/>
              </a:rPr>
              <a:t>osteitis</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fibrosa</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cystica</a:t>
            </a:r>
            <a:r>
              <a:rPr lang="en-US" sz="2400" b="1" dirty="0" smtClean="0">
                <a:latin typeface="Arial" pitchFamily="34" charset="0"/>
                <a:cs typeface="Arial" pitchFamily="34" charset="0"/>
              </a:rPr>
              <a:t> with bone cysts and brown tumors of the long bones</a:t>
            </a:r>
          </a:p>
        </p:txBody>
      </p:sp>
    </p:spTree>
    <p:extLst>
      <p:ext uri="{BB962C8B-B14F-4D97-AF65-F5344CB8AC3E}">
        <p14:creationId xmlns:p14="http://schemas.microsoft.com/office/powerpoint/2010/main" val="17061145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a:xfrm>
            <a:off x="457200" y="152400"/>
            <a:ext cx="8229600" cy="609600"/>
          </a:xfrm>
        </p:spPr>
        <p:txBody>
          <a:bodyPr/>
          <a:lstStyle/>
          <a:p>
            <a:pPr eaLnBrk="1" hangingPunct="1">
              <a:defRPr/>
            </a:pPr>
            <a:r>
              <a:rPr lang="en-US" sz="2400" b="1" dirty="0" smtClean="0">
                <a:solidFill>
                  <a:srgbClr val="FFFF00"/>
                </a:solidFill>
                <a:latin typeface="Arial" pitchFamily="34" charset="0"/>
                <a:cs typeface="Arial" pitchFamily="34" charset="0"/>
              </a:rPr>
              <a:t>Clinical Manifestations of </a:t>
            </a:r>
            <a:r>
              <a:rPr lang="en-US" sz="2400" b="1" dirty="0" err="1" smtClean="0">
                <a:solidFill>
                  <a:srgbClr val="FFFF00"/>
                </a:solidFill>
                <a:latin typeface="Arial" pitchFamily="34" charset="0"/>
                <a:cs typeface="Arial" pitchFamily="34" charset="0"/>
              </a:rPr>
              <a:t>Hypercalcemia</a:t>
            </a:r>
            <a:endParaRPr lang="en-US" sz="2400" b="1" dirty="0" smtClean="0">
              <a:solidFill>
                <a:srgbClr val="FFFF00"/>
              </a:solidFill>
              <a:latin typeface="Arial" pitchFamily="34" charset="0"/>
              <a:cs typeface="Arial" pitchFamily="34" charset="0"/>
            </a:endParaRPr>
          </a:p>
        </p:txBody>
      </p:sp>
      <p:sp>
        <p:nvSpPr>
          <p:cNvPr id="76803" name="Rectangle 3"/>
          <p:cNvSpPr>
            <a:spLocks noGrp="1" noChangeArrowheads="1"/>
          </p:cNvSpPr>
          <p:nvPr>
            <p:ph idx="1"/>
          </p:nvPr>
        </p:nvSpPr>
        <p:spPr>
          <a:xfrm>
            <a:off x="1143000" y="762000"/>
            <a:ext cx="6934200" cy="5364163"/>
          </a:xfrm>
        </p:spPr>
        <p:txBody>
          <a:bodyPr/>
          <a:lstStyle/>
          <a:p>
            <a:pPr eaLnBrk="1" hangingPunct="1">
              <a:defRPr/>
            </a:pPr>
            <a:r>
              <a:rPr lang="en-US" sz="2400" b="1" dirty="0" smtClean="0">
                <a:solidFill>
                  <a:srgbClr val="FFFF00"/>
                </a:solidFill>
                <a:latin typeface="Arial" pitchFamily="34" charset="0"/>
                <a:cs typeface="Arial" pitchFamily="34" charset="0"/>
              </a:rPr>
              <a:t>Gastrointestinal</a:t>
            </a:r>
            <a:r>
              <a:rPr lang="en-US" sz="2400" dirty="0" smtClean="0">
                <a:solidFill>
                  <a:srgbClr val="FFFF00"/>
                </a:solidFill>
                <a:latin typeface="Arial" pitchFamily="34" charset="0"/>
                <a:cs typeface="Arial" pitchFamily="34" charset="0"/>
              </a:rPr>
              <a:t> “</a:t>
            </a:r>
            <a:r>
              <a:rPr lang="en-US" sz="2400" b="1" dirty="0" smtClean="0">
                <a:solidFill>
                  <a:srgbClr val="FFFF00"/>
                </a:solidFill>
                <a:latin typeface="Arial" pitchFamily="34" charset="0"/>
                <a:cs typeface="Arial" pitchFamily="34" charset="0"/>
              </a:rPr>
              <a:t>abdominal moans</a:t>
            </a:r>
            <a:r>
              <a:rPr lang="en-US" sz="2400" dirty="0" smtClean="0">
                <a:solidFill>
                  <a:srgbClr val="FFFF00"/>
                </a:solidFill>
                <a:latin typeface="Arial" pitchFamily="34" charset="0"/>
                <a:cs typeface="Arial" pitchFamily="34" charset="0"/>
              </a:rPr>
              <a:t>”</a:t>
            </a:r>
          </a:p>
          <a:p>
            <a:pPr lvl="1" eaLnBrk="1" hangingPunct="1">
              <a:defRPr/>
            </a:pPr>
            <a:r>
              <a:rPr lang="en-US" sz="2000" b="1" dirty="0" smtClean="0">
                <a:latin typeface="Arial" pitchFamily="34" charset="0"/>
                <a:cs typeface="Arial" pitchFamily="34" charset="0"/>
              </a:rPr>
              <a:t>Nausea, vomiting</a:t>
            </a:r>
          </a:p>
          <a:p>
            <a:pPr lvl="1" eaLnBrk="1" hangingPunct="1">
              <a:defRPr/>
            </a:pPr>
            <a:endParaRPr lang="en-US" sz="2000" b="1" dirty="0" smtClean="0">
              <a:latin typeface="Arial" pitchFamily="34" charset="0"/>
              <a:cs typeface="Arial" pitchFamily="34" charset="0"/>
            </a:endParaRPr>
          </a:p>
          <a:p>
            <a:pPr lvl="1" eaLnBrk="1" hangingPunct="1">
              <a:defRPr/>
            </a:pPr>
            <a:r>
              <a:rPr lang="en-US" sz="2000" b="1" dirty="0" smtClean="0">
                <a:latin typeface="Arial" pitchFamily="34" charset="0"/>
                <a:cs typeface="Arial" pitchFamily="34" charset="0"/>
              </a:rPr>
              <a:t>Anorexia </a:t>
            </a:r>
          </a:p>
          <a:p>
            <a:pPr lvl="1" eaLnBrk="1" hangingPunct="1">
              <a:defRPr/>
            </a:pPr>
            <a:endParaRPr lang="en-US" sz="2000" b="1" dirty="0" smtClean="0">
              <a:latin typeface="Arial" pitchFamily="34" charset="0"/>
              <a:cs typeface="Arial" pitchFamily="34" charset="0"/>
            </a:endParaRPr>
          </a:p>
          <a:p>
            <a:pPr lvl="1" eaLnBrk="1" hangingPunct="1">
              <a:defRPr/>
            </a:pPr>
            <a:r>
              <a:rPr lang="en-US" sz="2000" b="1" dirty="0" smtClean="0">
                <a:latin typeface="Arial" pitchFamily="34" charset="0"/>
                <a:cs typeface="Arial" pitchFamily="34" charset="0"/>
              </a:rPr>
              <a:t>weight loss</a:t>
            </a:r>
          </a:p>
          <a:p>
            <a:pPr lvl="1" eaLnBrk="1" hangingPunct="1">
              <a:defRPr/>
            </a:pPr>
            <a:endParaRPr lang="en-US" sz="2000" b="1" dirty="0" smtClean="0">
              <a:latin typeface="Arial" pitchFamily="34" charset="0"/>
              <a:cs typeface="Arial" pitchFamily="34" charset="0"/>
            </a:endParaRPr>
          </a:p>
          <a:p>
            <a:pPr lvl="1" eaLnBrk="1" hangingPunct="1">
              <a:defRPr/>
            </a:pPr>
            <a:r>
              <a:rPr lang="en-US" sz="2000" b="1" dirty="0" smtClean="0">
                <a:latin typeface="Arial" pitchFamily="34" charset="0"/>
                <a:cs typeface="Arial" pitchFamily="34" charset="0"/>
              </a:rPr>
              <a:t>Constipation</a:t>
            </a:r>
          </a:p>
          <a:p>
            <a:pPr lvl="1" eaLnBrk="1" hangingPunct="1">
              <a:defRPr/>
            </a:pPr>
            <a:endParaRPr lang="en-US" sz="2000" b="1" dirty="0" smtClean="0">
              <a:latin typeface="Arial" pitchFamily="34" charset="0"/>
              <a:cs typeface="Arial" pitchFamily="34" charset="0"/>
            </a:endParaRPr>
          </a:p>
          <a:p>
            <a:pPr lvl="1" eaLnBrk="1" hangingPunct="1">
              <a:defRPr/>
            </a:pPr>
            <a:r>
              <a:rPr lang="en-US" sz="2000" b="1" dirty="0" smtClean="0">
                <a:latin typeface="Arial" pitchFamily="34" charset="0"/>
                <a:cs typeface="Arial" pitchFamily="34" charset="0"/>
              </a:rPr>
              <a:t>Abdominal pain</a:t>
            </a:r>
          </a:p>
          <a:p>
            <a:pPr lvl="1" eaLnBrk="1" hangingPunct="1">
              <a:defRPr/>
            </a:pPr>
            <a:endParaRPr lang="en-US" sz="2000" b="1" dirty="0" smtClean="0">
              <a:latin typeface="Arial" pitchFamily="34" charset="0"/>
              <a:cs typeface="Arial" pitchFamily="34" charset="0"/>
            </a:endParaRPr>
          </a:p>
          <a:p>
            <a:pPr lvl="1" eaLnBrk="1" hangingPunct="1">
              <a:defRPr/>
            </a:pPr>
            <a:r>
              <a:rPr lang="en-US" sz="2000" b="1" dirty="0" smtClean="0">
                <a:latin typeface="Arial" pitchFamily="34" charset="0"/>
                <a:cs typeface="Arial" pitchFamily="34" charset="0"/>
              </a:rPr>
              <a:t>Pancreatitis</a:t>
            </a:r>
          </a:p>
          <a:p>
            <a:pPr lvl="1" eaLnBrk="1" hangingPunct="1">
              <a:defRPr/>
            </a:pPr>
            <a:endParaRPr lang="en-US" sz="2000" b="1" dirty="0" smtClean="0">
              <a:latin typeface="Arial" pitchFamily="34" charset="0"/>
              <a:cs typeface="Arial" pitchFamily="34" charset="0"/>
            </a:endParaRPr>
          </a:p>
          <a:p>
            <a:pPr lvl="1" eaLnBrk="1" hangingPunct="1">
              <a:defRPr/>
            </a:pPr>
            <a:r>
              <a:rPr lang="en-US" sz="2000" b="1" dirty="0" smtClean="0">
                <a:latin typeface="Arial" pitchFamily="34" charset="0"/>
                <a:cs typeface="Arial" pitchFamily="34" charset="0"/>
              </a:rPr>
              <a:t>Peptic ulcer disease</a:t>
            </a:r>
          </a:p>
        </p:txBody>
      </p:sp>
    </p:spTree>
    <p:extLst>
      <p:ext uri="{BB962C8B-B14F-4D97-AF65-F5344CB8AC3E}">
        <p14:creationId xmlns:p14="http://schemas.microsoft.com/office/powerpoint/2010/main" val="21482014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p:txBody>
          <a:bodyPr/>
          <a:lstStyle/>
          <a:p>
            <a:pPr eaLnBrk="1" hangingPunct="1">
              <a:defRPr/>
            </a:pPr>
            <a:r>
              <a:rPr lang="en-US" sz="2400" b="1" dirty="0" smtClean="0">
                <a:solidFill>
                  <a:srgbClr val="FFFF00"/>
                </a:solidFill>
                <a:latin typeface="Arial" pitchFamily="34" charset="0"/>
                <a:cs typeface="Arial" pitchFamily="34" charset="0"/>
              </a:rPr>
              <a:t>Clinical Manifestations of </a:t>
            </a:r>
            <a:r>
              <a:rPr lang="en-US" sz="2400" b="1" dirty="0" err="1" smtClean="0">
                <a:solidFill>
                  <a:srgbClr val="FFFF00"/>
                </a:solidFill>
                <a:latin typeface="Arial" pitchFamily="34" charset="0"/>
                <a:cs typeface="Arial" pitchFamily="34" charset="0"/>
              </a:rPr>
              <a:t>Hypercalcemia</a:t>
            </a:r>
            <a:endParaRPr lang="en-US" sz="2400" b="1" dirty="0" smtClean="0">
              <a:solidFill>
                <a:srgbClr val="FFFF00"/>
              </a:solidFill>
              <a:latin typeface="Arial" pitchFamily="34" charset="0"/>
              <a:cs typeface="Arial" pitchFamily="34" charset="0"/>
            </a:endParaRPr>
          </a:p>
        </p:txBody>
      </p:sp>
      <p:sp>
        <p:nvSpPr>
          <p:cNvPr id="77827" name="Rectangle 3"/>
          <p:cNvSpPr>
            <a:spLocks noGrp="1" noChangeArrowheads="1"/>
          </p:cNvSpPr>
          <p:nvPr>
            <p:ph idx="1"/>
          </p:nvPr>
        </p:nvSpPr>
        <p:spPr>
          <a:xfrm>
            <a:off x="914400" y="1600200"/>
            <a:ext cx="7162800" cy="4525963"/>
          </a:xfrm>
        </p:spPr>
        <p:txBody>
          <a:bodyPr/>
          <a:lstStyle/>
          <a:p>
            <a:pPr eaLnBrk="1" hangingPunct="1">
              <a:defRPr/>
            </a:pPr>
            <a:endParaRPr lang="en-US" sz="2000" b="1" dirty="0" smtClean="0">
              <a:solidFill>
                <a:srgbClr val="FFFF00"/>
              </a:solidFill>
              <a:latin typeface="Arial" pitchFamily="34" charset="0"/>
              <a:cs typeface="Arial" pitchFamily="34" charset="0"/>
            </a:endParaRPr>
          </a:p>
          <a:p>
            <a:pPr eaLnBrk="1" hangingPunct="1">
              <a:defRPr/>
            </a:pPr>
            <a:r>
              <a:rPr lang="en-US" sz="2000" b="1" dirty="0" smtClean="0">
                <a:solidFill>
                  <a:srgbClr val="FFFF00"/>
                </a:solidFill>
                <a:latin typeface="Arial" pitchFamily="34" charset="0"/>
                <a:cs typeface="Arial" pitchFamily="34" charset="0"/>
              </a:rPr>
              <a:t>“Psychic groans”</a:t>
            </a:r>
          </a:p>
          <a:p>
            <a:pPr lvl="1" eaLnBrk="1" hangingPunct="1">
              <a:defRPr/>
            </a:pPr>
            <a:r>
              <a:rPr lang="en-US" sz="2000" b="1" dirty="0" smtClean="0">
                <a:latin typeface="Arial" pitchFamily="34" charset="0"/>
                <a:cs typeface="Arial" pitchFamily="34" charset="0"/>
              </a:rPr>
              <a:t>Impaired concentration and memory</a:t>
            </a:r>
          </a:p>
          <a:p>
            <a:pPr lvl="1" eaLnBrk="1" hangingPunct="1">
              <a:defRPr/>
            </a:pPr>
            <a:endParaRPr lang="en-US" sz="2000" b="1" dirty="0" smtClean="0">
              <a:latin typeface="Arial" pitchFamily="34" charset="0"/>
              <a:cs typeface="Arial" pitchFamily="34" charset="0"/>
            </a:endParaRPr>
          </a:p>
          <a:p>
            <a:pPr lvl="1" eaLnBrk="1" hangingPunct="1">
              <a:defRPr/>
            </a:pPr>
            <a:r>
              <a:rPr lang="en-US" sz="2000" b="1" dirty="0" smtClean="0">
                <a:latin typeface="Arial" pitchFamily="34" charset="0"/>
                <a:cs typeface="Arial" pitchFamily="34" charset="0"/>
              </a:rPr>
              <a:t>Confusion, stupor, coma</a:t>
            </a:r>
          </a:p>
          <a:p>
            <a:pPr lvl="1" eaLnBrk="1" hangingPunct="1">
              <a:defRPr/>
            </a:pPr>
            <a:endParaRPr lang="en-US" sz="2000" b="1" dirty="0" smtClean="0">
              <a:latin typeface="Arial" pitchFamily="34" charset="0"/>
              <a:cs typeface="Arial" pitchFamily="34" charset="0"/>
            </a:endParaRPr>
          </a:p>
          <a:p>
            <a:pPr lvl="1" eaLnBrk="1" hangingPunct="1">
              <a:defRPr/>
            </a:pPr>
            <a:r>
              <a:rPr lang="en-US" sz="2000" b="1" dirty="0" smtClean="0">
                <a:latin typeface="Arial" pitchFamily="34" charset="0"/>
                <a:cs typeface="Arial" pitchFamily="34" charset="0"/>
              </a:rPr>
              <a:t>Lethargy and Fatigue</a:t>
            </a:r>
          </a:p>
        </p:txBody>
      </p:sp>
    </p:spTree>
    <p:extLst>
      <p:ext uri="{BB962C8B-B14F-4D97-AF65-F5344CB8AC3E}">
        <p14:creationId xmlns:p14="http://schemas.microsoft.com/office/powerpoint/2010/main" val="27887311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p:cNvSpPr>
            <a:spLocks noGrp="1" noRot="1" noChangeArrowheads="1"/>
          </p:cNvSpPr>
          <p:nvPr>
            <p:ph type="title"/>
          </p:nvPr>
        </p:nvSpPr>
        <p:spPr>
          <a:xfrm>
            <a:off x="457200" y="274638"/>
            <a:ext cx="8229600" cy="639762"/>
          </a:xfrm>
        </p:spPr>
        <p:txBody>
          <a:bodyPr/>
          <a:lstStyle/>
          <a:p>
            <a:pPr eaLnBrk="1" hangingPunct="1">
              <a:defRPr/>
            </a:pPr>
            <a:r>
              <a:rPr lang="en-US" sz="2400" b="1" dirty="0" smtClean="0">
                <a:solidFill>
                  <a:srgbClr val="FFFF00"/>
                </a:solidFill>
                <a:latin typeface="Arial" pitchFamily="34" charset="0"/>
                <a:cs typeface="Arial" pitchFamily="34" charset="0"/>
              </a:rPr>
              <a:t>Clinical Manifestations of </a:t>
            </a:r>
            <a:r>
              <a:rPr lang="en-US" sz="2400" b="1" dirty="0" err="1" smtClean="0">
                <a:solidFill>
                  <a:srgbClr val="FFFF00"/>
                </a:solidFill>
                <a:latin typeface="Arial" pitchFamily="34" charset="0"/>
                <a:cs typeface="Arial" pitchFamily="34" charset="0"/>
              </a:rPr>
              <a:t>Hypercalcemia</a:t>
            </a:r>
            <a:endParaRPr lang="en-US" sz="2400" b="1" dirty="0" smtClean="0">
              <a:solidFill>
                <a:srgbClr val="FFFF00"/>
              </a:solidFill>
              <a:latin typeface="Arial" pitchFamily="34" charset="0"/>
              <a:cs typeface="Arial" pitchFamily="34" charset="0"/>
            </a:endParaRPr>
          </a:p>
        </p:txBody>
      </p:sp>
      <p:sp>
        <p:nvSpPr>
          <p:cNvPr id="93187" name="Rectangle 3"/>
          <p:cNvSpPr>
            <a:spLocks noGrp="1" noChangeArrowheads="1"/>
          </p:cNvSpPr>
          <p:nvPr>
            <p:ph idx="1"/>
          </p:nvPr>
        </p:nvSpPr>
        <p:spPr>
          <a:xfrm>
            <a:off x="457200" y="1066800"/>
            <a:ext cx="7239000" cy="5059363"/>
          </a:xfrm>
        </p:spPr>
        <p:txBody>
          <a:bodyPr/>
          <a:lstStyle/>
          <a:p>
            <a:pPr eaLnBrk="1" hangingPunct="1">
              <a:lnSpc>
                <a:spcPct val="90000"/>
              </a:lnSpc>
              <a:defRPr/>
            </a:pPr>
            <a:r>
              <a:rPr lang="en-US" sz="2400" b="1" dirty="0" smtClean="0">
                <a:solidFill>
                  <a:srgbClr val="FFFF00"/>
                </a:solidFill>
                <a:latin typeface="Arial" pitchFamily="34" charset="0"/>
                <a:cs typeface="Arial" pitchFamily="34" charset="0"/>
              </a:rPr>
              <a:t>Neuromuscular </a:t>
            </a:r>
          </a:p>
          <a:p>
            <a:pPr lvl="1" eaLnBrk="1" hangingPunct="1">
              <a:lnSpc>
                <a:spcPct val="90000"/>
              </a:lnSpc>
              <a:defRPr/>
            </a:pPr>
            <a:r>
              <a:rPr lang="en-US" sz="2000" b="1" dirty="0" smtClean="0">
                <a:latin typeface="Arial" pitchFamily="34" charset="0"/>
                <a:cs typeface="Arial" pitchFamily="34" charset="0"/>
              </a:rPr>
              <a:t>Reduced neuromuscular excitability and muscle weakness</a:t>
            </a:r>
          </a:p>
          <a:p>
            <a:pPr lvl="1" eaLnBrk="1" hangingPunct="1">
              <a:lnSpc>
                <a:spcPct val="90000"/>
              </a:lnSpc>
              <a:defRPr/>
            </a:pPr>
            <a:r>
              <a:rPr lang="en-US" sz="2000" b="1" dirty="0" smtClean="0">
                <a:latin typeface="Arial" pitchFamily="34" charset="0"/>
                <a:cs typeface="Arial" pitchFamily="34" charset="0"/>
              </a:rPr>
              <a:t>Easy fatigability and muscle weakness more common in hyperparathyroidism than other </a:t>
            </a:r>
            <a:r>
              <a:rPr lang="en-US" sz="2000" b="1" dirty="0" err="1" smtClean="0">
                <a:latin typeface="Arial" pitchFamily="34" charset="0"/>
                <a:cs typeface="Arial" pitchFamily="34" charset="0"/>
              </a:rPr>
              <a:t>hypercalcemic</a:t>
            </a:r>
            <a:r>
              <a:rPr lang="en-US" sz="2000" b="1" dirty="0" smtClean="0">
                <a:latin typeface="Arial" pitchFamily="34" charset="0"/>
                <a:cs typeface="Arial" pitchFamily="34" charset="0"/>
              </a:rPr>
              <a:t> conditions</a:t>
            </a:r>
          </a:p>
          <a:p>
            <a:pPr eaLnBrk="1" hangingPunct="1">
              <a:lnSpc>
                <a:spcPct val="90000"/>
              </a:lnSpc>
              <a:defRPr/>
            </a:pPr>
            <a:endParaRPr lang="en-US" sz="2400" b="1" dirty="0" smtClean="0">
              <a:solidFill>
                <a:srgbClr val="FFFF00"/>
              </a:solidFill>
              <a:latin typeface="Arial" pitchFamily="34" charset="0"/>
              <a:cs typeface="Arial" pitchFamily="34" charset="0"/>
            </a:endParaRPr>
          </a:p>
          <a:p>
            <a:pPr eaLnBrk="1" hangingPunct="1">
              <a:lnSpc>
                <a:spcPct val="90000"/>
              </a:lnSpc>
              <a:defRPr/>
            </a:pPr>
            <a:r>
              <a:rPr lang="en-US" sz="2400" b="1" dirty="0" smtClean="0">
                <a:solidFill>
                  <a:srgbClr val="FFFF00"/>
                </a:solidFill>
                <a:latin typeface="Arial" pitchFamily="34" charset="0"/>
                <a:cs typeface="Arial" pitchFamily="34" charset="0"/>
              </a:rPr>
              <a:t>Clinical features of </a:t>
            </a:r>
            <a:r>
              <a:rPr lang="en-US" sz="2400" b="1" dirty="0" err="1" smtClean="0">
                <a:solidFill>
                  <a:srgbClr val="FFFF00"/>
                </a:solidFill>
                <a:latin typeface="Arial" pitchFamily="34" charset="0"/>
                <a:cs typeface="Arial" pitchFamily="34" charset="0"/>
              </a:rPr>
              <a:t>hyperparathyroid</a:t>
            </a:r>
            <a:r>
              <a:rPr lang="en-US" sz="2400" b="1" dirty="0" smtClean="0">
                <a:solidFill>
                  <a:srgbClr val="FFFF00"/>
                </a:solidFill>
                <a:latin typeface="Arial" pitchFamily="34" charset="0"/>
                <a:cs typeface="Arial" pitchFamily="34" charset="0"/>
              </a:rPr>
              <a:t> myopathy: </a:t>
            </a:r>
          </a:p>
          <a:p>
            <a:pPr lvl="1" eaLnBrk="1" hangingPunct="1">
              <a:lnSpc>
                <a:spcPct val="90000"/>
              </a:lnSpc>
              <a:defRPr/>
            </a:pPr>
            <a:r>
              <a:rPr lang="en-US" sz="2000" b="1" dirty="0" smtClean="0">
                <a:latin typeface="Arial" pitchFamily="34" charset="0"/>
                <a:cs typeface="Arial" pitchFamily="34" charset="0"/>
              </a:rPr>
              <a:t>Proximal muscle weakness, wasting and mild nonspecific </a:t>
            </a:r>
            <a:r>
              <a:rPr lang="en-US" sz="2000" b="1" dirty="0" err="1" smtClean="0">
                <a:latin typeface="Arial" pitchFamily="34" charset="0"/>
                <a:cs typeface="Arial" pitchFamily="34" charset="0"/>
              </a:rPr>
              <a:t>myopathic</a:t>
            </a:r>
            <a:r>
              <a:rPr lang="en-US" sz="2000" b="1" dirty="0" smtClean="0">
                <a:latin typeface="Arial" pitchFamily="34" charset="0"/>
                <a:cs typeface="Arial" pitchFamily="34" charset="0"/>
              </a:rPr>
              <a:t> features on electromyogram and muscle biopsy</a:t>
            </a:r>
          </a:p>
        </p:txBody>
      </p:sp>
    </p:spTree>
    <p:extLst>
      <p:ext uri="{BB962C8B-B14F-4D97-AF65-F5344CB8AC3E}">
        <p14:creationId xmlns:p14="http://schemas.microsoft.com/office/powerpoint/2010/main" val="24245759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p:txBody>
          <a:bodyPr/>
          <a:lstStyle/>
          <a:p>
            <a:pPr eaLnBrk="1" hangingPunct="1">
              <a:defRPr/>
            </a:pPr>
            <a:r>
              <a:rPr lang="en-US" sz="2400" b="1" dirty="0" smtClean="0">
                <a:solidFill>
                  <a:srgbClr val="FFFF00"/>
                </a:solidFill>
                <a:latin typeface="Arial" pitchFamily="34" charset="0"/>
                <a:cs typeface="Arial" pitchFamily="34" charset="0"/>
              </a:rPr>
              <a:t>Clinical Manifestations of </a:t>
            </a:r>
            <a:r>
              <a:rPr lang="en-US" sz="2400" b="1" dirty="0" err="1" smtClean="0">
                <a:solidFill>
                  <a:srgbClr val="FFFF00"/>
                </a:solidFill>
                <a:latin typeface="Arial" pitchFamily="34" charset="0"/>
                <a:cs typeface="Arial" pitchFamily="34" charset="0"/>
              </a:rPr>
              <a:t>Hypercalcemia</a:t>
            </a:r>
            <a:endParaRPr lang="en-US" sz="2400" b="1" dirty="0" smtClean="0">
              <a:solidFill>
                <a:srgbClr val="FFFF00"/>
              </a:solidFill>
              <a:latin typeface="Arial" pitchFamily="34" charset="0"/>
              <a:cs typeface="Arial" pitchFamily="34" charset="0"/>
            </a:endParaRPr>
          </a:p>
        </p:txBody>
      </p:sp>
      <p:sp>
        <p:nvSpPr>
          <p:cNvPr id="78851" name="Rectangle 3"/>
          <p:cNvSpPr>
            <a:spLocks noGrp="1" noChangeArrowheads="1"/>
          </p:cNvSpPr>
          <p:nvPr>
            <p:ph idx="1"/>
          </p:nvPr>
        </p:nvSpPr>
        <p:spPr>
          <a:xfrm>
            <a:off x="838200" y="1600200"/>
            <a:ext cx="7696200" cy="4525963"/>
          </a:xfrm>
        </p:spPr>
        <p:txBody>
          <a:bodyPr/>
          <a:lstStyle/>
          <a:p>
            <a:pPr eaLnBrk="1" hangingPunct="1">
              <a:defRPr/>
            </a:pPr>
            <a:r>
              <a:rPr lang="en-US" sz="2400" b="1" dirty="0" smtClean="0">
                <a:solidFill>
                  <a:srgbClr val="FFFF00"/>
                </a:solidFill>
                <a:latin typeface="Arial" pitchFamily="34" charset="0"/>
                <a:cs typeface="Arial" pitchFamily="34" charset="0"/>
              </a:rPr>
              <a:t>Cardiovascular </a:t>
            </a:r>
          </a:p>
          <a:p>
            <a:pPr lvl="1" eaLnBrk="1" hangingPunct="1">
              <a:defRPr/>
            </a:pPr>
            <a:r>
              <a:rPr lang="en-US" sz="2000" b="1" dirty="0" smtClean="0">
                <a:latin typeface="Arial" pitchFamily="34" charset="0"/>
                <a:cs typeface="Arial" pitchFamily="34" charset="0"/>
              </a:rPr>
              <a:t>Shortened QT interval on electrocardiogram</a:t>
            </a:r>
          </a:p>
          <a:p>
            <a:pPr lvl="1" eaLnBrk="1" hangingPunct="1">
              <a:buNone/>
              <a:defRPr/>
            </a:pPr>
            <a:endParaRPr lang="en-US" sz="2000" b="1" dirty="0" smtClean="0">
              <a:latin typeface="Arial" pitchFamily="34" charset="0"/>
              <a:cs typeface="Arial" pitchFamily="34" charset="0"/>
            </a:endParaRPr>
          </a:p>
          <a:p>
            <a:pPr lvl="1" eaLnBrk="1" hangingPunct="1">
              <a:defRPr/>
            </a:pPr>
            <a:r>
              <a:rPr lang="en-US" sz="2000" b="1" dirty="0" smtClean="0">
                <a:latin typeface="Arial" pitchFamily="34" charset="0"/>
                <a:cs typeface="Arial" pitchFamily="34" charset="0"/>
              </a:rPr>
              <a:t>Cardiac arrhythmias</a:t>
            </a:r>
          </a:p>
          <a:p>
            <a:pPr lvl="1" eaLnBrk="1" hangingPunct="1">
              <a:buNone/>
              <a:defRPr/>
            </a:pPr>
            <a:endParaRPr lang="en-US" sz="2000" b="1" dirty="0" smtClean="0">
              <a:latin typeface="Arial" pitchFamily="34" charset="0"/>
              <a:cs typeface="Arial" pitchFamily="34" charset="0"/>
            </a:endParaRPr>
          </a:p>
          <a:p>
            <a:pPr lvl="1" eaLnBrk="1" hangingPunct="1">
              <a:defRPr/>
            </a:pPr>
            <a:r>
              <a:rPr lang="en-US" sz="2000" b="1" dirty="0" smtClean="0">
                <a:latin typeface="Arial" pitchFamily="34" charset="0"/>
                <a:cs typeface="Arial" pitchFamily="34" charset="0"/>
              </a:rPr>
              <a:t>Vascular calcification</a:t>
            </a:r>
          </a:p>
          <a:p>
            <a:pPr eaLnBrk="1" hangingPunct="1">
              <a:defRPr/>
            </a:pPr>
            <a:endParaRPr lang="en-US" sz="2000" dirty="0" smtClean="0"/>
          </a:p>
        </p:txBody>
      </p:sp>
    </p:spTree>
    <p:extLst>
      <p:ext uri="{BB962C8B-B14F-4D97-AF65-F5344CB8AC3E}">
        <p14:creationId xmlns:p14="http://schemas.microsoft.com/office/powerpoint/2010/main" val="29271022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457200" y="274638"/>
            <a:ext cx="8229600" cy="639762"/>
          </a:xfrm>
        </p:spPr>
        <p:txBody>
          <a:bodyPr/>
          <a:lstStyle/>
          <a:p>
            <a:pPr eaLnBrk="1" hangingPunct="1">
              <a:defRPr/>
            </a:pPr>
            <a:r>
              <a:rPr lang="en-US" sz="2400" b="1" dirty="0" smtClean="0">
                <a:solidFill>
                  <a:srgbClr val="FFFF00"/>
                </a:solidFill>
                <a:latin typeface="Arial" pitchFamily="34" charset="0"/>
                <a:cs typeface="Arial" pitchFamily="34" charset="0"/>
              </a:rPr>
              <a:t>Clinical Manifestations of </a:t>
            </a:r>
            <a:r>
              <a:rPr lang="en-US" sz="2400" b="1" dirty="0" err="1" smtClean="0">
                <a:solidFill>
                  <a:srgbClr val="FFFF00"/>
                </a:solidFill>
                <a:latin typeface="Arial" pitchFamily="34" charset="0"/>
                <a:cs typeface="Arial" pitchFamily="34" charset="0"/>
              </a:rPr>
              <a:t>Hypercalcemia</a:t>
            </a:r>
            <a:endParaRPr lang="en-US" sz="2400" b="1" dirty="0" smtClean="0">
              <a:solidFill>
                <a:srgbClr val="FFFF00"/>
              </a:solidFill>
              <a:latin typeface="Arial" pitchFamily="34" charset="0"/>
              <a:cs typeface="Arial" pitchFamily="34" charset="0"/>
            </a:endParaRPr>
          </a:p>
        </p:txBody>
      </p:sp>
      <p:sp>
        <p:nvSpPr>
          <p:cNvPr id="80899" name="Rectangle 3"/>
          <p:cNvSpPr>
            <a:spLocks noGrp="1" noChangeArrowheads="1"/>
          </p:cNvSpPr>
          <p:nvPr>
            <p:ph idx="1"/>
          </p:nvPr>
        </p:nvSpPr>
        <p:spPr>
          <a:xfrm>
            <a:off x="762000" y="1143000"/>
            <a:ext cx="7620000" cy="4983163"/>
          </a:xfrm>
        </p:spPr>
        <p:txBody>
          <a:bodyPr/>
          <a:lstStyle/>
          <a:p>
            <a:pPr eaLnBrk="1" hangingPunct="1">
              <a:defRPr/>
            </a:pPr>
            <a:r>
              <a:rPr lang="en-US" sz="2400" b="1" dirty="0" smtClean="0">
                <a:solidFill>
                  <a:srgbClr val="FFFF00"/>
                </a:solidFill>
                <a:latin typeface="Arial" pitchFamily="34" charset="0"/>
                <a:cs typeface="Arial" pitchFamily="34" charset="0"/>
              </a:rPr>
              <a:t>Other</a:t>
            </a:r>
          </a:p>
          <a:p>
            <a:pPr lvl="1" eaLnBrk="1" hangingPunct="1">
              <a:defRPr/>
            </a:pPr>
            <a:r>
              <a:rPr lang="en-US" sz="2000" b="1" dirty="0" smtClean="0">
                <a:latin typeface="Arial" pitchFamily="34" charset="0"/>
                <a:cs typeface="Arial" pitchFamily="34" charset="0"/>
              </a:rPr>
              <a:t>Itching</a:t>
            </a:r>
          </a:p>
          <a:p>
            <a:pPr lvl="1" eaLnBrk="1" hangingPunct="1">
              <a:defRPr/>
            </a:pPr>
            <a:endParaRPr lang="en-US" sz="2000" b="1" dirty="0" smtClean="0">
              <a:latin typeface="Arial" pitchFamily="34" charset="0"/>
              <a:cs typeface="Arial" pitchFamily="34" charset="0"/>
            </a:endParaRPr>
          </a:p>
          <a:p>
            <a:pPr lvl="1" eaLnBrk="1" hangingPunct="1">
              <a:defRPr/>
            </a:pPr>
            <a:r>
              <a:rPr lang="en-US" sz="2000" b="1" dirty="0" smtClean="0">
                <a:latin typeface="Arial" pitchFamily="34" charset="0"/>
                <a:cs typeface="Arial" pitchFamily="34" charset="0"/>
              </a:rPr>
              <a:t>Keratitis</a:t>
            </a:r>
          </a:p>
          <a:p>
            <a:pPr lvl="1" eaLnBrk="1" hangingPunct="1">
              <a:defRPr/>
            </a:pPr>
            <a:endParaRPr lang="en-US" sz="2000" b="1" dirty="0" smtClean="0">
              <a:latin typeface="Arial" pitchFamily="34" charset="0"/>
              <a:cs typeface="Arial" pitchFamily="34" charset="0"/>
            </a:endParaRPr>
          </a:p>
          <a:p>
            <a:pPr lvl="1" eaLnBrk="1" hangingPunct="1">
              <a:defRPr/>
            </a:pPr>
            <a:r>
              <a:rPr lang="en-US" sz="2000" b="1" dirty="0" smtClean="0">
                <a:latin typeface="Arial" pitchFamily="34" charset="0"/>
                <a:cs typeface="Arial" pitchFamily="34" charset="0"/>
              </a:rPr>
              <a:t>Conjunctivitis</a:t>
            </a:r>
          </a:p>
          <a:p>
            <a:pPr lvl="1" eaLnBrk="1" hangingPunct="1">
              <a:defRPr/>
            </a:pPr>
            <a:endParaRPr lang="en-US" sz="2000" b="1" dirty="0" smtClean="0">
              <a:latin typeface="Arial" pitchFamily="34" charset="0"/>
              <a:cs typeface="Arial" pitchFamily="34" charset="0"/>
            </a:endParaRPr>
          </a:p>
          <a:p>
            <a:pPr lvl="1" eaLnBrk="1" hangingPunct="1">
              <a:defRPr/>
            </a:pPr>
            <a:r>
              <a:rPr lang="en-US" sz="2000" b="1" dirty="0" smtClean="0">
                <a:latin typeface="Arial" pitchFamily="34" charset="0"/>
                <a:cs typeface="Arial" pitchFamily="34" charset="0"/>
              </a:rPr>
              <a:t>Corneal calcification, band </a:t>
            </a:r>
            <a:r>
              <a:rPr lang="en-US" sz="2000" b="1" dirty="0" err="1" smtClean="0">
                <a:latin typeface="Arial" pitchFamily="34" charset="0"/>
                <a:cs typeface="Arial" pitchFamily="34" charset="0"/>
              </a:rPr>
              <a:t>keratopathy</a:t>
            </a:r>
            <a:endParaRPr lang="en-US" sz="2000" b="1" dirty="0" smtClean="0">
              <a:latin typeface="Arial" pitchFamily="34" charset="0"/>
              <a:cs typeface="Arial" pitchFamily="34" charset="0"/>
            </a:endParaRPr>
          </a:p>
          <a:p>
            <a:pPr lvl="1" eaLnBrk="1" hangingPunct="1">
              <a:defRPr/>
            </a:pPr>
            <a:endParaRPr lang="en-US" sz="2000" b="1" dirty="0" smtClean="0">
              <a:latin typeface="Arial" pitchFamily="34" charset="0"/>
              <a:cs typeface="Arial" pitchFamily="34" charset="0"/>
            </a:endParaRPr>
          </a:p>
          <a:p>
            <a:pPr lvl="1" eaLnBrk="1" hangingPunct="1">
              <a:defRPr/>
            </a:pPr>
            <a:r>
              <a:rPr lang="en-US" sz="2000" b="1" dirty="0" smtClean="0">
                <a:latin typeface="Arial" pitchFamily="34" charset="0"/>
                <a:cs typeface="Arial" pitchFamily="34" charset="0"/>
              </a:rPr>
              <a:t>Carpal tunnel syndrome has occasionally been associated with hyperparathyroidism</a:t>
            </a:r>
          </a:p>
          <a:p>
            <a:pPr eaLnBrk="1" hangingPunct="1">
              <a:defRPr/>
            </a:pPr>
            <a:endParaRPr lang="en-US" sz="2000" dirty="0" smtClean="0"/>
          </a:p>
        </p:txBody>
      </p:sp>
    </p:spTree>
    <p:extLst>
      <p:ext uri="{BB962C8B-B14F-4D97-AF65-F5344CB8AC3E}">
        <p14:creationId xmlns:p14="http://schemas.microsoft.com/office/powerpoint/2010/main" val="5512993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381000" y="304800"/>
            <a:ext cx="8153400" cy="5943600"/>
          </a:xfrm>
        </p:spPr>
        <p:txBody>
          <a:bodyPr rtlCol="1">
            <a:normAutofit fontScale="92500"/>
          </a:bodyPr>
          <a:lstStyle/>
          <a:p>
            <a:pPr lvl="1" algn="ctr" eaLnBrk="1" fontAlgn="auto" hangingPunct="1">
              <a:lnSpc>
                <a:spcPct val="90000"/>
              </a:lnSpc>
              <a:spcAft>
                <a:spcPts val="0"/>
              </a:spcAft>
              <a:buFontTx/>
              <a:buNone/>
              <a:defRPr/>
            </a:pPr>
            <a:r>
              <a:rPr lang="en-US" sz="2400" b="1" u="sng"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Metabolic Diseases of Bones</a:t>
            </a:r>
          </a:p>
          <a:p>
            <a:pPr lvl="1" algn="ctr" eaLnBrk="1" fontAlgn="auto" hangingPunct="1">
              <a:lnSpc>
                <a:spcPct val="90000"/>
              </a:lnSpc>
              <a:spcAft>
                <a:spcPts val="0"/>
              </a:spcAft>
              <a:buFontTx/>
              <a:buNone/>
              <a:defRPr/>
            </a:pPr>
            <a:endParaRPr lang="en-US" sz="1000" b="1" u="sng"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lvl="1" algn="l" eaLnBrk="1" fontAlgn="auto" hangingPunct="1">
              <a:lnSpc>
                <a:spcPct val="90000"/>
              </a:lnSpc>
              <a:spcAft>
                <a:spcPts val="0"/>
              </a:spcAft>
              <a:buFontTx/>
              <a:buNone/>
              <a:defRPr/>
            </a:pPr>
            <a:r>
              <a:rPr lang="en-US"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22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RICKETS</a:t>
            </a:r>
            <a:r>
              <a:rPr lang="en-US" sz="2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endParaRPr lang="en-US" sz="2200" dirty="0">
              <a:effectLst>
                <a:outerShdw blurRad="38100" dist="38100" dir="2700000" algn="tl">
                  <a:srgbClr val="000000">
                    <a:alpha val="43137"/>
                  </a:srgbClr>
                </a:outerShdw>
              </a:effectLst>
              <a:latin typeface="Arial" pitchFamily="34" charset="0"/>
              <a:cs typeface="Arial" pitchFamily="34" charset="0"/>
            </a:endParaRPr>
          </a:p>
          <a:p>
            <a:pPr lvl="1" algn="ctr" eaLnBrk="1" fontAlgn="auto" hangingPunct="1">
              <a:lnSpc>
                <a:spcPct val="90000"/>
              </a:lnSpc>
              <a:spcAft>
                <a:spcPts val="0"/>
              </a:spcAft>
              <a:buFontTx/>
              <a:buNone/>
              <a:defRPr/>
            </a:pPr>
            <a:r>
              <a:rPr lang="en-US" sz="2200" b="1" dirty="0" smtClean="0">
                <a:latin typeface="Arial" pitchFamily="34" charset="0"/>
                <a:cs typeface="Arial" pitchFamily="34" charset="0"/>
              </a:rPr>
              <a:t>Normal formation </a:t>
            </a:r>
            <a:r>
              <a:rPr lang="en-US" sz="2200" b="1" dirty="0">
                <a:latin typeface="Arial" pitchFamily="34" charset="0"/>
                <a:cs typeface="Arial" pitchFamily="34" charset="0"/>
              </a:rPr>
              <a:t>of the collagen matrix</a:t>
            </a:r>
            <a:r>
              <a:rPr lang="en-US" sz="2200" b="1" dirty="0">
                <a:solidFill>
                  <a:srgbClr val="000099"/>
                </a:solidFill>
                <a:latin typeface="Arial" pitchFamily="34" charset="0"/>
                <a:cs typeface="Arial" pitchFamily="34" charset="0"/>
              </a:rPr>
              <a:t> </a:t>
            </a:r>
          </a:p>
          <a:p>
            <a:pPr lvl="1" algn="l" eaLnBrk="1" fontAlgn="auto" hangingPunct="1">
              <a:lnSpc>
                <a:spcPct val="90000"/>
              </a:lnSpc>
              <a:spcAft>
                <a:spcPts val="0"/>
              </a:spcAft>
              <a:buFontTx/>
              <a:buNone/>
              <a:defRPr/>
            </a:pPr>
            <a:r>
              <a:rPr lang="en-US" sz="2200" b="1" dirty="0">
                <a:latin typeface="Arial" pitchFamily="34" charset="0"/>
                <a:cs typeface="Arial" pitchFamily="34" charset="0"/>
              </a:rPr>
              <a:t>                                            </a:t>
            </a:r>
            <a:r>
              <a:rPr lang="en-US" sz="2200" b="1" dirty="0" smtClean="0">
                <a:latin typeface="Arial" pitchFamily="34" charset="0"/>
                <a:cs typeface="Arial" pitchFamily="34" charset="0"/>
              </a:rPr>
              <a:t> BUT</a:t>
            </a:r>
            <a:endParaRPr lang="en-US" sz="2200" b="1" dirty="0">
              <a:latin typeface="Arial" pitchFamily="34" charset="0"/>
              <a:cs typeface="Arial" pitchFamily="34" charset="0"/>
            </a:endParaRPr>
          </a:p>
          <a:p>
            <a:pPr lvl="1" algn="ctr" eaLnBrk="1" fontAlgn="auto" hangingPunct="1">
              <a:lnSpc>
                <a:spcPct val="90000"/>
              </a:lnSpc>
              <a:spcAft>
                <a:spcPts val="0"/>
              </a:spcAft>
              <a:buFontTx/>
              <a:buNone/>
              <a:defRPr/>
            </a:pPr>
            <a:r>
              <a:rPr lang="en-US" sz="2200" b="1" dirty="0" smtClean="0">
                <a:latin typeface="Arial" pitchFamily="34" charset="0"/>
                <a:cs typeface="Arial" pitchFamily="34" charset="0"/>
              </a:rPr>
              <a:t>Incomplete mineralization (poor calcification)</a:t>
            </a:r>
          </a:p>
          <a:p>
            <a:pPr lvl="1" algn="ctr" rtl="0" eaLnBrk="1" fontAlgn="auto" hangingPunct="1">
              <a:lnSpc>
                <a:spcPct val="90000"/>
              </a:lnSpc>
              <a:spcAft>
                <a:spcPts val="0"/>
              </a:spcAft>
              <a:buFontTx/>
              <a:buNone/>
              <a:defRPr/>
            </a:pPr>
            <a:r>
              <a:rPr lang="en-US" sz="2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  </a:t>
            </a:r>
          </a:p>
          <a:p>
            <a:pPr lvl="1" algn="l" rtl="0" eaLnBrk="1" fontAlgn="auto" hangingPunct="1">
              <a:lnSpc>
                <a:spcPct val="90000"/>
              </a:lnSpc>
              <a:spcAft>
                <a:spcPts val="0"/>
              </a:spcAft>
              <a:buFontTx/>
              <a:buNone/>
              <a:defRPr/>
            </a:pPr>
            <a:r>
              <a:rPr lang="en-US" sz="2200" b="1" dirty="0" smtClean="0">
                <a:effectLst>
                  <a:outerShdw blurRad="38100" dist="38100" dir="2700000" algn="tl">
                    <a:srgbClr val="000000">
                      <a:alpha val="43137"/>
                    </a:srgbClr>
                  </a:outerShdw>
                </a:effectLst>
                <a:latin typeface="Arial" pitchFamily="34" charset="0"/>
                <a:cs typeface="Arial" pitchFamily="34" charset="0"/>
              </a:rPr>
              <a:t>                                             Soft </a:t>
            </a:r>
            <a:r>
              <a:rPr lang="en-US" sz="2200" b="1" dirty="0">
                <a:effectLst>
                  <a:outerShdw blurRad="38100" dist="38100" dir="2700000" algn="tl">
                    <a:srgbClr val="000000">
                      <a:alpha val="43137"/>
                    </a:srgbClr>
                  </a:outerShdw>
                </a:effectLst>
                <a:latin typeface="Arial" pitchFamily="34" charset="0"/>
                <a:cs typeface="Arial" pitchFamily="34" charset="0"/>
              </a:rPr>
              <a:t>B</a:t>
            </a:r>
            <a:r>
              <a:rPr lang="en-US" sz="2200" b="1" dirty="0" smtClean="0">
                <a:effectLst>
                  <a:outerShdw blurRad="38100" dist="38100" dir="2700000" algn="tl">
                    <a:srgbClr val="000000">
                      <a:alpha val="43137"/>
                    </a:srgbClr>
                  </a:outerShdw>
                </a:effectLst>
                <a:latin typeface="Arial" pitchFamily="34" charset="0"/>
                <a:cs typeface="Arial" pitchFamily="34" charset="0"/>
              </a:rPr>
              <a:t>ones</a:t>
            </a:r>
          </a:p>
          <a:p>
            <a:pPr lvl="1" algn="ctr" eaLnBrk="1" fontAlgn="auto" hangingPunct="1">
              <a:lnSpc>
                <a:spcPct val="90000"/>
              </a:lnSpc>
              <a:spcAft>
                <a:spcPts val="0"/>
              </a:spcAft>
              <a:buFontTx/>
              <a:buNone/>
              <a:defRPr/>
            </a:pPr>
            <a:r>
              <a:rPr lang="en-US" sz="2200" dirty="0" smtClean="0">
                <a:solidFill>
                  <a:srgbClr val="FF0000"/>
                </a:solidFill>
                <a:latin typeface="Arial" pitchFamily="34" charset="0"/>
                <a:cs typeface="Arial" pitchFamily="34" charset="0"/>
              </a:rPr>
              <a:t> ↓</a:t>
            </a:r>
            <a:endParaRPr lang="en-US" sz="2200" dirty="0">
              <a:solidFill>
                <a:srgbClr val="FF0000"/>
              </a:solidFill>
              <a:latin typeface="Arial" pitchFamily="34" charset="0"/>
              <a:cs typeface="Arial" pitchFamily="34" charset="0"/>
            </a:endParaRPr>
          </a:p>
          <a:p>
            <a:pPr lvl="1" algn="l" rtl="0" eaLnBrk="1" fontAlgn="auto" hangingPunct="1">
              <a:lnSpc>
                <a:spcPct val="90000"/>
              </a:lnSpc>
              <a:spcAft>
                <a:spcPts val="0"/>
              </a:spcAft>
              <a:buFontTx/>
              <a:buNone/>
              <a:defRPr/>
            </a:pPr>
            <a:r>
              <a:rPr lang="en-US" sz="2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2200" b="1" dirty="0" smtClean="0">
                <a:effectLst>
                  <a:outerShdw blurRad="38100" dist="38100" dir="2700000" algn="tl">
                    <a:srgbClr val="000000">
                      <a:alpha val="43137"/>
                    </a:srgbClr>
                  </a:outerShdw>
                </a:effectLst>
                <a:latin typeface="Arial" pitchFamily="34" charset="0"/>
                <a:cs typeface="Arial" pitchFamily="34" charset="0"/>
              </a:rPr>
              <a:t>CLINICALLY: </a:t>
            </a:r>
            <a:r>
              <a:rPr lang="en-US" sz="2200" b="1" u="sng" dirty="0" smtClean="0">
                <a:effectLst>
                  <a:outerShdw blurRad="38100" dist="38100" dir="2700000" algn="tl">
                    <a:srgbClr val="000000">
                      <a:alpha val="43137"/>
                    </a:srgbClr>
                  </a:outerShdw>
                </a:effectLst>
                <a:latin typeface="Arial" pitchFamily="34" charset="0"/>
                <a:cs typeface="Arial" pitchFamily="34" charset="0"/>
              </a:rPr>
              <a:t>Bone Deformity  </a:t>
            </a:r>
            <a:r>
              <a:rPr lang="en-US" sz="2200" b="1" dirty="0" smtClean="0">
                <a:effectLst>
                  <a:outerShdw blurRad="38100" dist="38100" dir="2700000" algn="tl">
                    <a:srgbClr val="000000">
                      <a:alpha val="43137"/>
                    </a:srgbClr>
                  </a:outerShdw>
                </a:effectLst>
                <a:latin typeface="Arial" pitchFamily="34" charset="0"/>
                <a:cs typeface="Arial" pitchFamily="34" charset="0"/>
              </a:rPr>
              <a:t>(</a:t>
            </a:r>
            <a:r>
              <a:rPr lang="en-US" sz="22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Rickets</a:t>
            </a:r>
            <a:r>
              <a:rPr lang="en-US" sz="2200" b="1" dirty="0" smtClean="0">
                <a:effectLst>
                  <a:outerShdw blurRad="38100" dist="38100" dir="2700000" algn="tl">
                    <a:srgbClr val="000000">
                      <a:alpha val="43137"/>
                    </a:srgbClr>
                  </a:outerShdw>
                </a:effectLst>
                <a:latin typeface="Arial" pitchFamily="34" charset="0"/>
                <a:cs typeface="Arial" pitchFamily="34" charset="0"/>
              </a:rPr>
              <a:t>)</a:t>
            </a:r>
            <a:endParaRPr lang="en-US" sz="2200" b="1" u="sng" dirty="0">
              <a:effectLst>
                <a:outerShdw blurRad="38100" dist="38100" dir="2700000" algn="tl">
                  <a:srgbClr val="000000">
                    <a:alpha val="43137"/>
                  </a:srgbClr>
                </a:outerShdw>
              </a:effectLst>
              <a:latin typeface="Arial" pitchFamily="34" charset="0"/>
              <a:cs typeface="Arial" pitchFamily="34" charset="0"/>
            </a:endParaRPr>
          </a:p>
          <a:p>
            <a:pPr lvl="1" algn="ctr" eaLnBrk="1" fontAlgn="auto" hangingPunct="1">
              <a:lnSpc>
                <a:spcPct val="90000"/>
              </a:lnSpc>
              <a:spcAft>
                <a:spcPts val="0"/>
              </a:spcAft>
              <a:buFontTx/>
              <a:buNone/>
              <a:defRPr/>
            </a:pPr>
            <a:endParaRPr lang="en-US" sz="2200" b="1" u="sng" dirty="0">
              <a:latin typeface="Arial" pitchFamily="34" charset="0"/>
              <a:cs typeface="Arial" pitchFamily="34" charset="0"/>
            </a:endParaRPr>
          </a:p>
          <a:p>
            <a:pPr lvl="1" algn="ctr" eaLnBrk="1" fontAlgn="auto" hangingPunct="1">
              <a:lnSpc>
                <a:spcPct val="90000"/>
              </a:lnSpc>
              <a:spcAft>
                <a:spcPts val="0"/>
              </a:spcAft>
              <a:buFontTx/>
              <a:buNone/>
              <a:defRPr/>
            </a:pPr>
            <a:r>
              <a:rPr lang="en-US" sz="22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OSTEOMALACIA</a:t>
            </a:r>
            <a:endParaRPr lang="en-US" sz="22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a:p>
            <a:pPr lvl="1" algn="ctr" eaLnBrk="1" fontAlgn="auto" hangingPunct="1">
              <a:lnSpc>
                <a:spcPct val="90000"/>
              </a:lnSpc>
              <a:spcAft>
                <a:spcPts val="0"/>
              </a:spcAft>
              <a:buFontTx/>
              <a:buNone/>
              <a:defRPr/>
            </a:pPr>
            <a:endParaRPr lang="en-US" sz="2200" dirty="0">
              <a:solidFill>
                <a:srgbClr val="0000CC"/>
              </a:solidFill>
              <a:latin typeface="Arial" pitchFamily="34" charset="0"/>
              <a:cs typeface="Arial" pitchFamily="34" charset="0"/>
            </a:endParaRPr>
          </a:p>
          <a:p>
            <a:pPr lvl="1" algn="ctr" eaLnBrk="1" fontAlgn="auto" hangingPunct="1">
              <a:lnSpc>
                <a:spcPct val="90000"/>
              </a:lnSpc>
              <a:spcAft>
                <a:spcPts val="0"/>
              </a:spcAft>
              <a:buFontTx/>
              <a:buNone/>
              <a:defRPr/>
            </a:pPr>
            <a:r>
              <a:rPr lang="en-US" sz="2200" b="1" dirty="0" smtClean="0">
                <a:latin typeface="Arial" pitchFamily="34" charset="0"/>
                <a:cs typeface="Arial" pitchFamily="34" charset="0"/>
              </a:rPr>
              <a:t>Demineralization (poor calcification) of preexisting bones</a:t>
            </a:r>
            <a:r>
              <a:rPr lang="en-US" sz="2200" dirty="0" smtClean="0">
                <a:latin typeface="Arial" pitchFamily="34" charset="0"/>
                <a:cs typeface="Arial" pitchFamily="34" charset="0"/>
              </a:rPr>
              <a:t> </a:t>
            </a:r>
          </a:p>
          <a:p>
            <a:pPr lvl="1" algn="ctr" eaLnBrk="1" fontAlgn="auto" hangingPunct="1">
              <a:lnSpc>
                <a:spcPct val="90000"/>
              </a:lnSpc>
              <a:spcAft>
                <a:spcPts val="0"/>
              </a:spcAft>
              <a:buFontTx/>
              <a:buNone/>
              <a:defRPr/>
            </a:pPr>
            <a:r>
              <a:rPr lang="en-US" sz="2200" dirty="0" smtClean="0">
                <a:solidFill>
                  <a:srgbClr val="FF0000"/>
                </a:solidFill>
                <a:latin typeface="Times New Roman"/>
                <a:cs typeface="Times New Roman"/>
              </a:rPr>
              <a:t>↓</a:t>
            </a:r>
            <a:r>
              <a:rPr lang="en-US" sz="2200" dirty="0" smtClean="0">
                <a:solidFill>
                  <a:srgbClr val="FF0000"/>
                </a:solidFill>
                <a:latin typeface="Arial" pitchFamily="34" charset="0"/>
                <a:cs typeface="Arial" pitchFamily="34" charset="0"/>
              </a:rPr>
              <a:t>                                              </a:t>
            </a:r>
          </a:p>
          <a:p>
            <a:pPr lvl="1" algn="l" rtl="0" eaLnBrk="1" fontAlgn="auto" hangingPunct="1">
              <a:lnSpc>
                <a:spcPct val="90000"/>
              </a:lnSpc>
              <a:spcAft>
                <a:spcPts val="0"/>
              </a:spcAft>
              <a:buFontTx/>
              <a:buNone/>
              <a:defRPr/>
            </a:pPr>
            <a:r>
              <a:rPr lang="en-US" sz="2200" dirty="0" smtClean="0">
                <a:solidFill>
                  <a:srgbClr val="FF0000"/>
                </a:solidFill>
                <a:latin typeface="Arial" pitchFamily="34" charset="0"/>
                <a:cs typeface="Arial" pitchFamily="34" charset="0"/>
              </a:rPr>
              <a:t>                                                 </a:t>
            </a:r>
            <a:endParaRPr lang="en-US" sz="2200" b="1" dirty="0" smtClean="0">
              <a:latin typeface="Arial" pitchFamily="34" charset="0"/>
              <a:cs typeface="Arial" pitchFamily="34" charset="0"/>
            </a:endParaRPr>
          </a:p>
          <a:p>
            <a:pPr lvl="1" algn="ctr" eaLnBrk="1" fontAlgn="auto" hangingPunct="1">
              <a:lnSpc>
                <a:spcPct val="90000"/>
              </a:lnSpc>
              <a:spcAft>
                <a:spcPts val="0"/>
              </a:spcAft>
              <a:buFontTx/>
              <a:buNone/>
              <a:defRPr/>
            </a:pPr>
            <a:r>
              <a:rPr lang="en-US" sz="2200" b="1" dirty="0" smtClean="0">
                <a:effectLst>
                  <a:outerShdw blurRad="38100" dist="38100" dir="2700000" algn="tl">
                    <a:srgbClr val="000000">
                      <a:alpha val="43137"/>
                    </a:srgbClr>
                  </a:outerShdw>
                </a:effectLst>
                <a:latin typeface="Arial" pitchFamily="34" charset="0"/>
                <a:cs typeface="Arial" pitchFamily="34" charset="0"/>
              </a:rPr>
              <a:t>CLINICALLY</a:t>
            </a:r>
            <a:r>
              <a:rPr lang="en-US" sz="2200" b="1" u="sng" dirty="0" smtClean="0">
                <a:effectLst>
                  <a:outerShdw blurRad="38100" dist="38100" dir="2700000" algn="tl">
                    <a:srgbClr val="000000">
                      <a:alpha val="43137"/>
                    </a:srgbClr>
                  </a:outerShdw>
                </a:effectLst>
                <a:latin typeface="Arial" pitchFamily="34" charset="0"/>
                <a:cs typeface="Arial" pitchFamily="34" charset="0"/>
              </a:rPr>
              <a:t>: More Susceptibility to </a:t>
            </a:r>
            <a:r>
              <a:rPr lang="en-US" sz="2200" b="1" u="sng"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Fracture</a:t>
            </a:r>
          </a:p>
          <a:p>
            <a:pPr lvl="1" algn="ctr" eaLnBrk="1" fontAlgn="auto" hangingPunct="1">
              <a:lnSpc>
                <a:spcPct val="90000"/>
              </a:lnSpc>
              <a:spcAft>
                <a:spcPts val="0"/>
              </a:spcAft>
              <a:buFontTx/>
              <a:buNone/>
              <a:defRPr/>
            </a:pPr>
            <a:endParaRPr lang="en-US" sz="2200" b="1" u="sng"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900423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Rectangle 3"/>
          <p:cNvSpPr>
            <a:spLocks noGrp="1" noChangeArrowheads="1"/>
          </p:cNvSpPr>
          <p:nvPr>
            <p:ph type="body" idx="4294967295"/>
          </p:nvPr>
        </p:nvSpPr>
        <p:spPr>
          <a:xfrm>
            <a:off x="76200" y="152400"/>
            <a:ext cx="8001000" cy="5943600"/>
          </a:xfrm>
        </p:spPr>
        <p:txBody>
          <a:bodyPr/>
          <a:lstStyle/>
          <a:p>
            <a:pPr eaLnBrk="1" hangingPunct="1"/>
            <a:r>
              <a:rPr lang="en-US" sz="2000" b="1" dirty="0" smtClean="0">
                <a:latin typeface="Arial" pitchFamily="34" charset="0"/>
                <a:cs typeface="Arial" pitchFamily="34" charset="0"/>
              </a:rPr>
              <a:t>Acid-base abnormalities alter the ionized </a:t>
            </a:r>
            <a:r>
              <a:rPr lang="en-US" sz="2000" b="1" dirty="0">
                <a:solidFill>
                  <a:srgbClr val="FFFFFF"/>
                </a:solidFill>
                <a:latin typeface="Arial" pitchFamily="34" charset="0"/>
                <a:ea typeface="Arial Unicode MS" pitchFamily="34" charset="-128"/>
                <a:cs typeface="Arial" pitchFamily="34" charset="0"/>
              </a:rPr>
              <a:t>Ca</a:t>
            </a:r>
            <a:r>
              <a:rPr lang="en-US" sz="2000" b="1" baseline="30000" dirty="0">
                <a:solidFill>
                  <a:srgbClr val="FFFFFF"/>
                </a:solidFill>
                <a:latin typeface="Arial" pitchFamily="34" charset="0"/>
                <a:ea typeface="Arial Unicode MS" pitchFamily="34" charset="-128"/>
                <a:cs typeface="Arial" pitchFamily="34" charset="0"/>
              </a:rPr>
              <a:t>2+</a:t>
            </a:r>
            <a:r>
              <a:rPr lang="en-US" sz="2000" b="1" dirty="0">
                <a:solidFill>
                  <a:srgbClr val="FFFF00"/>
                </a:solidFill>
              </a:rPr>
              <a:t> </a:t>
            </a:r>
            <a:r>
              <a:rPr lang="en-US" sz="2000" b="1" dirty="0" smtClean="0">
                <a:latin typeface="Arial" pitchFamily="34" charset="0"/>
                <a:cs typeface="Arial" pitchFamily="34" charset="0"/>
              </a:rPr>
              <a:t> con. by changing the fraction of </a:t>
            </a:r>
            <a:r>
              <a:rPr lang="en-US" sz="2000" b="1" dirty="0">
                <a:solidFill>
                  <a:srgbClr val="FFFFFF"/>
                </a:solidFill>
                <a:latin typeface="Arial" pitchFamily="34" charset="0"/>
                <a:ea typeface="Arial Unicode MS" pitchFamily="34" charset="-128"/>
                <a:cs typeface="Arial" pitchFamily="34" charset="0"/>
              </a:rPr>
              <a:t>Ca</a:t>
            </a:r>
            <a:r>
              <a:rPr lang="en-US" sz="2000" b="1" baseline="30000" dirty="0">
                <a:solidFill>
                  <a:srgbClr val="FFFFFF"/>
                </a:solidFill>
                <a:latin typeface="Arial" pitchFamily="34" charset="0"/>
                <a:ea typeface="Arial Unicode MS" pitchFamily="34" charset="-128"/>
                <a:cs typeface="Arial" pitchFamily="34" charset="0"/>
              </a:rPr>
              <a:t>2+</a:t>
            </a:r>
            <a:r>
              <a:rPr lang="en-US" sz="2000" b="1" dirty="0">
                <a:solidFill>
                  <a:srgbClr val="FFFF00"/>
                </a:solidFill>
              </a:rPr>
              <a:t> </a:t>
            </a:r>
            <a:r>
              <a:rPr lang="en-US" sz="2000" b="1" dirty="0" smtClean="0">
                <a:latin typeface="Arial" pitchFamily="34" charset="0"/>
                <a:cs typeface="Arial" pitchFamily="34" charset="0"/>
              </a:rPr>
              <a:t> bound to plasma albumin.</a:t>
            </a:r>
          </a:p>
          <a:p>
            <a:pPr eaLnBrk="1" hangingPunct="1"/>
            <a:r>
              <a:rPr lang="en-US" sz="2000" b="1" dirty="0" smtClean="0">
                <a:solidFill>
                  <a:srgbClr val="FFFF00"/>
                </a:solidFill>
                <a:latin typeface="Arial" pitchFamily="34" charset="0"/>
                <a:cs typeface="Arial" pitchFamily="34" charset="0"/>
              </a:rPr>
              <a:t>Albumin has negatively charged sites, which can bind either H</a:t>
            </a:r>
            <a:r>
              <a:rPr lang="en-US" sz="2000" b="1" baseline="30000" dirty="0" smtClean="0">
                <a:solidFill>
                  <a:srgbClr val="FFFF00"/>
                </a:solidFill>
                <a:latin typeface="Arial" pitchFamily="34" charset="0"/>
                <a:cs typeface="Arial" pitchFamily="34" charset="0"/>
              </a:rPr>
              <a:t>+</a:t>
            </a:r>
            <a:r>
              <a:rPr lang="en-US" sz="2000" b="1" dirty="0" smtClean="0">
                <a:solidFill>
                  <a:srgbClr val="FFFF00"/>
                </a:solidFill>
                <a:latin typeface="Arial" pitchFamily="34" charset="0"/>
                <a:cs typeface="Arial" pitchFamily="34" charset="0"/>
              </a:rPr>
              <a:t> ions or </a:t>
            </a:r>
            <a:r>
              <a:rPr lang="en-US" sz="2000" b="1" dirty="0">
                <a:solidFill>
                  <a:srgbClr val="FFFF00"/>
                </a:solidFill>
                <a:latin typeface="Arial" pitchFamily="34" charset="0"/>
                <a:ea typeface="Arial Unicode MS" pitchFamily="34" charset="-128"/>
                <a:cs typeface="Arial" pitchFamily="34" charset="0"/>
              </a:rPr>
              <a:t>Ca</a:t>
            </a:r>
            <a:r>
              <a:rPr lang="en-US" sz="2000" b="1" baseline="30000" dirty="0">
                <a:solidFill>
                  <a:srgbClr val="FFFF00"/>
                </a:solidFill>
                <a:latin typeface="Arial" pitchFamily="34" charset="0"/>
                <a:ea typeface="Arial Unicode MS" pitchFamily="34" charset="-128"/>
                <a:cs typeface="Arial" pitchFamily="34" charset="0"/>
              </a:rPr>
              <a:t>2+ </a:t>
            </a:r>
            <a:r>
              <a:rPr lang="en-US" sz="2000" b="1" dirty="0" smtClean="0">
                <a:solidFill>
                  <a:srgbClr val="FFFF00"/>
                </a:solidFill>
                <a:latin typeface="Arial" pitchFamily="34" charset="0"/>
                <a:cs typeface="Arial" pitchFamily="34" charset="0"/>
              </a:rPr>
              <a:t> ions.</a:t>
            </a:r>
          </a:p>
          <a:p>
            <a:pPr eaLnBrk="1" hangingPunct="1"/>
            <a:r>
              <a:rPr lang="en-US" sz="2800" dirty="0" smtClean="0"/>
              <a:t>    </a:t>
            </a:r>
            <a:r>
              <a:rPr lang="en-US" sz="2400" b="1" dirty="0" smtClean="0"/>
              <a:t>Acidosis   </a:t>
            </a:r>
            <a:r>
              <a:rPr lang="en-US" sz="2800" dirty="0" smtClean="0">
                <a:solidFill>
                  <a:schemeClr val="accent2"/>
                </a:solidFill>
              </a:rPr>
              <a:t>                               </a:t>
            </a:r>
            <a:r>
              <a:rPr lang="en-US" sz="2400" b="1" dirty="0" smtClean="0">
                <a:solidFill>
                  <a:srgbClr val="FFFF00"/>
                </a:solidFill>
              </a:rPr>
              <a:t>Alkalosis</a:t>
            </a:r>
          </a:p>
          <a:p>
            <a:pPr marL="0" indent="0" eaLnBrk="1" hangingPunct="1">
              <a:buNone/>
            </a:pPr>
            <a:endParaRPr lang="en-US" sz="2800" dirty="0" smtClean="0"/>
          </a:p>
          <a:p>
            <a:pPr marL="0" indent="0" eaLnBrk="1" hangingPunct="1">
              <a:buNone/>
            </a:pPr>
            <a:endParaRPr lang="en-US" sz="2800" dirty="0" smtClean="0"/>
          </a:p>
          <a:p>
            <a:pPr eaLnBrk="1" hangingPunct="1"/>
            <a:endParaRPr lang="en-US" sz="2800" dirty="0" smtClean="0"/>
          </a:p>
          <a:p>
            <a:pPr eaLnBrk="1" hangingPunct="1"/>
            <a:endParaRPr lang="en-US" sz="2800" dirty="0" smtClean="0"/>
          </a:p>
          <a:p>
            <a:pPr eaLnBrk="1" hangingPunct="1"/>
            <a:r>
              <a:rPr lang="en-US" sz="2800" dirty="0" smtClean="0"/>
              <a:t>     </a:t>
            </a:r>
            <a:r>
              <a:rPr lang="en-US" sz="2400" b="1" dirty="0" smtClean="0">
                <a:solidFill>
                  <a:srgbClr val="FFFF00"/>
                </a:solidFill>
              </a:rPr>
              <a:t>Ionized  [</a:t>
            </a:r>
            <a:r>
              <a:rPr lang="en-US" sz="2000" b="1" dirty="0">
                <a:solidFill>
                  <a:srgbClr val="FFFF00"/>
                </a:solidFill>
                <a:latin typeface="Arial" pitchFamily="34" charset="0"/>
                <a:ea typeface="Arial Unicode MS" pitchFamily="34" charset="-128"/>
                <a:cs typeface="Arial" pitchFamily="34" charset="0"/>
              </a:rPr>
              <a:t>Ca</a:t>
            </a:r>
            <a:r>
              <a:rPr lang="en-US" sz="2000" b="1" baseline="30000" dirty="0">
                <a:solidFill>
                  <a:srgbClr val="FFFF00"/>
                </a:solidFill>
                <a:latin typeface="Arial" pitchFamily="34" charset="0"/>
                <a:ea typeface="Arial Unicode MS" pitchFamily="34" charset="-128"/>
                <a:cs typeface="Arial" pitchFamily="34" charset="0"/>
              </a:rPr>
              <a:t>2+ </a:t>
            </a:r>
            <a:r>
              <a:rPr lang="en-US" sz="2400" b="1" dirty="0" smtClean="0">
                <a:solidFill>
                  <a:srgbClr val="FFFF00"/>
                </a:solidFill>
              </a:rPr>
              <a:t>]                             Ionized [</a:t>
            </a:r>
            <a:r>
              <a:rPr lang="en-US" sz="2000" b="1" dirty="0">
                <a:solidFill>
                  <a:srgbClr val="FFFF00"/>
                </a:solidFill>
                <a:latin typeface="Arial" pitchFamily="34" charset="0"/>
                <a:ea typeface="Arial Unicode MS" pitchFamily="34" charset="-128"/>
                <a:cs typeface="Arial" pitchFamily="34" charset="0"/>
              </a:rPr>
              <a:t>Ca</a:t>
            </a:r>
            <a:r>
              <a:rPr lang="en-US" sz="2000" b="1" baseline="30000" dirty="0">
                <a:solidFill>
                  <a:srgbClr val="FFFF00"/>
                </a:solidFill>
                <a:latin typeface="Arial" pitchFamily="34" charset="0"/>
                <a:ea typeface="Arial Unicode MS" pitchFamily="34" charset="-128"/>
                <a:cs typeface="Arial" pitchFamily="34" charset="0"/>
              </a:rPr>
              <a:t>2+ </a:t>
            </a:r>
            <a:r>
              <a:rPr lang="en-US" sz="2400" b="1" dirty="0" smtClean="0">
                <a:solidFill>
                  <a:srgbClr val="FFFF00"/>
                </a:solidFill>
              </a:rPr>
              <a:t>]</a:t>
            </a:r>
          </a:p>
          <a:p>
            <a:pPr marL="0" lvl="0" indent="0" eaLnBrk="1" hangingPunct="1">
              <a:buClr>
                <a:srgbClr val="FFCC00"/>
              </a:buClr>
              <a:buNone/>
            </a:pPr>
            <a:r>
              <a:rPr lang="en-US" sz="2400" b="1" dirty="0" smtClean="0"/>
              <a:t>       </a:t>
            </a:r>
          </a:p>
          <a:p>
            <a:pPr marL="0" lvl="0" indent="0" eaLnBrk="1" hangingPunct="1">
              <a:buClr>
                <a:srgbClr val="FFCC00"/>
              </a:buClr>
              <a:buNone/>
            </a:pPr>
            <a:r>
              <a:rPr lang="en-US" sz="2400" b="1" dirty="0" smtClean="0"/>
              <a:t>         Hyperventilation   </a:t>
            </a:r>
            <a:r>
              <a:rPr lang="en-US" sz="2400" b="1" dirty="0" smtClean="0">
                <a:latin typeface="Arial"/>
                <a:cs typeface="Arial"/>
              </a:rPr>
              <a:t>→</a:t>
            </a:r>
            <a:r>
              <a:rPr lang="en-US" sz="2400" b="1" dirty="0" smtClean="0"/>
              <a:t> Respiratory alkalosis  </a:t>
            </a:r>
            <a:r>
              <a:rPr lang="en-US" sz="2400" b="1" dirty="0" smtClean="0">
                <a:latin typeface="Arial"/>
                <a:cs typeface="Arial"/>
              </a:rPr>
              <a:t>→ </a:t>
            </a:r>
          </a:p>
          <a:p>
            <a:pPr marL="0" lvl="0" indent="0" eaLnBrk="1" hangingPunct="1">
              <a:buClr>
                <a:srgbClr val="FFCC00"/>
              </a:buClr>
              <a:buNone/>
            </a:pPr>
            <a:r>
              <a:rPr lang="en-US" sz="2400" b="1" dirty="0">
                <a:latin typeface="Arial"/>
                <a:cs typeface="Arial"/>
              </a:rPr>
              <a:t> </a:t>
            </a:r>
            <a:r>
              <a:rPr lang="en-US" sz="2400" b="1" dirty="0" smtClean="0">
                <a:latin typeface="Arial"/>
                <a:cs typeface="Arial"/>
              </a:rPr>
              <a:t>      </a:t>
            </a:r>
            <a:r>
              <a:rPr lang="en-US" sz="2400" b="1" dirty="0" smtClean="0">
                <a:latin typeface="Times New Roman"/>
                <a:cs typeface="Times New Roman"/>
              </a:rPr>
              <a:t>↓ </a:t>
            </a:r>
            <a:r>
              <a:rPr lang="en-US" sz="2400" b="1" dirty="0" smtClean="0"/>
              <a:t>ionized </a:t>
            </a:r>
            <a:r>
              <a:rPr lang="en-US" sz="2400" b="1" dirty="0">
                <a:solidFill>
                  <a:srgbClr val="FFFFFF"/>
                </a:solidFill>
                <a:latin typeface="Arial" pitchFamily="34" charset="0"/>
                <a:ea typeface="Arial Unicode MS" pitchFamily="34" charset="-128"/>
                <a:cs typeface="Arial" pitchFamily="34" charset="0"/>
              </a:rPr>
              <a:t>Ca</a:t>
            </a:r>
            <a:r>
              <a:rPr lang="en-US" sz="2400" b="1" baseline="30000" dirty="0">
                <a:solidFill>
                  <a:srgbClr val="FFFFFF"/>
                </a:solidFill>
                <a:latin typeface="Arial" pitchFamily="34" charset="0"/>
                <a:ea typeface="Arial Unicode MS" pitchFamily="34" charset="-128"/>
                <a:cs typeface="Arial" pitchFamily="34" charset="0"/>
              </a:rPr>
              <a:t>2+ </a:t>
            </a:r>
            <a:r>
              <a:rPr lang="en-US" sz="2400" b="1" baseline="30000" dirty="0" smtClean="0">
                <a:solidFill>
                  <a:srgbClr val="FFFFFF"/>
                </a:solidFill>
                <a:latin typeface="Arial" pitchFamily="34" charset="0"/>
                <a:ea typeface="Arial Unicode MS" pitchFamily="34" charset="-128"/>
                <a:cs typeface="Arial" pitchFamily="34" charset="0"/>
              </a:rPr>
              <a:t>   </a:t>
            </a:r>
            <a:r>
              <a:rPr lang="en-US" sz="2400" b="1" dirty="0" smtClean="0">
                <a:solidFill>
                  <a:srgbClr val="FFFFFF"/>
                </a:solidFill>
                <a:latin typeface="Arial"/>
                <a:cs typeface="Arial"/>
              </a:rPr>
              <a:t>→</a:t>
            </a:r>
            <a:r>
              <a:rPr lang="en-US" sz="2400" b="1" baseline="30000" dirty="0" smtClean="0"/>
              <a:t>   </a:t>
            </a:r>
            <a:r>
              <a:rPr lang="en-US" sz="2400" b="1" dirty="0" err="1" smtClean="0">
                <a:solidFill>
                  <a:srgbClr val="FFFFFF"/>
                </a:solidFill>
              </a:rPr>
              <a:t>Tetany</a:t>
            </a:r>
            <a:r>
              <a:rPr lang="en-US" sz="2400" b="1" dirty="0">
                <a:solidFill>
                  <a:srgbClr val="FFFFFF"/>
                </a:solidFill>
              </a:rPr>
              <a:t>.</a:t>
            </a:r>
            <a:r>
              <a:rPr lang="en-US" sz="2400" b="1" baseline="30000" dirty="0" smtClean="0"/>
              <a:t>               </a:t>
            </a:r>
          </a:p>
          <a:p>
            <a:pPr marL="0" indent="0" eaLnBrk="1" hangingPunct="1">
              <a:buNone/>
            </a:pPr>
            <a:r>
              <a:rPr lang="en-US" sz="2400" b="1" dirty="0" smtClean="0"/>
              <a:t>                          </a:t>
            </a:r>
          </a:p>
        </p:txBody>
      </p:sp>
      <p:sp>
        <p:nvSpPr>
          <p:cNvPr id="5123" name="Oval 4"/>
          <p:cNvSpPr>
            <a:spLocks noChangeArrowheads="1"/>
          </p:cNvSpPr>
          <p:nvPr/>
        </p:nvSpPr>
        <p:spPr bwMode="auto">
          <a:xfrm>
            <a:off x="762000" y="2590800"/>
            <a:ext cx="1905000" cy="1066800"/>
          </a:xfrm>
          <a:prstGeom prst="ellipse">
            <a:avLst/>
          </a:prstGeom>
          <a:solidFill>
            <a:srgbClr val="FF3300"/>
          </a:solidFill>
          <a:ln w="9525">
            <a:solidFill>
              <a:schemeClr val="tx1"/>
            </a:solidFill>
            <a:round/>
            <a:headEnd/>
            <a:tailEnd/>
          </a:ln>
        </p:spPr>
        <p:txBody>
          <a:bodyPr wrap="none" anchor="ctr"/>
          <a:lstStyle/>
          <a:p>
            <a:pPr algn="ctr" fontAlgn="base">
              <a:spcBef>
                <a:spcPct val="0"/>
              </a:spcBef>
              <a:spcAft>
                <a:spcPct val="0"/>
              </a:spcAft>
            </a:pPr>
            <a:r>
              <a:rPr lang="en-US" sz="2400" b="1" dirty="0" smtClean="0">
                <a:solidFill>
                  <a:srgbClr val="002060"/>
                </a:solidFill>
              </a:rPr>
              <a:t>Albumin</a:t>
            </a:r>
          </a:p>
        </p:txBody>
      </p:sp>
      <p:sp>
        <p:nvSpPr>
          <p:cNvPr id="5124" name="Oval 5"/>
          <p:cNvSpPr>
            <a:spLocks noChangeArrowheads="1"/>
          </p:cNvSpPr>
          <p:nvPr/>
        </p:nvSpPr>
        <p:spPr bwMode="auto">
          <a:xfrm>
            <a:off x="4876800" y="2514600"/>
            <a:ext cx="2133600" cy="1066800"/>
          </a:xfrm>
          <a:prstGeom prst="ellipse">
            <a:avLst/>
          </a:prstGeom>
          <a:solidFill>
            <a:schemeClr val="accent1"/>
          </a:solidFill>
          <a:ln w="9525">
            <a:solidFill>
              <a:schemeClr val="tx1"/>
            </a:solidFill>
            <a:round/>
            <a:headEnd/>
            <a:tailEnd/>
          </a:ln>
        </p:spPr>
        <p:txBody>
          <a:bodyPr wrap="none" anchor="ctr"/>
          <a:lstStyle/>
          <a:p>
            <a:pPr algn="ctr" fontAlgn="base">
              <a:spcBef>
                <a:spcPct val="0"/>
              </a:spcBef>
              <a:spcAft>
                <a:spcPct val="0"/>
              </a:spcAft>
            </a:pPr>
            <a:r>
              <a:rPr lang="en-US" sz="2400" b="1" dirty="0" smtClean="0">
                <a:solidFill>
                  <a:srgbClr val="002060"/>
                </a:solidFill>
              </a:rPr>
              <a:t>Albumin</a:t>
            </a:r>
          </a:p>
        </p:txBody>
      </p:sp>
      <p:sp>
        <p:nvSpPr>
          <p:cNvPr id="5125" name="Text Box 6"/>
          <p:cNvSpPr txBox="1">
            <a:spLocks noChangeArrowheads="1"/>
          </p:cNvSpPr>
          <p:nvPr/>
        </p:nvSpPr>
        <p:spPr bwMode="auto">
          <a:xfrm>
            <a:off x="2133600" y="2133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dirty="0" smtClean="0"/>
              <a:t>H</a:t>
            </a:r>
          </a:p>
        </p:txBody>
      </p:sp>
      <p:sp>
        <p:nvSpPr>
          <p:cNvPr id="5126" name="Text Box 7"/>
          <p:cNvSpPr txBox="1">
            <a:spLocks noChangeArrowheads="1"/>
          </p:cNvSpPr>
          <p:nvPr/>
        </p:nvSpPr>
        <p:spPr bwMode="auto">
          <a:xfrm>
            <a:off x="2362200" y="2286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dirty="0" smtClean="0"/>
              <a:t>H</a:t>
            </a:r>
          </a:p>
        </p:txBody>
      </p:sp>
      <p:sp>
        <p:nvSpPr>
          <p:cNvPr id="5127" name="Text Box 8"/>
          <p:cNvSpPr txBox="1">
            <a:spLocks noChangeArrowheads="1"/>
          </p:cNvSpPr>
          <p:nvPr/>
        </p:nvSpPr>
        <p:spPr bwMode="auto">
          <a:xfrm>
            <a:off x="2667000" y="2514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dirty="0" smtClean="0"/>
              <a:t>H</a:t>
            </a:r>
          </a:p>
        </p:txBody>
      </p:sp>
      <p:sp>
        <p:nvSpPr>
          <p:cNvPr id="5128" name="Text Box 9"/>
          <p:cNvSpPr txBox="1">
            <a:spLocks noChangeArrowheads="1"/>
          </p:cNvSpPr>
          <p:nvPr/>
        </p:nvSpPr>
        <p:spPr bwMode="auto">
          <a:xfrm>
            <a:off x="6477000" y="2133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dirty="0" smtClean="0"/>
              <a:t>H</a:t>
            </a:r>
          </a:p>
        </p:txBody>
      </p:sp>
      <p:sp>
        <p:nvSpPr>
          <p:cNvPr id="5129" name="Text Box 10"/>
          <p:cNvSpPr txBox="1">
            <a:spLocks noChangeArrowheads="1"/>
          </p:cNvSpPr>
          <p:nvPr/>
        </p:nvSpPr>
        <p:spPr bwMode="auto">
          <a:xfrm>
            <a:off x="6705600" y="22860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b="1" dirty="0" err="1" smtClean="0">
                <a:solidFill>
                  <a:srgbClr val="FFFF00"/>
                </a:solidFill>
              </a:rPr>
              <a:t>Ca</a:t>
            </a:r>
            <a:r>
              <a:rPr lang="en-US" b="1" baseline="30000" dirty="0" smtClean="0">
                <a:solidFill>
                  <a:srgbClr val="FFFF00"/>
                </a:solidFill>
              </a:rPr>
              <a:t>++</a:t>
            </a:r>
          </a:p>
        </p:txBody>
      </p:sp>
      <p:sp>
        <p:nvSpPr>
          <p:cNvPr id="5130" name="Text Box 11"/>
          <p:cNvSpPr txBox="1">
            <a:spLocks noChangeArrowheads="1"/>
          </p:cNvSpPr>
          <p:nvPr/>
        </p:nvSpPr>
        <p:spPr bwMode="auto">
          <a:xfrm>
            <a:off x="7086600" y="25908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b="1" dirty="0" err="1" smtClean="0">
                <a:solidFill>
                  <a:srgbClr val="FFFF00"/>
                </a:solidFill>
              </a:rPr>
              <a:t>Ca</a:t>
            </a:r>
            <a:r>
              <a:rPr lang="en-US" b="1" baseline="30000" dirty="0" smtClean="0">
                <a:solidFill>
                  <a:srgbClr val="FFFF00"/>
                </a:solidFill>
              </a:rPr>
              <a:t>++</a:t>
            </a:r>
          </a:p>
        </p:txBody>
      </p:sp>
      <p:sp>
        <p:nvSpPr>
          <p:cNvPr id="5131" name="Text Box 12"/>
          <p:cNvSpPr txBox="1">
            <a:spLocks noChangeArrowheads="1"/>
          </p:cNvSpPr>
          <p:nvPr/>
        </p:nvSpPr>
        <p:spPr bwMode="auto">
          <a:xfrm>
            <a:off x="7086600" y="29718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b="1" dirty="0" err="1" smtClean="0">
                <a:solidFill>
                  <a:srgbClr val="FFFF00"/>
                </a:solidFill>
              </a:rPr>
              <a:t>Ca</a:t>
            </a:r>
            <a:r>
              <a:rPr lang="en-US" b="1" baseline="30000" dirty="0" smtClean="0">
                <a:solidFill>
                  <a:srgbClr val="FFFF00"/>
                </a:solidFill>
              </a:rPr>
              <a:t>++</a:t>
            </a:r>
          </a:p>
        </p:txBody>
      </p:sp>
      <p:sp>
        <p:nvSpPr>
          <p:cNvPr id="5132" name="Text Box 13"/>
          <p:cNvSpPr txBox="1">
            <a:spLocks noChangeArrowheads="1"/>
          </p:cNvSpPr>
          <p:nvPr/>
        </p:nvSpPr>
        <p:spPr bwMode="auto">
          <a:xfrm>
            <a:off x="7010400" y="32766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b="1" dirty="0" err="1" smtClean="0">
                <a:solidFill>
                  <a:srgbClr val="FFFF00"/>
                </a:solidFill>
              </a:rPr>
              <a:t>Ca</a:t>
            </a:r>
            <a:r>
              <a:rPr lang="en-US" b="1" baseline="30000" dirty="0" smtClean="0">
                <a:solidFill>
                  <a:srgbClr val="FFFF00"/>
                </a:solidFill>
              </a:rPr>
              <a:t>++</a:t>
            </a:r>
          </a:p>
        </p:txBody>
      </p:sp>
      <p:sp>
        <p:nvSpPr>
          <p:cNvPr id="5133" name="Line 14"/>
          <p:cNvSpPr>
            <a:spLocks noChangeShapeType="1"/>
          </p:cNvSpPr>
          <p:nvPr/>
        </p:nvSpPr>
        <p:spPr bwMode="auto">
          <a:xfrm flipV="1">
            <a:off x="2133600" y="2514600"/>
            <a:ext cx="15240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5134" name="Line 15"/>
          <p:cNvSpPr>
            <a:spLocks noChangeShapeType="1"/>
          </p:cNvSpPr>
          <p:nvPr/>
        </p:nvSpPr>
        <p:spPr bwMode="auto">
          <a:xfrm flipV="1">
            <a:off x="2362200" y="2590800"/>
            <a:ext cx="15240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5135" name="Line 16"/>
          <p:cNvSpPr>
            <a:spLocks noChangeShapeType="1"/>
          </p:cNvSpPr>
          <p:nvPr/>
        </p:nvSpPr>
        <p:spPr bwMode="auto">
          <a:xfrm flipV="1">
            <a:off x="2514600" y="2819400"/>
            <a:ext cx="228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5136" name="Text Box 17"/>
          <p:cNvSpPr txBox="1">
            <a:spLocks noChangeArrowheads="1"/>
          </p:cNvSpPr>
          <p:nvPr/>
        </p:nvSpPr>
        <p:spPr bwMode="auto">
          <a:xfrm>
            <a:off x="2819400" y="28194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b="1" dirty="0" err="1" smtClean="0">
                <a:solidFill>
                  <a:srgbClr val="FFFF00"/>
                </a:solidFill>
              </a:rPr>
              <a:t>Ca</a:t>
            </a:r>
            <a:r>
              <a:rPr lang="en-US" b="1" baseline="30000" dirty="0" smtClean="0">
                <a:solidFill>
                  <a:srgbClr val="FFFF00"/>
                </a:solidFill>
              </a:rPr>
              <a:t>++</a:t>
            </a:r>
          </a:p>
        </p:txBody>
      </p:sp>
      <p:sp>
        <p:nvSpPr>
          <p:cNvPr id="5137" name="Text Box 18"/>
          <p:cNvSpPr txBox="1">
            <a:spLocks noChangeArrowheads="1"/>
          </p:cNvSpPr>
          <p:nvPr/>
        </p:nvSpPr>
        <p:spPr bwMode="auto">
          <a:xfrm>
            <a:off x="2667000" y="32004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b="1" dirty="0" err="1" smtClean="0">
                <a:solidFill>
                  <a:srgbClr val="FFFF00"/>
                </a:solidFill>
              </a:rPr>
              <a:t>Ca</a:t>
            </a:r>
            <a:r>
              <a:rPr lang="en-US" b="1" baseline="30000" dirty="0" smtClean="0">
                <a:solidFill>
                  <a:srgbClr val="FFFF00"/>
                </a:solidFill>
              </a:rPr>
              <a:t>++</a:t>
            </a:r>
          </a:p>
        </p:txBody>
      </p:sp>
      <p:sp>
        <p:nvSpPr>
          <p:cNvPr id="5138" name="Line 19"/>
          <p:cNvSpPr>
            <a:spLocks noChangeShapeType="1"/>
          </p:cNvSpPr>
          <p:nvPr/>
        </p:nvSpPr>
        <p:spPr bwMode="auto">
          <a:xfrm flipV="1">
            <a:off x="2667000" y="3048000"/>
            <a:ext cx="228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5139" name="Line 20"/>
          <p:cNvSpPr>
            <a:spLocks noChangeShapeType="1"/>
          </p:cNvSpPr>
          <p:nvPr/>
        </p:nvSpPr>
        <p:spPr bwMode="auto">
          <a:xfrm>
            <a:off x="2590800" y="3352800"/>
            <a:ext cx="152400" cy="76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5140" name="Line 21"/>
          <p:cNvSpPr>
            <a:spLocks noChangeShapeType="1"/>
          </p:cNvSpPr>
          <p:nvPr/>
        </p:nvSpPr>
        <p:spPr bwMode="auto">
          <a:xfrm flipV="1">
            <a:off x="6400800" y="2438400"/>
            <a:ext cx="15240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5141" name="Line 22"/>
          <p:cNvSpPr>
            <a:spLocks noChangeShapeType="1"/>
          </p:cNvSpPr>
          <p:nvPr/>
        </p:nvSpPr>
        <p:spPr bwMode="auto">
          <a:xfrm flipV="1">
            <a:off x="6781800" y="2667000"/>
            <a:ext cx="152400" cy="76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5142" name="Line 23"/>
          <p:cNvSpPr>
            <a:spLocks noChangeShapeType="1"/>
          </p:cNvSpPr>
          <p:nvPr/>
        </p:nvSpPr>
        <p:spPr bwMode="auto">
          <a:xfrm flipV="1">
            <a:off x="6934200" y="2895600"/>
            <a:ext cx="228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5143" name="Line 24"/>
          <p:cNvSpPr>
            <a:spLocks noChangeShapeType="1"/>
          </p:cNvSpPr>
          <p:nvPr/>
        </p:nvSpPr>
        <p:spPr bwMode="auto">
          <a:xfrm flipV="1">
            <a:off x="6934200" y="3200400"/>
            <a:ext cx="228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5144" name="Line 25"/>
          <p:cNvSpPr>
            <a:spLocks noChangeShapeType="1"/>
          </p:cNvSpPr>
          <p:nvPr/>
        </p:nvSpPr>
        <p:spPr bwMode="auto">
          <a:xfrm>
            <a:off x="6781800" y="3352800"/>
            <a:ext cx="381000" cy="76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5145" name="Line 26"/>
          <p:cNvSpPr>
            <a:spLocks noChangeShapeType="1"/>
          </p:cNvSpPr>
          <p:nvPr/>
        </p:nvSpPr>
        <p:spPr bwMode="auto">
          <a:xfrm>
            <a:off x="1676400" y="3625516"/>
            <a:ext cx="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5146" name="Line 27"/>
          <p:cNvSpPr>
            <a:spLocks noChangeShapeType="1"/>
          </p:cNvSpPr>
          <p:nvPr/>
        </p:nvSpPr>
        <p:spPr bwMode="auto">
          <a:xfrm>
            <a:off x="5851358" y="3581400"/>
            <a:ext cx="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5150" name="Line 31"/>
          <p:cNvSpPr>
            <a:spLocks noChangeShapeType="1"/>
          </p:cNvSpPr>
          <p:nvPr/>
        </p:nvSpPr>
        <p:spPr bwMode="auto">
          <a:xfrm flipV="1">
            <a:off x="799190" y="4030579"/>
            <a:ext cx="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5151" name="Line 32"/>
          <p:cNvSpPr>
            <a:spLocks noChangeShapeType="1"/>
          </p:cNvSpPr>
          <p:nvPr/>
        </p:nvSpPr>
        <p:spPr bwMode="auto">
          <a:xfrm>
            <a:off x="4876800" y="4104773"/>
            <a:ext cx="0" cy="62965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r>
              <a:rPr lang="en-US" sz="2400" dirty="0" smtClean="0">
                <a:solidFill>
                  <a:srgbClr val="000000"/>
                </a:solidFill>
              </a:rPr>
              <a:t> </a:t>
            </a:r>
          </a:p>
        </p:txBody>
      </p:sp>
    </p:spTree>
    <p:extLst>
      <p:ext uri="{BB962C8B-B14F-4D97-AF65-F5344CB8AC3E}">
        <p14:creationId xmlns:p14="http://schemas.microsoft.com/office/powerpoint/2010/main" val="1424446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9">
                                            <p:txEl>
                                              <p:pRg st="7" end="7"/>
                                            </p:txEl>
                                          </p:spTgt>
                                        </p:tgtEl>
                                        <p:attrNameLst>
                                          <p:attrName>style.visibility</p:attrName>
                                        </p:attrNameLst>
                                      </p:cBhvr>
                                      <p:to>
                                        <p:strVal val="visible"/>
                                      </p:to>
                                    </p:set>
                                    <p:anim calcmode="lin" valueType="num">
                                      <p:cBhvr additive="base">
                                        <p:cTn id="25" dur="500" fill="hold"/>
                                        <p:tgtEl>
                                          <p:spTgt spid="24579">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79">
                                            <p:txEl>
                                              <p:pRg st="8" end="8"/>
                                            </p:txEl>
                                          </p:spTgt>
                                        </p:tgtEl>
                                        <p:attrNameLst>
                                          <p:attrName>style.visibility</p:attrName>
                                        </p:attrNameLst>
                                      </p:cBhvr>
                                      <p:to>
                                        <p:strVal val="visible"/>
                                      </p:to>
                                    </p:set>
                                    <p:anim calcmode="lin" valueType="num">
                                      <p:cBhvr additive="base">
                                        <p:cTn id="31" dur="500" fill="hold"/>
                                        <p:tgtEl>
                                          <p:spTgt spid="2457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579">
                                            <p:txEl>
                                              <p:pRg st="9" end="9"/>
                                            </p:txEl>
                                          </p:spTgt>
                                        </p:tgtEl>
                                        <p:attrNameLst>
                                          <p:attrName>style.visibility</p:attrName>
                                        </p:attrNameLst>
                                      </p:cBhvr>
                                      <p:to>
                                        <p:strVal val="visible"/>
                                      </p:to>
                                    </p:set>
                                    <p:anim calcmode="lin" valueType="num">
                                      <p:cBhvr additive="base">
                                        <p:cTn id="37" dur="500" fill="hold"/>
                                        <p:tgtEl>
                                          <p:spTgt spid="24579">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57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579">
                                            <p:txEl>
                                              <p:pRg st="10" end="10"/>
                                            </p:txEl>
                                          </p:spTgt>
                                        </p:tgtEl>
                                        <p:attrNameLst>
                                          <p:attrName>style.visibility</p:attrName>
                                        </p:attrNameLst>
                                      </p:cBhvr>
                                      <p:to>
                                        <p:strVal val="visible"/>
                                      </p:to>
                                    </p:set>
                                    <p:anim calcmode="lin" valueType="num">
                                      <p:cBhvr additive="base">
                                        <p:cTn id="43" dur="500" fill="hold"/>
                                        <p:tgtEl>
                                          <p:spTgt spid="24579">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57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579">
                                            <p:txEl>
                                              <p:pRg st="11" end="11"/>
                                            </p:txEl>
                                          </p:spTgt>
                                        </p:tgtEl>
                                        <p:attrNameLst>
                                          <p:attrName>style.visibility</p:attrName>
                                        </p:attrNameLst>
                                      </p:cBhvr>
                                      <p:to>
                                        <p:strVal val="visible"/>
                                      </p:to>
                                    </p:set>
                                    <p:anim calcmode="lin" valueType="num">
                                      <p:cBhvr additive="base">
                                        <p:cTn id="49" dur="500" fill="hold"/>
                                        <p:tgtEl>
                                          <p:spTgt spid="24579">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57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62000" y="152400"/>
            <a:ext cx="7772400" cy="609600"/>
          </a:xfrm>
        </p:spPr>
        <p:txBody>
          <a:bodyPr/>
          <a:lstStyle/>
          <a:p>
            <a:pPr eaLnBrk="1" hangingPunct="1"/>
            <a:r>
              <a:rPr lang="en-US" sz="2400" b="1" dirty="0" smtClean="0">
                <a:solidFill>
                  <a:srgbClr val="FFFF00"/>
                </a:solidFill>
                <a:latin typeface="Arial" pitchFamily="34" charset="0"/>
                <a:cs typeface="Arial" pitchFamily="34" charset="0"/>
              </a:rPr>
              <a:t>Vitamin D deficiency:  Rickets</a:t>
            </a:r>
          </a:p>
        </p:txBody>
      </p:sp>
      <p:sp>
        <p:nvSpPr>
          <p:cNvPr id="41987" name="Rectangle 3"/>
          <p:cNvSpPr>
            <a:spLocks noGrp="1" noChangeArrowheads="1"/>
          </p:cNvSpPr>
          <p:nvPr>
            <p:ph idx="1"/>
          </p:nvPr>
        </p:nvSpPr>
        <p:spPr>
          <a:xfrm>
            <a:off x="762000" y="685800"/>
            <a:ext cx="7391400" cy="5715000"/>
          </a:xfrm>
        </p:spPr>
        <p:txBody>
          <a:bodyPr/>
          <a:lstStyle/>
          <a:p>
            <a:pPr eaLnBrk="1" hangingPunct="1"/>
            <a:r>
              <a:rPr lang="en-US" sz="2000" b="1" dirty="0" smtClean="0">
                <a:latin typeface="Arial" pitchFamily="34" charset="0"/>
                <a:cs typeface="Arial" pitchFamily="34" charset="0"/>
              </a:rPr>
              <a:t>Inadequate intake and absence of sunlight</a:t>
            </a:r>
          </a:p>
          <a:p>
            <a:pPr eaLnBrk="1" hangingPunct="1"/>
            <a:endParaRPr lang="en-US" sz="2000" b="1" dirty="0" smtClean="0">
              <a:latin typeface="Arial" pitchFamily="34" charset="0"/>
              <a:cs typeface="Arial" pitchFamily="34" charset="0"/>
            </a:endParaRPr>
          </a:p>
          <a:p>
            <a:pPr eaLnBrk="1" hangingPunct="1"/>
            <a:r>
              <a:rPr lang="en-US" sz="2000" b="1" dirty="0" smtClean="0">
                <a:latin typeface="Arial" pitchFamily="34" charset="0"/>
                <a:cs typeface="Arial" pitchFamily="34" charset="0"/>
              </a:rPr>
              <a:t>The most prominent clinical effect of Vitamin D deficiency </a:t>
            </a:r>
            <a:r>
              <a:rPr lang="en-US" sz="2000" b="1" dirty="0" smtClean="0">
                <a:latin typeface="Arial" pitchFamily="34" charset="0"/>
                <a:cs typeface="Arial" pitchFamily="34" charset="0"/>
              </a:rPr>
              <a:t>in adults is </a:t>
            </a:r>
            <a:r>
              <a:rPr lang="en-US" sz="2000" b="1" dirty="0" err="1" smtClean="0">
                <a:solidFill>
                  <a:srgbClr val="FFFF00"/>
                </a:solidFill>
                <a:latin typeface="Arial" pitchFamily="34" charset="0"/>
                <a:cs typeface="Arial" pitchFamily="34" charset="0"/>
              </a:rPr>
              <a:t>osteomalacia</a:t>
            </a:r>
            <a:r>
              <a:rPr lang="en-US" sz="2000" b="1" dirty="0" smtClean="0">
                <a:latin typeface="Arial" pitchFamily="34" charset="0"/>
                <a:cs typeface="Arial" pitchFamily="34" charset="0"/>
              </a:rPr>
              <a:t>, or the defective mineralization of </a:t>
            </a:r>
            <a:r>
              <a:rPr lang="en-US" sz="2000" b="1" dirty="0" smtClean="0">
                <a:latin typeface="Arial" pitchFamily="34" charset="0"/>
                <a:cs typeface="Arial" pitchFamily="34" charset="0"/>
              </a:rPr>
              <a:t>bone matrix.</a:t>
            </a:r>
            <a:endParaRPr lang="en-US" sz="2000" b="1" dirty="0" smtClean="0">
              <a:latin typeface="Arial" pitchFamily="34" charset="0"/>
              <a:cs typeface="Arial" pitchFamily="34" charset="0"/>
            </a:endParaRPr>
          </a:p>
          <a:p>
            <a:pPr eaLnBrk="1" hangingPunct="1"/>
            <a:endParaRPr lang="en-US" sz="2000" dirty="0" smtClean="0">
              <a:latin typeface="Arial" pitchFamily="34" charset="0"/>
              <a:cs typeface="Arial" pitchFamily="34" charset="0"/>
            </a:endParaRPr>
          </a:p>
          <a:p>
            <a:pPr eaLnBrk="1" hangingPunct="1"/>
            <a:r>
              <a:rPr lang="en-US" sz="2000" b="1" dirty="0" smtClean="0">
                <a:latin typeface="Arial" pitchFamily="34" charset="0"/>
                <a:cs typeface="Arial" pitchFamily="34" charset="0"/>
              </a:rPr>
              <a:t>Vitamin D deficiency in children produces </a:t>
            </a:r>
            <a:r>
              <a:rPr lang="en-US" sz="2000" b="1" dirty="0" smtClean="0">
                <a:solidFill>
                  <a:srgbClr val="FFFF00"/>
                </a:solidFill>
                <a:latin typeface="Arial" pitchFamily="34" charset="0"/>
                <a:cs typeface="Arial" pitchFamily="34" charset="0"/>
              </a:rPr>
              <a:t>rickets leading to (bow-legged) due to weight bearing on the legs.</a:t>
            </a:r>
            <a:endParaRPr lang="en-US" sz="2000" b="1" dirty="0" smtClean="0">
              <a:solidFill>
                <a:srgbClr val="FFFF00"/>
              </a:solidFill>
              <a:latin typeface="Arial" pitchFamily="34" charset="0"/>
              <a:cs typeface="Arial" pitchFamily="34" charset="0"/>
            </a:endParaRPr>
          </a:p>
          <a:p>
            <a:pPr eaLnBrk="1" hangingPunct="1"/>
            <a:endParaRPr lang="en-US" sz="2000" dirty="0" smtClean="0">
              <a:latin typeface="Arial" pitchFamily="34" charset="0"/>
              <a:cs typeface="Arial" pitchFamily="34" charset="0"/>
            </a:endParaRPr>
          </a:p>
          <a:p>
            <a:pPr eaLnBrk="1" hangingPunct="1"/>
            <a:r>
              <a:rPr lang="en-US" sz="2000" b="1" dirty="0" smtClean="0">
                <a:latin typeface="Arial" pitchFamily="34" charset="0"/>
                <a:cs typeface="Arial" pitchFamily="34" charset="0"/>
              </a:rPr>
              <a:t>A deficiency of renal 1α-hydroxylase produces </a:t>
            </a:r>
            <a:r>
              <a:rPr lang="en-US" sz="2000" b="1" dirty="0" smtClean="0">
                <a:solidFill>
                  <a:srgbClr val="FFFF00"/>
                </a:solidFill>
                <a:latin typeface="Arial" pitchFamily="34" charset="0"/>
                <a:cs typeface="Arial" pitchFamily="34" charset="0"/>
              </a:rPr>
              <a:t>vitamin D-resistant rickets</a:t>
            </a:r>
          </a:p>
          <a:p>
            <a:pPr lvl="1" eaLnBrk="1" hangingPunct="1"/>
            <a:r>
              <a:rPr lang="en-US" sz="2000" b="1" dirty="0" smtClean="0">
                <a:latin typeface="Arial" pitchFamily="34" charset="0"/>
                <a:cs typeface="Arial" pitchFamily="34" charset="0"/>
              </a:rPr>
              <a:t>Sex linked gene on the X chromosome</a:t>
            </a:r>
          </a:p>
          <a:p>
            <a:pPr lvl="1" eaLnBrk="1" hangingPunct="1"/>
            <a:r>
              <a:rPr lang="en-US" sz="2000" b="1" dirty="0" smtClean="0">
                <a:latin typeface="Arial" pitchFamily="34" charset="0"/>
                <a:cs typeface="Arial" pitchFamily="34" charset="0"/>
              </a:rPr>
              <a:t>Teeth may be </a:t>
            </a:r>
            <a:r>
              <a:rPr lang="en-US" sz="2000" b="1" dirty="0" err="1" smtClean="0">
                <a:latin typeface="Arial" pitchFamily="34" charset="0"/>
                <a:cs typeface="Arial" pitchFamily="34" charset="0"/>
              </a:rPr>
              <a:t>hypoplastic</a:t>
            </a:r>
            <a:r>
              <a:rPr lang="en-US" sz="2000" b="1" dirty="0" smtClean="0">
                <a:latin typeface="Arial" pitchFamily="34" charset="0"/>
                <a:cs typeface="Arial" pitchFamily="34" charset="0"/>
              </a:rPr>
              <a:t> and eruption may be retarded</a:t>
            </a:r>
          </a:p>
        </p:txBody>
      </p:sp>
    </p:spTree>
    <p:extLst>
      <p:ext uri="{BB962C8B-B14F-4D97-AF65-F5344CB8AC3E}">
        <p14:creationId xmlns:p14="http://schemas.microsoft.com/office/powerpoint/2010/main" val="3214612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6" name="Rectangle 6"/>
          <p:cNvSpPr>
            <a:spLocks noChangeArrowheads="1"/>
          </p:cNvSpPr>
          <p:nvPr/>
        </p:nvSpPr>
        <p:spPr bwMode="auto">
          <a:xfrm rot="10800000" flipV="1">
            <a:off x="1066800" y="304800"/>
            <a:ext cx="7010400" cy="609600"/>
          </a:xfrm>
          <a:prstGeom prst="rect">
            <a:avLst/>
          </a:prstGeom>
          <a:noFill/>
          <a:ln w="9525">
            <a:solidFill>
              <a:srgbClr val="CCECFF"/>
            </a:solidFill>
            <a:miter lim="800000"/>
            <a:headEnd/>
            <a:tailEnd/>
          </a:ln>
          <a:effectLst/>
        </p:spPr>
        <p:txBody>
          <a:bodyPr anchor="ctr"/>
          <a:lstStyle/>
          <a:p>
            <a:pPr algn="ctr" fontAlgn="base">
              <a:spcBef>
                <a:spcPct val="0"/>
              </a:spcBef>
              <a:spcAft>
                <a:spcPct val="0"/>
              </a:spcAft>
              <a:defRPr/>
            </a:pPr>
            <a:r>
              <a:rPr lang="en-US" sz="2800" b="1" dirty="0">
                <a:solidFill>
                  <a:srgbClr val="FFFF00"/>
                </a:solidFill>
                <a:effectLst>
                  <a:outerShdw blurRad="38100" dist="38100" dir="2700000" algn="tl">
                    <a:srgbClr val="000000"/>
                  </a:outerShdw>
                </a:effectLst>
                <a:latin typeface="Arial" pitchFamily="34" charset="0"/>
                <a:cs typeface="Arial" pitchFamily="34" charset="0"/>
              </a:rPr>
              <a:t>Images of Rickets</a:t>
            </a:r>
          </a:p>
        </p:txBody>
      </p:sp>
      <p:pic>
        <p:nvPicPr>
          <p:cNvPr id="3277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3962400"/>
            <a:ext cx="1651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1143000"/>
            <a:ext cx="17970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3962400"/>
            <a:ext cx="2133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0" descr="rickets9"/>
          <p:cNvPicPr>
            <a:picLocks noChangeAspect="1" noChangeArrowheads="1"/>
          </p:cNvPicPr>
          <p:nvPr/>
        </p:nvPicPr>
        <p:blipFill>
          <a:blip r:embed="rId6" cstate="print">
            <a:extLst>
              <a:ext uri="{28A0092B-C50C-407E-A947-70E740481C1C}">
                <a14:useLocalDpi xmlns:a14="http://schemas.microsoft.com/office/drawing/2010/main" val="0"/>
              </a:ext>
            </a:extLst>
          </a:blip>
          <a:srcRect l="432" t="24576"/>
          <a:stretch>
            <a:fillRect/>
          </a:stretch>
        </p:blipFill>
        <p:spPr bwMode="auto">
          <a:xfrm>
            <a:off x="5867400" y="1143000"/>
            <a:ext cx="1752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1" descr="rickets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6145" y="1080354"/>
            <a:ext cx="2164640" cy="204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 Box 12"/>
          <p:cNvSpPr txBox="1">
            <a:spLocks noChangeArrowheads="1"/>
          </p:cNvSpPr>
          <p:nvPr/>
        </p:nvSpPr>
        <p:spPr bwMode="auto">
          <a:xfrm>
            <a:off x="6324600" y="35052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sz="1600" b="1" dirty="0" smtClean="0">
                <a:latin typeface="Arial" pitchFamily="34" charset="0"/>
                <a:cs typeface="Arial" pitchFamily="34" charset="0"/>
              </a:rPr>
              <a:t>Rachitic Rosary</a:t>
            </a:r>
          </a:p>
        </p:txBody>
      </p:sp>
      <p:sp>
        <p:nvSpPr>
          <p:cNvPr id="32777" name="Text Box 13"/>
          <p:cNvSpPr txBox="1">
            <a:spLocks noChangeArrowheads="1"/>
          </p:cNvSpPr>
          <p:nvPr/>
        </p:nvSpPr>
        <p:spPr bwMode="auto">
          <a:xfrm>
            <a:off x="914400" y="3124200"/>
            <a:ext cx="3581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sz="1600" b="1" dirty="0" smtClean="0">
                <a:latin typeface="Arial" pitchFamily="34" charset="0"/>
                <a:cs typeface="Arial" pitchFamily="34" charset="0"/>
              </a:rPr>
              <a:t>Wrist expansion: cupping and fraying of hypertrophied </a:t>
            </a:r>
            <a:r>
              <a:rPr lang="en-US" sz="1600" b="1" dirty="0" err="1" smtClean="0">
                <a:latin typeface="Arial" pitchFamily="34" charset="0"/>
                <a:cs typeface="Arial" pitchFamily="34" charset="0"/>
              </a:rPr>
              <a:t>metaphyseal</a:t>
            </a:r>
            <a:r>
              <a:rPr lang="en-US" sz="1600" b="1" dirty="0" smtClean="0">
                <a:latin typeface="Arial" pitchFamily="34" charset="0"/>
                <a:cs typeface="Arial" pitchFamily="34" charset="0"/>
              </a:rPr>
              <a:t> plate</a:t>
            </a:r>
          </a:p>
        </p:txBody>
      </p:sp>
      <p:sp>
        <p:nvSpPr>
          <p:cNvPr id="32778" name="Text Box 14"/>
          <p:cNvSpPr txBox="1">
            <a:spLocks noChangeArrowheads="1"/>
          </p:cNvSpPr>
          <p:nvPr/>
        </p:nvSpPr>
        <p:spPr bwMode="auto">
          <a:xfrm>
            <a:off x="5013325" y="6132513"/>
            <a:ext cx="1768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ru-RU" smtClean="0">
              <a:solidFill>
                <a:srgbClr val="000000"/>
              </a:solidFill>
            </a:endParaRPr>
          </a:p>
        </p:txBody>
      </p:sp>
      <p:sp>
        <p:nvSpPr>
          <p:cNvPr id="32779" name="Text Box 15"/>
          <p:cNvSpPr txBox="1">
            <a:spLocks noChangeArrowheads="1"/>
          </p:cNvSpPr>
          <p:nvPr/>
        </p:nvSpPr>
        <p:spPr bwMode="auto">
          <a:xfrm>
            <a:off x="5897562" y="6096000"/>
            <a:ext cx="24844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sz="1600" b="1" dirty="0" smtClean="0">
                <a:latin typeface="Arial" pitchFamily="34" charset="0"/>
                <a:cs typeface="Arial" pitchFamily="34" charset="0"/>
              </a:rPr>
              <a:t>Rotten-stump epiphysis</a:t>
            </a:r>
          </a:p>
        </p:txBody>
      </p:sp>
      <p:sp>
        <p:nvSpPr>
          <p:cNvPr id="32780" name="Text Box 16"/>
          <p:cNvSpPr txBox="1">
            <a:spLocks noChangeArrowheads="1"/>
          </p:cNvSpPr>
          <p:nvPr/>
        </p:nvSpPr>
        <p:spPr bwMode="auto">
          <a:xfrm>
            <a:off x="1066800" y="6096000"/>
            <a:ext cx="358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sz="1600" b="1" dirty="0" smtClean="0">
                <a:latin typeface="Arial" pitchFamily="34" charset="0"/>
                <a:cs typeface="Arial" pitchFamily="34" charset="0"/>
              </a:rPr>
              <a:t>Bone demineralization and deformity</a:t>
            </a:r>
          </a:p>
        </p:txBody>
      </p:sp>
    </p:spTree>
    <p:extLst>
      <p:ext uri="{BB962C8B-B14F-4D97-AF65-F5344CB8AC3E}">
        <p14:creationId xmlns:p14="http://schemas.microsoft.com/office/powerpoint/2010/main" val="22486730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2"/>
          <p:cNvSpPr>
            <a:spLocks noGrp="1"/>
          </p:cNvSpPr>
          <p:nvPr>
            <p:ph type="title"/>
          </p:nvPr>
        </p:nvSpPr>
        <p:spPr>
          <a:xfrm>
            <a:off x="609600" y="304800"/>
            <a:ext cx="7696200" cy="1295400"/>
          </a:xfrm>
          <a:solidFill>
            <a:schemeClr val="accent3">
              <a:lumMod val="20000"/>
              <a:lumOff val="80000"/>
            </a:schemeClr>
          </a:solidFill>
          <a:ln w="38100"/>
        </p:spPr>
        <p:txBody>
          <a:bodyPr rtlCol="1">
            <a:noAutofit/>
          </a:bodyPr>
          <a:lstStyle/>
          <a:p>
            <a:pPr eaLnBrk="1" fontAlgn="auto" hangingPunct="1">
              <a:spcAft>
                <a:spcPts val="0"/>
              </a:spcAft>
              <a:defRPr/>
            </a:pPr>
            <a:r>
              <a:rPr lang="en-US"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Renal Rickets</a:t>
            </a:r>
            <a:br>
              <a:rPr lang="en-US"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br>
            <a:r>
              <a:rPr lang="en-US"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Renal Osteodystrophy</a:t>
            </a:r>
          </a:p>
        </p:txBody>
      </p:sp>
      <p:sp>
        <p:nvSpPr>
          <p:cNvPr id="35843" name="Rectangle 3"/>
          <p:cNvSpPr>
            <a:spLocks noGrp="1" noChangeArrowheads="1"/>
          </p:cNvSpPr>
          <p:nvPr>
            <p:ph idx="1"/>
          </p:nvPr>
        </p:nvSpPr>
        <p:spPr>
          <a:xfrm>
            <a:off x="381000" y="685800"/>
            <a:ext cx="7600950" cy="5360988"/>
          </a:xfrm>
        </p:spPr>
        <p:txBody>
          <a:bodyPr rtlCol="1">
            <a:normAutofit/>
          </a:bodyPr>
          <a:lstStyle/>
          <a:p>
            <a:pPr algn="ctr" eaLnBrk="1" fontAlgn="auto" hangingPunct="1">
              <a:spcAft>
                <a:spcPts val="0"/>
              </a:spcAft>
              <a:buFontTx/>
              <a:buNone/>
              <a:defRPr/>
            </a:pPr>
            <a:endParaRPr lang="en-US" sz="2400" b="1" dirty="0" smtClean="0">
              <a:solidFill>
                <a:srgbClr val="FF0000"/>
              </a:solidFill>
              <a:effectLst>
                <a:outerShdw blurRad="38100" dist="38100" dir="2700000" algn="tl">
                  <a:srgbClr val="000000">
                    <a:alpha val="43137"/>
                  </a:srgbClr>
                </a:outerShdw>
              </a:effectLst>
              <a:cs typeface="Calibri" pitchFamily="34" charset="0"/>
            </a:endParaRPr>
          </a:p>
          <a:p>
            <a:pPr algn="ctr" eaLnBrk="1" fontAlgn="auto" hangingPunct="1">
              <a:spcAft>
                <a:spcPts val="0"/>
              </a:spcAft>
              <a:buFontTx/>
              <a:buNone/>
              <a:defRPr/>
            </a:pPr>
            <a:endParaRPr lang="en-US" sz="2400" b="1" dirty="0" smtClean="0">
              <a:solidFill>
                <a:srgbClr val="FF0000"/>
              </a:solidFill>
              <a:effectLst>
                <a:outerShdw blurRad="38100" dist="38100" dir="2700000" algn="tl">
                  <a:srgbClr val="000000">
                    <a:alpha val="43137"/>
                  </a:srgbClr>
                </a:outerShdw>
              </a:effectLst>
              <a:cs typeface="Calibri" pitchFamily="34" charset="0"/>
            </a:endParaRPr>
          </a:p>
          <a:p>
            <a:pPr algn="ctr" eaLnBrk="1" fontAlgn="auto" hangingPunct="1">
              <a:spcAft>
                <a:spcPts val="0"/>
              </a:spcAft>
              <a:buFontTx/>
              <a:buNone/>
              <a:defRPr/>
            </a:pPr>
            <a:r>
              <a:rPr lang="en-US" sz="2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In Chronic </a:t>
            </a:r>
            <a:r>
              <a:rPr lang="en-US" sz="2400" b="1" dirty="0">
                <a:solidFill>
                  <a:srgbClr val="FFFF00"/>
                </a:solidFill>
                <a:effectLst>
                  <a:outerShdw blurRad="38100" dist="38100" dir="2700000" algn="tl">
                    <a:srgbClr val="000000">
                      <a:alpha val="43137"/>
                    </a:srgbClr>
                  </a:outerShdw>
                </a:effectLst>
                <a:latin typeface="Arial" pitchFamily="34" charset="0"/>
                <a:cs typeface="Arial" pitchFamily="34" charset="0"/>
              </a:rPr>
              <a:t>R</a:t>
            </a:r>
            <a:r>
              <a:rPr lang="en-US" sz="2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enal Failure</a:t>
            </a:r>
          </a:p>
          <a:p>
            <a:pPr algn="ctr" eaLnBrk="1" fontAlgn="auto" hangingPunct="1">
              <a:spcAft>
                <a:spcPts val="0"/>
              </a:spcAft>
              <a:buFontTx/>
              <a:buNone/>
              <a:defRPr/>
            </a:pPr>
            <a:endParaRPr lang="en-US" sz="2400" b="1" dirty="0">
              <a:solidFill>
                <a:srgbClr val="FF0000"/>
              </a:solidFill>
              <a:cs typeface="Calibri" pitchFamily="34" charset="0"/>
            </a:endParaRPr>
          </a:p>
          <a:p>
            <a:pPr algn="ctr" eaLnBrk="1" fontAlgn="auto" hangingPunct="1">
              <a:spcAft>
                <a:spcPts val="0"/>
              </a:spcAft>
              <a:buFontTx/>
              <a:buNone/>
              <a:defRPr/>
            </a:pPr>
            <a:r>
              <a:rPr lang="en-US" sz="2400" b="1" dirty="0" smtClean="0">
                <a:effectLst>
                  <a:outerShdw blurRad="38100" dist="38100" dir="2700000" algn="tl">
                    <a:srgbClr val="000000">
                      <a:alpha val="43137"/>
                    </a:srgbClr>
                  </a:outerShdw>
                </a:effectLst>
                <a:cs typeface="Calibri" pitchFamily="34" charset="0"/>
              </a:rPr>
              <a:t>    </a:t>
            </a:r>
            <a:r>
              <a:rPr lang="en-US" sz="2400" b="1" dirty="0" smtClean="0">
                <a:effectLst>
                  <a:outerShdw blurRad="38100" dist="38100" dir="2700000" algn="tl">
                    <a:srgbClr val="000000">
                      <a:alpha val="43137"/>
                    </a:srgbClr>
                  </a:outerShdw>
                </a:effectLst>
                <a:latin typeface="Arial" pitchFamily="34" charset="0"/>
                <a:cs typeface="Arial" pitchFamily="34" charset="0"/>
              </a:rPr>
              <a:t>Low activity </a:t>
            </a:r>
            <a:r>
              <a:rPr lang="en-US" sz="2400" b="1" dirty="0">
                <a:effectLst>
                  <a:outerShdw blurRad="38100" dist="38100" dir="2700000" algn="tl">
                    <a:srgbClr val="000000">
                      <a:alpha val="43137"/>
                    </a:srgbClr>
                  </a:outerShdw>
                </a:effectLst>
                <a:latin typeface="Arial" pitchFamily="34" charset="0"/>
                <a:cs typeface="Arial" pitchFamily="34" charset="0"/>
              </a:rPr>
              <a:t>of R</a:t>
            </a:r>
            <a:r>
              <a:rPr lang="en-US" sz="2400" b="1" dirty="0" smtClean="0">
                <a:effectLst>
                  <a:outerShdw blurRad="38100" dist="38100" dir="2700000" algn="tl">
                    <a:srgbClr val="000000">
                      <a:alpha val="43137"/>
                    </a:srgbClr>
                  </a:outerShdw>
                </a:effectLst>
                <a:latin typeface="Arial" pitchFamily="34" charset="0"/>
                <a:cs typeface="Arial" pitchFamily="34" charset="0"/>
              </a:rPr>
              <a:t>enal </a:t>
            </a:r>
            <a:r>
              <a:rPr lang="en-US" sz="2400" b="1" dirty="0">
                <a:solidFill>
                  <a:srgbClr val="FFFFFF"/>
                </a:solidFill>
                <a:latin typeface="Arial" pitchFamily="34" charset="0"/>
                <a:cs typeface="Arial" pitchFamily="34" charset="0"/>
              </a:rPr>
              <a:t>1α-hydroxylase </a:t>
            </a:r>
            <a:endParaRPr lang="en-US" sz="2400" dirty="0">
              <a:effectLst>
                <a:outerShdw blurRad="38100" dist="38100" dir="2700000" algn="tl">
                  <a:srgbClr val="000000">
                    <a:alpha val="43137"/>
                  </a:srgbClr>
                </a:outerShdw>
              </a:effectLst>
              <a:latin typeface="Arial" pitchFamily="34" charset="0"/>
              <a:cs typeface="Arial" pitchFamily="34" charset="0"/>
            </a:endParaRPr>
          </a:p>
          <a:p>
            <a:pPr algn="ctr" eaLnBrk="1" fontAlgn="auto" hangingPunct="1">
              <a:spcAft>
                <a:spcPts val="0"/>
              </a:spcAft>
              <a:buFontTx/>
              <a:buNone/>
              <a:defRPr/>
            </a:pPr>
            <a:endParaRPr lang="en-US" sz="2400" dirty="0">
              <a:cs typeface="Calibri" pitchFamily="34" charset="0"/>
            </a:endParaRPr>
          </a:p>
          <a:p>
            <a:pPr algn="ctr" eaLnBrk="1" fontAlgn="auto" hangingPunct="1">
              <a:spcAft>
                <a:spcPts val="0"/>
              </a:spcAft>
              <a:buFontTx/>
              <a:buNone/>
              <a:defRPr/>
            </a:pPr>
            <a:r>
              <a:rPr lang="en-US" sz="2400" dirty="0" smtClean="0">
                <a:cs typeface="Calibri" pitchFamily="34" charset="0"/>
              </a:rPr>
              <a:t> </a:t>
            </a:r>
            <a:endParaRPr lang="en-US" sz="2400" dirty="0">
              <a:cs typeface="Calibri" pitchFamily="34" charset="0"/>
            </a:endParaRPr>
          </a:p>
          <a:p>
            <a:pPr algn="ctr" eaLnBrk="1" fontAlgn="auto" hangingPunct="1">
              <a:spcAft>
                <a:spcPts val="0"/>
              </a:spcAft>
              <a:buFontTx/>
              <a:buNone/>
              <a:defRPr/>
            </a:pPr>
            <a:r>
              <a:rPr lang="en-US" sz="2400" b="1" dirty="0">
                <a:effectLst>
                  <a:outerShdw blurRad="38100" dist="38100" dir="2700000" algn="tl">
                    <a:srgbClr val="000000">
                      <a:alpha val="43137"/>
                    </a:srgbClr>
                  </a:outerShdw>
                </a:effectLst>
                <a:latin typeface="Arial" pitchFamily="34" charset="0"/>
                <a:cs typeface="Arial" pitchFamily="34" charset="0"/>
              </a:rPr>
              <a:t>D</a:t>
            </a:r>
            <a:r>
              <a:rPr lang="en-US" sz="2400" b="1" dirty="0" smtClean="0">
                <a:effectLst>
                  <a:outerShdw blurRad="38100" dist="38100" dir="2700000" algn="tl">
                    <a:srgbClr val="000000">
                      <a:alpha val="43137"/>
                    </a:srgbClr>
                  </a:outerShdw>
                </a:effectLst>
                <a:latin typeface="Arial" pitchFamily="34" charset="0"/>
                <a:cs typeface="Arial" pitchFamily="34" charset="0"/>
              </a:rPr>
              <a:t>ecreased </a:t>
            </a:r>
            <a:r>
              <a:rPr lang="en-US" sz="2400" b="1" dirty="0">
                <a:effectLst>
                  <a:outerShdw blurRad="38100" dist="38100" dir="2700000" algn="tl">
                    <a:srgbClr val="000000">
                      <a:alpha val="43137"/>
                    </a:srgbClr>
                  </a:outerShdw>
                </a:effectLst>
                <a:latin typeface="Arial" pitchFamily="34" charset="0"/>
                <a:cs typeface="Arial" pitchFamily="34" charset="0"/>
              </a:rPr>
              <a:t>ability to form the </a:t>
            </a:r>
            <a:endParaRPr lang="en-US" sz="2400" b="1" dirty="0" smtClean="0">
              <a:effectLst>
                <a:outerShdw blurRad="38100" dist="38100" dir="2700000" algn="tl">
                  <a:srgbClr val="000000">
                    <a:alpha val="43137"/>
                  </a:srgbClr>
                </a:outerShdw>
              </a:effectLst>
              <a:latin typeface="Arial" pitchFamily="34" charset="0"/>
              <a:cs typeface="Arial" pitchFamily="34" charset="0"/>
            </a:endParaRPr>
          </a:p>
          <a:p>
            <a:pPr algn="ctr" eaLnBrk="1" fontAlgn="auto" hangingPunct="1">
              <a:spcAft>
                <a:spcPts val="0"/>
              </a:spcAft>
              <a:buFontTx/>
              <a:buNone/>
              <a:defRPr/>
            </a:pPr>
            <a:r>
              <a:rPr lang="en-US" sz="2400" b="1" dirty="0" smtClean="0">
                <a:effectLst>
                  <a:outerShdw blurRad="38100" dist="38100" dir="2700000" algn="tl">
                    <a:srgbClr val="000000">
                      <a:alpha val="43137"/>
                    </a:srgbClr>
                  </a:outerShdw>
                </a:effectLst>
                <a:latin typeface="Arial" pitchFamily="34" charset="0"/>
                <a:cs typeface="Arial" pitchFamily="34" charset="0"/>
              </a:rPr>
              <a:t>active </a:t>
            </a:r>
            <a:r>
              <a:rPr lang="en-US" sz="2400" b="1" dirty="0">
                <a:effectLst>
                  <a:outerShdw blurRad="38100" dist="38100" dir="2700000" algn="tl">
                    <a:srgbClr val="000000">
                      <a:alpha val="43137"/>
                    </a:srgbClr>
                  </a:outerShdw>
                </a:effectLst>
                <a:latin typeface="Arial" pitchFamily="34" charset="0"/>
                <a:cs typeface="Arial" pitchFamily="34" charset="0"/>
              </a:rPr>
              <a:t>form of </a:t>
            </a:r>
            <a:r>
              <a:rPr lang="en-US" sz="2400" b="1" dirty="0" smtClean="0">
                <a:effectLst>
                  <a:outerShdw blurRad="38100" dist="38100" dir="2700000" algn="tl">
                    <a:srgbClr val="000000">
                      <a:alpha val="43137"/>
                    </a:srgbClr>
                  </a:outerShdw>
                </a:effectLst>
                <a:latin typeface="Arial" pitchFamily="34" charset="0"/>
                <a:cs typeface="Arial" pitchFamily="34" charset="0"/>
              </a:rPr>
              <a:t>vitamin D</a:t>
            </a:r>
            <a:endParaRPr lang="en-US" sz="2400" b="1" dirty="0">
              <a:effectLst>
                <a:outerShdw blurRad="38100" dist="38100" dir="2700000" algn="tl">
                  <a:srgbClr val="000000">
                    <a:alpha val="43137"/>
                  </a:srgbClr>
                </a:outerShdw>
              </a:effectLst>
              <a:latin typeface="Arial" pitchFamily="34" charset="0"/>
              <a:cs typeface="Arial" pitchFamily="34" charset="0"/>
            </a:endParaRPr>
          </a:p>
          <a:p>
            <a:pPr algn="ctr" eaLnBrk="1" fontAlgn="auto" hangingPunct="1">
              <a:spcAft>
                <a:spcPts val="0"/>
              </a:spcAft>
              <a:buFontTx/>
              <a:buNone/>
              <a:defRPr/>
            </a:pPr>
            <a:r>
              <a:rPr lang="en-US" sz="2400" b="1" dirty="0" smtClean="0">
                <a:effectLst>
                  <a:outerShdw blurRad="38100" dist="38100" dir="2700000" algn="tl">
                    <a:srgbClr val="000000">
                      <a:alpha val="43137"/>
                    </a:srgbClr>
                  </a:outerShdw>
                </a:effectLst>
                <a:latin typeface="Arial" pitchFamily="34" charset="0"/>
                <a:cs typeface="Arial" pitchFamily="34" charset="0"/>
              </a:rPr>
              <a:t>(1, 25 DHCC will be low)</a:t>
            </a:r>
            <a:endParaRPr lang="en-US" sz="2400" b="1" dirty="0">
              <a:effectLst>
                <a:outerShdw blurRad="38100" dist="38100" dir="2700000" algn="tl">
                  <a:srgbClr val="000000">
                    <a:alpha val="43137"/>
                  </a:srgbClr>
                </a:outerShdw>
              </a:effectLst>
              <a:latin typeface="Arial" pitchFamily="34" charset="0"/>
              <a:cs typeface="Arial" pitchFamily="34" charset="0"/>
            </a:endParaRPr>
          </a:p>
          <a:p>
            <a:pPr algn="l" eaLnBrk="1" fontAlgn="auto" hangingPunct="1">
              <a:spcAft>
                <a:spcPts val="0"/>
              </a:spcAft>
              <a:buFont typeface="Wingdings 2" pitchFamily="18" charset="2"/>
              <a:buNone/>
              <a:defRPr/>
            </a:pPr>
            <a:r>
              <a:rPr lang="en-US" sz="2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Treatment: 1,25 DHCC </a:t>
            </a:r>
            <a:r>
              <a:rPr lang="en-US" sz="24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t>
            </a:r>
            <a:r>
              <a:rPr lang="en-US" sz="2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Calcitriol</a:t>
            </a:r>
            <a:r>
              <a:rPr lang="en-US" sz="24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t>
            </a:r>
          </a:p>
          <a:p>
            <a:pPr eaLnBrk="1" fontAlgn="auto" hangingPunct="1">
              <a:spcAft>
                <a:spcPts val="0"/>
              </a:spcAft>
              <a:buFontTx/>
              <a:buNone/>
              <a:defRPr/>
            </a:pPr>
            <a:endParaRPr lang="en-US" sz="2400" i="1" dirty="0">
              <a:latin typeface="Cambria" pitchFamily="18" charset="0"/>
            </a:endParaRPr>
          </a:p>
          <a:p>
            <a:pPr eaLnBrk="1" fontAlgn="auto" hangingPunct="1">
              <a:spcAft>
                <a:spcPts val="0"/>
              </a:spcAft>
              <a:buFontTx/>
              <a:buNone/>
              <a:defRPr/>
            </a:pPr>
            <a:endParaRPr lang="en-US" sz="2400" b="1" i="1" dirty="0">
              <a:latin typeface="Cambria" pitchFamily="18" charset="0"/>
            </a:endParaRPr>
          </a:p>
        </p:txBody>
      </p:sp>
      <p:sp>
        <p:nvSpPr>
          <p:cNvPr id="6" name="Down Arrow 5"/>
          <p:cNvSpPr/>
          <p:nvPr/>
        </p:nvSpPr>
        <p:spPr>
          <a:xfrm>
            <a:off x="2971800" y="3048000"/>
            <a:ext cx="2133600" cy="60960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ar-EG" smtClean="0">
              <a:solidFill>
                <a:srgbClr val="FFFFFF"/>
              </a:solidFill>
              <a:ea typeface="MS PGothic" pitchFamily="34" charset="-128"/>
            </a:endParaRPr>
          </a:p>
        </p:txBody>
      </p:sp>
      <p:sp>
        <p:nvSpPr>
          <p:cNvPr id="7" name="Down Arrow 6"/>
          <p:cNvSpPr/>
          <p:nvPr/>
        </p:nvSpPr>
        <p:spPr>
          <a:xfrm>
            <a:off x="2971800" y="2133600"/>
            <a:ext cx="2133600" cy="30480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ar-EG" smtClean="0">
              <a:solidFill>
                <a:srgbClr val="FFFFFF"/>
              </a:solidFill>
              <a:ea typeface="MS PGothic" pitchFamily="34" charset="-128"/>
            </a:endParaRPr>
          </a:p>
        </p:txBody>
      </p:sp>
    </p:spTree>
    <p:extLst>
      <p:ext uri="{BB962C8B-B14F-4D97-AF65-F5344CB8AC3E}">
        <p14:creationId xmlns:p14="http://schemas.microsoft.com/office/powerpoint/2010/main" val="27073798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762000" y="320675"/>
            <a:ext cx="7543800" cy="1127125"/>
          </a:xfrm>
          <a:solidFill>
            <a:schemeClr val="bg2"/>
          </a:solidFill>
          <a:ln w="38100"/>
        </p:spPr>
        <p:txBody>
          <a:bodyPr rtlCol="1">
            <a:noAutofit/>
          </a:bodyPr>
          <a:lstStyle/>
          <a:p>
            <a:pPr rtl="0" eaLnBrk="1" fontAlgn="auto" hangingPunct="1">
              <a:spcAft>
                <a:spcPts val="0"/>
              </a:spcAft>
              <a:defRPr/>
            </a:pPr>
            <a:r>
              <a:rPr lang="en-US" sz="3600" b="1" u="sng" dirty="0" smtClean="0">
                <a:solidFill>
                  <a:srgbClr val="FF0000"/>
                </a:solidFill>
                <a:effectLst>
                  <a:outerShdw blurRad="38100" dist="38100" dir="2700000" algn="tl">
                    <a:srgbClr val="000000">
                      <a:alpha val="43137"/>
                    </a:srgbClr>
                  </a:outerShdw>
                </a:effectLst>
                <a:cs typeface="Calibri" pitchFamily="34" charset="0"/>
              </a:rPr>
              <a:t/>
            </a:r>
            <a:br>
              <a:rPr lang="en-US" sz="3600" b="1" u="sng" dirty="0" smtClean="0">
                <a:solidFill>
                  <a:srgbClr val="FF0000"/>
                </a:solidFill>
                <a:effectLst>
                  <a:outerShdw blurRad="38100" dist="38100" dir="2700000" algn="tl">
                    <a:srgbClr val="000000">
                      <a:alpha val="43137"/>
                    </a:srgbClr>
                  </a:outerShdw>
                </a:effectLst>
                <a:cs typeface="Calibri" pitchFamily="34" charset="0"/>
              </a:rPr>
            </a:br>
            <a:r>
              <a:rPr lang="en-US" sz="24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Laboratory Investigations for the Diagnosis</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of Rickets &amp; Osteomalacia</a:t>
            </a:r>
            <a:br>
              <a:rPr lang="en-US" sz="24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br>
            <a:endParaRPr lang="en-US" sz="2400" b="1"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62467" name="Rectangle 3"/>
          <p:cNvSpPr>
            <a:spLocks noGrp="1"/>
          </p:cNvSpPr>
          <p:nvPr>
            <p:ph idx="1"/>
          </p:nvPr>
        </p:nvSpPr>
        <p:spPr>
          <a:xfrm>
            <a:off x="457200" y="1752600"/>
            <a:ext cx="8077200" cy="4618038"/>
          </a:xfrm>
        </p:spPr>
        <p:txBody>
          <a:bodyPr rtlCol="1">
            <a:normAutofit/>
          </a:bodyPr>
          <a:lstStyle/>
          <a:p>
            <a:pPr algn="l" rtl="0" eaLnBrk="1" fontAlgn="auto" hangingPunct="1">
              <a:spcAft>
                <a:spcPts val="0"/>
              </a:spcAft>
              <a:buFont typeface="Arial" pitchFamily="34" charset="0"/>
              <a:buNone/>
              <a:defRPr/>
            </a:pPr>
            <a:r>
              <a:rPr lang="en-US" sz="2400" b="1" dirty="0" smtClean="0">
                <a:solidFill>
                  <a:srgbClr val="1E4778"/>
                </a:solidFill>
                <a:effectLst>
                  <a:outerShdw blurRad="38100" dist="38100" dir="2700000" algn="tl">
                    <a:srgbClr val="000000">
                      <a:alpha val="43137"/>
                    </a:srgbClr>
                  </a:outerShdw>
                </a:effectLst>
                <a:latin typeface="Arial" pitchFamily="34" charset="0"/>
                <a:cs typeface="Arial" pitchFamily="34" charset="0"/>
              </a:rPr>
              <a:t>       </a:t>
            </a:r>
            <a:r>
              <a:rPr lang="en-US" sz="2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Investigations to </a:t>
            </a:r>
            <a:r>
              <a:rPr lang="en-US" sz="2000" b="1" u="sng"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confirm</a:t>
            </a:r>
            <a:r>
              <a:rPr lang="en-US" sz="2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the diagnosis of rickets:</a:t>
            </a:r>
          </a:p>
          <a:p>
            <a:pPr lvl="1" algn="l" rtl="0" eaLnBrk="1" fontAlgn="auto" hangingPunct="1">
              <a:spcAft>
                <a:spcPts val="0"/>
              </a:spcAft>
              <a:buFont typeface="Wingdings" pitchFamily="2" charset="2"/>
              <a:buChar char="§"/>
              <a:defRPr/>
            </a:pPr>
            <a:r>
              <a:rPr lang="en-US" sz="2000" b="1" dirty="0" smtClean="0">
                <a:effectLst>
                  <a:outerShdw blurRad="38100" dist="38100" dir="2700000" algn="tl">
                    <a:srgbClr val="000000">
                      <a:alpha val="43137"/>
                    </a:srgbClr>
                  </a:outerShdw>
                </a:effectLst>
                <a:latin typeface="Arial" pitchFamily="34" charset="0"/>
                <a:cs typeface="Arial" pitchFamily="34" charset="0"/>
                <a:sym typeface="Symbol" pitchFamily="18" charset="2"/>
              </a:rPr>
              <a:t> </a:t>
            </a:r>
            <a:r>
              <a:rPr lang="en-US" sz="2000" b="1" dirty="0" smtClean="0">
                <a:effectLst>
                  <a:outerShdw blurRad="38100" dist="38100" dir="2700000" algn="tl">
                    <a:srgbClr val="000000">
                      <a:alpha val="43137"/>
                    </a:srgbClr>
                  </a:outerShdw>
                </a:effectLst>
                <a:latin typeface="Arial" pitchFamily="34" charset="0"/>
                <a:cs typeface="Arial" pitchFamily="34" charset="0"/>
              </a:rPr>
              <a:t>Blood levels of 25-hydroxycholecalciferol (25 HCC)  </a:t>
            </a:r>
            <a:endParaRPr lang="en-US" sz="2000" b="1" dirty="0" smtClean="0">
              <a:effectLst>
                <a:outerShdw blurRad="38100" dist="38100" dir="2700000" algn="tl">
                  <a:srgbClr val="000000">
                    <a:alpha val="43137"/>
                  </a:srgbClr>
                </a:outerShdw>
              </a:effectLst>
              <a:latin typeface="Arial" pitchFamily="34" charset="0"/>
              <a:cs typeface="Arial" pitchFamily="34" charset="0"/>
              <a:sym typeface="Symbol" pitchFamily="18" charset="2"/>
            </a:endParaRPr>
          </a:p>
          <a:p>
            <a:pPr lvl="1" algn="l" rtl="0" eaLnBrk="1" fontAlgn="auto" hangingPunct="1">
              <a:spcAft>
                <a:spcPts val="0"/>
              </a:spcAft>
              <a:buFont typeface="Wingdings" pitchFamily="2" charset="2"/>
              <a:buChar char="§"/>
              <a:defRPr/>
            </a:pPr>
            <a:r>
              <a:rPr lang="en-US" sz="2000" b="1" dirty="0" smtClean="0">
                <a:effectLst>
                  <a:outerShdw blurRad="38100" dist="38100" dir="2700000" algn="tl">
                    <a:srgbClr val="000000">
                      <a:alpha val="43137"/>
                    </a:srgbClr>
                  </a:outerShdw>
                </a:effectLst>
                <a:latin typeface="Arial" pitchFamily="34" charset="0"/>
                <a:cs typeface="Arial" pitchFamily="34" charset="0"/>
                <a:sym typeface="Symbol" pitchFamily="18" charset="2"/>
              </a:rPr>
              <a:t></a:t>
            </a:r>
            <a:r>
              <a:rPr lang="en-US" sz="2000" b="1" dirty="0" smtClean="0">
                <a:effectLst>
                  <a:outerShdw blurRad="38100" dist="38100" dir="2700000" algn="tl">
                    <a:srgbClr val="000000">
                      <a:alpha val="43137"/>
                    </a:srgbClr>
                  </a:outerShdw>
                </a:effectLst>
                <a:latin typeface="Arial" pitchFamily="34" charset="0"/>
                <a:cs typeface="Arial" pitchFamily="34" charset="0"/>
              </a:rPr>
              <a:t>Blood calcium, (hypocalcemia)</a:t>
            </a:r>
          </a:p>
          <a:p>
            <a:pPr lvl="1" algn="l" rtl="0" eaLnBrk="1" fontAlgn="auto" hangingPunct="1">
              <a:spcAft>
                <a:spcPts val="0"/>
              </a:spcAft>
              <a:buFont typeface="Wingdings" pitchFamily="2" charset="2"/>
              <a:buChar char="§"/>
              <a:defRPr/>
            </a:pPr>
            <a:r>
              <a:rPr lang="en-US" sz="2000" b="1" dirty="0" smtClean="0">
                <a:effectLst>
                  <a:outerShdw blurRad="38100" dist="38100" dir="2700000" algn="tl">
                    <a:srgbClr val="000000">
                      <a:alpha val="43137"/>
                    </a:srgbClr>
                  </a:outerShdw>
                </a:effectLst>
                <a:latin typeface="Arial" pitchFamily="34" charset="0"/>
                <a:cs typeface="Arial" pitchFamily="34" charset="0"/>
                <a:sym typeface="Symbol" pitchFamily="18" charset="2"/>
              </a:rPr>
              <a:t> Blood </a:t>
            </a:r>
            <a:r>
              <a:rPr lang="en-US" sz="2000" b="1" dirty="0" smtClean="0">
                <a:effectLst>
                  <a:outerShdw blurRad="38100" dist="38100" dir="2700000" algn="tl">
                    <a:srgbClr val="000000">
                      <a:alpha val="43137"/>
                    </a:srgbClr>
                  </a:outerShdw>
                </a:effectLst>
                <a:latin typeface="Arial" pitchFamily="34" charset="0"/>
                <a:cs typeface="Arial" pitchFamily="34" charset="0"/>
              </a:rPr>
              <a:t>Alkaline phosphatase (ALP)</a:t>
            </a:r>
          </a:p>
          <a:p>
            <a:pPr lvl="1" algn="l" rtl="0" eaLnBrk="1" fontAlgn="auto" hangingPunct="1">
              <a:spcAft>
                <a:spcPts val="0"/>
              </a:spcAft>
              <a:buFont typeface="Arial" pitchFamily="34" charset="0"/>
              <a:buNone/>
              <a:defRPr/>
            </a:pPr>
            <a:endParaRPr lang="en-US" sz="2000" b="1" dirty="0">
              <a:solidFill>
                <a:srgbClr val="1E4778"/>
              </a:solidFill>
              <a:effectLst>
                <a:outerShdw blurRad="38100" dist="38100" dir="2700000" algn="tl">
                  <a:srgbClr val="000000">
                    <a:alpha val="43137"/>
                  </a:srgbClr>
                </a:outerShdw>
              </a:effectLst>
              <a:latin typeface="+mj-lt"/>
              <a:cs typeface="Calibri" pitchFamily="34" charset="0"/>
            </a:endParaRPr>
          </a:p>
          <a:p>
            <a:pPr lvl="1" algn="l" rtl="0" eaLnBrk="1" fontAlgn="auto" hangingPunct="1">
              <a:spcAft>
                <a:spcPts val="0"/>
              </a:spcAft>
              <a:buFont typeface="Arial" pitchFamily="34" charset="0"/>
              <a:buNone/>
              <a:defRPr/>
            </a:pPr>
            <a:r>
              <a:rPr lang="en-US" sz="2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Investigations to diagnose the </a:t>
            </a:r>
            <a:r>
              <a:rPr lang="en-US" sz="2000" b="1" u="sng"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cause</a:t>
            </a:r>
            <a:r>
              <a:rPr lang="en-US" sz="2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of rickets</a:t>
            </a:r>
            <a:r>
              <a:rPr lang="en-US" sz="2000" b="1" dirty="0" smtClean="0">
                <a:solidFill>
                  <a:srgbClr val="FFFF00"/>
                </a:solidFill>
                <a:effectLst>
                  <a:outerShdw blurRad="38100" dist="38100" dir="2700000" algn="tl">
                    <a:srgbClr val="000000">
                      <a:alpha val="43137"/>
                    </a:srgbClr>
                  </a:outerShdw>
                </a:effectLst>
                <a:latin typeface="+mj-lt"/>
                <a:cs typeface="Calibri" pitchFamily="34" charset="0"/>
              </a:rPr>
              <a:t>: </a:t>
            </a:r>
          </a:p>
          <a:p>
            <a:pPr lvl="1" algn="l" rtl="0" eaLnBrk="1" fontAlgn="auto" hangingPunct="1">
              <a:spcAft>
                <a:spcPts val="0"/>
              </a:spcAft>
              <a:buFont typeface="Wingdings" pitchFamily="2" charset="2"/>
              <a:buChar char="§"/>
              <a:defRPr/>
            </a:pPr>
            <a:r>
              <a:rPr lang="en-US" sz="2000" b="1" dirty="0" smtClean="0">
                <a:effectLst>
                  <a:outerShdw blurRad="38100" dist="38100" dir="2700000" algn="tl">
                    <a:srgbClr val="000000">
                      <a:alpha val="43137"/>
                    </a:srgbClr>
                  </a:outerShdw>
                </a:effectLst>
                <a:latin typeface="Arial" pitchFamily="34" charset="0"/>
                <a:cs typeface="Arial" pitchFamily="34" charset="0"/>
              </a:rPr>
              <a:t>Kidney function tests (KFT)</a:t>
            </a:r>
          </a:p>
          <a:p>
            <a:pPr lvl="1" algn="l" rtl="0" eaLnBrk="1" fontAlgn="auto" hangingPunct="1">
              <a:spcAft>
                <a:spcPts val="0"/>
              </a:spcAft>
              <a:buFont typeface="Wingdings" pitchFamily="2" charset="2"/>
              <a:buChar char="§"/>
              <a:defRPr/>
            </a:pPr>
            <a:r>
              <a:rPr lang="en-US" sz="2000" b="1" dirty="0" smtClean="0">
                <a:effectLst>
                  <a:outerShdw blurRad="38100" dist="38100" dir="2700000" algn="tl">
                    <a:srgbClr val="000000">
                      <a:alpha val="43137"/>
                    </a:srgbClr>
                  </a:outerShdw>
                </a:effectLst>
                <a:latin typeface="Arial" pitchFamily="34" charset="0"/>
                <a:cs typeface="Arial" pitchFamily="34" charset="0"/>
              </a:rPr>
              <a:t>Blood 1, 25 dihydroxycholecalciferol (1, 25 DHCC)</a:t>
            </a:r>
          </a:p>
          <a:p>
            <a:pPr lvl="1" algn="l" rtl="0" eaLnBrk="1" fontAlgn="auto" hangingPunct="1">
              <a:spcAft>
                <a:spcPts val="0"/>
              </a:spcAft>
              <a:buFont typeface="Wingdings" pitchFamily="2" charset="2"/>
              <a:buChar char="§"/>
              <a:defRPr/>
            </a:pPr>
            <a:r>
              <a:rPr lang="en-US" sz="2000" b="1" dirty="0" smtClean="0">
                <a:effectLst>
                  <a:outerShdw blurRad="38100" dist="38100" dir="2700000" algn="tl">
                    <a:srgbClr val="000000">
                      <a:alpha val="43137"/>
                    </a:srgbClr>
                  </a:outerShdw>
                </a:effectLst>
                <a:latin typeface="Arial" pitchFamily="34" charset="0"/>
                <a:cs typeface="Arial" pitchFamily="34" charset="0"/>
              </a:rPr>
              <a:t>Blood PTH</a:t>
            </a:r>
          </a:p>
          <a:p>
            <a:pPr lvl="1" algn="l" rtl="0" eaLnBrk="1" fontAlgn="auto" hangingPunct="1">
              <a:spcAft>
                <a:spcPts val="0"/>
              </a:spcAft>
              <a:buFont typeface="Wingdings" pitchFamily="2" charset="2"/>
              <a:buChar char="§"/>
              <a:defRPr/>
            </a:pPr>
            <a:r>
              <a:rPr lang="en-US" sz="2000" b="1" dirty="0" smtClean="0">
                <a:effectLst>
                  <a:outerShdw blurRad="38100" dist="38100" dir="2700000" algn="tl">
                    <a:srgbClr val="000000">
                      <a:alpha val="43137"/>
                    </a:srgbClr>
                  </a:outerShdw>
                </a:effectLst>
                <a:latin typeface="Arial" pitchFamily="34" charset="0"/>
                <a:cs typeface="Arial" pitchFamily="34" charset="0"/>
              </a:rPr>
              <a:t>Others i.e. molecular genetics (if indicated)</a:t>
            </a:r>
          </a:p>
          <a:p>
            <a:pPr lvl="1" eaLnBrk="1" fontAlgn="auto" hangingPunct="1">
              <a:spcAft>
                <a:spcPts val="0"/>
              </a:spcAft>
              <a:buFont typeface="Arial" pitchFamily="34" charset="0"/>
              <a:buChar char="–"/>
              <a:defRPr/>
            </a:pPr>
            <a:endParaRPr lang="en-US" sz="2000" b="1" dirty="0" smtClean="0">
              <a:solidFill>
                <a:srgbClr val="1E4778"/>
              </a:solidFill>
              <a:effectLst>
                <a:outerShdw blurRad="38100" dist="38100" dir="2700000" algn="tl">
                  <a:srgbClr val="000000">
                    <a:alpha val="43137"/>
                  </a:srgbClr>
                </a:outerShdw>
              </a:effectLst>
              <a:cs typeface="Calibri" pitchFamily="34" charset="0"/>
            </a:endParaRPr>
          </a:p>
          <a:p>
            <a:pPr lvl="1" eaLnBrk="1" fontAlgn="auto" hangingPunct="1">
              <a:spcAft>
                <a:spcPts val="0"/>
              </a:spcAft>
              <a:buFont typeface="Arial" pitchFamily="34" charset="0"/>
              <a:buChar char="–"/>
              <a:defRPr/>
            </a:pPr>
            <a:endParaRPr lang="en-US" sz="2000" b="1" dirty="0" smtClean="0">
              <a:solidFill>
                <a:srgbClr val="1E4778"/>
              </a:solidFill>
              <a:effectLst>
                <a:outerShdw blurRad="38100" dist="38100" dir="2700000" algn="tl">
                  <a:srgbClr val="000000">
                    <a:alpha val="43137"/>
                  </a:srgbClr>
                </a:outerShdw>
              </a:effectLst>
              <a:cs typeface="Calibri" pitchFamily="34" charset="0"/>
            </a:endParaRPr>
          </a:p>
        </p:txBody>
      </p:sp>
    </p:spTree>
    <p:extLst>
      <p:ext uri="{BB962C8B-B14F-4D97-AF65-F5344CB8AC3E}">
        <p14:creationId xmlns:p14="http://schemas.microsoft.com/office/powerpoint/2010/main" val="27396365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9" name="Rectangle 3"/>
          <p:cNvSpPr>
            <a:spLocks noGrp="1"/>
          </p:cNvSpPr>
          <p:nvPr>
            <p:ph idx="1"/>
          </p:nvPr>
        </p:nvSpPr>
        <p:spPr>
          <a:xfrm>
            <a:off x="685800" y="304800"/>
            <a:ext cx="7696200" cy="5943600"/>
          </a:xfrm>
        </p:spPr>
        <p:txBody>
          <a:bodyPr rtlCol="1">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2400" b="1" kern="1200" dirty="0">
                <a:solidFill>
                  <a:srgbClr val="FFFF00"/>
                </a:solidFill>
                <a:effectLst>
                  <a:outerShdw blurRad="38100" dist="38100" dir="2700000" algn="tl">
                    <a:srgbClr val="000000">
                      <a:alpha val="43137"/>
                    </a:srgbClr>
                  </a:outerShdw>
                </a:effectLst>
                <a:latin typeface="Arial" pitchFamily="34" charset="0"/>
                <a:ea typeface="MS PGothic" pitchFamily="34" charset="-128"/>
                <a:cs typeface="Arial" pitchFamily="34" charset="0"/>
              </a:rPr>
              <a:t>Osteoporosis</a:t>
            </a:r>
          </a:p>
          <a:p>
            <a:pPr algn="l" rtl="0" eaLnBrk="1" fontAlgn="auto" hangingPunct="1">
              <a:spcAft>
                <a:spcPts val="0"/>
              </a:spcAft>
              <a:buFont typeface="Arial" pitchFamily="34" charset="0"/>
              <a:buChar char="•"/>
              <a:defRPr/>
            </a:pPr>
            <a:r>
              <a:rPr lang="en-US" sz="2000" b="1" u="sng"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Most</a:t>
            </a:r>
            <a:r>
              <a:rPr lang="en-US" sz="2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a:t>
            </a:r>
            <a:r>
              <a:rPr lang="en-US" sz="2000" b="1" dirty="0" smtClean="0">
                <a:solidFill>
                  <a:srgbClr val="FFFF00"/>
                </a:solidFill>
                <a:latin typeface="Arial" pitchFamily="34" charset="0"/>
                <a:cs typeface="Arial" pitchFamily="34" charset="0"/>
              </a:rPr>
              <a:t>prevalent metabolic bone disease in </a:t>
            </a:r>
            <a:r>
              <a:rPr lang="en-US" sz="2000" b="1" u="sng"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adults</a:t>
            </a:r>
          </a:p>
          <a:p>
            <a:pPr algn="l" rtl="0" eaLnBrk="1" fontAlgn="auto" hangingPunct="1">
              <a:spcAft>
                <a:spcPts val="0"/>
              </a:spcAft>
              <a:buFont typeface="Arial" pitchFamily="34" charset="0"/>
              <a:buChar char="•"/>
              <a:defRPr/>
            </a:pPr>
            <a:r>
              <a:rPr lang="en-US" sz="2000" b="1" dirty="0" smtClean="0">
                <a:latin typeface="Arial" pitchFamily="34" charset="0"/>
                <a:cs typeface="Arial" pitchFamily="34" charset="0"/>
              </a:rPr>
              <a:t>It means </a:t>
            </a:r>
            <a:r>
              <a:rPr lang="en-US" sz="2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reduction in bone mass. </a:t>
            </a:r>
          </a:p>
          <a:p>
            <a:pPr algn="l" rtl="0" eaLnBrk="1" fontAlgn="auto" hangingPunct="1">
              <a:spcAft>
                <a:spcPts val="0"/>
              </a:spcAft>
              <a:buFont typeface="Arial" pitchFamily="34" charset="0"/>
              <a:buNone/>
              <a:defRPr/>
            </a:pPr>
            <a:r>
              <a:rPr lang="en-US" sz="2000" b="1" dirty="0" smtClean="0">
                <a:latin typeface="Arial" pitchFamily="34" charset="0"/>
                <a:cs typeface="Arial" pitchFamily="34" charset="0"/>
              </a:rPr>
              <a:t>    i.e</a:t>
            </a:r>
            <a:r>
              <a:rPr lang="en-US" sz="2000" b="1" dirty="0" smtClean="0">
                <a:effectLst>
                  <a:outerShdw blurRad="38100" dist="38100" dir="2700000" algn="tl">
                    <a:srgbClr val="000000">
                      <a:alpha val="43137"/>
                    </a:srgbClr>
                  </a:outerShdw>
                </a:effectLst>
                <a:latin typeface="Arial" pitchFamily="34" charset="0"/>
                <a:cs typeface="Arial" pitchFamily="34" charset="0"/>
              </a:rPr>
              <a:t>. </a:t>
            </a:r>
            <a:r>
              <a:rPr lang="en-US" sz="2000" b="1" dirty="0">
                <a:effectLst>
                  <a:outerShdw blurRad="38100" dist="38100" dir="2700000" algn="tl">
                    <a:srgbClr val="000000">
                      <a:alpha val="43137"/>
                    </a:srgbClr>
                  </a:outerShdw>
                </a:effectLst>
                <a:latin typeface="Arial" pitchFamily="34" charset="0"/>
                <a:cs typeface="Arial" pitchFamily="34" charset="0"/>
              </a:rPr>
              <a:t>b</a:t>
            </a:r>
            <a:r>
              <a:rPr lang="en-US" sz="2000" b="1" dirty="0" smtClean="0">
                <a:effectLst>
                  <a:outerShdw blurRad="38100" dist="38100" dir="2700000" algn="tl">
                    <a:srgbClr val="000000">
                      <a:alpha val="43137"/>
                    </a:srgbClr>
                  </a:outerShdw>
                </a:effectLst>
                <a:latin typeface="Arial" pitchFamily="34" charset="0"/>
                <a:cs typeface="Arial" pitchFamily="34" charset="0"/>
              </a:rPr>
              <a:t>one matrix composition is normal, but it is reduced.</a:t>
            </a:r>
          </a:p>
          <a:p>
            <a:pPr marL="0" indent="0" algn="l" rtl="0" eaLnBrk="1" fontAlgn="auto" hangingPunct="1">
              <a:spcAft>
                <a:spcPts val="0"/>
              </a:spcAft>
              <a:buNone/>
              <a:defRPr/>
            </a:pPr>
            <a:endParaRPr lang="en-US" sz="2000" u="sng" dirty="0" smtClean="0">
              <a:solidFill>
                <a:srgbClr val="1E4778"/>
              </a:solidFill>
              <a:effectLst>
                <a:outerShdw blurRad="38100" dist="38100" dir="2700000" algn="tl">
                  <a:srgbClr val="000000">
                    <a:alpha val="43137"/>
                  </a:srgbClr>
                </a:outerShdw>
              </a:effectLst>
              <a:latin typeface="Arial" pitchFamily="34" charset="0"/>
              <a:cs typeface="Arial" pitchFamily="34" charset="0"/>
            </a:endParaRPr>
          </a:p>
          <a:p>
            <a:pPr algn="l" rtl="0" eaLnBrk="1" fontAlgn="auto" hangingPunct="1">
              <a:spcAft>
                <a:spcPts val="0"/>
              </a:spcAft>
              <a:buFont typeface="Arial" pitchFamily="34" charset="0"/>
              <a:buChar char="•"/>
              <a:defRPr/>
            </a:pPr>
            <a:r>
              <a:rPr lang="en-US" sz="2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Typically silent</a:t>
            </a:r>
            <a:r>
              <a:rPr lang="en-US" sz="2000" b="1" dirty="0" smtClean="0">
                <a:solidFill>
                  <a:srgbClr val="FFFF00"/>
                </a:solidFill>
                <a:latin typeface="Arial" pitchFamily="34" charset="0"/>
                <a:cs typeface="Arial" pitchFamily="34" charset="0"/>
              </a:rPr>
              <a:t> </a:t>
            </a:r>
            <a:r>
              <a:rPr lang="en-US" sz="2000" b="1" dirty="0" smtClean="0">
                <a:latin typeface="Arial" pitchFamily="34" charset="0"/>
                <a:cs typeface="Arial" pitchFamily="34" charset="0"/>
              </a:rPr>
              <a:t>(without symptoms) until it leads to </a:t>
            </a:r>
            <a:r>
              <a:rPr lang="en-US" sz="2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fracture</a:t>
            </a:r>
            <a:r>
              <a:rPr lang="en-US" sz="2000" dirty="0" smtClean="0">
                <a:solidFill>
                  <a:srgbClr val="000099"/>
                </a:solidFill>
                <a:latin typeface="Arial" pitchFamily="34" charset="0"/>
                <a:cs typeface="Arial" pitchFamily="34" charset="0"/>
              </a:rPr>
              <a:t> </a:t>
            </a:r>
            <a:r>
              <a:rPr lang="en-US" sz="2000" b="1" dirty="0" smtClean="0">
                <a:latin typeface="Arial" pitchFamily="34" charset="0"/>
                <a:cs typeface="Arial" pitchFamily="34" charset="0"/>
              </a:rPr>
              <a:t>at a minimal trauma.</a:t>
            </a:r>
          </a:p>
          <a:p>
            <a:pPr algn="l" rtl="0" eaLnBrk="1" fontAlgn="auto" hangingPunct="1">
              <a:spcAft>
                <a:spcPts val="0"/>
              </a:spcAft>
              <a:buFont typeface="Arial" pitchFamily="34" charset="0"/>
              <a:buNone/>
              <a:defRPr/>
            </a:pPr>
            <a:r>
              <a:rPr lang="en-US" sz="2000" b="1" dirty="0" smtClean="0">
                <a:latin typeface="Arial" pitchFamily="34" charset="0"/>
                <a:cs typeface="Arial" pitchFamily="34" charset="0"/>
              </a:rPr>
              <a:t>     Most affected: </a:t>
            </a:r>
            <a:r>
              <a:rPr lang="en-US" sz="2000" b="1" dirty="0" smtClean="0">
                <a:solidFill>
                  <a:srgbClr val="FFFF00"/>
                </a:solidFill>
                <a:latin typeface="Arial" pitchFamily="34" charset="0"/>
                <a:cs typeface="Arial" pitchFamily="34" charset="0"/>
              </a:rPr>
              <a:t>vertebral compression </a:t>
            </a:r>
            <a:r>
              <a:rPr lang="en-US" sz="2000" b="1" dirty="0" smtClean="0">
                <a:latin typeface="Arial" pitchFamily="34" charset="0"/>
                <a:cs typeface="Arial" pitchFamily="34" charset="0"/>
              </a:rPr>
              <a:t>(may be</a:t>
            </a:r>
          </a:p>
          <a:p>
            <a:pPr algn="l" rtl="0" eaLnBrk="1" fontAlgn="auto" hangingPunct="1">
              <a:spcAft>
                <a:spcPts val="0"/>
              </a:spcAft>
              <a:buFont typeface="Arial" pitchFamily="34" charset="0"/>
              <a:buNone/>
              <a:defRPr/>
            </a:pPr>
            <a:r>
              <a:rPr lang="en-US" sz="2000" b="1" dirty="0" smtClean="0">
                <a:latin typeface="Arial" pitchFamily="34" charset="0"/>
                <a:cs typeface="Arial" pitchFamily="34" charset="0"/>
              </a:rPr>
              <a:t>     asymptomatic) &amp; </a:t>
            </a:r>
            <a:r>
              <a:rPr lang="en-US" sz="2000" b="1" dirty="0" smtClean="0">
                <a:solidFill>
                  <a:srgbClr val="FFFF00"/>
                </a:solidFill>
                <a:latin typeface="Arial" pitchFamily="34" charset="0"/>
                <a:cs typeface="Arial" pitchFamily="34" charset="0"/>
              </a:rPr>
              <a:t>hip fractures </a:t>
            </a:r>
            <a:r>
              <a:rPr lang="en-US" sz="2000" b="1" dirty="0" smtClean="0">
                <a:latin typeface="Arial" pitchFamily="34" charset="0"/>
                <a:cs typeface="Arial" pitchFamily="34" charset="0"/>
              </a:rPr>
              <a:t>(requires surgery in most cases).</a:t>
            </a:r>
          </a:p>
          <a:p>
            <a:pPr algn="l" rtl="0" eaLnBrk="1" fontAlgn="auto" hangingPunct="1">
              <a:spcAft>
                <a:spcPts val="0"/>
              </a:spcAft>
              <a:buFont typeface="Arial" pitchFamily="34" charset="0"/>
              <a:buNone/>
              <a:defRPr/>
            </a:pPr>
            <a:endParaRPr lang="en-US" sz="2000" b="1" dirty="0" smtClean="0">
              <a:latin typeface="Arial" pitchFamily="34" charset="0"/>
              <a:cs typeface="Arial" pitchFamily="34" charset="0"/>
            </a:endParaRPr>
          </a:p>
          <a:p>
            <a:pPr algn="l" rtl="0" eaLnBrk="1" fontAlgn="auto" hangingPunct="1">
              <a:spcAft>
                <a:spcPts val="0"/>
              </a:spcAft>
              <a:buFont typeface="Arial" pitchFamily="34" charset="0"/>
              <a:buChar char="•"/>
              <a:defRPr/>
            </a:pPr>
            <a:r>
              <a:rPr lang="en-US" sz="2000" b="1" dirty="0" smtClean="0">
                <a:solidFill>
                  <a:srgbClr val="FFFF00"/>
                </a:solidFill>
                <a:latin typeface="Arial" pitchFamily="34" charset="0"/>
                <a:cs typeface="Arial" pitchFamily="34" charset="0"/>
              </a:rPr>
              <a:t>Post-menopausal </a:t>
            </a:r>
            <a:r>
              <a:rPr lang="en-US" sz="2000" b="1" dirty="0" smtClean="0">
                <a:latin typeface="Arial" pitchFamily="34" charset="0"/>
                <a:cs typeface="Arial" pitchFamily="34" charset="0"/>
              </a:rPr>
              <a:t>women</a:t>
            </a:r>
            <a:r>
              <a:rPr lang="en-US" sz="2000" b="1" dirty="0" smtClean="0">
                <a:solidFill>
                  <a:srgbClr val="FFFF00"/>
                </a:solidFill>
                <a:latin typeface="Arial" pitchFamily="34" charset="0"/>
                <a:cs typeface="Arial" pitchFamily="34" charset="0"/>
              </a:rPr>
              <a:t> </a:t>
            </a:r>
            <a:r>
              <a:rPr lang="en-US" sz="2000" b="1" dirty="0" smtClean="0">
                <a:latin typeface="Arial" pitchFamily="34" charset="0"/>
                <a:cs typeface="Arial" pitchFamily="34" charset="0"/>
              </a:rPr>
              <a:t>lose more bone mass than men (</a:t>
            </a:r>
            <a:r>
              <a:rPr lang="en-US" sz="2000" b="1" dirty="0" smtClean="0">
                <a:effectLst>
                  <a:outerShdw blurRad="38100" dist="38100" dir="2700000" algn="tl">
                    <a:srgbClr val="000000">
                      <a:alpha val="43137"/>
                    </a:srgbClr>
                  </a:outerShdw>
                </a:effectLst>
                <a:latin typeface="Arial" pitchFamily="34" charset="0"/>
                <a:cs typeface="Arial" pitchFamily="34" charset="0"/>
              </a:rPr>
              <a:t>primary osteoporosis</a:t>
            </a:r>
            <a:r>
              <a:rPr lang="en-US" sz="2000" b="1" dirty="0" smtClean="0">
                <a:latin typeface="Arial" pitchFamily="34" charset="0"/>
                <a:cs typeface="Arial" pitchFamily="34" charset="0"/>
              </a:rPr>
              <a:t>)</a:t>
            </a:r>
          </a:p>
          <a:p>
            <a:pPr algn="l" rtl="0" eaLnBrk="1" fontAlgn="auto" hangingPunct="1">
              <a:spcAft>
                <a:spcPts val="0"/>
              </a:spcAft>
              <a:buFont typeface="Arial" pitchFamily="34" charset="0"/>
              <a:buChar char="•"/>
              <a:defRPr/>
            </a:pPr>
            <a:endParaRPr lang="en-US" sz="2000" b="1" dirty="0" smtClean="0">
              <a:latin typeface="Arial" pitchFamily="34" charset="0"/>
              <a:cs typeface="Arial" pitchFamily="34" charset="0"/>
            </a:endParaRPr>
          </a:p>
          <a:p>
            <a:pPr eaLnBrk="1" fontAlgn="auto" hangingPunct="1">
              <a:spcAft>
                <a:spcPts val="0"/>
              </a:spcAft>
              <a:buFont typeface="Arial" pitchFamily="34" charset="0"/>
              <a:buNone/>
              <a:defRPr/>
            </a:pPr>
            <a:endParaRPr lang="en-US" sz="2000" dirty="0" smtClean="0">
              <a:latin typeface="Georgia" pitchFamily="18" charset="0"/>
            </a:endParaRPr>
          </a:p>
        </p:txBody>
      </p:sp>
    </p:spTree>
    <p:extLst>
      <p:ext uri="{BB962C8B-B14F-4D97-AF65-F5344CB8AC3E}">
        <p14:creationId xmlns:p14="http://schemas.microsoft.com/office/powerpoint/2010/main" val="38240338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11743" t="2180"/>
          <a:stretch>
            <a:fillRect/>
          </a:stretch>
        </p:blipFill>
        <p:spPr bwMode="auto">
          <a:xfrm>
            <a:off x="1219200" y="914400"/>
            <a:ext cx="6781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184501" y="180201"/>
            <a:ext cx="2664511" cy="553998"/>
          </a:xfrm>
          <a:prstGeom prst="rect">
            <a:avLst/>
          </a:prstGeom>
        </p:spPr>
        <p:txBody>
          <a:bodyPr wrap="none">
            <a:spAutoFit/>
          </a:bodyPr>
          <a:lstStyle/>
          <a:p>
            <a:pPr lvl="0" algn="ctr" rtl="1">
              <a:spcBef>
                <a:spcPct val="0"/>
              </a:spcBef>
              <a:defRPr/>
            </a:pPr>
            <a:r>
              <a:rPr lang="en-US" sz="3000" b="1" dirty="0">
                <a:solidFill>
                  <a:srgbClr val="FFFF00"/>
                </a:solidFill>
                <a:effectLst>
                  <a:outerShdw blurRad="38100" dist="38100" dir="2700000" algn="tl">
                    <a:srgbClr val="000000">
                      <a:alpha val="43137"/>
                    </a:srgbClr>
                  </a:outerShdw>
                </a:effectLst>
                <a:latin typeface="Arial" pitchFamily="34" charset="0"/>
                <a:ea typeface="MS PGothic" pitchFamily="34" charset="-128"/>
                <a:cs typeface="Arial" pitchFamily="34" charset="0"/>
              </a:rPr>
              <a:t>Osteoporosis</a:t>
            </a:r>
          </a:p>
        </p:txBody>
      </p:sp>
    </p:spTree>
    <p:extLst>
      <p:ext uri="{BB962C8B-B14F-4D97-AF65-F5344CB8AC3E}">
        <p14:creationId xmlns:p14="http://schemas.microsoft.com/office/powerpoint/2010/main" val="4645742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33400" y="762000"/>
            <a:ext cx="3200400" cy="1219200"/>
          </a:xfrm>
        </p:spPr>
        <p:txBody>
          <a:bodyPr/>
          <a:lstStyle/>
          <a:p>
            <a:pPr eaLnBrk="1" hangingPunct="1"/>
            <a:r>
              <a:rPr lang="en-US" sz="2800" b="1" dirty="0" err="1" smtClean="0">
                <a:solidFill>
                  <a:srgbClr val="FFFF00"/>
                </a:solidFill>
                <a:latin typeface="Arial" pitchFamily="34" charset="0"/>
                <a:cs typeface="Arial" pitchFamily="34" charset="0"/>
              </a:rPr>
              <a:t>Sequelae</a:t>
            </a:r>
            <a:r>
              <a:rPr lang="en-US" sz="2800" b="1" dirty="0" smtClean="0">
                <a:solidFill>
                  <a:srgbClr val="FFFF00"/>
                </a:solidFill>
                <a:latin typeface="Arial" pitchFamily="34" charset="0"/>
                <a:cs typeface="Arial" pitchFamily="34" charset="0"/>
              </a:rPr>
              <a:t> of Osteoporosis</a:t>
            </a:r>
          </a:p>
        </p:txBody>
      </p:sp>
      <p:pic>
        <p:nvPicPr>
          <p:cNvPr id="64515" name="Picture 3" descr="C:\Documents and Settings\Robert Roskoski\My Documents\Biochem201\Lectures\Dental\Calcium\Scans2\Posture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1" y="228600"/>
            <a:ext cx="4876799"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69579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38200"/>
          </a:xfrm>
        </p:spPr>
        <p:txBody>
          <a:bodyPr/>
          <a:lstStyle/>
          <a:p>
            <a:r>
              <a:rPr lang="en-US" sz="2400" b="1" kern="1200" dirty="0">
                <a:solidFill>
                  <a:srgbClr val="FFFF00"/>
                </a:solidFill>
                <a:effectLst>
                  <a:outerShdw blurRad="38100" dist="38100" dir="2700000" algn="tl">
                    <a:srgbClr val="000000">
                      <a:alpha val="43137"/>
                    </a:srgbClr>
                  </a:outerShdw>
                </a:effectLst>
                <a:latin typeface="Arial" pitchFamily="34" charset="0"/>
                <a:cs typeface="Arial" pitchFamily="34" charset="0"/>
              </a:rPr>
              <a:t>Secondary Osteoporosis</a:t>
            </a:r>
            <a:br>
              <a:rPr lang="en-US" sz="2400" b="1" kern="1200" dirty="0">
                <a:solidFill>
                  <a:srgbClr val="FFFF00"/>
                </a:solidFill>
                <a:effectLst>
                  <a:outerShdw blurRad="38100" dist="38100" dir="2700000" algn="tl">
                    <a:srgbClr val="000000">
                      <a:alpha val="43137"/>
                    </a:srgbClr>
                  </a:outerShdw>
                </a:effectLst>
                <a:latin typeface="Arial" pitchFamily="34" charset="0"/>
                <a:cs typeface="Arial" pitchFamily="34" charset="0"/>
              </a:rPr>
            </a:br>
            <a:r>
              <a:rPr lang="en-US" sz="2400" b="1" kern="1200" dirty="0">
                <a:solidFill>
                  <a:srgbClr val="FFFF00"/>
                </a:solidFill>
                <a:effectLst>
                  <a:outerShdw blurRad="38100" dist="38100" dir="2700000" algn="tl">
                    <a:srgbClr val="000000">
                      <a:alpha val="43137"/>
                    </a:srgbClr>
                  </a:outerShdw>
                </a:effectLst>
                <a:latin typeface="Arial" pitchFamily="34" charset="0"/>
                <a:cs typeface="Arial" pitchFamily="34" charset="0"/>
              </a:rPr>
              <a:t>Risk Factors</a:t>
            </a:r>
            <a:endParaRPr lang="en-US" sz="24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1447800" y="990600"/>
            <a:ext cx="6629400" cy="5105400"/>
          </a:xfrm>
        </p:spPr>
        <p:txBody>
          <a:bodyPr/>
          <a:lstStyle/>
          <a:p>
            <a:pPr lvl="0" eaLnBrk="1" fontAlgn="auto" hangingPunct="1">
              <a:lnSpc>
                <a:spcPct val="90000"/>
              </a:lnSpc>
              <a:spcAft>
                <a:spcPts val="0"/>
              </a:spcAft>
              <a:buNone/>
              <a:defRPr/>
            </a:pPr>
            <a:r>
              <a:rPr lang="en-US" sz="2400" b="1" kern="1200" dirty="0">
                <a:solidFill>
                  <a:srgbClr val="FFFF00"/>
                </a:solidFill>
                <a:effectLst>
                  <a:outerShdw blurRad="38100" dist="38100" dir="2700000" algn="tl">
                    <a:srgbClr val="000000">
                      <a:alpha val="43137"/>
                    </a:srgbClr>
                  </a:outerShdw>
                </a:effectLst>
                <a:latin typeface="Calibri"/>
                <a:cs typeface="Calibri" pitchFamily="34" charset="0"/>
              </a:rPr>
              <a:t>Risk Factors for osteoporosis:</a:t>
            </a:r>
          </a:p>
          <a:p>
            <a:pPr lvl="0" eaLnBrk="1" fontAlgn="auto" hangingPunct="1">
              <a:lnSpc>
                <a:spcPct val="90000"/>
              </a:lnSpc>
              <a:spcAft>
                <a:spcPts val="0"/>
              </a:spcAft>
              <a:buFont typeface="Wingdings" pitchFamily="2" charset="2"/>
              <a:buChar char="§"/>
              <a:defRPr/>
            </a:pPr>
            <a:endParaRPr lang="en-US" sz="2000" b="1" kern="1200" dirty="0" smtClean="0">
              <a:latin typeface="Arial" pitchFamily="34" charset="0"/>
              <a:cs typeface="Arial" pitchFamily="34" charset="0"/>
            </a:endParaRPr>
          </a:p>
          <a:p>
            <a:pPr lvl="0" eaLnBrk="1" fontAlgn="auto" hangingPunct="1">
              <a:lnSpc>
                <a:spcPct val="90000"/>
              </a:lnSpc>
              <a:spcAft>
                <a:spcPts val="0"/>
              </a:spcAft>
              <a:buFont typeface="Wingdings" pitchFamily="2" charset="2"/>
              <a:buChar char="§"/>
              <a:defRPr/>
            </a:pPr>
            <a:r>
              <a:rPr lang="en-US" sz="2000" b="1" kern="1200" dirty="0" smtClean="0">
                <a:latin typeface="Arial" pitchFamily="34" charset="0"/>
                <a:cs typeface="Arial" pitchFamily="34" charset="0"/>
              </a:rPr>
              <a:t>Advanced </a:t>
            </a:r>
            <a:r>
              <a:rPr lang="en-US" sz="2000" b="1" kern="1200" dirty="0">
                <a:latin typeface="Arial" pitchFamily="34" charset="0"/>
                <a:cs typeface="Arial" pitchFamily="34" charset="0"/>
              </a:rPr>
              <a:t>age (esp. in </a:t>
            </a:r>
            <a:r>
              <a:rPr lang="en-US" sz="2000" b="1" kern="1200" dirty="0" smtClean="0">
                <a:latin typeface="Arial" pitchFamily="34" charset="0"/>
                <a:cs typeface="Arial" pitchFamily="34" charset="0"/>
              </a:rPr>
              <a:t>females)</a:t>
            </a:r>
            <a:endParaRPr lang="en-US" sz="2000" b="1" kern="1200" dirty="0">
              <a:latin typeface="Arial" pitchFamily="34" charset="0"/>
              <a:cs typeface="Arial" pitchFamily="34" charset="0"/>
            </a:endParaRPr>
          </a:p>
          <a:p>
            <a:pPr lvl="0" eaLnBrk="1" fontAlgn="auto" hangingPunct="1">
              <a:lnSpc>
                <a:spcPct val="90000"/>
              </a:lnSpc>
              <a:spcAft>
                <a:spcPts val="0"/>
              </a:spcAft>
              <a:buFont typeface="Wingdings" pitchFamily="2" charset="2"/>
              <a:buChar char="§"/>
              <a:defRPr/>
            </a:pPr>
            <a:r>
              <a:rPr lang="en-US" sz="2000" b="1" kern="1200" dirty="0">
                <a:latin typeface="Arial" pitchFamily="34" charset="0"/>
                <a:cs typeface="Arial" pitchFamily="34" charset="0"/>
              </a:rPr>
              <a:t>Certain Drugs</a:t>
            </a:r>
          </a:p>
          <a:p>
            <a:pPr lvl="0" eaLnBrk="1" fontAlgn="auto" hangingPunct="1">
              <a:lnSpc>
                <a:spcPct val="90000"/>
              </a:lnSpc>
              <a:spcAft>
                <a:spcPts val="0"/>
              </a:spcAft>
              <a:buFont typeface="Wingdings" pitchFamily="2" charset="2"/>
              <a:buChar char="§"/>
              <a:defRPr/>
            </a:pPr>
            <a:r>
              <a:rPr lang="en-US" sz="2000" b="1" kern="1200" dirty="0">
                <a:latin typeface="Arial" pitchFamily="34" charset="0"/>
                <a:cs typeface="Arial" pitchFamily="34" charset="0"/>
              </a:rPr>
              <a:t>Family history of osteoporosis or fractures </a:t>
            </a:r>
          </a:p>
          <a:p>
            <a:pPr lvl="0" eaLnBrk="1" fontAlgn="auto" hangingPunct="1">
              <a:lnSpc>
                <a:spcPct val="90000"/>
              </a:lnSpc>
              <a:spcAft>
                <a:spcPts val="0"/>
              </a:spcAft>
              <a:buFont typeface="Wingdings" pitchFamily="2" charset="2"/>
              <a:buChar char="§"/>
              <a:defRPr/>
            </a:pPr>
            <a:r>
              <a:rPr lang="en-US" sz="2000" b="1" kern="1200" dirty="0">
                <a:latin typeface="Arial" pitchFamily="34" charset="0"/>
                <a:cs typeface="Arial" pitchFamily="34" charset="0"/>
              </a:rPr>
              <a:t>Immobilization</a:t>
            </a:r>
          </a:p>
          <a:p>
            <a:pPr lvl="0" eaLnBrk="1" fontAlgn="auto" hangingPunct="1">
              <a:lnSpc>
                <a:spcPct val="90000"/>
              </a:lnSpc>
              <a:spcAft>
                <a:spcPts val="0"/>
              </a:spcAft>
              <a:buFont typeface="Wingdings" pitchFamily="2" charset="2"/>
              <a:buChar char="§"/>
              <a:defRPr/>
            </a:pPr>
            <a:r>
              <a:rPr lang="en-US" sz="2000" b="1" kern="1200" dirty="0">
                <a:latin typeface="Arial" pitchFamily="34" charset="0"/>
                <a:cs typeface="Arial" pitchFamily="34" charset="0"/>
              </a:rPr>
              <a:t>Smoking</a:t>
            </a:r>
          </a:p>
          <a:p>
            <a:pPr lvl="0" eaLnBrk="1" fontAlgn="auto" hangingPunct="1">
              <a:lnSpc>
                <a:spcPct val="90000"/>
              </a:lnSpc>
              <a:spcAft>
                <a:spcPts val="0"/>
              </a:spcAft>
              <a:buFont typeface="Wingdings" pitchFamily="2" charset="2"/>
              <a:buChar char="§"/>
              <a:defRPr/>
            </a:pPr>
            <a:r>
              <a:rPr lang="en-US" sz="2000" b="1" kern="1200" dirty="0">
                <a:latin typeface="Arial" pitchFamily="34" charset="0"/>
                <a:cs typeface="Arial" pitchFamily="34" charset="0"/>
              </a:rPr>
              <a:t>Excess alcohol intake</a:t>
            </a:r>
          </a:p>
          <a:p>
            <a:pPr lvl="0" eaLnBrk="1" fontAlgn="auto" hangingPunct="1">
              <a:lnSpc>
                <a:spcPct val="90000"/>
              </a:lnSpc>
              <a:spcAft>
                <a:spcPts val="0"/>
              </a:spcAft>
              <a:buFont typeface="Wingdings" pitchFamily="2" charset="2"/>
              <a:buChar char="§"/>
              <a:defRPr/>
            </a:pPr>
            <a:r>
              <a:rPr lang="en-US" sz="2000" b="1" kern="1200" dirty="0">
                <a:latin typeface="Arial" pitchFamily="34" charset="0"/>
                <a:cs typeface="Arial" pitchFamily="34" charset="0"/>
              </a:rPr>
              <a:t>Cushing’s syndrome </a:t>
            </a:r>
          </a:p>
          <a:p>
            <a:pPr lvl="0" eaLnBrk="1" fontAlgn="auto" hangingPunct="1">
              <a:lnSpc>
                <a:spcPct val="90000"/>
              </a:lnSpc>
              <a:spcAft>
                <a:spcPts val="0"/>
              </a:spcAft>
              <a:buFont typeface="Wingdings" pitchFamily="2" charset="2"/>
              <a:buChar char="§"/>
              <a:defRPr/>
            </a:pPr>
            <a:r>
              <a:rPr lang="en-US" sz="2000" b="1" kern="1200" dirty="0">
                <a:latin typeface="Arial" pitchFamily="34" charset="0"/>
                <a:cs typeface="Arial" pitchFamily="34" charset="0"/>
              </a:rPr>
              <a:t>Long term glucocorticoids therapy</a:t>
            </a:r>
          </a:p>
          <a:p>
            <a:pPr lvl="0" eaLnBrk="1" fontAlgn="auto" hangingPunct="1">
              <a:lnSpc>
                <a:spcPct val="90000"/>
              </a:lnSpc>
              <a:spcAft>
                <a:spcPts val="0"/>
              </a:spcAft>
              <a:buFont typeface="Wingdings" pitchFamily="2" charset="2"/>
              <a:buChar char="§"/>
              <a:defRPr/>
            </a:pPr>
            <a:r>
              <a:rPr lang="en-US" sz="2000" b="1" kern="1200" dirty="0">
                <a:latin typeface="Arial" pitchFamily="34" charset="0"/>
                <a:cs typeface="Arial" pitchFamily="34" charset="0"/>
              </a:rPr>
              <a:t>Hyperparathyroidism</a:t>
            </a:r>
          </a:p>
          <a:p>
            <a:pPr lvl="0" eaLnBrk="1" fontAlgn="auto" hangingPunct="1">
              <a:lnSpc>
                <a:spcPct val="90000"/>
              </a:lnSpc>
              <a:spcAft>
                <a:spcPts val="0"/>
              </a:spcAft>
              <a:buFont typeface="Wingdings" pitchFamily="2" charset="2"/>
              <a:buChar char="§"/>
              <a:defRPr/>
            </a:pPr>
            <a:r>
              <a:rPr lang="en-US" sz="2000" b="1" kern="1200" dirty="0">
                <a:latin typeface="Arial" pitchFamily="34" charset="0"/>
                <a:cs typeface="Arial" pitchFamily="34" charset="0"/>
              </a:rPr>
              <a:t>Hyperthyroidism</a:t>
            </a:r>
          </a:p>
          <a:p>
            <a:pPr lvl="0" eaLnBrk="1" fontAlgn="auto" hangingPunct="1">
              <a:lnSpc>
                <a:spcPct val="90000"/>
              </a:lnSpc>
              <a:spcAft>
                <a:spcPts val="0"/>
              </a:spcAft>
              <a:buFont typeface="Wingdings" pitchFamily="2" charset="2"/>
              <a:buChar char="§"/>
              <a:defRPr/>
            </a:pPr>
            <a:r>
              <a:rPr lang="en-US" sz="2000" b="1" kern="1200" dirty="0">
                <a:latin typeface="Arial" pitchFamily="34" charset="0"/>
                <a:cs typeface="Arial" pitchFamily="34" charset="0"/>
              </a:rPr>
              <a:t>Vitamin D disorders</a:t>
            </a:r>
          </a:p>
          <a:p>
            <a:pPr lvl="0" eaLnBrk="1" fontAlgn="auto" hangingPunct="1">
              <a:lnSpc>
                <a:spcPct val="90000"/>
              </a:lnSpc>
              <a:spcAft>
                <a:spcPts val="0"/>
              </a:spcAft>
              <a:buFont typeface="Wingdings" pitchFamily="2" charset="2"/>
              <a:buChar char="§"/>
              <a:defRPr/>
            </a:pPr>
            <a:r>
              <a:rPr lang="en-US" sz="2000" b="1" kern="1200" dirty="0">
                <a:latin typeface="Arial" pitchFamily="34" charset="0"/>
                <a:cs typeface="Arial" pitchFamily="34" charset="0"/>
              </a:rPr>
              <a:t>Certain malignancies</a:t>
            </a:r>
          </a:p>
          <a:p>
            <a:endParaRPr lang="en-US" dirty="0"/>
          </a:p>
        </p:txBody>
      </p:sp>
    </p:spTree>
    <p:extLst>
      <p:ext uri="{BB962C8B-B14F-4D97-AF65-F5344CB8AC3E}">
        <p14:creationId xmlns:p14="http://schemas.microsoft.com/office/powerpoint/2010/main" val="14633807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14400" y="1371600"/>
            <a:ext cx="7543800" cy="1143000"/>
          </a:xfrm>
        </p:spPr>
        <p:txBody>
          <a:bodyPr/>
          <a:lstStyle/>
          <a:p>
            <a:pPr eaLnBrk="1" hangingPunct="1"/>
            <a:r>
              <a:rPr lang="en-GB" sz="5000" b="1" dirty="0" smtClean="0">
                <a:solidFill>
                  <a:srgbClr val="FFFF00"/>
                </a:solidFill>
                <a:latin typeface="Arial" pitchFamily="34" charset="0"/>
                <a:cs typeface="Arial" pitchFamily="34" charset="0"/>
              </a:rPr>
              <a:t>Any Questions?</a:t>
            </a:r>
          </a:p>
        </p:txBody>
      </p:sp>
      <p:sp>
        <p:nvSpPr>
          <p:cNvPr id="33795" name="Rectangle 3"/>
          <p:cNvSpPr>
            <a:spLocks noGrp="1" noChangeArrowheads="1"/>
          </p:cNvSpPr>
          <p:nvPr>
            <p:ph idx="1"/>
          </p:nvPr>
        </p:nvSpPr>
        <p:spPr>
          <a:xfrm>
            <a:off x="1371600" y="1066800"/>
            <a:ext cx="6553200" cy="2819400"/>
          </a:xfrm>
        </p:spPr>
        <p:txBody>
          <a:bodyPr/>
          <a:lstStyle/>
          <a:p>
            <a:pPr marL="0" indent="0" eaLnBrk="1" hangingPunct="1">
              <a:buNone/>
            </a:pPr>
            <a:endParaRPr lang="en-GB" dirty="0" smtClean="0"/>
          </a:p>
          <a:p>
            <a:pPr marL="0" indent="0" eaLnBrk="1" hangingPunct="1">
              <a:buNone/>
            </a:pPr>
            <a:r>
              <a:rPr lang="en-GB" dirty="0" smtClean="0"/>
              <a:t>          </a:t>
            </a:r>
          </a:p>
        </p:txBody>
      </p:sp>
    </p:spTree>
    <p:extLst>
      <p:ext uri="{BB962C8B-B14F-4D97-AF65-F5344CB8AC3E}">
        <p14:creationId xmlns:p14="http://schemas.microsoft.com/office/powerpoint/2010/main" val="2718655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609600"/>
            <a:ext cx="7772400" cy="838200"/>
          </a:xfrm>
        </p:spPr>
        <p:txBody>
          <a:bodyPr/>
          <a:lstStyle/>
          <a:p>
            <a:pPr eaLnBrk="1" hangingPunct="1"/>
            <a:r>
              <a:rPr lang="en-GB" sz="3600" b="1" dirty="0" smtClean="0">
                <a:solidFill>
                  <a:srgbClr val="FFFF00"/>
                </a:solidFill>
                <a:latin typeface="Arial" pitchFamily="34" charset="0"/>
                <a:cs typeface="Arial" pitchFamily="34" charset="0"/>
              </a:rPr>
              <a:t>Calcium Homeostasis</a:t>
            </a:r>
          </a:p>
        </p:txBody>
      </p:sp>
      <p:sp>
        <p:nvSpPr>
          <p:cNvPr id="6147" name="Rectangle 3"/>
          <p:cNvSpPr>
            <a:spLocks noGrp="1" noChangeArrowheads="1"/>
          </p:cNvSpPr>
          <p:nvPr>
            <p:ph idx="1"/>
          </p:nvPr>
        </p:nvSpPr>
        <p:spPr>
          <a:xfrm>
            <a:off x="838200" y="3124200"/>
            <a:ext cx="2133600" cy="609600"/>
          </a:xfrm>
        </p:spPr>
        <p:txBody>
          <a:bodyPr/>
          <a:lstStyle/>
          <a:p>
            <a:pPr eaLnBrk="1" hangingPunct="1">
              <a:buFontTx/>
              <a:buNone/>
            </a:pPr>
            <a:r>
              <a:rPr lang="en-GB" sz="2800" b="1" dirty="0" smtClean="0">
                <a:solidFill>
                  <a:srgbClr val="FFFF00"/>
                </a:solidFill>
                <a:latin typeface="Arial" pitchFamily="34" charset="0"/>
                <a:cs typeface="Arial" pitchFamily="34" charset="0"/>
              </a:rPr>
              <a:t>Skeleton</a:t>
            </a:r>
          </a:p>
        </p:txBody>
      </p:sp>
      <p:sp>
        <p:nvSpPr>
          <p:cNvPr id="6148" name="Rectangle 4"/>
          <p:cNvSpPr>
            <a:spLocks noChangeArrowheads="1"/>
          </p:cNvSpPr>
          <p:nvPr/>
        </p:nvSpPr>
        <p:spPr bwMode="auto">
          <a:xfrm>
            <a:off x="5791200" y="3124200"/>
            <a:ext cx="2133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pPr>
            <a:r>
              <a:rPr lang="en-GB" sz="2800" b="1" dirty="0" smtClean="0">
                <a:solidFill>
                  <a:srgbClr val="FFFFFF"/>
                </a:solidFill>
                <a:latin typeface="Arial" pitchFamily="34" charset="0"/>
                <a:cs typeface="Arial" pitchFamily="34" charset="0"/>
              </a:rPr>
              <a:t>Intestine</a:t>
            </a:r>
          </a:p>
        </p:txBody>
      </p:sp>
      <p:sp>
        <p:nvSpPr>
          <p:cNvPr id="6149" name="Rectangle 5"/>
          <p:cNvSpPr>
            <a:spLocks noChangeArrowheads="1"/>
          </p:cNvSpPr>
          <p:nvPr/>
        </p:nvSpPr>
        <p:spPr bwMode="auto">
          <a:xfrm>
            <a:off x="3429000" y="4419600"/>
            <a:ext cx="1676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pPr>
            <a:r>
              <a:rPr lang="en-GB" sz="2800" b="1" dirty="0" smtClean="0">
                <a:solidFill>
                  <a:srgbClr val="FFFFFF"/>
                </a:solidFill>
                <a:latin typeface="Arial" pitchFamily="34" charset="0"/>
                <a:cs typeface="Arial" pitchFamily="34" charset="0"/>
              </a:rPr>
              <a:t>Kidneys</a:t>
            </a:r>
          </a:p>
        </p:txBody>
      </p:sp>
      <p:sp>
        <p:nvSpPr>
          <p:cNvPr id="6150" name="Rectangle 6"/>
          <p:cNvSpPr>
            <a:spLocks noChangeArrowheads="1"/>
          </p:cNvSpPr>
          <p:nvPr/>
        </p:nvSpPr>
        <p:spPr bwMode="auto">
          <a:xfrm>
            <a:off x="2286000" y="1828800"/>
            <a:ext cx="3581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pPr>
            <a:r>
              <a:rPr lang="en-GB" sz="2800" b="1" dirty="0" smtClean="0">
                <a:solidFill>
                  <a:srgbClr val="FFFFFF"/>
                </a:solidFill>
                <a:latin typeface="Arial" pitchFamily="34" charset="0"/>
                <a:cs typeface="Arial" pitchFamily="34" charset="0"/>
              </a:rPr>
              <a:t>Parathyroid gland</a:t>
            </a:r>
          </a:p>
        </p:txBody>
      </p:sp>
      <p:sp>
        <p:nvSpPr>
          <p:cNvPr id="6151" name="Rectangle 7"/>
          <p:cNvSpPr>
            <a:spLocks noChangeArrowheads="1"/>
          </p:cNvSpPr>
          <p:nvPr/>
        </p:nvSpPr>
        <p:spPr bwMode="auto">
          <a:xfrm>
            <a:off x="3810000" y="3276600"/>
            <a:ext cx="1066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pPr>
            <a:r>
              <a:rPr lang="en-GB" sz="3200" b="1" dirty="0" err="1" smtClean="0">
                <a:solidFill>
                  <a:srgbClr val="FFFFFF"/>
                </a:solidFill>
              </a:rPr>
              <a:t>Ca</a:t>
            </a:r>
            <a:r>
              <a:rPr lang="en-GB" sz="3200" b="1" baseline="30000" dirty="0" smtClean="0">
                <a:solidFill>
                  <a:srgbClr val="FFFFFF"/>
                </a:solidFill>
              </a:rPr>
              <a:t>++</a:t>
            </a:r>
          </a:p>
        </p:txBody>
      </p:sp>
      <p:sp>
        <p:nvSpPr>
          <p:cNvPr id="6152" name="AutoShape 8"/>
          <p:cNvSpPr>
            <a:spLocks noChangeArrowheads="1"/>
          </p:cNvSpPr>
          <p:nvPr/>
        </p:nvSpPr>
        <p:spPr bwMode="auto">
          <a:xfrm>
            <a:off x="2971800" y="3429000"/>
            <a:ext cx="685800" cy="152400"/>
          </a:xfrm>
          <a:prstGeom prst="rightArrow">
            <a:avLst>
              <a:gd name="adj1" fmla="val 50000"/>
              <a:gd name="adj2" fmla="val 112500"/>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600" smtClean="0">
              <a:solidFill>
                <a:srgbClr val="FFFFFF"/>
              </a:solidFill>
            </a:endParaRPr>
          </a:p>
        </p:txBody>
      </p:sp>
      <p:sp>
        <p:nvSpPr>
          <p:cNvPr id="6153" name="AutoShape 9"/>
          <p:cNvSpPr>
            <a:spLocks noChangeArrowheads="1"/>
          </p:cNvSpPr>
          <p:nvPr/>
        </p:nvSpPr>
        <p:spPr bwMode="auto">
          <a:xfrm>
            <a:off x="4908884" y="3429000"/>
            <a:ext cx="685800" cy="152400"/>
          </a:xfrm>
          <a:prstGeom prst="leftArrow">
            <a:avLst>
              <a:gd name="adj1" fmla="val 50000"/>
              <a:gd name="adj2" fmla="val 112500"/>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600" smtClean="0">
              <a:solidFill>
                <a:srgbClr val="FFFFFF"/>
              </a:solidFill>
            </a:endParaRPr>
          </a:p>
        </p:txBody>
      </p:sp>
      <p:sp>
        <p:nvSpPr>
          <p:cNvPr id="6154" name="AutoShape 10"/>
          <p:cNvSpPr>
            <a:spLocks noChangeArrowheads="1"/>
          </p:cNvSpPr>
          <p:nvPr/>
        </p:nvSpPr>
        <p:spPr bwMode="auto">
          <a:xfrm>
            <a:off x="4038600" y="3810000"/>
            <a:ext cx="152400" cy="533400"/>
          </a:xfrm>
          <a:prstGeom prst="upArrow">
            <a:avLst>
              <a:gd name="adj1" fmla="val 50000"/>
              <a:gd name="adj2" fmla="val 87500"/>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600" smtClean="0">
              <a:solidFill>
                <a:srgbClr val="FFFFFF"/>
              </a:solidFill>
            </a:endParaRPr>
          </a:p>
        </p:txBody>
      </p:sp>
      <p:sp>
        <p:nvSpPr>
          <p:cNvPr id="6155" name="AutoShape 11"/>
          <p:cNvSpPr>
            <a:spLocks noChangeArrowheads="1"/>
          </p:cNvSpPr>
          <p:nvPr/>
        </p:nvSpPr>
        <p:spPr bwMode="auto">
          <a:xfrm>
            <a:off x="4038600" y="2743200"/>
            <a:ext cx="152400" cy="533400"/>
          </a:xfrm>
          <a:prstGeom prst="downArrow">
            <a:avLst>
              <a:gd name="adj1" fmla="val 50000"/>
              <a:gd name="adj2" fmla="val 87500"/>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600" smtClean="0">
              <a:solidFill>
                <a:srgbClr val="FFFFFF"/>
              </a:solidFill>
            </a:endParaRPr>
          </a:p>
        </p:txBody>
      </p:sp>
      <p:sp>
        <p:nvSpPr>
          <p:cNvPr id="6156" name="Rectangle 12"/>
          <p:cNvSpPr>
            <a:spLocks noChangeArrowheads="1"/>
          </p:cNvSpPr>
          <p:nvPr/>
        </p:nvSpPr>
        <p:spPr bwMode="auto">
          <a:xfrm>
            <a:off x="5791200" y="3733800"/>
            <a:ext cx="2133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pPr>
            <a:r>
              <a:rPr lang="en-GB" sz="2800" b="1" dirty="0" smtClean="0">
                <a:solidFill>
                  <a:srgbClr val="FFFF00"/>
                </a:solidFill>
                <a:latin typeface="Arial" pitchFamily="34" charset="0"/>
                <a:cs typeface="Arial" pitchFamily="34" charset="0"/>
              </a:rPr>
              <a:t>Vitamin D</a:t>
            </a:r>
          </a:p>
        </p:txBody>
      </p:sp>
    </p:spTree>
    <p:extLst>
      <p:ext uri="{BB962C8B-B14F-4D97-AF65-F5344CB8AC3E}">
        <p14:creationId xmlns:p14="http://schemas.microsoft.com/office/powerpoint/2010/main" val="3138109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329" name="Group 41"/>
          <p:cNvGrpSpPr>
            <a:grpSpLocks/>
          </p:cNvGrpSpPr>
          <p:nvPr/>
        </p:nvGrpSpPr>
        <p:grpSpPr bwMode="auto">
          <a:xfrm>
            <a:off x="0" y="4495800"/>
            <a:ext cx="3048000" cy="2133600"/>
            <a:chOff x="0" y="2832"/>
            <a:chExt cx="1920" cy="1344"/>
          </a:xfrm>
        </p:grpSpPr>
        <p:sp>
          <p:nvSpPr>
            <p:cNvPr id="3112" name="Oval 7"/>
            <p:cNvSpPr>
              <a:spLocks noChangeArrowheads="1"/>
            </p:cNvSpPr>
            <p:nvPr/>
          </p:nvSpPr>
          <p:spPr bwMode="auto">
            <a:xfrm>
              <a:off x="0" y="2832"/>
              <a:ext cx="1920" cy="1344"/>
            </a:xfrm>
            <a:prstGeom prst="ellipse">
              <a:avLst/>
            </a:prstGeom>
            <a:solidFill>
              <a:srgbClr val="CC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endParaRPr>
            </a:p>
          </p:txBody>
        </p:sp>
        <p:sp>
          <p:nvSpPr>
            <p:cNvPr id="3113" name="Text Box 36"/>
            <p:cNvSpPr txBox="1">
              <a:spLocks noChangeArrowheads="1"/>
            </p:cNvSpPr>
            <p:nvPr/>
          </p:nvSpPr>
          <p:spPr bwMode="auto">
            <a:xfrm>
              <a:off x="624" y="2880"/>
              <a:ext cx="63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b="1" dirty="0" smtClean="0">
                  <a:solidFill>
                    <a:srgbClr val="7030A0"/>
                  </a:solidFill>
                </a:rPr>
                <a:t>intake</a:t>
              </a:r>
            </a:p>
          </p:txBody>
        </p:sp>
      </p:grpSp>
      <p:grpSp>
        <p:nvGrpSpPr>
          <p:cNvPr id="12330" name="Group 42"/>
          <p:cNvGrpSpPr>
            <a:grpSpLocks/>
          </p:cNvGrpSpPr>
          <p:nvPr/>
        </p:nvGrpSpPr>
        <p:grpSpPr bwMode="auto">
          <a:xfrm>
            <a:off x="6096000" y="4572000"/>
            <a:ext cx="3048000" cy="2133600"/>
            <a:chOff x="3840" y="2880"/>
            <a:chExt cx="1920" cy="1344"/>
          </a:xfrm>
        </p:grpSpPr>
        <p:sp>
          <p:nvSpPr>
            <p:cNvPr id="3110" name="Oval 6"/>
            <p:cNvSpPr>
              <a:spLocks noChangeArrowheads="1"/>
            </p:cNvSpPr>
            <p:nvPr/>
          </p:nvSpPr>
          <p:spPr bwMode="auto">
            <a:xfrm>
              <a:off x="3840" y="2880"/>
              <a:ext cx="1920" cy="1344"/>
            </a:xfrm>
            <a:prstGeom prst="ellipse">
              <a:avLst/>
            </a:prstGeom>
            <a:solidFill>
              <a:srgbClr val="CC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endParaRPr>
            </a:p>
          </p:txBody>
        </p:sp>
        <p:sp>
          <p:nvSpPr>
            <p:cNvPr id="3111" name="Text Box 37"/>
            <p:cNvSpPr txBox="1">
              <a:spLocks noChangeArrowheads="1"/>
            </p:cNvSpPr>
            <p:nvPr/>
          </p:nvSpPr>
          <p:spPr bwMode="auto">
            <a:xfrm>
              <a:off x="3936" y="3120"/>
              <a:ext cx="87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b="1" dirty="0" smtClean="0">
                  <a:solidFill>
                    <a:srgbClr val="7030A0"/>
                  </a:solidFill>
                </a:rPr>
                <a:t>excretion</a:t>
              </a:r>
            </a:p>
          </p:txBody>
        </p:sp>
      </p:grpSp>
      <p:pic>
        <p:nvPicPr>
          <p:cNvPr id="3076" name="Picture 3" descr="legbon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133600"/>
            <a:ext cx="2081213"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304800" y="3452813"/>
            <a:ext cx="137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sz="1600" b="1" dirty="0" smtClean="0">
                <a:solidFill>
                  <a:srgbClr val="000000"/>
                </a:solidFill>
              </a:rPr>
              <a:t>1000 g </a:t>
            </a:r>
            <a:r>
              <a:rPr lang="en-US" sz="1600" b="1" dirty="0" err="1" smtClean="0">
                <a:solidFill>
                  <a:srgbClr val="000000"/>
                </a:solidFill>
              </a:rPr>
              <a:t>Ca</a:t>
            </a:r>
            <a:r>
              <a:rPr lang="en-US" sz="1600" b="1" dirty="0" smtClean="0">
                <a:solidFill>
                  <a:srgbClr val="000000"/>
                </a:solidFill>
              </a:rPr>
              <a:t>++ stored in bone</a:t>
            </a:r>
          </a:p>
        </p:txBody>
      </p:sp>
      <p:sp>
        <p:nvSpPr>
          <p:cNvPr id="3078" name="Rectangle 8"/>
          <p:cNvSpPr>
            <a:spLocks noChangeArrowheads="1"/>
          </p:cNvSpPr>
          <p:nvPr/>
        </p:nvSpPr>
        <p:spPr bwMode="auto">
          <a:xfrm>
            <a:off x="685800" y="3048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2800" b="1" dirty="0" smtClean="0">
                <a:solidFill>
                  <a:srgbClr val="FFFF00"/>
                </a:solidFill>
                <a:latin typeface="Arial" pitchFamily="34" charset="0"/>
                <a:cs typeface="Arial" pitchFamily="34" charset="0"/>
              </a:rPr>
              <a:t>Calcium homeostasis</a:t>
            </a:r>
          </a:p>
        </p:txBody>
      </p:sp>
      <p:sp>
        <p:nvSpPr>
          <p:cNvPr id="3079" name="Text Box 9"/>
          <p:cNvSpPr txBox="1">
            <a:spLocks noChangeArrowheads="1"/>
          </p:cNvSpPr>
          <p:nvPr/>
        </p:nvSpPr>
        <p:spPr bwMode="auto">
          <a:xfrm>
            <a:off x="3733800" y="2438400"/>
            <a:ext cx="95410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b="1" dirty="0" smtClean="0">
                <a:solidFill>
                  <a:srgbClr val="FFFF00"/>
                </a:solidFill>
              </a:rPr>
              <a:t>Blood</a:t>
            </a:r>
          </a:p>
          <a:p>
            <a:pPr eaLnBrk="1" fontAlgn="base" hangingPunct="1">
              <a:spcBef>
                <a:spcPct val="0"/>
              </a:spcBef>
              <a:spcAft>
                <a:spcPct val="0"/>
              </a:spcAft>
            </a:pPr>
            <a:r>
              <a:rPr lang="en-US" b="1" dirty="0" err="1" smtClean="0">
                <a:solidFill>
                  <a:srgbClr val="FFFF00"/>
                </a:solidFill>
              </a:rPr>
              <a:t>Ca</a:t>
            </a:r>
            <a:r>
              <a:rPr lang="en-US" b="1" dirty="0" smtClean="0">
                <a:solidFill>
                  <a:srgbClr val="FFFF00"/>
                </a:solidFill>
              </a:rPr>
              <a:t>++</a:t>
            </a:r>
          </a:p>
        </p:txBody>
      </p:sp>
      <p:grpSp>
        <p:nvGrpSpPr>
          <p:cNvPr id="3080" name="Group 10"/>
          <p:cNvGrpSpPr>
            <a:grpSpLocks/>
          </p:cNvGrpSpPr>
          <p:nvPr/>
        </p:nvGrpSpPr>
        <p:grpSpPr bwMode="auto">
          <a:xfrm>
            <a:off x="1295400" y="5715003"/>
            <a:ext cx="5791200" cy="995363"/>
            <a:chOff x="816" y="3600"/>
            <a:chExt cx="3648" cy="627"/>
          </a:xfrm>
        </p:grpSpPr>
        <p:sp>
          <p:nvSpPr>
            <p:cNvPr id="3108" name="AutoShape 11"/>
            <p:cNvSpPr>
              <a:spLocks noChangeArrowheads="1"/>
            </p:cNvSpPr>
            <p:nvPr/>
          </p:nvSpPr>
          <p:spPr bwMode="auto">
            <a:xfrm rot="-5400000">
              <a:off x="2496" y="1920"/>
              <a:ext cx="288" cy="3648"/>
            </a:xfrm>
            <a:prstGeom prst="can">
              <a:avLst>
                <a:gd name="adj" fmla="val 96701"/>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000000"/>
                </a:solidFill>
              </a:endParaRPr>
            </a:p>
          </p:txBody>
        </p:sp>
        <p:sp>
          <p:nvSpPr>
            <p:cNvPr id="3109" name="Text Box 12"/>
            <p:cNvSpPr txBox="1">
              <a:spLocks noChangeArrowheads="1"/>
            </p:cNvSpPr>
            <p:nvPr/>
          </p:nvSpPr>
          <p:spPr bwMode="auto">
            <a:xfrm>
              <a:off x="2160" y="3936"/>
              <a:ext cx="130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b="1" dirty="0" smtClean="0">
                  <a:solidFill>
                    <a:srgbClr val="FFFF00"/>
                  </a:solidFill>
                </a:rPr>
                <a:t>small intestine</a:t>
              </a:r>
            </a:p>
          </p:txBody>
        </p:sp>
      </p:grpSp>
      <p:grpSp>
        <p:nvGrpSpPr>
          <p:cNvPr id="3081" name="Group 13"/>
          <p:cNvGrpSpPr>
            <a:grpSpLocks/>
          </p:cNvGrpSpPr>
          <p:nvPr/>
        </p:nvGrpSpPr>
        <p:grpSpPr bwMode="auto">
          <a:xfrm>
            <a:off x="4876801" y="1447800"/>
            <a:ext cx="3924301" cy="3846513"/>
            <a:chOff x="3072" y="912"/>
            <a:chExt cx="2472" cy="2423"/>
          </a:xfrm>
        </p:grpSpPr>
        <p:pic>
          <p:nvPicPr>
            <p:cNvPr id="3103" name="Picture 14" descr="kidney goo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8" y="1215"/>
              <a:ext cx="1289" cy="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4" name="Text Box 15"/>
            <p:cNvSpPr txBox="1">
              <a:spLocks noChangeArrowheads="1"/>
            </p:cNvSpPr>
            <p:nvPr/>
          </p:nvSpPr>
          <p:spPr bwMode="auto">
            <a:xfrm>
              <a:off x="4560" y="912"/>
              <a:ext cx="67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b="1" dirty="0" smtClean="0">
                  <a:solidFill>
                    <a:srgbClr val="FFFF00"/>
                  </a:solidFill>
                </a:rPr>
                <a:t>kidney</a:t>
              </a:r>
            </a:p>
          </p:txBody>
        </p:sp>
        <p:sp>
          <p:nvSpPr>
            <p:cNvPr id="3105" name="Line 16"/>
            <p:cNvSpPr>
              <a:spLocks noChangeShapeType="1"/>
            </p:cNvSpPr>
            <p:nvPr/>
          </p:nvSpPr>
          <p:spPr bwMode="auto">
            <a:xfrm>
              <a:off x="3072" y="1968"/>
              <a:ext cx="96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srgbClr val="000000"/>
                </a:solidFill>
              </a:endParaRPr>
            </a:p>
          </p:txBody>
        </p:sp>
        <p:sp>
          <p:nvSpPr>
            <p:cNvPr id="3106" name="Line 17"/>
            <p:cNvSpPr>
              <a:spLocks noChangeShapeType="1"/>
            </p:cNvSpPr>
            <p:nvPr/>
          </p:nvSpPr>
          <p:spPr bwMode="auto">
            <a:xfrm>
              <a:off x="4560" y="2832"/>
              <a:ext cx="336"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srgbClr val="000000"/>
                </a:solidFill>
              </a:endParaRPr>
            </a:p>
          </p:txBody>
        </p:sp>
        <p:sp>
          <p:nvSpPr>
            <p:cNvPr id="3107" name="Text Box 18"/>
            <p:cNvSpPr txBox="1">
              <a:spLocks noChangeArrowheads="1"/>
            </p:cNvSpPr>
            <p:nvPr/>
          </p:nvSpPr>
          <p:spPr bwMode="auto">
            <a:xfrm>
              <a:off x="4765" y="2967"/>
              <a:ext cx="779"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US" sz="1600" b="1" dirty="0" err="1" smtClean="0">
                  <a:solidFill>
                    <a:srgbClr val="000000"/>
                  </a:solidFill>
                </a:rPr>
                <a:t>Ca</a:t>
              </a:r>
              <a:r>
                <a:rPr lang="en-US" sz="1600" b="1" dirty="0" smtClean="0">
                  <a:solidFill>
                    <a:srgbClr val="000000"/>
                  </a:solidFill>
                </a:rPr>
                <a:t>++</a:t>
              </a:r>
            </a:p>
            <a:p>
              <a:pPr algn="ctr" eaLnBrk="1" fontAlgn="base" hangingPunct="1">
                <a:spcBef>
                  <a:spcPct val="0"/>
                </a:spcBef>
                <a:spcAft>
                  <a:spcPct val="0"/>
                </a:spcAft>
              </a:pPr>
              <a:r>
                <a:rPr lang="en-US" sz="1600" b="1" dirty="0" smtClean="0">
                  <a:solidFill>
                    <a:srgbClr val="000000"/>
                  </a:solidFill>
                </a:rPr>
                <a:t>lost in urine</a:t>
              </a:r>
            </a:p>
          </p:txBody>
        </p:sp>
      </p:grpSp>
      <p:grpSp>
        <p:nvGrpSpPr>
          <p:cNvPr id="3082" name="Group 19"/>
          <p:cNvGrpSpPr>
            <a:grpSpLocks/>
          </p:cNvGrpSpPr>
          <p:nvPr/>
        </p:nvGrpSpPr>
        <p:grpSpPr bwMode="auto">
          <a:xfrm>
            <a:off x="136525" y="5438775"/>
            <a:ext cx="1311275" cy="581025"/>
            <a:chOff x="86" y="3426"/>
            <a:chExt cx="826" cy="366"/>
          </a:xfrm>
        </p:grpSpPr>
        <p:sp>
          <p:nvSpPr>
            <p:cNvPr id="3101" name="Line 20"/>
            <p:cNvSpPr>
              <a:spLocks noChangeShapeType="1"/>
            </p:cNvSpPr>
            <p:nvPr/>
          </p:nvSpPr>
          <p:spPr bwMode="auto">
            <a:xfrm>
              <a:off x="192" y="3744"/>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srgbClr val="000000"/>
                </a:solidFill>
              </a:endParaRPr>
            </a:p>
          </p:txBody>
        </p:sp>
        <p:sp>
          <p:nvSpPr>
            <p:cNvPr id="3102" name="Text Box 21"/>
            <p:cNvSpPr txBox="1">
              <a:spLocks noChangeArrowheads="1"/>
            </p:cNvSpPr>
            <p:nvPr/>
          </p:nvSpPr>
          <p:spPr bwMode="auto">
            <a:xfrm>
              <a:off x="86" y="3426"/>
              <a:ext cx="82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US" sz="1600" b="1" dirty="0" smtClean="0">
                  <a:solidFill>
                    <a:srgbClr val="000000"/>
                  </a:solidFill>
                </a:rPr>
                <a:t>Calcium in the diet</a:t>
              </a:r>
            </a:p>
          </p:txBody>
        </p:sp>
      </p:grpSp>
      <p:grpSp>
        <p:nvGrpSpPr>
          <p:cNvPr id="3083" name="Group 22"/>
          <p:cNvGrpSpPr>
            <a:grpSpLocks/>
          </p:cNvGrpSpPr>
          <p:nvPr/>
        </p:nvGrpSpPr>
        <p:grpSpPr bwMode="auto">
          <a:xfrm>
            <a:off x="6781804" y="5943609"/>
            <a:ext cx="2189164" cy="338138"/>
            <a:chOff x="4272" y="3744"/>
            <a:chExt cx="1379" cy="213"/>
          </a:xfrm>
        </p:grpSpPr>
        <p:sp>
          <p:nvSpPr>
            <p:cNvPr id="3099" name="Line 23"/>
            <p:cNvSpPr>
              <a:spLocks noChangeShapeType="1"/>
            </p:cNvSpPr>
            <p:nvPr/>
          </p:nvSpPr>
          <p:spPr bwMode="auto">
            <a:xfrm>
              <a:off x="4272" y="3744"/>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srgbClr val="000000"/>
                </a:solidFill>
              </a:endParaRPr>
            </a:p>
          </p:txBody>
        </p:sp>
        <p:sp>
          <p:nvSpPr>
            <p:cNvPr id="3100" name="Text Box 24"/>
            <p:cNvSpPr txBox="1">
              <a:spLocks noChangeArrowheads="1"/>
            </p:cNvSpPr>
            <p:nvPr/>
          </p:nvSpPr>
          <p:spPr bwMode="auto">
            <a:xfrm>
              <a:off x="4436" y="3744"/>
              <a:ext cx="1215"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US" sz="1600" b="1" dirty="0" smtClean="0">
                  <a:solidFill>
                    <a:srgbClr val="000000"/>
                  </a:solidFill>
                </a:rPr>
                <a:t>calcium lost in feces</a:t>
              </a:r>
            </a:p>
          </p:txBody>
        </p:sp>
      </p:grpSp>
      <p:grpSp>
        <p:nvGrpSpPr>
          <p:cNvPr id="3084" name="Group 25"/>
          <p:cNvGrpSpPr>
            <a:grpSpLocks/>
          </p:cNvGrpSpPr>
          <p:nvPr/>
        </p:nvGrpSpPr>
        <p:grpSpPr bwMode="auto">
          <a:xfrm>
            <a:off x="4038600" y="3505200"/>
            <a:ext cx="2057400" cy="2057400"/>
            <a:chOff x="2544" y="2208"/>
            <a:chExt cx="1296" cy="1296"/>
          </a:xfrm>
        </p:grpSpPr>
        <p:sp>
          <p:nvSpPr>
            <p:cNvPr id="3095" name="Line 26"/>
            <p:cNvSpPr>
              <a:spLocks noChangeShapeType="1"/>
            </p:cNvSpPr>
            <p:nvPr/>
          </p:nvSpPr>
          <p:spPr bwMode="auto">
            <a:xfrm>
              <a:off x="2544" y="2208"/>
              <a:ext cx="0" cy="12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srgbClr val="000000"/>
                </a:solidFill>
              </a:endParaRPr>
            </a:p>
          </p:txBody>
        </p:sp>
        <p:grpSp>
          <p:nvGrpSpPr>
            <p:cNvPr id="3096" name="Group 27"/>
            <p:cNvGrpSpPr>
              <a:grpSpLocks/>
            </p:cNvGrpSpPr>
            <p:nvPr/>
          </p:nvGrpSpPr>
          <p:grpSpPr bwMode="auto">
            <a:xfrm>
              <a:off x="2736" y="2208"/>
              <a:ext cx="1104" cy="1255"/>
              <a:chOff x="2736" y="2208"/>
              <a:chExt cx="1104" cy="1255"/>
            </a:xfrm>
          </p:grpSpPr>
          <p:sp>
            <p:nvSpPr>
              <p:cNvPr id="3097" name="Line 28"/>
              <p:cNvSpPr>
                <a:spLocks noChangeShapeType="1"/>
              </p:cNvSpPr>
              <p:nvPr/>
            </p:nvSpPr>
            <p:spPr bwMode="auto">
              <a:xfrm flipV="1">
                <a:off x="2832" y="2208"/>
                <a:ext cx="0" cy="125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srgbClr val="000000"/>
                  </a:solidFill>
                </a:endParaRPr>
              </a:p>
            </p:txBody>
          </p:sp>
          <p:sp>
            <p:nvSpPr>
              <p:cNvPr id="3098" name="Text Box 29"/>
              <p:cNvSpPr txBox="1">
                <a:spLocks noChangeArrowheads="1"/>
              </p:cNvSpPr>
              <p:nvPr/>
            </p:nvSpPr>
            <p:spPr bwMode="auto">
              <a:xfrm>
                <a:off x="2736" y="2946"/>
                <a:ext cx="110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US" sz="1600" b="1" dirty="0" err="1" smtClean="0">
                    <a:solidFill>
                      <a:srgbClr val="FFFF00"/>
                    </a:solidFill>
                  </a:rPr>
                  <a:t>Ca</a:t>
                </a:r>
                <a:r>
                  <a:rPr lang="en-US" sz="1600" b="1" dirty="0" smtClean="0">
                    <a:solidFill>
                      <a:srgbClr val="FFFF00"/>
                    </a:solidFill>
                  </a:rPr>
                  <a:t>++ absorbed into blood</a:t>
                </a:r>
              </a:p>
            </p:txBody>
          </p:sp>
        </p:grpSp>
      </p:grpSp>
      <p:grpSp>
        <p:nvGrpSpPr>
          <p:cNvPr id="3085" name="Group 30"/>
          <p:cNvGrpSpPr>
            <a:grpSpLocks/>
          </p:cNvGrpSpPr>
          <p:nvPr/>
        </p:nvGrpSpPr>
        <p:grpSpPr bwMode="auto">
          <a:xfrm>
            <a:off x="1676400" y="3124204"/>
            <a:ext cx="1831975" cy="361951"/>
            <a:chOff x="1056" y="1968"/>
            <a:chExt cx="1154" cy="228"/>
          </a:xfrm>
        </p:grpSpPr>
        <p:sp>
          <p:nvSpPr>
            <p:cNvPr id="3093" name="Line 31"/>
            <p:cNvSpPr>
              <a:spLocks noChangeShapeType="1"/>
            </p:cNvSpPr>
            <p:nvPr/>
          </p:nvSpPr>
          <p:spPr bwMode="auto">
            <a:xfrm>
              <a:off x="1056" y="1968"/>
              <a:ext cx="96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srgbClr val="000000"/>
                </a:solidFill>
              </a:endParaRPr>
            </a:p>
          </p:txBody>
        </p:sp>
        <p:sp>
          <p:nvSpPr>
            <p:cNvPr id="3094" name="Text Box 32"/>
            <p:cNvSpPr txBox="1">
              <a:spLocks noChangeArrowheads="1"/>
            </p:cNvSpPr>
            <p:nvPr/>
          </p:nvSpPr>
          <p:spPr bwMode="auto">
            <a:xfrm>
              <a:off x="1056" y="1983"/>
              <a:ext cx="1154"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sz="1600" b="1" dirty="0" smtClean="0">
                  <a:solidFill>
                    <a:srgbClr val="FF0000"/>
                  </a:solidFill>
                </a:rPr>
                <a:t>calcium </a:t>
              </a:r>
              <a:r>
                <a:rPr lang="en-US" sz="1600" b="1" dirty="0" err="1" smtClean="0">
                  <a:solidFill>
                    <a:srgbClr val="FF0000"/>
                  </a:solidFill>
                </a:rPr>
                <a:t>resorption</a:t>
              </a:r>
              <a:endParaRPr lang="en-US" sz="1600" b="1" dirty="0" smtClean="0">
                <a:solidFill>
                  <a:srgbClr val="FF0000"/>
                </a:solidFill>
              </a:endParaRPr>
            </a:p>
          </p:txBody>
        </p:sp>
      </p:grpSp>
      <p:grpSp>
        <p:nvGrpSpPr>
          <p:cNvPr id="3086" name="Group 33"/>
          <p:cNvGrpSpPr>
            <a:grpSpLocks/>
          </p:cNvGrpSpPr>
          <p:nvPr/>
        </p:nvGrpSpPr>
        <p:grpSpPr bwMode="auto">
          <a:xfrm>
            <a:off x="1385907" y="2413585"/>
            <a:ext cx="2042543" cy="439610"/>
            <a:chOff x="937" y="1514"/>
            <a:chExt cx="1296" cy="202"/>
          </a:xfrm>
        </p:grpSpPr>
        <p:sp>
          <p:nvSpPr>
            <p:cNvPr id="3091" name="Line 34"/>
            <p:cNvSpPr>
              <a:spLocks noChangeShapeType="1"/>
            </p:cNvSpPr>
            <p:nvPr/>
          </p:nvSpPr>
          <p:spPr bwMode="auto">
            <a:xfrm flipH="1">
              <a:off x="1570" y="1716"/>
              <a:ext cx="61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srgbClr val="000000"/>
                </a:solidFill>
              </a:endParaRPr>
            </a:p>
          </p:txBody>
        </p:sp>
        <p:sp>
          <p:nvSpPr>
            <p:cNvPr id="3092" name="Text Box 35"/>
            <p:cNvSpPr txBox="1">
              <a:spLocks noChangeArrowheads="1"/>
            </p:cNvSpPr>
            <p:nvPr/>
          </p:nvSpPr>
          <p:spPr bwMode="auto">
            <a:xfrm>
              <a:off x="937" y="1514"/>
              <a:ext cx="1296"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sz="1600" b="1" dirty="0" smtClean="0">
                  <a:solidFill>
                    <a:srgbClr val="FF0000"/>
                  </a:solidFill>
                </a:rPr>
                <a:t>calcium deposition</a:t>
              </a:r>
            </a:p>
          </p:txBody>
        </p:sp>
      </p:grpSp>
      <p:grpSp>
        <p:nvGrpSpPr>
          <p:cNvPr id="12328" name="Group 40"/>
          <p:cNvGrpSpPr>
            <a:grpSpLocks/>
          </p:cNvGrpSpPr>
          <p:nvPr/>
        </p:nvGrpSpPr>
        <p:grpSpPr bwMode="auto">
          <a:xfrm>
            <a:off x="381000" y="1295400"/>
            <a:ext cx="1219200" cy="1066800"/>
            <a:chOff x="240" y="816"/>
            <a:chExt cx="768" cy="672"/>
          </a:xfrm>
        </p:grpSpPr>
        <p:sp>
          <p:nvSpPr>
            <p:cNvPr id="3089" name="Oval 38"/>
            <p:cNvSpPr>
              <a:spLocks noChangeArrowheads="1"/>
            </p:cNvSpPr>
            <p:nvPr/>
          </p:nvSpPr>
          <p:spPr bwMode="auto">
            <a:xfrm>
              <a:off x="240" y="816"/>
              <a:ext cx="768" cy="672"/>
            </a:xfrm>
            <a:prstGeom prst="ellipse">
              <a:avLst/>
            </a:prstGeom>
            <a:solidFill>
              <a:srgbClr val="CC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000000"/>
                </a:solidFill>
              </a:endParaRPr>
            </a:p>
          </p:txBody>
        </p:sp>
        <p:sp>
          <p:nvSpPr>
            <p:cNvPr id="3090" name="Text Box 39"/>
            <p:cNvSpPr txBox="1">
              <a:spLocks noChangeArrowheads="1"/>
            </p:cNvSpPr>
            <p:nvPr/>
          </p:nvSpPr>
          <p:spPr bwMode="auto">
            <a:xfrm>
              <a:off x="288" y="864"/>
              <a:ext cx="71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b="1" dirty="0" smtClean="0">
                  <a:solidFill>
                    <a:srgbClr val="7030A0"/>
                  </a:solidFill>
                </a:rPr>
                <a:t>storage</a:t>
              </a:r>
            </a:p>
          </p:txBody>
        </p:sp>
      </p:grpSp>
      <p:sp>
        <p:nvSpPr>
          <p:cNvPr id="3088" name="Text Box 4"/>
          <p:cNvSpPr txBox="1">
            <a:spLocks noChangeArrowheads="1"/>
          </p:cNvSpPr>
          <p:nvPr/>
        </p:nvSpPr>
        <p:spPr bwMode="auto">
          <a:xfrm>
            <a:off x="593725" y="1793875"/>
            <a:ext cx="776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dirty="0" smtClean="0">
                <a:solidFill>
                  <a:srgbClr val="000000"/>
                </a:solidFill>
              </a:rPr>
              <a:t>bone</a:t>
            </a:r>
          </a:p>
        </p:txBody>
      </p:sp>
    </p:spTree>
    <p:extLst>
      <p:ext uri="{BB962C8B-B14F-4D97-AF65-F5344CB8AC3E}">
        <p14:creationId xmlns:p14="http://schemas.microsoft.com/office/powerpoint/2010/main" val="2174231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3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23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2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4" descr="Fig 36"/>
          <p:cNvPicPr>
            <a:picLocks noChangeAspect="1" noChangeArrowheads="1"/>
          </p:cNvPicPr>
          <p:nvPr/>
        </p:nvPicPr>
        <p:blipFill>
          <a:blip r:embed="rId2" cstate="print"/>
          <a:srcRect/>
          <a:stretch>
            <a:fillRect/>
          </a:stretch>
        </p:blipFill>
        <p:spPr bwMode="auto">
          <a:xfrm>
            <a:off x="1524000" y="-17318"/>
            <a:ext cx="6172200" cy="7162800"/>
          </a:xfrm>
          <a:prstGeom prst="rect">
            <a:avLst/>
          </a:prstGeom>
          <a:noFill/>
          <a:ln w="9525">
            <a:noFill/>
            <a:miter lim="800000"/>
            <a:headEnd/>
            <a:tailEnd/>
          </a:ln>
        </p:spPr>
      </p:pic>
    </p:spTree>
    <p:extLst>
      <p:ext uri="{BB962C8B-B14F-4D97-AF65-F5344CB8AC3E}">
        <p14:creationId xmlns:p14="http://schemas.microsoft.com/office/powerpoint/2010/main" val="2681706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152400"/>
            <a:ext cx="7772400" cy="762000"/>
          </a:xfrm>
        </p:spPr>
        <p:txBody>
          <a:bodyPr/>
          <a:lstStyle/>
          <a:p>
            <a:pPr eaLnBrk="1" hangingPunct="1"/>
            <a:r>
              <a:rPr lang="en-US" sz="3200" b="1" dirty="0" smtClean="0">
                <a:solidFill>
                  <a:srgbClr val="FFFF00"/>
                </a:solidFill>
                <a:latin typeface="Arial" pitchFamily="34" charset="0"/>
                <a:cs typeface="Arial" pitchFamily="34" charset="0"/>
              </a:rPr>
              <a:t/>
            </a:r>
            <a:br>
              <a:rPr lang="en-US" sz="3200" b="1" dirty="0" smtClean="0">
                <a:solidFill>
                  <a:srgbClr val="FFFF00"/>
                </a:solidFill>
                <a:latin typeface="Arial" pitchFamily="34" charset="0"/>
                <a:cs typeface="Arial" pitchFamily="34" charset="0"/>
              </a:rPr>
            </a:br>
            <a:r>
              <a:rPr lang="en-US" sz="3200" b="1" dirty="0" smtClean="0">
                <a:solidFill>
                  <a:srgbClr val="FFFF00"/>
                </a:solidFill>
                <a:latin typeface="Arial" pitchFamily="34" charset="0"/>
                <a:cs typeface="Arial" pitchFamily="34" charset="0"/>
              </a:rPr>
              <a:t>Bone</a:t>
            </a:r>
          </a:p>
        </p:txBody>
      </p:sp>
      <p:sp>
        <p:nvSpPr>
          <p:cNvPr id="24579" name="Rectangle 3"/>
          <p:cNvSpPr>
            <a:spLocks noGrp="1" noChangeArrowheads="1"/>
          </p:cNvSpPr>
          <p:nvPr>
            <p:ph idx="1"/>
          </p:nvPr>
        </p:nvSpPr>
        <p:spPr>
          <a:xfrm>
            <a:off x="762000" y="457200"/>
            <a:ext cx="7315200" cy="5867400"/>
          </a:xfrm>
        </p:spPr>
        <p:txBody>
          <a:bodyPr/>
          <a:lstStyle/>
          <a:p>
            <a:pPr eaLnBrk="1" hangingPunct="1">
              <a:lnSpc>
                <a:spcPct val="90000"/>
              </a:lnSpc>
              <a:buNone/>
            </a:pPr>
            <a:endParaRPr lang="en-US" sz="2400" b="1" dirty="0" smtClean="0">
              <a:solidFill>
                <a:srgbClr val="FFFF00"/>
              </a:solidFill>
              <a:latin typeface="Arial" pitchFamily="34" charset="0"/>
              <a:cs typeface="Arial" pitchFamily="34" charset="0"/>
            </a:endParaRPr>
          </a:p>
          <a:p>
            <a:pPr eaLnBrk="1" hangingPunct="1">
              <a:lnSpc>
                <a:spcPct val="90000"/>
              </a:lnSpc>
            </a:pPr>
            <a:endParaRPr lang="en-US" sz="2400" b="1" dirty="0" smtClean="0">
              <a:solidFill>
                <a:srgbClr val="FFFF00"/>
              </a:solidFill>
              <a:latin typeface="Arial" pitchFamily="34" charset="0"/>
              <a:cs typeface="Arial" pitchFamily="34" charset="0"/>
            </a:endParaRPr>
          </a:p>
          <a:p>
            <a:pPr eaLnBrk="1" hangingPunct="1">
              <a:lnSpc>
                <a:spcPct val="90000"/>
              </a:lnSpc>
            </a:pPr>
            <a:r>
              <a:rPr lang="en-US" sz="2400" b="1" dirty="0" smtClean="0">
                <a:solidFill>
                  <a:srgbClr val="FFFF00"/>
                </a:solidFill>
                <a:latin typeface="Arial" pitchFamily="34" charset="0"/>
                <a:cs typeface="Arial" pitchFamily="34" charset="0"/>
              </a:rPr>
              <a:t>Inorganic (67%)</a:t>
            </a:r>
          </a:p>
          <a:p>
            <a:pPr lvl="1" eaLnBrk="1" hangingPunct="1">
              <a:lnSpc>
                <a:spcPct val="90000"/>
              </a:lnSpc>
            </a:pPr>
            <a:r>
              <a:rPr lang="en-US" sz="2000" b="1" dirty="0" smtClean="0">
                <a:latin typeface="Arial" pitchFamily="34" charset="0"/>
                <a:cs typeface="Arial" pitchFamily="34" charset="0"/>
              </a:rPr>
              <a:t>Hydroxyapatite 3 Ca</a:t>
            </a:r>
            <a:r>
              <a:rPr lang="en-US" sz="2000" b="1" baseline="-25000" dirty="0" smtClean="0">
                <a:latin typeface="Arial" pitchFamily="34" charset="0"/>
                <a:cs typeface="Arial" pitchFamily="34" charset="0"/>
              </a:rPr>
              <a:t>10</a:t>
            </a:r>
            <a:r>
              <a:rPr lang="en-US" sz="2000" b="1" dirty="0" smtClean="0">
                <a:latin typeface="Arial" pitchFamily="34" charset="0"/>
                <a:cs typeface="Arial" pitchFamily="34" charset="0"/>
              </a:rPr>
              <a:t>(PO</a:t>
            </a:r>
            <a:r>
              <a:rPr lang="en-US" sz="2000" b="1" baseline="-25000" dirty="0" smtClean="0">
                <a:latin typeface="Arial" pitchFamily="34" charset="0"/>
                <a:cs typeface="Arial" pitchFamily="34" charset="0"/>
              </a:rPr>
              <a:t>4</a:t>
            </a:r>
            <a:r>
              <a:rPr lang="en-US" sz="2000" b="1" dirty="0" smtClean="0">
                <a:latin typeface="Arial" pitchFamily="34" charset="0"/>
                <a:cs typeface="Arial" pitchFamily="34" charset="0"/>
              </a:rPr>
              <a:t>)</a:t>
            </a:r>
            <a:r>
              <a:rPr lang="en-US" sz="2000" b="1" baseline="-25000" dirty="0" smtClean="0">
                <a:latin typeface="Arial" pitchFamily="34" charset="0"/>
                <a:cs typeface="Arial" pitchFamily="34" charset="0"/>
              </a:rPr>
              <a:t>6</a:t>
            </a:r>
            <a:r>
              <a:rPr lang="en-US" sz="2000" b="1" dirty="0" smtClean="0">
                <a:latin typeface="Arial" pitchFamily="34" charset="0"/>
                <a:cs typeface="Arial" pitchFamily="34" charset="0"/>
              </a:rPr>
              <a:t>(OH)</a:t>
            </a:r>
            <a:r>
              <a:rPr lang="en-US" sz="2000" b="1" baseline="-25000" dirty="0" smtClean="0">
                <a:latin typeface="Arial" pitchFamily="34" charset="0"/>
                <a:cs typeface="Arial" pitchFamily="34" charset="0"/>
              </a:rPr>
              <a:t>2</a:t>
            </a:r>
          </a:p>
          <a:p>
            <a:pPr lvl="1" eaLnBrk="1" hangingPunct="1">
              <a:lnSpc>
                <a:spcPct val="90000"/>
              </a:lnSpc>
            </a:pPr>
            <a:r>
              <a:rPr lang="en-US" sz="2000" b="1" dirty="0" smtClean="0">
                <a:latin typeface="Arial" pitchFamily="34" charset="0"/>
                <a:cs typeface="Arial" pitchFamily="34" charset="0"/>
              </a:rPr>
              <a:t>There is some amorphous calcium phosphate</a:t>
            </a:r>
          </a:p>
          <a:p>
            <a:pPr eaLnBrk="1" hangingPunct="1">
              <a:lnSpc>
                <a:spcPct val="90000"/>
              </a:lnSpc>
              <a:buNone/>
            </a:pPr>
            <a:endParaRPr lang="en-US" sz="2000" b="1" dirty="0" smtClean="0">
              <a:latin typeface="Arial" pitchFamily="34" charset="0"/>
              <a:cs typeface="Arial" pitchFamily="34" charset="0"/>
            </a:endParaRPr>
          </a:p>
          <a:p>
            <a:pPr eaLnBrk="1" hangingPunct="1">
              <a:lnSpc>
                <a:spcPct val="90000"/>
              </a:lnSpc>
            </a:pPr>
            <a:r>
              <a:rPr lang="en-US" sz="2400" b="1" dirty="0" smtClean="0">
                <a:solidFill>
                  <a:srgbClr val="FFFF00"/>
                </a:solidFill>
                <a:latin typeface="Arial" pitchFamily="34" charset="0"/>
                <a:cs typeface="Arial" pitchFamily="34" charset="0"/>
              </a:rPr>
              <a:t>Organic (33%) component is called osteoid</a:t>
            </a:r>
          </a:p>
          <a:p>
            <a:pPr lvl="1" eaLnBrk="1" hangingPunct="1">
              <a:lnSpc>
                <a:spcPct val="90000"/>
              </a:lnSpc>
            </a:pPr>
            <a:r>
              <a:rPr lang="en-US" sz="2000" b="1" dirty="0" smtClean="0">
                <a:latin typeface="Arial" pitchFamily="34" charset="0"/>
                <a:cs typeface="Arial" pitchFamily="34" charset="0"/>
              </a:rPr>
              <a:t>Type I collagen (28%)</a:t>
            </a:r>
          </a:p>
          <a:p>
            <a:pPr lvl="1" eaLnBrk="1" hangingPunct="1">
              <a:lnSpc>
                <a:spcPct val="90000"/>
              </a:lnSpc>
            </a:pPr>
            <a:r>
              <a:rPr lang="en-US" sz="2000" b="1" dirty="0" smtClean="0">
                <a:latin typeface="Arial" pitchFamily="34" charset="0"/>
                <a:cs typeface="Arial" pitchFamily="34" charset="0"/>
              </a:rPr>
              <a:t>Non-collagen structural proteins (5%)</a:t>
            </a:r>
          </a:p>
          <a:p>
            <a:pPr lvl="1" eaLnBrk="1" hangingPunct="1">
              <a:lnSpc>
                <a:spcPct val="90000"/>
              </a:lnSpc>
            </a:pPr>
            <a:r>
              <a:rPr lang="en-US" sz="2000" b="1" dirty="0" smtClean="0">
                <a:latin typeface="Arial" pitchFamily="34" charset="0"/>
                <a:cs typeface="Arial" pitchFamily="34" charset="0"/>
              </a:rPr>
              <a:t>Growth factors and cytokines (Trace)</a:t>
            </a:r>
          </a:p>
          <a:p>
            <a:pPr eaLnBrk="1" hangingPunct="1">
              <a:lnSpc>
                <a:spcPct val="90000"/>
              </a:lnSpc>
              <a:buNone/>
            </a:pPr>
            <a:endParaRPr lang="en-US" sz="2400" dirty="0" smtClean="0">
              <a:latin typeface="Arial" pitchFamily="34" charset="0"/>
              <a:cs typeface="Arial" pitchFamily="34" charset="0"/>
            </a:endParaRPr>
          </a:p>
          <a:p>
            <a:pPr eaLnBrk="1" hangingPunct="1">
              <a:lnSpc>
                <a:spcPct val="90000"/>
              </a:lnSpc>
            </a:pPr>
            <a:r>
              <a:rPr lang="en-US" sz="2400" b="1" dirty="0" smtClean="0">
                <a:solidFill>
                  <a:srgbClr val="FFFF00"/>
                </a:solidFill>
                <a:latin typeface="Arial" pitchFamily="34" charset="0"/>
                <a:cs typeface="Arial" pitchFamily="34" charset="0"/>
              </a:rPr>
              <a:t>Bone undergoes continuous turnover or remodeling throughout life</a:t>
            </a:r>
          </a:p>
          <a:p>
            <a:pPr lvl="1" eaLnBrk="1" hangingPunct="1">
              <a:lnSpc>
                <a:spcPct val="90000"/>
              </a:lnSpc>
            </a:pPr>
            <a:r>
              <a:rPr lang="en-US" sz="2000" b="1" dirty="0" smtClean="0">
                <a:latin typeface="Arial" pitchFamily="34" charset="0"/>
                <a:cs typeface="Arial" pitchFamily="34" charset="0"/>
              </a:rPr>
              <a:t>About 20% of bone is undergoing remodeling at any one time.</a:t>
            </a:r>
          </a:p>
          <a:p>
            <a:pPr lvl="1" eaLnBrk="1" hangingPunct="1">
              <a:lnSpc>
                <a:spcPct val="90000"/>
              </a:lnSpc>
            </a:pPr>
            <a:endParaRPr lang="en-US" sz="2400" dirty="0" smtClean="0">
              <a:latin typeface="Arial" pitchFamily="34" charset="0"/>
              <a:cs typeface="Arial" pitchFamily="34" charset="0"/>
            </a:endParaRPr>
          </a:p>
        </p:txBody>
      </p:sp>
    </p:spTree>
    <p:extLst>
      <p:ext uri="{BB962C8B-B14F-4D97-AF65-F5344CB8AC3E}">
        <p14:creationId xmlns:p14="http://schemas.microsoft.com/office/powerpoint/2010/main" val="3321904619"/>
      </p:ext>
    </p:extLst>
  </p:cSld>
  <p:clrMapOvr>
    <a:masterClrMapping/>
  </p:clrMapOvr>
</p:sld>
</file>

<file path=ppt/theme/theme1.xml><?xml version="1.0" encoding="utf-8"?>
<a:theme xmlns:a="http://schemas.openxmlformats.org/drawingml/2006/main" name="12_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1727</TotalTime>
  <Words>2194</Words>
  <Application>Microsoft Office PowerPoint</Application>
  <PresentationFormat>On-screen Show (4:3)</PresentationFormat>
  <Paragraphs>547</Paragraphs>
  <Slides>58</Slides>
  <Notes>12</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12_Pulse</vt:lpstr>
      <vt:lpstr>Calcium homeostasis  and bone metabolism</vt:lpstr>
      <vt:lpstr>Regulation of Calcium Metabolism</vt:lpstr>
      <vt:lpstr>The total serum Ca2+ conc. is normally about 10mg/dl. Free ionized Ca2+ is about 50% of the total = (5mg/dl). </vt:lpstr>
      <vt:lpstr>PowerPoint Presentation</vt:lpstr>
      <vt:lpstr>PowerPoint Presentation</vt:lpstr>
      <vt:lpstr>Calcium Homeostasis</vt:lpstr>
      <vt:lpstr>PowerPoint Presentation</vt:lpstr>
      <vt:lpstr>PowerPoint Presentation</vt:lpstr>
      <vt:lpstr> Bone</vt:lpstr>
      <vt:lpstr>Calcium cycling in bone tissue</vt:lpstr>
      <vt:lpstr>PowerPoint Presentation</vt:lpstr>
      <vt:lpstr>Functions of Calcium</vt:lpstr>
      <vt:lpstr>Phosphorus</vt:lpstr>
      <vt:lpstr>Inorganic constituents of bone</vt:lpstr>
      <vt:lpstr>PowerPoint Presentation</vt:lpstr>
      <vt:lpstr>PowerPoint Presentation</vt:lpstr>
      <vt:lpstr>PowerPoint Presentation</vt:lpstr>
      <vt:lpstr>Actions of Parathyroid Hormone</vt:lpstr>
      <vt:lpstr>PowerPoint Presentation</vt:lpstr>
      <vt:lpstr>PowerPoint Presentation</vt:lpstr>
      <vt:lpstr>PowerPoint Presentation</vt:lpstr>
      <vt:lpstr>PowerPoint Presentation</vt:lpstr>
      <vt:lpstr>PowerPoint Presentation</vt:lpstr>
      <vt:lpstr>1,25 Vitamin D3</vt:lpstr>
      <vt:lpstr>PowerPoint Presentation</vt:lpstr>
      <vt:lpstr>Other regulator of Ca2+  homeostasis</vt:lpstr>
      <vt:lpstr>Ca2+ homeostasis in pregnancy and lactation</vt:lpstr>
      <vt:lpstr>PowerPoint Presentation</vt:lpstr>
      <vt:lpstr>Hypoparathyroidism</vt:lpstr>
      <vt:lpstr>PowerPoint Presentation</vt:lpstr>
      <vt:lpstr>Hypocalcaemia</vt:lpstr>
      <vt:lpstr>PowerPoint Presentation</vt:lpstr>
      <vt:lpstr>Causes of Hypocalcaemia</vt:lpstr>
      <vt:lpstr>Pseudohypoparathyroidism</vt:lpstr>
      <vt:lpstr>Pseudohypoparathyroidism </vt:lpstr>
      <vt:lpstr>Congenital Hypoparathyroidism</vt:lpstr>
      <vt:lpstr>Case Study</vt:lpstr>
      <vt:lpstr>DIAGNOSIS </vt:lpstr>
      <vt:lpstr>Causes of Hypercalcemia</vt:lpstr>
      <vt:lpstr> Parathyroid Hormone related Peptide (PTHrP)</vt:lpstr>
      <vt:lpstr>Clinical Manifestations of Hypercalcemia</vt:lpstr>
      <vt:lpstr>Clinical Manifestations of Hypercalcemia</vt:lpstr>
      <vt:lpstr>Clinical Manifestations of Hypercalcemia</vt:lpstr>
      <vt:lpstr>Clinical Manifestations of Hypercalcemia</vt:lpstr>
      <vt:lpstr>Clinical Manifestations of Hypercalcemia</vt:lpstr>
      <vt:lpstr>Clinical Manifestations of Hypercalcemia</vt:lpstr>
      <vt:lpstr>Clinical Manifestations of Hypercalcemia</vt:lpstr>
      <vt:lpstr>Clinical Manifestations of Hypercalcemia</vt:lpstr>
      <vt:lpstr>PowerPoint Presentation</vt:lpstr>
      <vt:lpstr>Vitamin D deficiency:  Rickets</vt:lpstr>
      <vt:lpstr>PowerPoint Presentation</vt:lpstr>
      <vt:lpstr>Renal Rickets Renal Osteodystrophy</vt:lpstr>
      <vt:lpstr> Laboratory Investigations for the Diagnosis of Rickets &amp; Osteomalacia </vt:lpstr>
      <vt:lpstr>PowerPoint Presentation</vt:lpstr>
      <vt:lpstr>PowerPoint Presentation</vt:lpstr>
      <vt:lpstr>Sequelae of Osteoporosis</vt:lpstr>
      <vt:lpstr>Secondary Osteoporosis Risk Factors</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Tarig Abdulrahman</dc:creator>
  <cp:lastModifiedBy>User</cp:lastModifiedBy>
  <cp:revision>136</cp:revision>
  <dcterms:created xsi:type="dcterms:W3CDTF">2009-04-12T05:01:48Z</dcterms:created>
  <dcterms:modified xsi:type="dcterms:W3CDTF">2015-02-05T07:32:27Z</dcterms:modified>
</cp:coreProperties>
</file>