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93"/>
  </p:notesMasterIdLst>
  <p:sldIdLst>
    <p:sldId id="256" r:id="rId2"/>
    <p:sldId id="293" r:id="rId3"/>
    <p:sldId id="258" r:id="rId4"/>
    <p:sldId id="321" r:id="rId5"/>
    <p:sldId id="299" r:id="rId6"/>
    <p:sldId id="371" r:id="rId7"/>
    <p:sldId id="261" r:id="rId8"/>
    <p:sldId id="315" r:id="rId9"/>
    <p:sldId id="318" r:id="rId10"/>
    <p:sldId id="260" r:id="rId11"/>
    <p:sldId id="372" r:id="rId12"/>
    <p:sldId id="373" r:id="rId13"/>
    <p:sldId id="314" r:id="rId14"/>
    <p:sldId id="262" r:id="rId15"/>
    <p:sldId id="263" r:id="rId16"/>
    <p:sldId id="334" r:id="rId17"/>
    <p:sldId id="300" r:id="rId18"/>
    <p:sldId id="337" r:id="rId19"/>
    <p:sldId id="301" r:id="rId20"/>
    <p:sldId id="302" r:id="rId21"/>
    <p:sldId id="303" r:id="rId22"/>
    <p:sldId id="322" r:id="rId23"/>
    <p:sldId id="267" r:id="rId24"/>
    <p:sldId id="266" r:id="rId25"/>
    <p:sldId id="325" r:id="rId26"/>
    <p:sldId id="269" r:id="rId27"/>
    <p:sldId id="336" r:id="rId28"/>
    <p:sldId id="271" r:id="rId29"/>
    <p:sldId id="274" r:id="rId30"/>
    <p:sldId id="304" r:id="rId31"/>
    <p:sldId id="276" r:id="rId32"/>
    <p:sldId id="353" r:id="rId33"/>
    <p:sldId id="354" r:id="rId34"/>
    <p:sldId id="355" r:id="rId35"/>
    <p:sldId id="356" r:id="rId36"/>
    <p:sldId id="279" r:id="rId37"/>
    <p:sldId id="323" r:id="rId38"/>
    <p:sldId id="305" r:id="rId39"/>
    <p:sldId id="306" r:id="rId40"/>
    <p:sldId id="307" r:id="rId41"/>
    <p:sldId id="280" r:id="rId42"/>
    <p:sldId id="338" r:id="rId43"/>
    <p:sldId id="339" r:id="rId44"/>
    <p:sldId id="341" r:id="rId45"/>
    <p:sldId id="340" r:id="rId46"/>
    <p:sldId id="345" r:id="rId47"/>
    <p:sldId id="343" r:id="rId48"/>
    <p:sldId id="342" r:id="rId49"/>
    <p:sldId id="344" r:id="rId50"/>
    <p:sldId id="257" r:id="rId51"/>
    <p:sldId id="346" r:id="rId52"/>
    <p:sldId id="348" r:id="rId53"/>
    <p:sldId id="349" r:id="rId54"/>
    <p:sldId id="350" r:id="rId55"/>
    <p:sldId id="308" r:id="rId56"/>
    <p:sldId id="351" r:id="rId57"/>
    <p:sldId id="309" r:id="rId58"/>
    <p:sldId id="282" r:id="rId59"/>
    <p:sldId id="284" r:id="rId60"/>
    <p:sldId id="324" r:id="rId61"/>
    <p:sldId id="283" r:id="rId62"/>
    <p:sldId id="286" r:id="rId63"/>
    <p:sldId id="311" r:id="rId64"/>
    <p:sldId id="285" r:id="rId65"/>
    <p:sldId id="313" r:id="rId66"/>
    <p:sldId id="312" r:id="rId67"/>
    <p:sldId id="289" r:id="rId68"/>
    <p:sldId id="310" r:id="rId69"/>
    <p:sldId id="290" r:id="rId70"/>
    <p:sldId id="327" r:id="rId71"/>
    <p:sldId id="328" r:id="rId72"/>
    <p:sldId id="291" r:id="rId73"/>
    <p:sldId id="329" r:id="rId74"/>
    <p:sldId id="330" r:id="rId75"/>
    <p:sldId id="332" r:id="rId76"/>
    <p:sldId id="352" r:id="rId77"/>
    <p:sldId id="333" r:id="rId78"/>
    <p:sldId id="357" r:id="rId79"/>
    <p:sldId id="358" r:id="rId80"/>
    <p:sldId id="359" r:id="rId81"/>
    <p:sldId id="360" r:id="rId82"/>
    <p:sldId id="361" r:id="rId83"/>
    <p:sldId id="362" r:id="rId84"/>
    <p:sldId id="363" r:id="rId85"/>
    <p:sldId id="364" r:id="rId86"/>
    <p:sldId id="365" r:id="rId87"/>
    <p:sldId id="366" r:id="rId88"/>
    <p:sldId id="367" r:id="rId89"/>
    <p:sldId id="368" r:id="rId90"/>
    <p:sldId id="369" r:id="rId91"/>
    <p:sldId id="370" r:id="rId9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178" autoAdjust="0"/>
    <p:restoredTop sz="94660"/>
  </p:normalViewPr>
  <p:slideViewPr>
    <p:cSldViewPr>
      <p:cViewPr>
        <p:scale>
          <a:sx n="81" d="100"/>
          <a:sy n="81" d="100"/>
        </p:scale>
        <p:origin x="-976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notesMaster" Target="notesMasters/notesMaster1.xml"/><Relationship Id="rId94" Type="http://schemas.openxmlformats.org/officeDocument/2006/relationships/printerSettings" Target="printerSettings/printerSettings1.bin"/><Relationship Id="rId95" Type="http://schemas.openxmlformats.org/officeDocument/2006/relationships/presProps" Target="presProps.xml"/><Relationship Id="rId96" Type="http://schemas.openxmlformats.org/officeDocument/2006/relationships/viewProps" Target="viewProps.xml"/><Relationship Id="rId97" Type="http://schemas.openxmlformats.org/officeDocument/2006/relationships/theme" Target="theme/theme1.xml"/><Relationship Id="rId9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3CDF4-098F-496C-AD08-563A6888B6ED}" type="datetimeFigureOut">
              <a:rPr lang="en-CA" smtClean="0"/>
              <a:pPr/>
              <a:t>1/27/15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D18BF-4901-4456-9C8F-4C710652BE9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742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Diaphragma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sella</a:t>
            </a:r>
            <a:r>
              <a:rPr lang="en-CA" baseline="0" dirty="0" smtClean="0"/>
              <a:t> is formed by a reflection of </a:t>
            </a:r>
            <a:r>
              <a:rPr lang="en-CA" baseline="0" dirty="0" err="1" smtClean="0"/>
              <a:t>dura</a:t>
            </a:r>
            <a:r>
              <a:rPr lang="en-CA" baseline="0" dirty="0" smtClean="0"/>
              <a:t> matter preventing CSF from entering the </a:t>
            </a:r>
            <a:r>
              <a:rPr lang="en-CA" baseline="0" dirty="0" err="1" smtClean="0"/>
              <a:t>sella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turcica</a:t>
            </a:r>
            <a:r>
              <a:rPr lang="en-CA" baseline="0" dirty="0" smtClean="0"/>
              <a:t> by this diaphragm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Guanine </a:t>
            </a:r>
            <a:r>
              <a:rPr lang="en-CA" dirty="0" err="1" smtClean="0"/>
              <a:t>nucleatide</a:t>
            </a:r>
            <a:r>
              <a:rPr lang="en-CA" dirty="0" smtClean="0"/>
              <a:t> stimulatory protein</a:t>
            </a:r>
            <a:r>
              <a:rPr lang="en-CA" baseline="0" dirty="0" smtClean="0"/>
              <a:t> gene found in 40 % of </a:t>
            </a:r>
            <a:r>
              <a:rPr lang="en-CA" baseline="0" dirty="0" err="1" smtClean="0"/>
              <a:t>somatotroph</a:t>
            </a:r>
            <a:r>
              <a:rPr lang="en-CA" baseline="0" dirty="0" smtClean="0"/>
              <a:t> adenoma/ inactivation mutation in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supressing</a:t>
            </a:r>
            <a:r>
              <a:rPr lang="en-CA" baseline="0" dirty="0" smtClean="0"/>
              <a:t> gene in men 1.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Mass</a:t>
            </a:r>
            <a:r>
              <a:rPr lang="en-CA" baseline="0" dirty="0" smtClean="0"/>
              <a:t> effect tumour expansion lateral compressing cavernous sinus causing cranial nerve palsy like double vision, stretching </a:t>
            </a:r>
            <a:r>
              <a:rPr lang="en-CA" baseline="0" dirty="0" err="1" smtClean="0"/>
              <a:t>meninges</a:t>
            </a:r>
            <a:r>
              <a:rPr lang="en-CA" baseline="0" dirty="0" smtClean="0"/>
              <a:t> causing headache, or pushing temporal lobe causing seizure, pushing optic chiasm or headache from apoplexy. </a:t>
            </a:r>
            <a:r>
              <a:rPr lang="en-CA" baseline="0" dirty="0" err="1" smtClean="0"/>
              <a:t>Hypopituitarism</a:t>
            </a:r>
            <a:r>
              <a:rPr lang="en-CA" baseline="0" dirty="0" smtClean="0"/>
              <a:t> from </a:t>
            </a:r>
            <a:r>
              <a:rPr lang="en-CA" baseline="0" dirty="0" err="1" smtClean="0"/>
              <a:t>suprasellar</a:t>
            </a:r>
            <a:r>
              <a:rPr lang="en-CA" baseline="0" dirty="0" smtClean="0"/>
              <a:t> mass pushing stalk and cutting portal blood supply and hypothalamus signal to pituitary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Tumour</a:t>
            </a:r>
            <a:r>
              <a:rPr lang="en-CA" baseline="0" dirty="0" smtClean="0"/>
              <a:t> greater than 2 cm, visual field defect, optic chiasm compression or touching by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 with no visual field defect, </a:t>
            </a:r>
            <a:r>
              <a:rPr lang="en-CA" baseline="0" dirty="0" err="1" smtClean="0"/>
              <a:t>headach</a:t>
            </a:r>
            <a:r>
              <a:rPr lang="en-CA" baseline="0" dirty="0" smtClean="0"/>
              <a:t>, </a:t>
            </a:r>
            <a:r>
              <a:rPr lang="en-CA" baseline="0" dirty="0" err="1" smtClean="0"/>
              <a:t>suprasellar</a:t>
            </a:r>
            <a:r>
              <a:rPr lang="en-CA" baseline="0" dirty="0" smtClean="0"/>
              <a:t>/</a:t>
            </a:r>
            <a:r>
              <a:rPr lang="en-CA" baseline="0" dirty="0" err="1" smtClean="0"/>
              <a:t>parasellar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 extension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41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184816-A186-F943-BF56-946A3170E78D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4C45F50-5AE0-474F-AE6B-036FD241BE4B}" type="slidenum">
              <a:rPr lang="en-US" sz="1200"/>
              <a:pPr algn="r" eaLnBrk="1" hangingPunct="1"/>
              <a:t>44</a:t>
            </a:fld>
            <a:endParaRPr lang="en-US" sz="1200"/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9887972-83F0-B24D-81E2-4991586051F3}" type="slidenum">
              <a:rPr lang="en-US" sz="1200">
                <a:cs typeface="Arial" charset="0"/>
              </a:rPr>
              <a:pPr algn="r" eaLnBrk="1" hangingPunct="1"/>
              <a:t>44</a:t>
            </a:fld>
            <a:endParaRPr lang="en-US" sz="1200">
              <a:cs typeface="Arial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CA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F371B4-30C8-C64F-90AF-2FFB39E9D997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B6CE84C-3105-EF47-AD7B-C1C734E41FC8}" type="slidenum">
              <a:rPr lang="en-US" sz="1200"/>
              <a:pPr algn="r" eaLnBrk="1" hangingPunct="1"/>
              <a:t>52</a:t>
            </a:fld>
            <a:endParaRPr lang="en-US" sz="1200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46ADC63-A1D3-C944-BCBB-34BAC258E56A}" type="slidenum">
              <a:rPr lang="en-US" sz="1200">
                <a:cs typeface="Arial" charset="0"/>
              </a:rPr>
              <a:pPr algn="r" eaLnBrk="1" hangingPunct="1"/>
              <a:t>52</a:t>
            </a:fld>
            <a:endParaRPr lang="en-US" sz="1200">
              <a:cs typeface="Arial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CA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Diaphragma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sella</a:t>
            </a:r>
            <a:r>
              <a:rPr lang="en-CA" baseline="0" dirty="0" smtClean="0"/>
              <a:t> is formed by a reflection of </a:t>
            </a:r>
            <a:r>
              <a:rPr lang="en-CA" baseline="0" dirty="0" err="1" smtClean="0"/>
              <a:t>dura</a:t>
            </a:r>
            <a:r>
              <a:rPr lang="en-CA" baseline="0" dirty="0" smtClean="0"/>
              <a:t> matter preventing CSF from entering the </a:t>
            </a:r>
            <a:r>
              <a:rPr lang="en-CA" baseline="0" dirty="0" err="1" smtClean="0"/>
              <a:t>sella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turcica</a:t>
            </a:r>
            <a:r>
              <a:rPr lang="en-CA" baseline="0" dirty="0" smtClean="0"/>
              <a:t> by this diaphragm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67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69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72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77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11A785-FE29-C547-9363-F1E0DC57B5DF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1D5D354-E853-D648-ACB8-6000A860EBFB}" type="slidenum">
              <a:rPr lang="en-US" sz="1200"/>
              <a:pPr algn="r" eaLnBrk="1" hangingPunct="1"/>
              <a:t>78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CA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33C1D8-2F12-F644-BE0B-CE7C9B3AB22C}" type="slidenum">
              <a:rPr lang="en-US"/>
              <a:pPr>
                <a:defRPr/>
              </a:pPr>
              <a:t>79</a:t>
            </a:fld>
            <a:endParaRPr lang="en-US"/>
          </a:p>
        </p:txBody>
      </p:sp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CDB947C-26EE-1345-95B0-7F701704B232}" type="slidenum">
              <a:rPr lang="en-US" sz="1200"/>
              <a:pPr algn="r" eaLnBrk="1" hangingPunct="1"/>
              <a:t>79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CA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BB177C-3ADD-6E43-A8D9-5FEA6C99079C}" type="slidenum">
              <a:rPr lang="en-US"/>
              <a:pPr>
                <a:defRPr/>
              </a:pPr>
              <a:t>80</a:t>
            </a:fld>
            <a:endParaRPr lang="en-US"/>
          </a:p>
        </p:txBody>
      </p:sp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B3FA07A-8C44-5A4C-B34C-B3284B82B578}" type="slidenum">
              <a:rPr lang="en-US" sz="1200"/>
              <a:pPr algn="r" eaLnBrk="1" hangingPunct="1"/>
              <a:t>80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CA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464DF9-7AA3-604A-9597-3236ED3FF908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4956587-7620-8243-9C21-8122D484F743}" type="slidenum">
              <a:rPr lang="en-US" sz="1200"/>
              <a:pPr algn="r" eaLnBrk="1" hangingPunct="1"/>
              <a:t>81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CA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D6454B-00BF-7F45-BABF-DF1A8D94BC3A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DBD6C88-E934-274B-B6AA-CE38A7F411D5}" type="slidenum">
              <a:rPr lang="en-US" sz="1200"/>
              <a:pPr algn="r" eaLnBrk="1" hangingPunct="1"/>
              <a:t>83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CA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00C62E-B2C2-8E46-AECF-FD899396E614}" type="slidenum">
              <a:rPr lang="en-US"/>
              <a:pPr>
                <a:defRPr/>
              </a:pPr>
              <a:t>85</a:t>
            </a:fld>
            <a:endParaRPr lang="en-US"/>
          </a:p>
        </p:txBody>
      </p:sp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8F99E79-6C40-EF42-BE92-5277E6BC96D4}" type="slidenum">
              <a:rPr lang="en-US" sz="1200"/>
              <a:pPr algn="r" eaLnBrk="1" hangingPunct="1"/>
              <a:t>85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CA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4964DB-2113-F34B-9501-5F807E161BDB}" type="slidenum">
              <a:rPr lang="en-US"/>
              <a:pPr>
                <a:defRPr/>
              </a:pPr>
              <a:t>86</a:t>
            </a:fld>
            <a:endParaRPr lang="en-US"/>
          </a:p>
        </p:txBody>
      </p:sp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544FA7F-492F-3A47-A46C-E9D748502691}" type="slidenum">
              <a:rPr lang="en-US" sz="1200"/>
              <a:pPr algn="r" eaLnBrk="1" hangingPunct="1"/>
              <a:t>86</a:t>
            </a:fld>
            <a:endParaRPr 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CA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E5A7D7-1CD1-5F44-A5F2-448481F67ECC}" type="slidenum">
              <a:rPr lang="en-US"/>
              <a:pPr>
                <a:defRPr/>
              </a:pPr>
              <a:t>87</a:t>
            </a:fld>
            <a:endParaRPr lang="en-US"/>
          </a:p>
        </p:txBody>
      </p:sp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7DC2A7D-71BB-2E47-91BC-25ED75721E24}" type="slidenum">
              <a:rPr lang="en-US" sz="1200"/>
              <a:pPr algn="r" eaLnBrk="1" hangingPunct="1"/>
              <a:t>87</a:t>
            </a:fld>
            <a:endParaRPr 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CA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9EADA5-B2CF-1E48-98D3-D01417E87A71}" type="slidenum">
              <a:rPr lang="en-US"/>
              <a:pPr>
                <a:defRPr/>
              </a:pPr>
              <a:t>88</a:t>
            </a:fld>
            <a:endParaRPr lang="en-US"/>
          </a:p>
        </p:txBody>
      </p:sp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1455B68-1D52-854E-A94E-5FD5614BF103}" type="slidenum">
              <a:rPr lang="en-US" sz="1200"/>
              <a:pPr algn="r" eaLnBrk="1" hangingPunct="1"/>
              <a:t>88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CA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4B42E3-6B47-C64D-9C20-21D07DE8DFB2}" type="slidenum">
              <a:rPr lang="en-US"/>
              <a:pPr>
                <a:defRPr/>
              </a:pPr>
              <a:t>90</a:t>
            </a:fld>
            <a:endParaRPr lang="en-US"/>
          </a:p>
        </p:txBody>
      </p:sp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154332E-5868-1543-96D4-522268DB4C59}" type="slidenum">
              <a:rPr lang="en-US" sz="1200"/>
              <a:pPr algn="r" eaLnBrk="1" hangingPunct="1"/>
              <a:t>90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CA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1259F8-8A04-8645-9A0B-8BCA3D63428B}" type="slidenum">
              <a:rPr lang="en-US"/>
              <a:pPr>
                <a:defRPr/>
              </a:pPr>
              <a:t>91</a:t>
            </a:fld>
            <a:endParaRPr lang="en-US"/>
          </a:p>
        </p:txBody>
      </p:sp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75709FE-F532-A541-9DBA-ECFF771A4F00}" type="slidenum">
              <a:rPr lang="en-US" sz="1200"/>
              <a:pPr algn="r" eaLnBrk="1" hangingPunct="1"/>
              <a:t>91</a:t>
            </a:fld>
            <a:endParaRPr 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CA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Height</a:t>
            </a:r>
            <a:r>
              <a:rPr lang="en-CA" baseline="0" dirty="0" smtClean="0"/>
              <a:t> is 5-7 mm and 10 mm lateral dimension, height is 10. superior, middle supply ant. Pituitary. Inferior supply stalk and post pituitary artery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Left</a:t>
            </a:r>
            <a:r>
              <a:rPr lang="en-CA" baseline="0" dirty="0" smtClean="0"/>
              <a:t> side </a:t>
            </a:r>
            <a:r>
              <a:rPr lang="en-CA" baseline="0" dirty="0" err="1" smtClean="0"/>
              <a:t>microadenoma</a:t>
            </a:r>
            <a:r>
              <a:rPr lang="en-CA" baseline="0" dirty="0" smtClean="0"/>
              <a:t> post contract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1/27/15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720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1/27/15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89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1/27/15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1509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46574F0-CE0F-46CD-BA0C-283208C0282E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1/27/15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938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1/27/15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317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1/27/15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494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1/27/15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199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1/27/15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48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1/27/15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301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1/27/15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42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1/27/15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252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6B9D9-92C3-4086-80A9-F9255D00D8D3}" type="datetimeFigureOut">
              <a:rPr lang="en-CA" smtClean="0"/>
              <a:pPr/>
              <a:t>1/27/15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360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gi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Pituitary Disorders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1752600"/>
          </a:xfrm>
        </p:spPr>
        <p:txBody>
          <a:bodyPr>
            <a:noAutofit/>
          </a:bodyPr>
          <a:lstStyle/>
          <a:p>
            <a:endParaRPr lang="en-CA" sz="2400" dirty="0" smtClean="0"/>
          </a:p>
          <a:p>
            <a:r>
              <a:rPr lang="en-CA" sz="2400" dirty="0" smtClean="0"/>
              <a:t>Anwar Ali Jammah</a:t>
            </a:r>
          </a:p>
          <a:p>
            <a:r>
              <a:rPr lang="en-CA" sz="2400" dirty="0" smtClean="0"/>
              <a:t>Asst. Professor &amp; Consultant</a:t>
            </a:r>
          </a:p>
          <a:p>
            <a:r>
              <a:rPr lang="en-CA" sz="2400" dirty="0" smtClean="0"/>
              <a:t>Medicine and Endocrinology </a:t>
            </a:r>
          </a:p>
          <a:p>
            <a:r>
              <a:rPr lang="en-CA" sz="2400" dirty="0" smtClean="0"/>
              <a:t>King Saud University 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Anatomy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600" dirty="0" smtClean="0"/>
              <a:t>Pituitary stalk  and its blood vessels pass through the diaphragm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600" dirty="0" smtClean="0"/>
              <a:t>Lateral wall by cavernous sinus containing III, IV, VI, V1, V2 cranial nerves and internal carotid artery with sympathetic </a:t>
            </a:r>
            <a:r>
              <a:rPr lang="en-CA" sz="2600" dirty="0" err="1" smtClean="0"/>
              <a:t>fibers</a:t>
            </a:r>
            <a:r>
              <a:rPr lang="en-CA" sz="2600" dirty="0" smtClean="0"/>
              <a:t>. Both adjacent to temporal lobes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600" dirty="0" smtClean="0"/>
              <a:t>Pituitary gland measures 15 X 10 X 6 mm, weighs 500 mg but about 1 g in women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CA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CA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CA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</a:t>
            </a:r>
            <a:r>
              <a:rPr lang="en-CA" b="1" dirty="0" smtClean="0"/>
              <a:t>Anatomy</a:t>
            </a:r>
            <a:endParaRPr lang="en-CA" b="1" dirty="0"/>
          </a:p>
        </p:txBody>
      </p:sp>
      <p:pic>
        <p:nvPicPr>
          <p:cNvPr id="4" name="Content Placeholder 3" descr="Scan_Pic0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928802"/>
            <a:ext cx="6643734" cy="4429156"/>
          </a:xfrm>
        </p:spPr>
      </p:pic>
    </p:spTree>
    <p:extLst>
      <p:ext uri="{BB962C8B-B14F-4D97-AF65-F5344CB8AC3E}">
        <p14:creationId xmlns:p14="http://schemas.microsoft.com/office/powerpoint/2010/main" val="306336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Anatomy</a:t>
            </a:r>
            <a:endParaRPr lang="en-CA" b="1" dirty="0"/>
          </a:p>
        </p:txBody>
      </p:sp>
      <p:pic>
        <p:nvPicPr>
          <p:cNvPr id="4" name="Content Placeholder 3" descr="Scan_Pic0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95538" y="2023026"/>
            <a:ext cx="5784774" cy="4791570"/>
          </a:xfrm>
        </p:spPr>
      </p:pic>
      <p:sp>
        <p:nvSpPr>
          <p:cNvPr id="5" name="Rectangle 4"/>
          <p:cNvSpPr/>
          <p:nvPr/>
        </p:nvSpPr>
        <p:spPr>
          <a:xfrm>
            <a:off x="199607" y="1412776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/>
              <a:t>Optic chiasm lies 10 mm above the gland and anterior to the stalk</a:t>
            </a:r>
          </a:p>
        </p:txBody>
      </p:sp>
    </p:spTree>
    <p:extLst>
      <p:ext uri="{BB962C8B-B14F-4D97-AF65-F5344CB8AC3E}">
        <p14:creationId xmlns:p14="http://schemas.microsoft.com/office/powerpoint/2010/main" val="2506826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Vascular and neural connections between the hypothalamus and pituitary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97282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1330" y="1124744"/>
            <a:ext cx="6592670" cy="543793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484784"/>
            <a:ext cx="2771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200" b="1" u="sng" dirty="0" smtClean="0"/>
              <a:t>Blood supply : </a:t>
            </a:r>
            <a:r>
              <a:rPr lang="en-CA" sz="2200" dirty="0"/>
              <a:t>S</a:t>
            </a:r>
            <a:r>
              <a:rPr lang="en-CA" sz="2200" dirty="0" smtClean="0"/>
              <a:t>uperior,  middle, inferior </a:t>
            </a:r>
            <a:r>
              <a:rPr lang="en-CA" sz="2200" dirty="0" err="1" smtClean="0"/>
              <a:t>hypophysial</a:t>
            </a:r>
            <a:r>
              <a:rPr lang="en-CA" sz="2200" dirty="0" smtClean="0"/>
              <a:t> arteries ( internal carotid artery) running in median eminence from hypothalamus. </a:t>
            </a:r>
            <a:r>
              <a:rPr lang="en-CA" sz="2200" b="1" u="sng" dirty="0" smtClean="0"/>
              <a:t>Venous drainage:</a:t>
            </a:r>
          </a:p>
          <a:p>
            <a:r>
              <a:rPr lang="en-CA" sz="2200" dirty="0" smtClean="0"/>
              <a:t>To superior and inferior </a:t>
            </a:r>
            <a:r>
              <a:rPr lang="en-CA" sz="2200" dirty="0" err="1" smtClean="0"/>
              <a:t>petrosal</a:t>
            </a:r>
            <a:r>
              <a:rPr lang="en-CA" sz="2200" dirty="0" smtClean="0"/>
              <a:t> </a:t>
            </a:r>
            <a:r>
              <a:rPr lang="en-CA" sz="2200" dirty="0" err="1" smtClean="0"/>
              <a:t>sinsuses</a:t>
            </a:r>
            <a:r>
              <a:rPr lang="en-CA" sz="2200" dirty="0" smtClean="0"/>
              <a:t> to jugular vein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Anatomy</a:t>
            </a:r>
            <a:endParaRPr lang="en-CA" b="1" dirty="0"/>
          </a:p>
        </p:txBody>
      </p:sp>
      <p:pic>
        <p:nvPicPr>
          <p:cNvPr id="4" name="Content Placeholder 3" descr="Scan_Pic0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95538" y="2023026"/>
            <a:ext cx="5784774" cy="4791570"/>
          </a:xfrm>
        </p:spPr>
      </p:pic>
      <p:sp>
        <p:nvSpPr>
          <p:cNvPr id="5" name="Rectangle 4"/>
          <p:cNvSpPr/>
          <p:nvPr/>
        </p:nvSpPr>
        <p:spPr>
          <a:xfrm>
            <a:off x="199607" y="1412776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/>
              <a:t>Optic chiasm lies 10 mm above the gland and anterior to the stalk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Pituitary hormones </a:t>
            </a:r>
            <a:endParaRPr lang="en-CA" dirty="0"/>
          </a:p>
        </p:txBody>
      </p:sp>
      <p:pic>
        <p:nvPicPr>
          <p:cNvPr id="58370" name="Picture 2" descr="http://wikis.lib.ncsu.edu/images/0/04/Pit_function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9487" b="9487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3968" y="141868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Anterior lobe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43445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Posterior lobe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i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Cell types of adenohypophysis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52400" y="838200"/>
            <a:ext cx="8812088" cy="575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1. </a:t>
            </a:r>
            <a:r>
              <a:rPr lang="en-US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Acidophils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(stain with acidic dyes)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2. Basophils </a:t>
            </a:r>
            <a:r>
              <a:rPr lang="en-US" sz="2400" dirty="0"/>
              <a:t>(stain with basic dyes)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3. </a:t>
            </a:r>
            <a:r>
              <a:rPr lang="en-US" sz="2400" i="1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Chromophobes</a:t>
            </a:r>
            <a:r>
              <a:rPr lang="en-US" sz="24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2400" dirty="0"/>
              <a:t>(do not stain with either stain)</a:t>
            </a:r>
          </a:p>
          <a:p>
            <a:pPr marL="800100" lvl="1" indent="-342900">
              <a:spcBef>
                <a:spcPct val="20000"/>
              </a:spcBef>
            </a:pPr>
            <a:endParaRPr lang="en-US" sz="2400" i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800100" lvl="1" indent="-342900">
              <a:spcBef>
                <a:spcPct val="20000"/>
              </a:spcBef>
            </a:pPr>
            <a:r>
              <a:rPr lang="en-US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Acidophils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: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q"/>
            </a:pPr>
            <a:r>
              <a:rPr lang="en-US" sz="2400" dirty="0" err="1">
                <a:solidFill>
                  <a:srgbClr val="FF0000"/>
                </a:solidFill>
              </a:rPr>
              <a:t>Somatrophs</a:t>
            </a:r>
            <a:r>
              <a:rPr lang="en-US" sz="2400" dirty="0">
                <a:solidFill>
                  <a:srgbClr val="FF0000"/>
                </a:solidFill>
              </a:rPr>
              <a:t> – secrete Growth Hormone (GH)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q"/>
            </a:pPr>
            <a:r>
              <a:rPr lang="en-US" sz="2400" dirty="0" err="1">
                <a:solidFill>
                  <a:srgbClr val="FF0000"/>
                </a:solidFill>
              </a:rPr>
              <a:t>Mammotrophs</a:t>
            </a:r>
            <a:r>
              <a:rPr lang="en-US" sz="2400" dirty="0">
                <a:solidFill>
                  <a:srgbClr val="FF0000"/>
                </a:solidFill>
              </a:rPr>
              <a:t> – secrete prolactin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(PRL)</a:t>
            </a:r>
          </a:p>
          <a:p>
            <a:pPr marL="800100" lvl="1" indent="-342900">
              <a:spcBef>
                <a:spcPct val="20000"/>
              </a:spcBef>
            </a:pPr>
            <a:r>
              <a:rPr lang="en-US" sz="2400" i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Basophils 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charset="2"/>
              <a:buChar char="q"/>
            </a:pPr>
            <a:r>
              <a:rPr lang="en-US" sz="2400" dirty="0" err="1">
                <a:solidFill>
                  <a:srgbClr val="0000FF"/>
                </a:solidFill>
              </a:rPr>
              <a:t>Thyrotrophs</a:t>
            </a:r>
            <a:r>
              <a:rPr lang="en-US" sz="2400" dirty="0">
                <a:solidFill>
                  <a:srgbClr val="0000FF"/>
                </a:solidFill>
              </a:rPr>
              <a:t>  – secrete Thyroid Stimulating Hormone (TSH)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charset="2"/>
              <a:buChar char="q"/>
            </a:pPr>
            <a:r>
              <a:rPr lang="en-US" sz="2400" dirty="0" err="1">
                <a:solidFill>
                  <a:srgbClr val="0000FF"/>
                </a:solidFill>
              </a:rPr>
              <a:t>Gonadotrophs</a:t>
            </a:r>
            <a:r>
              <a:rPr lang="en-US" sz="2400" dirty="0">
                <a:solidFill>
                  <a:srgbClr val="0000FF"/>
                </a:solidFill>
              </a:rPr>
              <a:t> – secrete Luteinizing (LH) hormone and Follicle Stimulating Hormone (FSH).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400" i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Chromophobes</a:t>
            </a:r>
            <a:r>
              <a:rPr lang="en-US" sz="2400" dirty="0"/>
              <a:t> – secrete </a:t>
            </a:r>
            <a:r>
              <a:rPr lang="en-US" sz="2400" dirty="0" err="1"/>
              <a:t>adenocorticotrophic</a:t>
            </a:r>
            <a:r>
              <a:rPr lang="en-US" sz="2400" dirty="0"/>
              <a:t> hormone (ACTH)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5949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3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003232" cy="490066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Hypothalamic stimulatory hormones</a:t>
            </a:r>
            <a:r>
              <a:rPr lang="en-US" sz="3200" b="1" dirty="0" smtClean="0">
                <a:solidFill>
                  <a:srgbClr val="FFFF00"/>
                </a:solidFill>
                <a:latin typeface="Verdana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FFFF00"/>
                </a:solidFill>
                <a:latin typeface="Verdana" pitchFamily="34" charset="0"/>
                <a:cs typeface="Arial" pitchFamily="34" charset="0"/>
              </a:rPr>
            </a:br>
            <a:endParaRPr lang="en-US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844086"/>
              </p:ext>
            </p:extLst>
          </p:nvPr>
        </p:nvGraphicFramePr>
        <p:xfrm>
          <a:off x="251520" y="637058"/>
          <a:ext cx="8712968" cy="581627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457165"/>
                <a:gridCol w="5255803"/>
              </a:tblGrid>
              <a:tr h="1224136">
                <a:tc rowSpan="3">
                  <a:txBody>
                    <a:bodyPr/>
                    <a:lstStyle/>
                    <a:p>
                      <a:r>
                        <a:rPr lang="en-US" sz="1800" b="1" dirty="0" err="1"/>
                        <a:t>Corticotropin</a:t>
                      </a:r>
                      <a:r>
                        <a:rPr lang="en-US" sz="1800" b="1" dirty="0"/>
                        <a:t>-releasing </a:t>
                      </a:r>
                      <a:r>
                        <a:rPr lang="en-US" sz="1800" b="1" dirty="0" smtClean="0"/>
                        <a:t>hormone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34151" marR="34151" marT="17076" marB="17076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Adrenocorticotropic hormone </a:t>
                      </a:r>
                      <a:r>
                        <a:rPr lang="en-US" sz="1800" b="1" dirty="0" smtClean="0"/>
                        <a:t>(ACTH) 20 percent of cells in anterior pituitary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34151" marR="34151" marT="17076" marB="17076" anchor="ctr"/>
                </a:tc>
              </a:tr>
              <a:tr h="474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Melanocyte-</a:t>
                      </a:r>
                      <a:r>
                        <a:rPr lang="en-US" sz="1800" b="1" dirty="0" err="1" smtClean="0"/>
                        <a:t>stim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smtClean="0"/>
                        <a:t>hormone </a:t>
                      </a:r>
                      <a:r>
                        <a:rPr lang="en-US" sz="1800" b="1" dirty="0" smtClean="0"/>
                        <a:t>POMC product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34151" marR="34151" marT="17076" marB="17076" anchor="ctr"/>
                </a:tc>
              </a:tr>
              <a:tr h="3859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Endorphins - also products of POMC gene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34151" marR="34151" marT="17076" marB="17076" anchor="ctr"/>
                </a:tc>
              </a:tr>
              <a:tr h="729236">
                <a:tc>
                  <a:txBody>
                    <a:bodyPr/>
                    <a:lstStyle/>
                    <a:p>
                      <a:r>
                        <a:rPr lang="en-US" sz="1800" b="1" dirty="0"/>
                        <a:t>Growth hormone-releasing </a:t>
                      </a:r>
                      <a:r>
                        <a:rPr lang="en-US" sz="1800" b="1" dirty="0" smtClean="0"/>
                        <a:t>hormone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34151" marR="34151" marT="17076" marB="17076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Growth hormone </a:t>
                      </a:r>
                      <a:r>
                        <a:rPr lang="en-US" sz="1800" b="1" dirty="0" smtClean="0"/>
                        <a:t>(GH)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represent </a:t>
                      </a:r>
                      <a:r>
                        <a:rPr lang="en-US" sz="1800" b="1" dirty="0" smtClean="0"/>
                        <a:t>50% of </a:t>
                      </a:r>
                      <a:r>
                        <a:rPr lang="en-US" sz="1800" b="1" dirty="0"/>
                        <a:t>cells in anterior pituitary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34151" marR="34151" marT="17076" marB="17076" anchor="ctr"/>
                </a:tc>
              </a:tr>
              <a:tr h="1072485">
                <a:tc>
                  <a:txBody>
                    <a:bodyPr/>
                    <a:lstStyle/>
                    <a:p>
                      <a:r>
                        <a:rPr lang="en-US" sz="1800" b="1" dirty="0"/>
                        <a:t>Gonadotropin-releasing </a:t>
                      </a:r>
                      <a:r>
                        <a:rPr lang="en-US" sz="1800" b="1" dirty="0" smtClean="0"/>
                        <a:t>hormone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34151" marR="34151" marT="17076" marB="17076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Luteinizing hormone and follicle-stimulating hormone - </a:t>
                      </a:r>
                      <a:r>
                        <a:rPr lang="en-US" sz="1800" b="1" dirty="0" err="1"/>
                        <a:t>gonadotrophs</a:t>
                      </a:r>
                      <a:r>
                        <a:rPr lang="en-US" sz="1800" b="1" dirty="0"/>
                        <a:t> represent about 15 </a:t>
                      </a:r>
                      <a:r>
                        <a:rPr lang="en-US" sz="1800" b="1" dirty="0" smtClean="0"/>
                        <a:t>% </a:t>
                      </a:r>
                      <a:r>
                        <a:rPr lang="en-US" sz="1800" b="1" dirty="0"/>
                        <a:t>of anterior pituitary cells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34151" marR="34151" marT="17076" marB="17076" anchor="ctr"/>
                </a:tc>
              </a:tr>
              <a:tr h="1072485"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Thyrotropin</a:t>
                      </a:r>
                      <a:r>
                        <a:rPr lang="en-US" sz="1800" b="1" dirty="0"/>
                        <a:t>-releasing </a:t>
                      </a:r>
                      <a:r>
                        <a:rPr lang="en-US" sz="1800" b="1" dirty="0" smtClean="0"/>
                        <a:t>hormone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34151" marR="34151" marT="17076" marB="17076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Thyroid-stimulating </a:t>
                      </a:r>
                      <a:r>
                        <a:rPr lang="en-US" sz="1800" b="1" dirty="0" smtClean="0"/>
                        <a:t>hormone (TSH)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/>
                        <a:t>thyrotropes</a:t>
                      </a:r>
                      <a:r>
                        <a:rPr lang="en-US" sz="1800" b="1" dirty="0"/>
                        <a:t> represent about 5 percent of anterior pituitary cells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34151" marR="34151" marT="17076" marB="17076" anchor="ctr"/>
                </a:tc>
              </a:tr>
              <a:tr h="729236"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Prolactin</a:t>
                      </a:r>
                      <a:r>
                        <a:rPr lang="en-US" sz="1800" b="1" dirty="0"/>
                        <a:t>-releasing </a:t>
                      </a:r>
                      <a:r>
                        <a:rPr lang="en-US" sz="1800" b="1" dirty="0" smtClean="0"/>
                        <a:t>factors (serotonin  </a:t>
                      </a:r>
                      <a:r>
                        <a:rPr lang="en-US" sz="1800" b="1" dirty="0"/>
                        <a:t>acetylcholine, opiates, </a:t>
                      </a:r>
                      <a:r>
                        <a:rPr lang="en-US" sz="1800" b="1" dirty="0" smtClean="0"/>
                        <a:t>&amp;estrogens)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34151" marR="34151" marT="17076" marB="17076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Prolactin</a:t>
                      </a:r>
                      <a:r>
                        <a:rPr lang="en-US" sz="1800" b="1" dirty="0"/>
                        <a:t> - </a:t>
                      </a:r>
                      <a:r>
                        <a:rPr lang="en-US" sz="1800" b="1" dirty="0" err="1"/>
                        <a:t>lactotrophs</a:t>
                      </a:r>
                      <a:r>
                        <a:rPr lang="en-US" sz="1800" b="1" dirty="0"/>
                        <a:t> represent 10 to 30 percent of anterior pituitary cells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34151" marR="34151" marT="17076" marB="17076" anchor="ctr"/>
                </a:tc>
              </a:tr>
            </a:tbl>
          </a:graphicData>
        </a:graphic>
      </p:graphicFrame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1633736"/>
            <a:ext cx="65" cy="153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914400" y="1143000"/>
            <a:ext cx="7467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>
                <a:cs typeface="Arial" charset="0"/>
              </a:rPr>
              <a:t>Releasing Hormones of Hypothalamus</a:t>
            </a:r>
          </a:p>
        </p:txBody>
      </p:sp>
      <p:sp>
        <p:nvSpPr>
          <p:cNvPr id="122883" name="Line 3"/>
          <p:cNvSpPr>
            <a:spLocks noChangeShapeType="1"/>
          </p:cNvSpPr>
          <p:nvPr/>
        </p:nvSpPr>
        <p:spPr bwMode="auto">
          <a:xfrm flipH="1">
            <a:off x="1371600" y="1752600"/>
            <a:ext cx="12954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838200" y="2362200"/>
            <a:ext cx="762000" cy="762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cs typeface="Arial" charset="0"/>
              </a:rPr>
              <a:t>CRH</a:t>
            </a:r>
          </a:p>
        </p:txBody>
      </p:sp>
      <p:sp>
        <p:nvSpPr>
          <p:cNvPr id="122885" name="Line 5"/>
          <p:cNvSpPr>
            <a:spLocks noChangeShapeType="1"/>
          </p:cNvSpPr>
          <p:nvPr/>
        </p:nvSpPr>
        <p:spPr bwMode="auto">
          <a:xfrm>
            <a:off x="1219200" y="31242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762000" y="3657600"/>
            <a:ext cx="990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cs typeface="Arial" charset="0"/>
              </a:rPr>
              <a:t>ACTH</a:t>
            </a:r>
          </a:p>
        </p:txBody>
      </p:sp>
      <p:sp>
        <p:nvSpPr>
          <p:cNvPr id="122887" name="Line 7"/>
          <p:cNvSpPr>
            <a:spLocks noChangeShapeType="1"/>
          </p:cNvSpPr>
          <p:nvPr/>
        </p:nvSpPr>
        <p:spPr bwMode="auto">
          <a:xfrm>
            <a:off x="1219200" y="42672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2888" name="Oval 8"/>
          <p:cNvSpPr>
            <a:spLocks noChangeArrowheads="1"/>
          </p:cNvSpPr>
          <p:nvPr/>
        </p:nvSpPr>
        <p:spPr bwMode="auto">
          <a:xfrm>
            <a:off x="609600" y="4724400"/>
            <a:ext cx="1219200" cy="990600"/>
          </a:xfrm>
          <a:prstGeom prst="ellipse">
            <a:avLst/>
          </a:prstGeom>
          <a:solidFill>
            <a:srgbClr val="ED97D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cs typeface="Arial" charset="0"/>
              </a:rPr>
              <a:t>Adrenal </a:t>
            </a:r>
          </a:p>
          <a:p>
            <a:pPr algn="ctr" eaLnBrk="1" hangingPunct="1"/>
            <a:r>
              <a:rPr lang="en-US" sz="2400">
                <a:cs typeface="Arial" charset="0"/>
              </a:rPr>
              <a:t>Cortex</a:t>
            </a:r>
          </a:p>
        </p:txBody>
      </p:sp>
      <p:sp>
        <p:nvSpPr>
          <p:cNvPr id="122889" name="Line 9"/>
          <p:cNvSpPr>
            <a:spLocks noChangeShapeType="1"/>
          </p:cNvSpPr>
          <p:nvPr/>
        </p:nvSpPr>
        <p:spPr bwMode="auto">
          <a:xfrm>
            <a:off x="3429000" y="17526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2890" name="Rectangle 10"/>
          <p:cNvSpPr>
            <a:spLocks noChangeArrowheads="1"/>
          </p:cNvSpPr>
          <p:nvPr/>
        </p:nvSpPr>
        <p:spPr bwMode="auto">
          <a:xfrm>
            <a:off x="3048000" y="2362200"/>
            <a:ext cx="838200" cy="762000"/>
          </a:xfrm>
          <a:prstGeom prst="rect">
            <a:avLst/>
          </a:prstGeom>
          <a:solidFill>
            <a:srgbClr val="ED97D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cs typeface="Arial" charset="0"/>
              </a:rPr>
              <a:t>TRH</a:t>
            </a:r>
          </a:p>
        </p:txBody>
      </p:sp>
      <p:sp>
        <p:nvSpPr>
          <p:cNvPr id="122891" name="Line 11"/>
          <p:cNvSpPr>
            <a:spLocks noChangeShapeType="1"/>
          </p:cNvSpPr>
          <p:nvPr/>
        </p:nvSpPr>
        <p:spPr bwMode="auto">
          <a:xfrm>
            <a:off x="3581400" y="31242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2892" name="Rectangle 12"/>
          <p:cNvSpPr>
            <a:spLocks noChangeArrowheads="1"/>
          </p:cNvSpPr>
          <p:nvPr/>
        </p:nvSpPr>
        <p:spPr bwMode="auto">
          <a:xfrm>
            <a:off x="3048000" y="3657600"/>
            <a:ext cx="9906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cs typeface="Arial" charset="0"/>
              </a:rPr>
              <a:t>TSH</a:t>
            </a:r>
          </a:p>
        </p:txBody>
      </p:sp>
      <p:sp>
        <p:nvSpPr>
          <p:cNvPr id="122893" name="Line 13"/>
          <p:cNvSpPr>
            <a:spLocks noChangeShapeType="1"/>
          </p:cNvSpPr>
          <p:nvPr/>
        </p:nvSpPr>
        <p:spPr bwMode="auto">
          <a:xfrm>
            <a:off x="3581400" y="42672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2894" name="Oval 14"/>
          <p:cNvSpPr>
            <a:spLocks noChangeArrowheads="1"/>
          </p:cNvSpPr>
          <p:nvPr/>
        </p:nvSpPr>
        <p:spPr bwMode="auto">
          <a:xfrm>
            <a:off x="2971800" y="4724400"/>
            <a:ext cx="1219200" cy="990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cs typeface="Arial" charset="0"/>
              </a:rPr>
              <a:t>Thyroid</a:t>
            </a:r>
          </a:p>
          <a:p>
            <a:pPr algn="ctr" eaLnBrk="1" hangingPunct="1"/>
            <a:r>
              <a:rPr lang="en-US" sz="2400">
                <a:cs typeface="Arial" charset="0"/>
              </a:rPr>
              <a:t>Gland</a:t>
            </a:r>
          </a:p>
        </p:txBody>
      </p:sp>
      <p:sp>
        <p:nvSpPr>
          <p:cNvPr id="122895" name="Line 15"/>
          <p:cNvSpPr>
            <a:spLocks noChangeShapeType="1"/>
          </p:cNvSpPr>
          <p:nvPr/>
        </p:nvSpPr>
        <p:spPr bwMode="auto">
          <a:xfrm>
            <a:off x="5257800" y="17526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2896" name="Rectangle 16"/>
          <p:cNvSpPr>
            <a:spLocks noChangeArrowheads="1"/>
          </p:cNvSpPr>
          <p:nvPr/>
        </p:nvSpPr>
        <p:spPr bwMode="auto">
          <a:xfrm>
            <a:off x="4800600" y="2362200"/>
            <a:ext cx="914400" cy="762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cs typeface="Arial" charset="0"/>
              </a:rPr>
              <a:t>GnRH</a:t>
            </a:r>
          </a:p>
        </p:txBody>
      </p:sp>
      <p:sp>
        <p:nvSpPr>
          <p:cNvPr id="122897" name="Line 17"/>
          <p:cNvSpPr>
            <a:spLocks noChangeShapeType="1"/>
          </p:cNvSpPr>
          <p:nvPr/>
        </p:nvSpPr>
        <p:spPr bwMode="auto">
          <a:xfrm>
            <a:off x="5257800" y="31242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2898" name="Rectangle 18"/>
          <p:cNvSpPr>
            <a:spLocks noChangeArrowheads="1"/>
          </p:cNvSpPr>
          <p:nvPr/>
        </p:nvSpPr>
        <p:spPr bwMode="auto">
          <a:xfrm>
            <a:off x="4724400" y="3581400"/>
            <a:ext cx="1295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400">
                <a:cs typeface="Arial" charset="0"/>
              </a:rPr>
              <a:t>FSH,LH</a:t>
            </a:r>
          </a:p>
        </p:txBody>
      </p:sp>
      <p:sp>
        <p:nvSpPr>
          <p:cNvPr id="122899" name="Line 19"/>
          <p:cNvSpPr>
            <a:spLocks noChangeShapeType="1"/>
          </p:cNvSpPr>
          <p:nvPr/>
        </p:nvSpPr>
        <p:spPr bwMode="auto">
          <a:xfrm>
            <a:off x="5257800" y="42672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2900" name="Oval 20"/>
          <p:cNvSpPr>
            <a:spLocks noChangeArrowheads="1"/>
          </p:cNvSpPr>
          <p:nvPr/>
        </p:nvSpPr>
        <p:spPr bwMode="auto">
          <a:xfrm>
            <a:off x="4724400" y="4724400"/>
            <a:ext cx="1219200" cy="990600"/>
          </a:xfrm>
          <a:prstGeom prst="ellipse">
            <a:avLst/>
          </a:prstGeom>
          <a:solidFill>
            <a:srgbClr val="ED97D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cs typeface="Arial" charset="0"/>
              </a:rPr>
              <a:t>Gonads</a:t>
            </a:r>
          </a:p>
        </p:txBody>
      </p:sp>
      <p:sp>
        <p:nvSpPr>
          <p:cNvPr id="122901" name="Line 21"/>
          <p:cNvSpPr>
            <a:spLocks noChangeShapeType="1"/>
          </p:cNvSpPr>
          <p:nvPr/>
        </p:nvSpPr>
        <p:spPr bwMode="auto">
          <a:xfrm>
            <a:off x="6172200" y="1752600"/>
            <a:ext cx="9144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2902" name="Rectangle 22"/>
          <p:cNvSpPr>
            <a:spLocks noChangeArrowheads="1"/>
          </p:cNvSpPr>
          <p:nvPr/>
        </p:nvSpPr>
        <p:spPr bwMode="auto">
          <a:xfrm>
            <a:off x="6781800" y="2362200"/>
            <a:ext cx="914400" cy="762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cs typeface="Arial" charset="0"/>
              </a:rPr>
              <a:t>GHRH</a:t>
            </a:r>
          </a:p>
        </p:txBody>
      </p:sp>
      <p:sp>
        <p:nvSpPr>
          <p:cNvPr id="122903" name="Line 23"/>
          <p:cNvSpPr>
            <a:spLocks noChangeShapeType="1"/>
          </p:cNvSpPr>
          <p:nvPr/>
        </p:nvSpPr>
        <p:spPr bwMode="auto">
          <a:xfrm>
            <a:off x="7239000" y="31242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2904" name="Rectangle 24"/>
          <p:cNvSpPr>
            <a:spLocks noChangeArrowheads="1"/>
          </p:cNvSpPr>
          <p:nvPr/>
        </p:nvSpPr>
        <p:spPr bwMode="auto">
          <a:xfrm>
            <a:off x="6781800" y="3657600"/>
            <a:ext cx="990600" cy="685800"/>
          </a:xfrm>
          <a:prstGeom prst="rect">
            <a:avLst/>
          </a:prstGeom>
          <a:solidFill>
            <a:srgbClr val="ED97D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cs typeface="Arial" charset="0"/>
              </a:rPr>
              <a:t>GH</a:t>
            </a:r>
          </a:p>
        </p:txBody>
      </p:sp>
      <p:sp>
        <p:nvSpPr>
          <p:cNvPr id="122905" name="Line 25"/>
          <p:cNvSpPr>
            <a:spLocks noChangeShapeType="1"/>
          </p:cNvSpPr>
          <p:nvPr/>
        </p:nvSpPr>
        <p:spPr bwMode="auto">
          <a:xfrm>
            <a:off x="7239000" y="43434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2906" name="Oval 26"/>
          <p:cNvSpPr>
            <a:spLocks noChangeArrowheads="1"/>
          </p:cNvSpPr>
          <p:nvPr/>
        </p:nvSpPr>
        <p:spPr bwMode="auto">
          <a:xfrm>
            <a:off x="6324600" y="4800600"/>
            <a:ext cx="2057400" cy="990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cs typeface="Arial" charset="0"/>
              </a:rPr>
              <a:t>Generalized</a:t>
            </a:r>
          </a:p>
        </p:txBody>
      </p:sp>
      <p:sp>
        <p:nvSpPr>
          <p:cNvPr id="122907" name="Text Box 27"/>
          <p:cNvSpPr txBox="1">
            <a:spLocks noChangeArrowheads="1"/>
          </p:cNvSpPr>
          <p:nvPr/>
        </p:nvSpPr>
        <p:spPr bwMode="auto">
          <a:xfrm>
            <a:off x="2819400" y="228600"/>
            <a:ext cx="226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b="1" i="1" smtClean="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Summary</a:t>
            </a: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7848600" y="3657600"/>
            <a:ext cx="1295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cs typeface="+mn-cs"/>
              </a:rPr>
              <a:t>Stimulating</a:t>
            </a:r>
          </a:p>
          <a:p>
            <a:pPr algn="ctr">
              <a:defRPr/>
            </a:pPr>
            <a:r>
              <a:rPr lang="en-US" b="1">
                <a:cs typeface="+mn-cs"/>
              </a:rPr>
              <a:t> H- AP</a:t>
            </a:r>
          </a:p>
        </p:txBody>
      </p:sp>
    </p:spTree>
    <p:extLst>
      <p:ext uri="{BB962C8B-B14F-4D97-AF65-F5344CB8AC3E}">
        <p14:creationId xmlns:p14="http://schemas.microsoft.com/office/powerpoint/2010/main" val="4257501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2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22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2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22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animBg="1"/>
      <p:bldP spid="122883" grpId="0" animBg="1"/>
      <p:bldP spid="122884" grpId="0" animBg="1"/>
      <p:bldP spid="122885" grpId="0" animBg="1"/>
      <p:bldP spid="122886" grpId="0" animBg="1"/>
      <p:bldP spid="122887" grpId="0" animBg="1"/>
      <p:bldP spid="122888" grpId="0" animBg="1"/>
      <p:bldP spid="122889" grpId="0" animBg="1"/>
      <p:bldP spid="122890" grpId="0" animBg="1"/>
      <p:bldP spid="122891" grpId="0" animBg="1"/>
      <p:bldP spid="122892" grpId="0" animBg="1"/>
      <p:bldP spid="122893" grpId="0" animBg="1"/>
      <p:bldP spid="122894" grpId="0" animBg="1"/>
      <p:bldP spid="122895" grpId="0" animBg="1"/>
      <p:bldP spid="122896" grpId="0" animBg="1"/>
      <p:bldP spid="122897" grpId="0" animBg="1"/>
      <p:bldP spid="122898" grpId="0" animBg="1"/>
      <p:bldP spid="122899" grpId="0" animBg="1"/>
      <p:bldP spid="122900" grpId="0" animBg="1"/>
      <p:bldP spid="122901" grpId="0" animBg="1"/>
      <p:bldP spid="122902" grpId="0" animBg="1"/>
      <p:bldP spid="122903" grpId="0" animBg="1"/>
      <p:bldP spid="122904" grpId="0" animBg="1"/>
      <p:bldP spid="122905" grpId="0" animBg="1"/>
      <p:bldP spid="12290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912453"/>
              </p:ext>
            </p:extLst>
          </p:nvPr>
        </p:nvGraphicFramePr>
        <p:xfrm>
          <a:off x="539552" y="1412775"/>
          <a:ext cx="8208912" cy="309634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414907"/>
                <a:gridCol w="197014"/>
                <a:gridCol w="4596991"/>
              </a:tblGrid>
              <a:tr h="794089">
                <a:tc gridSpan="3"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+mj-lt"/>
                      </a:endParaRPr>
                    </a:p>
                  </a:txBody>
                  <a:tcPr marL="34151" marR="34151" marT="17076" marB="170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4089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Somatostatin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34151" marR="34151" marT="17076" marB="17076"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/>
                        <a:t>Inhibits the release of growth hormone</a:t>
                      </a:r>
                      <a:endParaRPr lang="en-US" sz="2000" b="1">
                        <a:latin typeface="+mj-lt"/>
                      </a:endParaRPr>
                    </a:p>
                  </a:txBody>
                  <a:tcPr marL="34151" marR="34151" marT="17076" marB="170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08167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Prolactin</a:t>
                      </a:r>
                      <a:r>
                        <a:rPr lang="en-US" sz="2000" b="1" dirty="0"/>
                        <a:t>-inhibiting factors - includes dopamine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34151" marR="34151" marT="17076" marB="17076"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dirty="0"/>
                        <a:t>Major </a:t>
                      </a:r>
                      <a:r>
                        <a:rPr lang="en-US" sz="2000" b="1" dirty="0" err="1"/>
                        <a:t>prolactin</a:t>
                      </a:r>
                      <a:r>
                        <a:rPr lang="en-US" sz="2000" b="1" dirty="0"/>
                        <a:t> control is inhibitory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 marL="34151" marR="34151" marT="17076" marB="1707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u="sng" dirty="0" smtClean="0"/>
              <a:t>Hypothalamic inhibitory  hormones</a:t>
            </a:r>
            <a:r>
              <a:rPr lang="en-US" sz="3200" b="1" dirty="0" smtClean="0">
                <a:solidFill>
                  <a:srgbClr val="FFFF00"/>
                </a:solidFill>
                <a:latin typeface="Verdana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FFFF00"/>
                </a:solidFill>
                <a:latin typeface="Verdana" pitchFamily="34" charset="0"/>
                <a:cs typeface="Arial" pitchFamily="34" charset="0"/>
              </a:rPr>
            </a:b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800" dirty="0" smtClean="0"/>
              <a:t>Basic Embryology, Anatomy  and physiology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800" dirty="0" smtClean="0"/>
              <a:t>Non-functional pituitary tumours mass-effect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800" dirty="0" smtClean="0"/>
              <a:t>Prolactin secreting cell disorder: </a:t>
            </a:r>
            <a:r>
              <a:rPr lang="en-CA" sz="2800" dirty="0" err="1" smtClean="0"/>
              <a:t>prolactinoma</a:t>
            </a:r>
            <a:endParaRPr lang="en-CA" sz="28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800" dirty="0" smtClean="0"/>
              <a:t>Growth hormone secreting cell </a:t>
            </a:r>
            <a:r>
              <a:rPr lang="en-CA" sz="2800" dirty="0" smtClean="0"/>
              <a:t>disorders</a:t>
            </a:r>
            <a:endParaRPr lang="en-CA" sz="28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800" dirty="0" smtClean="0"/>
              <a:t>ACTH secreting cell </a:t>
            </a:r>
            <a:r>
              <a:rPr lang="en-CA" sz="2800" dirty="0" smtClean="0"/>
              <a:t>disorders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800" dirty="0" smtClean="0"/>
              <a:t>TSH </a:t>
            </a:r>
            <a:r>
              <a:rPr lang="en-CA" sz="2800" dirty="0" smtClean="0"/>
              <a:t>secreting </a:t>
            </a:r>
            <a:r>
              <a:rPr lang="en-CA" sz="2800" dirty="0" smtClean="0"/>
              <a:t>disorders</a:t>
            </a:r>
            <a:endParaRPr lang="en-CA" sz="28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800" dirty="0" err="1" smtClean="0"/>
              <a:t>Gonadotropin</a:t>
            </a:r>
            <a:r>
              <a:rPr lang="en-CA" sz="2800" dirty="0" smtClean="0"/>
              <a:t> secreting cell disorder</a:t>
            </a:r>
          </a:p>
          <a:p>
            <a:pPr>
              <a:buFont typeface="Wingdings" pitchFamily="2" charset="2"/>
              <a:buChar char="q"/>
            </a:pPr>
            <a:endParaRPr lang="en-CA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Sellar</a:t>
            </a:r>
            <a:r>
              <a:rPr lang="en-US" sz="3600" b="1" dirty="0" smtClean="0"/>
              <a:t> masses causes:</a:t>
            </a:r>
            <a:endParaRPr lang="en-US" sz="3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5536" y="1628800"/>
          <a:ext cx="8496944" cy="4616036"/>
        </p:xfrm>
        <a:graphic>
          <a:graphicData uri="http://schemas.openxmlformats.org/drawingml/2006/table">
            <a:tbl>
              <a:tblPr/>
              <a:tblGrid>
                <a:gridCol w="4608512"/>
                <a:gridCol w="3888432"/>
              </a:tblGrid>
              <a:tr h="169333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Benign tumors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="1" u="sng" dirty="0"/>
                        <a:t>Metastatic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r>
                        <a:rPr lang="en-US" sz="1800"/>
                        <a:t>Pituitary adenoma (most common sellar mass)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1800" dirty="0"/>
                        <a:t>Lung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r>
                        <a:rPr lang="en-US" sz="1800"/>
                        <a:t>Craniopharyngioma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1800" dirty="0"/>
                        <a:t>Breast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r>
                        <a:rPr lang="en-US" sz="1800"/>
                        <a:t>Meningiomas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="1" u="sng" dirty="0"/>
                        <a:t>Cysts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Pituitary hyperplasia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1800" dirty="0" err="1"/>
                        <a:t>Rathke's</a:t>
                      </a:r>
                      <a:r>
                        <a:rPr lang="en-US" sz="1800" dirty="0"/>
                        <a:t> cleft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r>
                        <a:rPr lang="en-US" sz="1800"/>
                        <a:t>Lactotroph hyperplasia (during pregnancy)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1800" dirty="0" err="1"/>
                        <a:t>Arachnoid</a:t>
                      </a:r>
                      <a:endParaRPr lang="en-US" sz="1800" dirty="0"/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r>
                        <a:rPr lang="en-US" sz="1800"/>
                        <a:t>Thyrotroph and gonadotroph hyperplasia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1800" dirty="0" err="1"/>
                        <a:t>Dermoid</a:t>
                      </a:r>
                      <a:endParaRPr lang="en-US" sz="1800" dirty="0"/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r>
                        <a:rPr lang="en-US" sz="1800"/>
                        <a:t>Somatotroph hyperplasia due to ectopic GHRH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="1" u="sng" dirty="0"/>
                        <a:t>Pituitary abscess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Malignant tumors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="1" u="sng" dirty="0"/>
                        <a:t>Lymphocytic </a:t>
                      </a:r>
                      <a:r>
                        <a:rPr lang="en-US" sz="2000" b="1" u="sng" dirty="0" err="1"/>
                        <a:t>hypophysitis</a:t>
                      </a:r>
                      <a:endParaRPr lang="en-US" sz="2000" b="1" u="sng" dirty="0"/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r>
                        <a:rPr lang="en-US" sz="1800"/>
                        <a:t>Primary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="1" u="sng" dirty="0"/>
                        <a:t>Carotid </a:t>
                      </a:r>
                      <a:r>
                        <a:rPr lang="en-US" sz="2000" b="1" u="sng" dirty="0" err="1"/>
                        <a:t>arteriovenous</a:t>
                      </a:r>
                      <a:r>
                        <a:rPr lang="en-US" sz="2000" b="1" u="sng" dirty="0"/>
                        <a:t> fistula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r>
                        <a:rPr lang="en-US" sz="1800"/>
                        <a:t>Germ cell tumor (ectopic pinealoma)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r>
                        <a:rPr lang="en-US" sz="1800"/>
                        <a:t>Sarcoma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r>
                        <a:rPr lang="en-US" sz="1800"/>
                        <a:t>Chordoma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r>
                        <a:rPr lang="en-US" sz="1800" dirty="0"/>
                        <a:t>Pituitary carcinoma (rare)</a:t>
                      </a:r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42333" marR="42333" marT="21167" marB="21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544" y="1844824"/>
          <a:ext cx="7848872" cy="4179153"/>
        </p:xfrm>
        <a:graphic>
          <a:graphicData uri="http://schemas.openxmlformats.org/drawingml/2006/table">
            <a:tbl>
              <a:tblPr/>
              <a:tblGrid>
                <a:gridCol w="7848872"/>
              </a:tblGrid>
              <a:tr h="361244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Neurologic symptoms (most common)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244">
                <a:tc>
                  <a:txBody>
                    <a:bodyPr/>
                    <a:lstStyle/>
                    <a:p>
                      <a:pPr lvl="1"/>
                      <a:r>
                        <a:rPr lang="en-US" sz="1800" dirty="0"/>
                        <a:t>Visual impairment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244">
                <a:tc>
                  <a:txBody>
                    <a:bodyPr/>
                    <a:lstStyle/>
                    <a:p>
                      <a:pPr lvl="1"/>
                      <a:r>
                        <a:rPr lang="en-US" sz="1800" dirty="0"/>
                        <a:t>Headache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244">
                <a:tc>
                  <a:txBody>
                    <a:bodyPr/>
                    <a:lstStyle/>
                    <a:p>
                      <a:pPr lvl="1"/>
                      <a:r>
                        <a:rPr lang="en-US" sz="1800" dirty="0"/>
                        <a:t>Other (including </a:t>
                      </a:r>
                      <a:r>
                        <a:rPr lang="en-US" sz="1800" dirty="0" err="1"/>
                        <a:t>diplopia</a:t>
                      </a:r>
                      <a:r>
                        <a:rPr lang="en-US" sz="1800" dirty="0"/>
                        <a:t>, seizures, and CSF </a:t>
                      </a:r>
                      <a:r>
                        <a:rPr lang="en-US" sz="1800" dirty="0" err="1"/>
                        <a:t>rhinorrhea</a:t>
                      </a:r>
                      <a:r>
                        <a:rPr lang="en-US" sz="1800" dirty="0"/>
                        <a:t>)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244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Incidental finding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2178">
                <a:tc>
                  <a:txBody>
                    <a:bodyPr/>
                    <a:lstStyle/>
                    <a:p>
                      <a:pPr lvl="1"/>
                      <a:r>
                        <a:rPr lang="en-US" sz="1800" dirty="0"/>
                        <a:t>When an imaging procedure is performed because of an unrelated symptom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244">
                <a:tc>
                  <a:txBody>
                    <a:bodyPr/>
                    <a:lstStyle/>
                    <a:p>
                      <a:r>
                        <a:rPr lang="en-US" sz="2000" b="1" u="sng" dirty="0" err="1"/>
                        <a:t>Hypopituitarism</a:t>
                      </a:r>
                      <a:endParaRPr lang="en-US" sz="2000" b="1" u="sng" dirty="0"/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244">
                <a:tc>
                  <a:txBody>
                    <a:bodyPr/>
                    <a:lstStyle/>
                    <a:p>
                      <a:pPr lvl="1"/>
                      <a:r>
                        <a:rPr lang="en-US" sz="1800" dirty="0"/>
                        <a:t>Biochemical evidence (most common)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3111">
                <a:tc>
                  <a:txBody>
                    <a:bodyPr/>
                    <a:lstStyle/>
                    <a:p>
                      <a:pPr lvl="1"/>
                      <a:r>
                        <a:rPr lang="en-US" sz="1800" dirty="0"/>
                        <a:t>Clinical symptoms (less common, but include </a:t>
                      </a:r>
                      <a:r>
                        <a:rPr lang="en-US" sz="1800" dirty="0" err="1"/>
                        <a:t>oligomenorrhea</a:t>
                      </a:r>
                      <a:r>
                        <a:rPr lang="en-US" sz="1800" dirty="0"/>
                        <a:t> or amenorrhea in women, decreased libido and/or erectile dysfunction in men)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Sellar</a:t>
            </a:r>
            <a:r>
              <a:rPr lang="en-US" sz="3600" b="1" dirty="0" smtClean="0"/>
              <a:t> masses</a:t>
            </a:r>
            <a:r>
              <a:rPr lang="en-US" sz="3600" b="1" dirty="0"/>
              <a:t> </a:t>
            </a:r>
            <a:r>
              <a:rPr lang="en-US" sz="3600" b="1" dirty="0" smtClean="0"/>
              <a:t>causes: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ituitarytumor.net/wp-content/uploads/2012/01/Pituitary-Tum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8" y="260648"/>
            <a:ext cx="6381327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483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pit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68660" y="1412776"/>
            <a:ext cx="6715708" cy="483531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 smtClean="0"/>
              <a:t>Evaluation of Pituitary mass</a:t>
            </a:r>
            <a:endParaRPr lang="en-C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  <a:buFont typeface="Wingdings" pitchFamily="2" charset="2"/>
              <a:buChar char="q"/>
            </a:pPr>
            <a:r>
              <a:rPr lang="en-CA" sz="2400" dirty="0" smtClean="0"/>
              <a:t>Pituitary </a:t>
            </a:r>
            <a:r>
              <a:rPr lang="en-CA" sz="2400" dirty="0" err="1" smtClean="0"/>
              <a:t>incidentaloma</a:t>
            </a:r>
            <a:r>
              <a:rPr lang="en-CA" sz="2400" dirty="0" smtClean="0"/>
              <a:t>: 1.5 -31% in autopsy ( prevalence)</a:t>
            </a:r>
            <a:endParaRPr lang="en-CA" sz="2400" dirty="0"/>
          </a:p>
          <a:p>
            <a:pPr>
              <a:lnSpc>
                <a:spcPct val="250000"/>
              </a:lnSpc>
              <a:buFont typeface="Wingdings" pitchFamily="2" charset="2"/>
              <a:buChar char="q"/>
            </a:pPr>
            <a:r>
              <a:rPr lang="en-CA" sz="2400" dirty="0" smtClean="0"/>
              <a:t>10 % by MRI most of them &lt; 1 cm</a:t>
            </a:r>
          </a:p>
          <a:p>
            <a:pPr lvl="7">
              <a:lnSpc>
                <a:spcPct val="250000"/>
              </a:lnSpc>
              <a:buFont typeface="Wingdings" pitchFamily="2" charset="2"/>
              <a:buChar char="q"/>
            </a:pPr>
            <a:endParaRPr lang="en-CA" sz="2400" dirty="0" smtClean="0"/>
          </a:p>
          <a:p>
            <a:pPr lvl="7">
              <a:lnSpc>
                <a:spcPct val="250000"/>
              </a:lnSpc>
              <a:buFont typeface="Wingdings" pitchFamily="2" charset="2"/>
              <a:buChar char="q"/>
            </a:pPr>
            <a:endParaRPr lang="en-CA" sz="2400" dirty="0" smtClean="0"/>
          </a:p>
          <a:p>
            <a:pPr lvl="7">
              <a:lnSpc>
                <a:spcPct val="250000"/>
              </a:lnSpc>
              <a:buFont typeface="Wingdings" pitchFamily="2" charset="2"/>
              <a:buChar char="q"/>
            </a:pPr>
            <a:endParaRPr lang="en-CA" sz="2400" dirty="0" smtClean="0"/>
          </a:p>
          <a:p>
            <a:pPr lvl="8">
              <a:lnSpc>
                <a:spcPct val="250000"/>
              </a:lnSpc>
              <a:buFont typeface="Wingdings" pitchFamily="2" charset="2"/>
              <a:buChar char="q"/>
            </a:pPr>
            <a:endParaRPr lang="en-CA" sz="2400" dirty="0" smtClean="0"/>
          </a:p>
          <a:p>
            <a:pPr lvl="7">
              <a:lnSpc>
                <a:spcPct val="250000"/>
              </a:lnSpc>
              <a:buFont typeface="Wingdings" pitchFamily="2" charset="2"/>
              <a:buChar char="q"/>
            </a:pPr>
            <a:endParaRPr lang="en-CA" sz="2400" dirty="0" smtClean="0"/>
          </a:p>
          <a:p>
            <a:pPr lvl="7">
              <a:lnSpc>
                <a:spcPct val="250000"/>
              </a:lnSpc>
              <a:buFont typeface="Wingdings" pitchFamily="2" charset="2"/>
              <a:buChar char="q"/>
            </a:pPr>
            <a:endParaRPr lang="en-CA" sz="2400" dirty="0" smtClean="0"/>
          </a:p>
          <a:p>
            <a:pPr lvl="7">
              <a:lnSpc>
                <a:spcPct val="250000"/>
              </a:lnSpc>
              <a:buFont typeface="Wingdings" pitchFamily="2" charset="2"/>
              <a:buChar char="q"/>
            </a:pPr>
            <a:endParaRPr lang="en-CA" sz="2400" dirty="0" smtClean="0"/>
          </a:p>
          <a:p>
            <a:pPr lvl="7">
              <a:lnSpc>
                <a:spcPct val="250000"/>
              </a:lnSpc>
              <a:buFont typeface="Wingdings" pitchFamily="2" charset="2"/>
              <a:buChar char="q"/>
            </a:pPr>
            <a:endParaRPr lang="en-CA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 smtClean="0"/>
              <a:t>Assessment</a:t>
            </a:r>
            <a:r>
              <a:rPr lang="en-CA" b="1" dirty="0" smtClean="0"/>
              <a:t> of pituitary function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CA" sz="2400" dirty="0" smtClean="0"/>
              <a:t>Baseline: TSH, FT4, FT3, LH, FSH, Prolactin, GH, </a:t>
            </a:r>
            <a:r>
              <a:rPr lang="en-CA" sz="2400" dirty="0" smtClean="0"/>
              <a:t>IGF</a:t>
            </a:r>
            <a:r>
              <a:rPr lang="en-CA" sz="2400" dirty="0" smtClean="0"/>
              <a:t>-1</a:t>
            </a:r>
            <a:r>
              <a:rPr lang="en-CA" sz="2400" dirty="0" smtClean="0"/>
              <a:t>, Testosterone</a:t>
            </a:r>
            <a:r>
              <a:rPr lang="en-CA" sz="2400" dirty="0" smtClean="0"/>
              <a:t>, Estradiol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CA" sz="2400" dirty="0" smtClean="0"/>
              <a:t>MRI brain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CA" sz="2400" dirty="0" err="1" smtClean="0"/>
              <a:t>Neuropthalmic</a:t>
            </a:r>
            <a:r>
              <a:rPr lang="en-CA" sz="2400" dirty="0" smtClean="0"/>
              <a:t> evaluation of visual field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endParaRPr lang="en-CA" sz="2400" dirty="0" smtClean="0"/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endParaRPr lang="en-CA" sz="2400" dirty="0" smtClean="0"/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628787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 smtClean="0"/>
              <a:t>Evaluation of  Pituitary lesion</a:t>
            </a:r>
            <a:endParaRPr lang="en-C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n-CA" sz="2400" dirty="0" smtClean="0"/>
          </a:p>
          <a:p>
            <a:pPr>
              <a:buFont typeface="Wingdings" pitchFamily="2" charset="2"/>
              <a:buChar char="q"/>
            </a:pPr>
            <a:r>
              <a:rPr lang="en-CA" sz="2400" dirty="0" smtClean="0"/>
              <a:t>Functional adenoma ( hormonal-secreting)</a:t>
            </a:r>
          </a:p>
          <a:p>
            <a:pPr>
              <a:buFont typeface="Wingdings" pitchFamily="2" charset="2"/>
              <a:buChar char="q"/>
            </a:pPr>
            <a:endParaRPr lang="en-CA" sz="2400" dirty="0" smtClean="0"/>
          </a:p>
          <a:p>
            <a:pPr>
              <a:buFont typeface="Wingdings" pitchFamily="2" charset="2"/>
              <a:buChar char="q"/>
            </a:pPr>
            <a:r>
              <a:rPr lang="en-CA" sz="2400" dirty="0" smtClean="0"/>
              <a:t>Non-Functional adenoma </a:t>
            </a:r>
          </a:p>
          <a:p>
            <a:pPr>
              <a:buFont typeface="Wingdings" pitchFamily="2" charset="2"/>
              <a:buChar char="q"/>
            </a:pPr>
            <a:endParaRPr lang="en-CA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63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cs typeface="+mj-cs"/>
              </a:rPr>
              <a:t>Primary &amp; secondary endocrine diseases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268760"/>
            <a:ext cx="7914456" cy="490344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cs typeface="+mn-cs"/>
              </a:rPr>
              <a:t>Based on site of hormone defect (either increase or decreased secretion), Endocrine disorders are classified as</a:t>
            </a:r>
            <a:r>
              <a:rPr lang="en-US" sz="2400" dirty="0" smtClean="0">
                <a:cs typeface="+mn-cs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u="sng" dirty="0" smtClean="0">
                <a:solidFill>
                  <a:srgbClr val="660033"/>
                </a:solidFill>
                <a:cs typeface="+mn-cs"/>
              </a:rPr>
              <a:t>A) Primary Disease:</a:t>
            </a:r>
            <a:r>
              <a:rPr lang="en-US" sz="2400" dirty="0" smtClean="0">
                <a:cs typeface="+mn-cs"/>
              </a:rPr>
              <a:t> If defect is in the target gland from which hormone has originated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u="sng" dirty="0" smtClean="0">
                <a:solidFill>
                  <a:srgbClr val="660033"/>
                </a:solidFill>
                <a:cs typeface="+mn-cs"/>
              </a:rPr>
              <a:t>B) Secondary Disease:</a:t>
            </a:r>
            <a:r>
              <a:rPr lang="en-US" sz="2400" dirty="0" smtClean="0">
                <a:cs typeface="+mn-cs"/>
              </a:rPr>
              <a:t> If defect is in the Anterior Pituitary or Hypothalamus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>
              <a:solidFill>
                <a:srgbClr val="660033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660033"/>
                </a:solidFill>
                <a:cs typeface="+mn-cs"/>
              </a:rPr>
              <a:t>E.g.,</a:t>
            </a: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n-cs"/>
              </a:rPr>
              <a:t>Primary hypothyroidism means decreased secretion of thyroid hormone from the Thyroid gland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n-cs"/>
              </a:rPr>
              <a:t>Secondary hypothyroidism means deficiency of Anterior pituitary/ Hypothalamic hormone which stimulates production of thyroid hormone from the thyroid gland (</a:t>
            </a:r>
            <a:r>
              <a:rPr lang="en-US" sz="2400" i="1" dirty="0" smtClean="0">
                <a:cs typeface="+mn-cs"/>
              </a:rPr>
              <a:t>defect not in the thyroid gland</a:t>
            </a:r>
            <a:r>
              <a:rPr lang="en-US" sz="2400" dirty="0" smtClean="0"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038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Pituitary lesion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CA" sz="2400" b="1" dirty="0" smtClean="0"/>
              <a:t>Non-Functional pituitary lesion:</a:t>
            </a:r>
          </a:p>
          <a:p>
            <a:pPr lvl="1">
              <a:lnSpc>
                <a:spcPct val="250000"/>
              </a:lnSpc>
              <a:buFont typeface="Wingdings" pitchFamily="2" charset="2"/>
              <a:buChar char="q"/>
            </a:pPr>
            <a:r>
              <a:rPr lang="en-CA" sz="2400" dirty="0" smtClean="0"/>
              <a:t>No signs and symptoms of hormonal </a:t>
            </a:r>
            <a:r>
              <a:rPr lang="en-CA" sz="2400" b="1" u="sng" dirty="0" err="1" smtClean="0"/>
              <a:t>hypersecretion</a:t>
            </a:r>
            <a:endParaRPr lang="en-CA" sz="2400" b="1" u="sng" dirty="0" smtClean="0"/>
          </a:p>
          <a:p>
            <a:pPr lvl="1">
              <a:lnSpc>
                <a:spcPct val="250000"/>
              </a:lnSpc>
              <a:buFont typeface="Wingdings" pitchFamily="2" charset="2"/>
              <a:buChar char="q"/>
            </a:pPr>
            <a:r>
              <a:rPr lang="en-CA" sz="2400" dirty="0" smtClean="0"/>
              <a:t>25 % of pituitary  tumour</a:t>
            </a:r>
          </a:p>
          <a:p>
            <a:pPr lvl="1">
              <a:lnSpc>
                <a:spcPct val="250000"/>
              </a:lnSpc>
              <a:buFont typeface="Wingdings" pitchFamily="2" charset="2"/>
              <a:buChar char="q"/>
            </a:pPr>
            <a:r>
              <a:rPr lang="en-CA" sz="2400" dirty="0" smtClean="0"/>
              <a:t>Needs evaluation either micro or </a:t>
            </a:r>
            <a:r>
              <a:rPr lang="en-CA" sz="2400" dirty="0" err="1" smtClean="0"/>
              <a:t>macroadenoma</a:t>
            </a:r>
            <a:endParaRPr lang="en-CA" sz="2400" dirty="0" smtClean="0"/>
          </a:p>
          <a:p>
            <a:pPr lvl="1">
              <a:lnSpc>
                <a:spcPct val="250000"/>
              </a:lnSpc>
              <a:buFont typeface="Wingdings" pitchFamily="2" charset="2"/>
              <a:buChar char="q"/>
            </a:pPr>
            <a:r>
              <a:rPr lang="en-CA" sz="2400" dirty="0" smtClean="0"/>
              <a:t>Average age 50 – 55 yrs old, more in male</a:t>
            </a:r>
          </a:p>
          <a:p>
            <a:pPr>
              <a:buFont typeface="Wingdings" pitchFamily="2" charset="2"/>
              <a:buChar char="q"/>
            </a:pPr>
            <a:endParaRPr lang="en-CA" sz="2400" dirty="0" smtClean="0"/>
          </a:p>
          <a:p>
            <a:pPr>
              <a:buFont typeface="Wingdings" pitchFamily="2" charset="2"/>
              <a:buChar char="q"/>
            </a:pPr>
            <a:endParaRPr lang="en-CA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 smtClean="0"/>
              <a:t>Non- functional pituitary adenoma</a:t>
            </a:r>
            <a:endParaRPr lang="en-C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CA" sz="2800" b="1" dirty="0" smtClean="0"/>
              <a:t>Presentation of NFPA</a:t>
            </a:r>
            <a:r>
              <a:rPr lang="en-CA" sz="2800" dirty="0" smtClean="0"/>
              <a:t>:</a:t>
            </a:r>
          </a:p>
          <a:p>
            <a:pPr>
              <a:buFont typeface="Wingdings" pitchFamily="2" charset="2"/>
              <a:buChar char="q"/>
            </a:pPr>
            <a:endParaRPr lang="en-CA" sz="2400" dirty="0" smtClean="0"/>
          </a:p>
          <a:p>
            <a:pPr lvl="1">
              <a:buFont typeface="Wingdings" pitchFamily="2" charset="2"/>
              <a:buChar char="q"/>
            </a:pPr>
            <a:r>
              <a:rPr lang="en-CA" sz="2400" dirty="0" smtClean="0"/>
              <a:t>As </a:t>
            </a:r>
            <a:r>
              <a:rPr lang="en-CA" sz="2400" dirty="0" err="1" smtClean="0"/>
              <a:t>incidentaloma</a:t>
            </a:r>
            <a:r>
              <a:rPr lang="en-CA" sz="2400" dirty="0" smtClean="0"/>
              <a:t> by imaging</a:t>
            </a:r>
          </a:p>
          <a:p>
            <a:pPr lvl="1">
              <a:buFont typeface="Wingdings" pitchFamily="2" charset="2"/>
              <a:buChar char="q"/>
            </a:pPr>
            <a:endParaRPr lang="en-CA" sz="2400" dirty="0" smtClean="0"/>
          </a:p>
          <a:p>
            <a:pPr lvl="1">
              <a:buFont typeface="Wingdings" pitchFamily="2" charset="2"/>
              <a:buChar char="q"/>
            </a:pPr>
            <a:r>
              <a:rPr lang="en-CA" sz="2400" dirty="0" smtClean="0"/>
              <a:t>Symptoms of mass effects ( mechanical pressure)</a:t>
            </a:r>
          </a:p>
          <a:p>
            <a:pPr lvl="1">
              <a:buFont typeface="Wingdings" pitchFamily="2" charset="2"/>
              <a:buChar char="q"/>
            </a:pPr>
            <a:endParaRPr lang="en-CA" sz="2400" dirty="0" smtClean="0"/>
          </a:p>
          <a:p>
            <a:pPr lvl="1">
              <a:buFont typeface="Wingdings" pitchFamily="2" charset="2"/>
              <a:buChar char="q"/>
            </a:pPr>
            <a:r>
              <a:rPr lang="en-CA" sz="2400" dirty="0" err="1" smtClean="0"/>
              <a:t>Hypopituitarism</a:t>
            </a:r>
            <a:r>
              <a:rPr lang="en-CA" sz="2400" dirty="0" smtClean="0"/>
              <a:t> ( mechanism)</a:t>
            </a:r>
          </a:p>
          <a:p>
            <a:pPr lvl="1">
              <a:buFont typeface="Wingdings" pitchFamily="2" charset="2"/>
              <a:buChar char="q"/>
            </a:pPr>
            <a:endParaRPr lang="en-CA" sz="2400" dirty="0" smtClean="0"/>
          </a:p>
          <a:p>
            <a:pPr marL="0" indent="0">
              <a:buNone/>
            </a:pPr>
            <a:endParaRPr lang="en-CA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endParaRPr lang="en-CA" sz="2400" dirty="0" smtClean="0"/>
          </a:p>
          <a:p>
            <a:pPr>
              <a:lnSpc>
                <a:spcPct val="250000"/>
              </a:lnSpc>
              <a:buFont typeface="Wingdings" pitchFamily="2" charset="2"/>
              <a:buChar char="q"/>
            </a:pPr>
            <a:r>
              <a:rPr lang="en-CA" sz="2400" dirty="0" smtClean="0"/>
              <a:t>Anterior pituitary is recognizable by 4- 5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wk of gestation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endParaRPr lang="en-CA" sz="2400" dirty="0" smtClean="0"/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CA" sz="2400" dirty="0" smtClean="0"/>
              <a:t>Full maturation by 20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wk</a:t>
            </a:r>
          </a:p>
          <a:p>
            <a:pPr>
              <a:buFont typeface="Wingdings" pitchFamily="2" charset="2"/>
              <a:buChar char="q"/>
            </a:pPr>
            <a:endParaRPr lang="en-CA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Approach to the patient with an incidental abnormality on MRI of the pituitary gland</a:t>
            </a:r>
            <a:br>
              <a:rPr lang="en-US" sz="3600" b="1" dirty="0" smtClean="0"/>
            </a:br>
            <a:endParaRPr lang="en-US" sz="3600" b="1" dirty="0"/>
          </a:p>
        </p:txBody>
      </p:sp>
      <p:pic>
        <p:nvPicPr>
          <p:cNvPr id="90114" name="Picture 2" descr="Image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09698" y="1124744"/>
            <a:ext cx="8535094" cy="5461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b="1" dirty="0" smtClean="0"/>
              <a:t>Treatment of</a:t>
            </a:r>
            <a:br>
              <a:rPr lang="en-CA" sz="3600" b="1" dirty="0" smtClean="0"/>
            </a:br>
            <a:r>
              <a:rPr lang="en-CA" sz="3600" b="1" dirty="0" smtClean="0"/>
              <a:t>Non- functional pituitary adenoma</a:t>
            </a:r>
            <a:endParaRPr lang="en-C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CA" sz="2400" b="1" dirty="0" smtClean="0"/>
              <a:t>Surgery  </a:t>
            </a:r>
          </a:p>
          <a:p>
            <a:pPr lvl="1">
              <a:buFont typeface="Wingdings" pitchFamily="2" charset="2"/>
              <a:buChar char="q"/>
            </a:pPr>
            <a:r>
              <a:rPr lang="en-CA" sz="2000" dirty="0" smtClean="0"/>
              <a:t>Recurrence rate 17 % if gross removal, 40 %  with  residual tumour</a:t>
            </a:r>
          </a:p>
          <a:p>
            <a:pPr lvl="1">
              <a:buFont typeface="Wingdings" pitchFamily="2" charset="2"/>
              <a:buChar char="q"/>
            </a:pPr>
            <a:r>
              <a:rPr lang="en-CA" sz="2000" dirty="0" smtClean="0"/>
              <a:t>Predictors </a:t>
            </a:r>
            <a:r>
              <a:rPr lang="en-CA" sz="2000" dirty="0" smtClean="0"/>
              <a:t>of recurrence:  young male,  cavernous sinus </a:t>
            </a:r>
            <a:r>
              <a:rPr lang="en-CA" sz="2000" dirty="0" smtClean="0"/>
              <a:t>invasion</a:t>
            </a:r>
            <a:r>
              <a:rPr lang="en-CA" sz="2000" dirty="0" smtClean="0"/>
              <a:t>, extent of </a:t>
            </a:r>
            <a:r>
              <a:rPr lang="en-CA" sz="2000" dirty="0" err="1" smtClean="0"/>
              <a:t>suprasellar</a:t>
            </a:r>
            <a:r>
              <a:rPr lang="en-CA" sz="2000" dirty="0" smtClean="0"/>
              <a:t> </a:t>
            </a:r>
            <a:r>
              <a:rPr lang="en-CA" sz="2000" dirty="0" err="1" smtClean="0"/>
              <a:t>extention</a:t>
            </a:r>
            <a:r>
              <a:rPr lang="en-CA" sz="2000" dirty="0" smtClean="0"/>
              <a:t> of residual </a:t>
            </a:r>
            <a:r>
              <a:rPr lang="en-CA" sz="2000" dirty="0" err="1" smtClean="0"/>
              <a:t>tumor</a:t>
            </a:r>
            <a:r>
              <a:rPr lang="en-CA" sz="2000" dirty="0" smtClean="0"/>
              <a:t>, duration 	of follow up, marker; Ki-67</a:t>
            </a:r>
          </a:p>
          <a:p>
            <a:pPr>
              <a:buFont typeface="Wingdings" pitchFamily="2" charset="2"/>
              <a:buChar char="q"/>
            </a:pPr>
            <a:r>
              <a:rPr lang="en-CA" sz="2400" b="1" dirty="0" smtClean="0"/>
              <a:t>Observation</a:t>
            </a:r>
            <a:endParaRPr lang="en-CA" sz="2400" dirty="0" smtClean="0"/>
          </a:p>
          <a:p>
            <a:pPr>
              <a:buFont typeface="Wingdings" pitchFamily="2" charset="2"/>
              <a:buChar char="q"/>
            </a:pPr>
            <a:r>
              <a:rPr lang="en-CA" sz="2400" b="1" dirty="0" smtClean="0"/>
              <a:t>Adjunctive therapy:</a:t>
            </a:r>
          </a:p>
          <a:p>
            <a:pPr lvl="1">
              <a:buFont typeface="Wingdings" pitchFamily="2" charset="2"/>
              <a:buChar char="q"/>
            </a:pPr>
            <a:r>
              <a:rPr lang="en-CA" sz="2400" dirty="0" smtClean="0"/>
              <a:t>Radiation therapy</a:t>
            </a:r>
          </a:p>
          <a:p>
            <a:pPr lvl="1">
              <a:buFont typeface="Wingdings" pitchFamily="2" charset="2"/>
              <a:buChar char="q"/>
            </a:pPr>
            <a:r>
              <a:rPr lang="en-CA" sz="2400" dirty="0" smtClean="0"/>
              <a:t>Dopamine agonist</a:t>
            </a:r>
          </a:p>
          <a:p>
            <a:pPr lvl="1">
              <a:buFont typeface="Wingdings" pitchFamily="2" charset="2"/>
              <a:buChar char="q"/>
            </a:pPr>
            <a:r>
              <a:rPr lang="en-CA" sz="2400" dirty="0" err="1" smtClean="0"/>
              <a:t>Somatostatin</a:t>
            </a:r>
            <a:r>
              <a:rPr lang="en-CA" sz="2400" dirty="0" smtClean="0"/>
              <a:t> analogue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260648"/>
            <a:ext cx="8229600" cy="6397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cs typeface="+mj-cs"/>
              </a:rPr>
              <a:t>Prolactin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340769"/>
            <a:ext cx="7416824" cy="4464495"/>
          </a:xfrm>
        </p:spPr>
        <p:txBody>
          <a:bodyPr>
            <a:normAutofit/>
          </a:bodyPr>
          <a:lstStyle/>
          <a:p>
            <a:pPr eaLnBrk="1" hangingPunct="1">
              <a:buFont typeface="Wingdings" charset="2"/>
              <a:buChar char="q"/>
              <a:defRPr/>
            </a:pPr>
            <a:r>
              <a:rPr lang="en-US" sz="2800" dirty="0" smtClean="0">
                <a:cs typeface="+mn-cs"/>
              </a:rPr>
              <a:t>Prolactin (PRL) is a single chain polypeptide</a:t>
            </a:r>
          </a:p>
          <a:p>
            <a:pPr eaLnBrk="1" hangingPunct="1">
              <a:buFont typeface="Wingdings" charset="2"/>
              <a:buChar char="q"/>
              <a:defRPr/>
            </a:pPr>
            <a:r>
              <a:rPr lang="en-US" sz="2800" dirty="0" smtClean="0">
                <a:cs typeface="+mn-cs"/>
              </a:rPr>
              <a:t>Receptors resemble GH receptors</a:t>
            </a:r>
          </a:p>
          <a:p>
            <a:pPr eaLnBrk="1" hangingPunct="1">
              <a:buFont typeface="Wingdings" charset="2"/>
              <a:buChar char="q"/>
              <a:defRPr/>
            </a:pPr>
            <a:r>
              <a:rPr lang="en-US" sz="2800" dirty="0" smtClean="0">
                <a:cs typeface="+mn-cs"/>
              </a:rPr>
              <a:t>Structurally similar to GH</a:t>
            </a:r>
          </a:p>
          <a:p>
            <a:pPr eaLnBrk="1" hangingPunct="1">
              <a:buFont typeface="Wingdings" charset="2"/>
              <a:buChar char="q"/>
              <a:defRPr/>
            </a:pPr>
            <a:r>
              <a:rPr lang="en-US" sz="2800" dirty="0" smtClean="0">
                <a:cs typeface="+mn-cs"/>
              </a:rPr>
              <a:t>Increases during pregnancy &amp; lactation</a:t>
            </a:r>
          </a:p>
          <a:p>
            <a:pPr eaLnBrk="1" hangingPunct="1">
              <a:buFont typeface="Wingdings" charset="2"/>
              <a:buChar char="q"/>
              <a:defRPr/>
            </a:pPr>
            <a:r>
              <a:rPr lang="en-US" sz="2800" dirty="0" smtClean="0">
                <a:cs typeface="+mn-cs"/>
              </a:rPr>
              <a:t>Predominant action on mammary gland</a:t>
            </a:r>
          </a:p>
          <a:p>
            <a:pPr eaLnBrk="1" hangingPunct="1">
              <a:buFont typeface="Wingdings" charset="2"/>
              <a:buChar char="q"/>
              <a:defRPr/>
            </a:pPr>
            <a:r>
              <a:rPr lang="en-US" sz="2800" dirty="0" smtClean="0">
                <a:cs typeface="+mn-cs"/>
              </a:rPr>
              <a:t>Also inhibits gonadotrophic hormone </a:t>
            </a:r>
            <a:r>
              <a:rPr lang="en-US" sz="2800" dirty="0" smtClean="0">
                <a:cs typeface="+mn-cs"/>
              </a:rPr>
              <a:t>secretion</a:t>
            </a:r>
            <a:endParaRPr lang="en-US" sz="28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433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533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cs typeface="+mj-cs"/>
              </a:rPr>
              <a:t>Physiological actions of PRL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143000"/>
            <a:ext cx="8382000" cy="4525963"/>
          </a:xfrm>
        </p:spPr>
        <p:txBody>
          <a:bodyPr/>
          <a:lstStyle/>
          <a:p>
            <a:pPr eaLnBrk="1" hangingPunct="1">
              <a:lnSpc>
                <a:spcPct val="115000"/>
              </a:lnSpc>
              <a:buFont typeface="Wingdings" charset="2"/>
              <a:buChar char="q"/>
              <a:defRPr/>
            </a:pPr>
            <a:r>
              <a:rPr lang="en-US" sz="2800" dirty="0" smtClean="0">
                <a:cs typeface="+mn-cs"/>
              </a:rPr>
              <a:t>PRL is responsible for </a:t>
            </a:r>
            <a:r>
              <a:rPr lang="en-US" sz="2800" dirty="0" err="1" smtClean="0">
                <a:solidFill>
                  <a:srgbClr val="0000CC"/>
                </a:solidFill>
                <a:cs typeface="+mn-cs"/>
              </a:rPr>
              <a:t>Lactogenesis</a:t>
            </a:r>
            <a:r>
              <a:rPr lang="en-US" sz="2800" dirty="0" smtClean="0">
                <a:solidFill>
                  <a:srgbClr val="0000CC"/>
                </a:solidFill>
                <a:cs typeface="+mn-cs"/>
              </a:rPr>
              <a:t> (initiation of lactation) &amp; </a:t>
            </a:r>
            <a:r>
              <a:rPr lang="en-US" sz="2800" dirty="0" err="1" smtClean="0">
                <a:solidFill>
                  <a:srgbClr val="0000CC"/>
                </a:solidFill>
                <a:cs typeface="+mn-cs"/>
              </a:rPr>
              <a:t>galactopoiesis</a:t>
            </a:r>
            <a:r>
              <a:rPr lang="en-US" sz="2800" dirty="0" smtClean="0">
                <a:solidFill>
                  <a:srgbClr val="0000CC"/>
                </a:solidFill>
                <a:cs typeface="+mn-cs"/>
              </a:rPr>
              <a:t> (continuation of lactation)</a:t>
            </a:r>
          </a:p>
          <a:p>
            <a:pPr eaLnBrk="1" hangingPunct="1">
              <a:lnSpc>
                <a:spcPct val="115000"/>
              </a:lnSpc>
              <a:buFont typeface="Wingdings" charset="2"/>
              <a:buChar char="q"/>
              <a:defRPr/>
            </a:pPr>
            <a:r>
              <a:rPr lang="en-US" sz="2800" dirty="0" smtClean="0">
                <a:cs typeface="+mn-cs"/>
              </a:rPr>
              <a:t>Stimulates milk production in the </a:t>
            </a:r>
            <a:r>
              <a:rPr lang="en-US" sz="2800" dirty="0" smtClean="0">
                <a:cs typeface="+mn-cs"/>
              </a:rPr>
              <a:t>breasts.</a:t>
            </a:r>
            <a:endParaRPr lang="en-US" sz="2800" dirty="0" smtClean="0">
              <a:cs typeface="+mn-cs"/>
            </a:endParaRPr>
          </a:p>
          <a:p>
            <a:pPr eaLnBrk="1" hangingPunct="1">
              <a:lnSpc>
                <a:spcPct val="115000"/>
              </a:lnSpc>
              <a:buFont typeface="Wingdings" charset="2"/>
              <a:buChar char="q"/>
              <a:defRPr/>
            </a:pPr>
            <a:r>
              <a:rPr lang="en-US" sz="2800" dirty="0" smtClean="0">
                <a:cs typeface="+mn-cs"/>
              </a:rPr>
              <a:t>Stimulates </a:t>
            </a:r>
            <a:r>
              <a:rPr lang="en-US" sz="2800" dirty="0" smtClean="0">
                <a:solidFill>
                  <a:srgbClr val="0000CC"/>
                </a:solidFill>
                <a:cs typeface="+mn-cs"/>
              </a:rPr>
              <a:t>breast development</a:t>
            </a:r>
            <a:r>
              <a:rPr lang="en-US" sz="2800" dirty="0" smtClean="0">
                <a:cs typeface="+mn-cs"/>
              </a:rPr>
              <a:t> along with Estrogen during pregnancy</a:t>
            </a:r>
          </a:p>
          <a:p>
            <a:pPr eaLnBrk="1" hangingPunct="1">
              <a:lnSpc>
                <a:spcPct val="115000"/>
              </a:lnSpc>
              <a:buFont typeface="Wingdings" charset="2"/>
              <a:buChar char="q"/>
              <a:defRPr/>
            </a:pPr>
            <a:r>
              <a:rPr lang="en-US" sz="2800" dirty="0" smtClean="0">
                <a:solidFill>
                  <a:srgbClr val="0000CC"/>
                </a:solidFill>
                <a:cs typeface="+mn-cs"/>
              </a:rPr>
              <a:t>Inhibits Ovulation</a:t>
            </a:r>
            <a:r>
              <a:rPr lang="en-US" sz="2800" dirty="0" smtClean="0">
                <a:cs typeface="+mn-cs"/>
              </a:rPr>
              <a:t> by decreasing secretion of LH &amp; FSH</a:t>
            </a:r>
          </a:p>
        </p:txBody>
      </p:sp>
    </p:spTree>
    <p:extLst>
      <p:ext uri="{BB962C8B-B14F-4D97-AF65-F5344CB8AC3E}">
        <p14:creationId xmlns:p14="http://schemas.microsoft.com/office/powerpoint/2010/main" val="3557975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  <a:t>Factors affecting PRL secretion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1484784"/>
            <a:ext cx="4419600" cy="3962400"/>
          </a:xfrm>
        </p:spPr>
        <p:txBody>
          <a:bodyPr/>
          <a:lstStyle/>
          <a:p>
            <a:pPr eaLnBrk="1" hangingPunct="1">
              <a:buFont typeface="Wingdings" charset="2"/>
              <a:buChar char="q"/>
              <a:defRPr/>
            </a:pPr>
            <a:r>
              <a:rPr lang="en-US" dirty="0" smtClean="0">
                <a:cs typeface="+mn-cs"/>
              </a:rPr>
              <a:t>   </a:t>
            </a:r>
            <a:r>
              <a:rPr lang="en-US" sz="2800" dirty="0" smtClean="0">
                <a:cs typeface="+mn-cs"/>
              </a:rPr>
              <a:t>Factors increasing PRL </a:t>
            </a:r>
            <a:r>
              <a:rPr lang="en-US" sz="2800" dirty="0" smtClean="0">
                <a:cs typeface="+mn-cs"/>
              </a:rPr>
              <a:t>secretion:</a:t>
            </a:r>
            <a:endParaRPr lang="en-US" sz="2800" dirty="0" smtClean="0">
              <a:cs typeface="+mn-cs"/>
            </a:endParaRPr>
          </a:p>
          <a:p>
            <a:pPr eaLnBrk="1" hangingPunct="1">
              <a:buFont typeface="Wingdings" charset="2"/>
              <a:buChar char="q"/>
              <a:defRPr/>
            </a:pPr>
            <a:r>
              <a:rPr lang="en-US" sz="2400" dirty="0" smtClean="0">
                <a:cs typeface="+mn-cs"/>
              </a:rPr>
              <a:t>Estrogen (during pregnancy stimulates </a:t>
            </a:r>
            <a:r>
              <a:rPr lang="en-US" sz="2400" dirty="0" err="1" smtClean="0">
                <a:cs typeface="+mn-cs"/>
              </a:rPr>
              <a:t>lactotropes</a:t>
            </a:r>
            <a:r>
              <a:rPr lang="en-US" sz="2400" dirty="0" smtClean="0">
                <a:cs typeface="+mn-cs"/>
              </a:rPr>
              <a:t> to secrete PRL)</a:t>
            </a:r>
          </a:p>
          <a:p>
            <a:pPr eaLnBrk="1" hangingPunct="1">
              <a:buFont typeface="Wingdings" charset="2"/>
              <a:buChar char="q"/>
              <a:defRPr/>
            </a:pPr>
            <a:r>
              <a:rPr lang="en-US" sz="2400" dirty="0" smtClean="0">
                <a:cs typeface="+mn-cs"/>
              </a:rPr>
              <a:t>Breast feeding (reflex increase) </a:t>
            </a:r>
          </a:p>
          <a:p>
            <a:pPr eaLnBrk="1" hangingPunct="1">
              <a:buFont typeface="Wingdings" charset="2"/>
              <a:buChar char="q"/>
              <a:defRPr/>
            </a:pPr>
            <a:r>
              <a:rPr lang="en-US" sz="2400" dirty="0" smtClean="0">
                <a:cs typeface="+mn-cs"/>
              </a:rPr>
              <a:t>TRH</a:t>
            </a:r>
          </a:p>
          <a:p>
            <a:pPr eaLnBrk="1" hangingPunct="1">
              <a:buFont typeface="Wingdings" charset="2"/>
              <a:buChar char="q"/>
              <a:defRPr/>
            </a:pPr>
            <a:r>
              <a:rPr lang="en-US" sz="2400" dirty="0" smtClean="0">
                <a:cs typeface="+mn-cs"/>
              </a:rPr>
              <a:t>Dopamine antagonists</a:t>
            </a: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4008" y="1484784"/>
            <a:ext cx="4038600" cy="4525963"/>
          </a:xfrm>
        </p:spPr>
        <p:txBody>
          <a:bodyPr/>
          <a:lstStyle/>
          <a:p>
            <a:pPr eaLnBrk="1" hangingPunct="1">
              <a:buFont typeface="Wingdings" charset="2"/>
              <a:buChar char="q"/>
              <a:defRPr/>
            </a:pPr>
            <a:r>
              <a:rPr lang="en-US" sz="2800" dirty="0" smtClean="0">
                <a:cs typeface="+mn-cs"/>
              </a:rPr>
              <a:t> Factors inhibiting PRL </a:t>
            </a:r>
            <a:r>
              <a:rPr lang="en-US" sz="2800" dirty="0" smtClean="0">
                <a:cs typeface="+mn-cs"/>
              </a:rPr>
              <a:t>secretion:</a:t>
            </a:r>
            <a:endParaRPr lang="en-US" sz="2800" dirty="0" smtClean="0">
              <a:cs typeface="+mn-cs"/>
            </a:endParaRPr>
          </a:p>
          <a:p>
            <a:pPr eaLnBrk="1" hangingPunct="1">
              <a:buFont typeface="Wingdings" charset="2"/>
              <a:buChar char="q"/>
              <a:defRPr/>
            </a:pPr>
            <a:r>
              <a:rPr lang="en-US" sz="2400" dirty="0" smtClean="0">
                <a:cs typeface="+mn-cs"/>
              </a:rPr>
              <a:t>Dopamine</a:t>
            </a:r>
          </a:p>
          <a:p>
            <a:pPr eaLnBrk="1" hangingPunct="1">
              <a:buFont typeface="Wingdings" charset="2"/>
              <a:buChar char="q"/>
              <a:defRPr/>
            </a:pPr>
            <a:r>
              <a:rPr lang="en-US" sz="2400" dirty="0" err="1" smtClean="0">
                <a:cs typeface="+mn-cs"/>
              </a:rPr>
              <a:t>Bromocryptine</a:t>
            </a:r>
            <a:r>
              <a:rPr lang="en-US" sz="2400" dirty="0" smtClean="0">
                <a:cs typeface="+mn-cs"/>
              </a:rPr>
              <a:t> (Dopamine agonist)</a:t>
            </a:r>
          </a:p>
          <a:p>
            <a:pPr eaLnBrk="1" hangingPunct="1">
              <a:buFont typeface="Wingdings" charset="2"/>
              <a:buChar char="q"/>
              <a:defRPr/>
            </a:pPr>
            <a:r>
              <a:rPr lang="en-US" sz="2400" dirty="0" err="1" smtClean="0">
                <a:cs typeface="+mn-cs"/>
              </a:rPr>
              <a:t>Somatostatin</a:t>
            </a: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2"/>
              <a:buChar char="q"/>
              <a:defRPr/>
            </a:pPr>
            <a:r>
              <a:rPr lang="en-US" sz="2400" dirty="0" smtClean="0">
                <a:cs typeface="+mn-cs"/>
              </a:rPr>
              <a:t>PRL (by negative feedback)</a:t>
            </a:r>
          </a:p>
        </p:txBody>
      </p:sp>
      <p:sp>
        <p:nvSpPr>
          <p:cNvPr id="54276" name="TextBox 6"/>
          <p:cNvSpPr txBox="1">
            <a:spLocks noChangeArrowheads="1"/>
          </p:cNvSpPr>
          <p:nvPr/>
        </p:nvSpPr>
        <p:spPr bwMode="auto">
          <a:xfrm>
            <a:off x="0" y="46482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CA" sz="2000" b="1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430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 descr="scan0003"/>
          <p:cNvPicPr>
            <a:picLocks noChangeAspect="1" noChangeArrowheads="1"/>
          </p:cNvPicPr>
          <p:nvPr/>
        </p:nvPicPr>
        <p:blipFill>
          <a:blip r:embed="rId2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5"/>
          <a:stretch>
            <a:fillRect/>
          </a:stretch>
        </p:blipFill>
        <p:spPr bwMode="auto">
          <a:xfrm>
            <a:off x="1524000" y="20638"/>
            <a:ext cx="6002338" cy="645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248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b="1" dirty="0" err="1" smtClean="0"/>
              <a:t>Prolactinoma</a:t>
            </a:r>
            <a:endParaRPr lang="en-CA" sz="3600" b="1" dirty="0"/>
          </a:p>
        </p:txBody>
      </p:sp>
      <p:pic>
        <p:nvPicPr>
          <p:cNvPr id="3" name="Picture 2" descr="Prolac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5832648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 err="1"/>
              <a:t>P</a:t>
            </a:r>
            <a:r>
              <a:rPr lang="en-CA" sz="3600" b="1" dirty="0" err="1" smtClean="0"/>
              <a:t>rolactinoma</a:t>
            </a:r>
            <a:r>
              <a:rPr lang="en-CA" sz="3600" b="1" dirty="0" smtClean="0"/>
              <a:t> </a:t>
            </a:r>
            <a:endParaRPr lang="en-C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CA" sz="2400" b="1" dirty="0"/>
              <a:t>Premenopausal women</a:t>
            </a:r>
            <a:endParaRPr lang="en-CA" sz="2400" dirty="0"/>
          </a:p>
          <a:p>
            <a:pPr>
              <a:buFont typeface="Wingdings" pitchFamily="2" charset="2"/>
              <a:buChar char="q"/>
            </a:pPr>
            <a:r>
              <a:rPr lang="en-CA" sz="2000" dirty="0" smtClean="0"/>
              <a:t>Menstrual dysfunction </a:t>
            </a:r>
            <a:r>
              <a:rPr lang="en-CA" sz="2000" dirty="0"/>
              <a:t>(</a:t>
            </a:r>
            <a:r>
              <a:rPr lang="en-CA" sz="2000" dirty="0" err="1"/>
              <a:t>oligomenorrhea</a:t>
            </a:r>
            <a:r>
              <a:rPr lang="en-CA" sz="2000" dirty="0"/>
              <a:t> or </a:t>
            </a:r>
            <a:r>
              <a:rPr lang="en-CA" sz="2000" dirty="0" smtClean="0"/>
              <a:t>amenorrhea</a:t>
            </a:r>
            <a:r>
              <a:rPr lang="en-CA" sz="2000" dirty="0"/>
              <a:t>10 to 20 % </a:t>
            </a:r>
            <a:r>
              <a:rPr lang="en-CA" sz="2000" dirty="0" smtClean="0"/>
              <a:t>) </a:t>
            </a:r>
          </a:p>
          <a:p>
            <a:pPr>
              <a:buFont typeface="Wingdings" pitchFamily="2" charset="2"/>
              <a:buChar char="q"/>
            </a:pPr>
            <a:r>
              <a:rPr lang="en-CA" sz="2000" dirty="0"/>
              <a:t>I</a:t>
            </a:r>
            <a:r>
              <a:rPr lang="en-CA" sz="2000" dirty="0" smtClean="0"/>
              <a:t>nfertility (luteal phase abnormalities or anovulation). </a:t>
            </a:r>
          </a:p>
          <a:p>
            <a:pPr>
              <a:buFont typeface="Wingdings" pitchFamily="2" charset="2"/>
              <a:buChar char="q"/>
            </a:pPr>
            <a:r>
              <a:rPr lang="en-CA" sz="2000" dirty="0" err="1" smtClean="0"/>
              <a:t>Galactorrhea</a:t>
            </a:r>
            <a:r>
              <a:rPr lang="en-CA" sz="2000" dirty="0"/>
              <a:t>.</a:t>
            </a:r>
            <a:endParaRPr lang="en-CA" sz="2000" dirty="0" smtClean="0"/>
          </a:p>
          <a:p>
            <a:pPr marL="0" indent="0">
              <a:buNone/>
            </a:pPr>
            <a:r>
              <a:rPr lang="en-CA" sz="2400" b="1" dirty="0" smtClean="0"/>
              <a:t>Postmenopausal women (</a:t>
            </a:r>
            <a:r>
              <a:rPr lang="en-CA" sz="2400" dirty="0" smtClean="0"/>
              <a:t>already </a:t>
            </a:r>
            <a:r>
              <a:rPr lang="en-CA" sz="2400" dirty="0" err="1" smtClean="0"/>
              <a:t>hypogonadal</a:t>
            </a:r>
            <a:r>
              <a:rPr lang="en-CA" sz="2400" dirty="0" smtClean="0"/>
              <a:t>)</a:t>
            </a:r>
            <a:endParaRPr lang="en-CA" sz="2400" dirty="0"/>
          </a:p>
          <a:p>
            <a:pPr>
              <a:buFont typeface="Wingdings" pitchFamily="2" charset="2"/>
              <a:buChar char="q"/>
            </a:pPr>
            <a:r>
              <a:rPr lang="en-CA" sz="2000" dirty="0" smtClean="0"/>
              <a:t>It must be large </a:t>
            </a:r>
            <a:r>
              <a:rPr lang="en-CA" sz="2000" dirty="0"/>
              <a:t>enough to cause headaches or impair vision, </a:t>
            </a:r>
            <a:endParaRPr lang="en-CA" sz="2000" dirty="0" smtClean="0"/>
          </a:p>
          <a:p>
            <a:pPr>
              <a:buFont typeface="Wingdings" pitchFamily="2" charset="2"/>
              <a:buChar char="q"/>
            </a:pPr>
            <a:r>
              <a:rPr lang="en-CA" sz="2000" dirty="0"/>
              <a:t>I</a:t>
            </a:r>
            <a:r>
              <a:rPr lang="en-CA" sz="2000" dirty="0" smtClean="0"/>
              <a:t>ncidental </a:t>
            </a:r>
            <a:r>
              <a:rPr lang="en-CA" sz="2000" dirty="0" err="1"/>
              <a:t>sellar</a:t>
            </a:r>
            <a:r>
              <a:rPr lang="en-CA" sz="2000" dirty="0"/>
              <a:t> mass by MRI. </a:t>
            </a:r>
            <a:endParaRPr lang="en-CA" sz="2000" dirty="0" smtClean="0"/>
          </a:p>
          <a:p>
            <a:pPr marL="0" indent="0">
              <a:buNone/>
            </a:pPr>
            <a:r>
              <a:rPr lang="en-CA" sz="2400" b="1" dirty="0" smtClean="0"/>
              <a:t>Men</a:t>
            </a:r>
            <a:endParaRPr lang="en-CA" sz="2400" dirty="0"/>
          </a:p>
          <a:p>
            <a:pPr>
              <a:buFont typeface="Wingdings" pitchFamily="2" charset="2"/>
              <a:buChar char="q"/>
            </a:pPr>
            <a:r>
              <a:rPr lang="en-CA" sz="2000" dirty="0" smtClean="0"/>
              <a:t>Decreased </a:t>
            </a:r>
            <a:r>
              <a:rPr lang="en-CA" sz="2000" dirty="0"/>
              <a:t>libido and infertility. </a:t>
            </a:r>
            <a:endParaRPr lang="en-CA" sz="2000" dirty="0" smtClean="0"/>
          </a:p>
          <a:p>
            <a:pPr>
              <a:buFont typeface="Wingdings" pitchFamily="2" charset="2"/>
              <a:buChar char="q"/>
            </a:pPr>
            <a:r>
              <a:rPr lang="en-CA" sz="2000" dirty="0" smtClean="0"/>
              <a:t>Erectile dysfunction</a:t>
            </a:r>
          </a:p>
          <a:p>
            <a:pPr>
              <a:buFont typeface="Wingdings" pitchFamily="2" charset="2"/>
              <a:buChar char="q"/>
            </a:pPr>
            <a:r>
              <a:rPr lang="en-CA" sz="2000" dirty="0" err="1" smtClean="0"/>
              <a:t>Gynecomastia</a:t>
            </a:r>
            <a:r>
              <a:rPr lang="en-CA" sz="2000" dirty="0" smtClean="0"/>
              <a:t> and </a:t>
            </a:r>
            <a:r>
              <a:rPr lang="en-CA" sz="2000" dirty="0" err="1" smtClean="0"/>
              <a:t>rarly</a:t>
            </a:r>
            <a:r>
              <a:rPr lang="en-CA" sz="2000" dirty="0" smtClean="0"/>
              <a:t> </a:t>
            </a:r>
            <a:r>
              <a:rPr lang="en-CA" sz="2000" dirty="0" err="1" smtClean="0"/>
              <a:t>galactorrhea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7465732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138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0706"/>
            <a:ext cx="9126066" cy="571951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99592" y="6550223"/>
            <a:ext cx="8244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Am J </a:t>
            </a:r>
            <a:r>
              <a:rPr lang="en-US" sz="1400" dirty="0" err="1" smtClean="0"/>
              <a:t>Obstet</a:t>
            </a:r>
            <a:r>
              <a:rPr lang="en-US" sz="1400" dirty="0" smtClean="0"/>
              <a:t> </a:t>
            </a:r>
            <a:r>
              <a:rPr lang="en-US" sz="1400" dirty="0" err="1" smtClean="0"/>
              <a:t>Gynecol</a:t>
            </a:r>
            <a:r>
              <a:rPr lang="en-US" sz="1400" dirty="0" smtClean="0"/>
              <a:t> 1972; 113:14; N </a:t>
            </a:r>
            <a:r>
              <a:rPr lang="en-US" sz="1400" dirty="0" err="1" smtClean="0"/>
              <a:t>Engl</a:t>
            </a:r>
            <a:r>
              <a:rPr lang="en-US" sz="1400" dirty="0" smtClean="0"/>
              <a:t> J Med 1977; 296:589; </a:t>
            </a:r>
            <a:r>
              <a:rPr lang="en-US" sz="1400" dirty="0" err="1" smtClean="0"/>
              <a:t>Clin</a:t>
            </a:r>
            <a:r>
              <a:rPr lang="en-US" sz="1400" dirty="0" smtClean="0"/>
              <a:t> </a:t>
            </a:r>
            <a:r>
              <a:rPr lang="en-US" sz="1400" dirty="0" err="1" smtClean="0"/>
              <a:t>Ther</a:t>
            </a:r>
            <a:r>
              <a:rPr lang="en-US" sz="1400" dirty="0" smtClean="0"/>
              <a:t> 2000; 22:1085; </a:t>
            </a:r>
            <a:r>
              <a:rPr lang="en-US" sz="1400" dirty="0" err="1" smtClean="0"/>
              <a:t>Clin</a:t>
            </a:r>
            <a:r>
              <a:rPr lang="en-US" sz="1400" dirty="0" smtClean="0"/>
              <a:t> </a:t>
            </a:r>
            <a:r>
              <a:rPr lang="en-US" sz="1400" dirty="0" err="1" smtClean="0"/>
              <a:t>Endocrinol</a:t>
            </a:r>
            <a:r>
              <a:rPr lang="en-US" sz="1400" dirty="0" smtClean="0"/>
              <a:t> 1976;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Serum </a:t>
            </a:r>
            <a:r>
              <a:rPr lang="en-US" sz="3600" b="1" dirty="0" err="1" smtClean="0"/>
              <a:t>prolactin</a:t>
            </a:r>
            <a:r>
              <a:rPr lang="en-US" sz="3600" b="1" dirty="0" smtClean="0"/>
              <a:t> concentrations increase during pregnancy</a:t>
            </a:r>
            <a:br>
              <a:rPr lang="en-US" sz="3600" b="1" dirty="0" smtClean="0"/>
            </a:br>
            <a:endParaRPr lang="en-US" sz="3600" b="1" dirty="0"/>
          </a:p>
        </p:txBody>
      </p:sp>
      <p:pic>
        <p:nvPicPr>
          <p:cNvPr id="92162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31517"/>
            <a:ext cx="6408712" cy="487131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75856" y="6488668"/>
            <a:ext cx="5868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 smtClean="0"/>
              <a:t>Tysonet</a:t>
            </a:r>
            <a:r>
              <a:rPr lang="en-US" dirty="0" smtClean="0"/>
              <a:t> al, Am J </a:t>
            </a:r>
            <a:r>
              <a:rPr lang="en-US" dirty="0" err="1" smtClean="0"/>
              <a:t>Obstet</a:t>
            </a:r>
            <a:r>
              <a:rPr lang="en-US" dirty="0" smtClean="0"/>
              <a:t> </a:t>
            </a:r>
            <a:r>
              <a:rPr lang="en-US" dirty="0" err="1" smtClean="0"/>
              <a:t>Gynecol</a:t>
            </a:r>
            <a:r>
              <a:rPr lang="en-US" dirty="0" smtClean="0"/>
              <a:t> 1972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CA" sz="2400" dirty="0" smtClean="0"/>
              <a:t>Anterior Pituitary developed from </a:t>
            </a:r>
            <a:r>
              <a:rPr lang="en-CA" sz="2400" dirty="0" err="1" smtClean="0"/>
              <a:t>Rathke’s</a:t>
            </a:r>
            <a:r>
              <a:rPr lang="en-CA" sz="2400" dirty="0" smtClean="0"/>
              <a:t> pouch, Ectodermal </a:t>
            </a:r>
            <a:r>
              <a:rPr lang="en-CA" sz="2400" dirty="0" err="1" smtClean="0"/>
              <a:t>envagination</a:t>
            </a:r>
            <a:r>
              <a:rPr lang="en-CA" sz="2400" dirty="0" smtClean="0"/>
              <a:t> </a:t>
            </a:r>
            <a:r>
              <a:rPr lang="en-CA" sz="2400" dirty="0" smtClean="0"/>
              <a:t>of oropharynx &amp; Migrate to join </a:t>
            </a:r>
            <a:r>
              <a:rPr lang="en-CA" sz="2400" dirty="0" err="1" smtClean="0"/>
              <a:t>neurohypophysis</a:t>
            </a:r>
            <a:endParaRPr lang="en-CA" sz="2400" dirty="0" smtClean="0"/>
          </a:p>
          <a:p>
            <a:pPr>
              <a:buFont typeface="Wingdings" pitchFamily="2" charset="2"/>
              <a:buChar char="q"/>
            </a:pPr>
            <a:r>
              <a:rPr lang="en-CA" sz="2400" dirty="0"/>
              <a:t>Posterior pituitary from neural cells as an </a:t>
            </a:r>
            <a:r>
              <a:rPr lang="en-CA" sz="2400" dirty="0" err="1"/>
              <a:t>outpouching</a:t>
            </a:r>
            <a:r>
              <a:rPr lang="en-CA" sz="2400" dirty="0"/>
              <a:t> from the floor of 3</a:t>
            </a:r>
            <a:r>
              <a:rPr lang="en-CA" sz="2400" baseline="30000" dirty="0"/>
              <a:t>rd</a:t>
            </a:r>
            <a:r>
              <a:rPr lang="en-CA" sz="2400" dirty="0"/>
              <a:t> ventricle</a:t>
            </a:r>
          </a:p>
          <a:p>
            <a:pPr>
              <a:buFont typeface="Wingdings" pitchFamily="2" charset="2"/>
              <a:buChar char="q"/>
            </a:pPr>
            <a:r>
              <a:rPr lang="en-CA" sz="2400" dirty="0" smtClean="0"/>
              <a:t>Pituitary </a:t>
            </a:r>
            <a:r>
              <a:rPr lang="en-CA" sz="2400" dirty="0"/>
              <a:t>stalk in midline joins the pituitary gland with hypothalamus that is below 3</a:t>
            </a:r>
            <a:r>
              <a:rPr lang="en-CA" sz="2400" baseline="30000" dirty="0"/>
              <a:t>rd</a:t>
            </a:r>
            <a:r>
              <a:rPr lang="en-CA" sz="2400" dirty="0"/>
              <a:t> ventricle</a:t>
            </a:r>
          </a:p>
          <a:p>
            <a:pPr>
              <a:buFont typeface="Wingdings" pitchFamily="2" charset="2"/>
              <a:buChar char="q"/>
            </a:pPr>
            <a:endParaRPr lang="en-CA" sz="2400" dirty="0" smtClean="0"/>
          </a:p>
        </p:txBody>
      </p:sp>
      <p:pic>
        <p:nvPicPr>
          <p:cNvPr id="5" name="Picture 2" descr="http://www.vivo.colostate.edu/hbooks/pathphys/endocrine/hypopit/rathk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8352928" cy="20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3327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L</a:t>
            </a:r>
            <a:r>
              <a:rPr lang="en-US" sz="3600" b="1" dirty="0" smtClean="0"/>
              <a:t>ist of drugs known to cause </a:t>
            </a:r>
            <a:r>
              <a:rPr lang="en-US" sz="3600" b="1" dirty="0" err="1" smtClean="0"/>
              <a:t>hyperprolactinemia</a:t>
            </a:r>
            <a:r>
              <a:rPr lang="en-US" sz="3600" b="1" dirty="0" smtClean="0"/>
              <a:t> and/or </a:t>
            </a:r>
            <a:r>
              <a:rPr lang="en-US" sz="3600" b="1" dirty="0" err="1" smtClean="0"/>
              <a:t>galactorrhea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654128"/>
              </p:ext>
            </p:extLst>
          </p:nvPr>
        </p:nvGraphicFramePr>
        <p:xfrm>
          <a:off x="179512" y="1556792"/>
          <a:ext cx="8712968" cy="476391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967921"/>
                <a:gridCol w="3745047"/>
              </a:tblGrid>
              <a:tr h="180622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Typical antipsychotics</a:t>
                      </a:r>
                    </a:p>
                  </a:txBody>
                  <a:tcPr marL="45156" marR="45156" marT="22578" marB="22578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 b="1" u="sng" dirty="0"/>
                        <a:t>Gastrointestinal drugs</a:t>
                      </a:r>
                    </a:p>
                  </a:txBody>
                  <a:tcPr marL="45156" marR="45156" marT="22578" marB="22578" anchor="ctr"/>
                </a:tc>
              </a:tr>
              <a:tr h="451556"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 smtClean="0"/>
                        <a:t>Chlorpromazine,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C</a:t>
                      </a:r>
                      <a:r>
                        <a:rPr lang="en-US" sz="2000" b="1" dirty="0" err="1" smtClean="0"/>
                        <a:t>lomipramine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fluphenazine</a:t>
                      </a:r>
                      <a:r>
                        <a:rPr lang="en-US" sz="2000" b="1" dirty="0" smtClean="0"/>
                        <a:t>], </a:t>
                      </a:r>
                      <a:r>
                        <a:rPr lang="en-US" sz="2000" b="1" dirty="0" err="1" smtClean="0"/>
                        <a:t>prochlorperazine</a:t>
                      </a:r>
                      <a:r>
                        <a:rPr lang="en-US" sz="2000" b="1" dirty="0" smtClean="0"/>
                        <a:t>, </a:t>
                      </a:r>
                      <a:r>
                        <a:rPr lang="en-US" sz="2000" b="1" dirty="0" err="1" smtClean="0"/>
                        <a:t>thioridazine</a:t>
                      </a:r>
                      <a:endParaRPr lang="en-US" sz="2000" b="1" dirty="0"/>
                    </a:p>
                  </a:txBody>
                  <a:tcPr marL="45156" marR="45156" marT="22578" marB="22578"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 err="1"/>
                        <a:t>Cimetidine</a:t>
                      </a:r>
                      <a:r>
                        <a:rPr lang="en-US" sz="2000" b="1" dirty="0"/>
                        <a:t> (</a:t>
                      </a:r>
                      <a:r>
                        <a:rPr lang="en-US" sz="2000" b="1" dirty="0" err="1"/>
                        <a:t>Tagamet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L="45156" marR="45156" marT="22578" marB="22578" anchor="ctr"/>
                </a:tc>
              </a:tr>
              <a:tr h="180622"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/>
                        <a:t>Haloperidol (</a:t>
                      </a:r>
                      <a:r>
                        <a:rPr lang="en-US" sz="2000" b="1" dirty="0" err="1"/>
                        <a:t>Haldol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L="45156" marR="45156" marT="22578" marB="22578"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 err="1"/>
                        <a:t>Metoclopramide</a:t>
                      </a:r>
                      <a:r>
                        <a:rPr lang="en-US" sz="2000" b="1" dirty="0"/>
                        <a:t> (</a:t>
                      </a:r>
                      <a:r>
                        <a:rPr lang="en-US" sz="2000" b="1" dirty="0" err="1"/>
                        <a:t>Reglan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L="45156" marR="45156" marT="22578" marB="22578" anchor="ctr"/>
                </a:tc>
              </a:tr>
              <a:tr h="180622"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 err="1"/>
                        <a:t>Pimozide</a:t>
                      </a:r>
                      <a:r>
                        <a:rPr lang="en-US" sz="2000" b="1" dirty="0"/>
                        <a:t> (</a:t>
                      </a:r>
                      <a:r>
                        <a:rPr lang="en-US" sz="2000" b="1" dirty="0" err="1"/>
                        <a:t>Orap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L="45156" marR="45156" marT="22578" marB="22578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 b="1" u="sng" dirty="0"/>
                        <a:t>Antihypertensive agents</a:t>
                      </a:r>
                    </a:p>
                  </a:txBody>
                  <a:tcPr marL="45156" marR="45156" marT="22578" marB="22578" anchor="ctr"/>
                </a:tc>
              </a:tr>
              <a:tr h="180622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Atypical antipsychotics</a:t>
                      </a:r>
                    </a:p>
                  </a:txBody>
                  <a:tcPr marL="45156" marR="45156" marT="22578" marB="22578"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/>
                        <a:t>Methyldopa (</a:t>
                      </a:r>
                      <a:r>
                        <a:rPr lang="en-US" sz="2000" b="1" dirty="0" err="1"/>
                        <a:t>Aldomet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L="45156" marR="45156" marT="22578" marB="22578" anchor="ctr"/>
                </a:tc>
              </a:tr>
              <a:tr h="180622"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 err="1"/>
                        <a:t>Risperidone</a:t>
                      </a:r>
                      <a:r>
                        <a:rPr lang="en-US" sz="2000" b="1" dirty="0"/>
                        <a:t> (</a:t>
                      </a:r>
                      <a:r>
                        <a:rPr lang="en-US" sz="2000" b="1" dirty="0" err="1"/>
                        <a:t>Risperdal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L="45156" marR="45156" marT="22578" marB="22578"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 err="1"/>
                        <a:t>Reserpine</a:t>
                      </a:r>
                      <a:r>
                        <a:rPr lang="en-US" sz="2000" b="1" dirty="0"/>
                        <a:t> (</a:t>
                      </a:r>
                      <a:r>
                        <a:rPr lang="en-US" sz="2000" b="1" dirty="0" err="1"/>
                        <a:t>Hydromox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Serpasil</a:t>
                      </a:r>
                      <a:r>
                        <a:rPr lang="en-US" sz="2000" b="1" dirty="0"/>
                        <a:t>, others)</a:t>
                      </a:r>
                    </a:p>
                  </a:txBody>
                  <a:tcPr marL="45156" marR="45156" marT="22578" marB="22578" anchor="ctr"/>
                </a:tc>
              </a:tr>
              <a:tr h="180622"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 err="1"/>
                        <a:t>Molindone</a:t>
                      </a:r>
                      <a:r>
                        <a:rPr lang="en-US" sz="2000" b="1" dirty="0"/>
                        <a:t> (</a:t>
                      </a:r>
                      <a:r>
                        <a:rPr lang="en-US" sz="2000" b="1" dirty="0" err="1"/>
                        <a:t>Moban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L="45156" marR="45156" marT="22578" marB="22578"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 err="1"/>
                        <a:t>Verapamil</a:t>
                      </a:r>
                      <a:r>
                        <a:rPr lang="en-US" sz="2000" b="1" dirty="0"/>
                        <a:t> (</a:t>
                      </a:r>
                      <a:r>
                        <a:rPr lang="en-US" sz="2000" b="1" dirty="0" err="1"/>
                        <a:t>Calan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Isoptin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L="45156" marR="45156" marT="22578" marB="22578" anchor="ctr"/>
                </a:tc>
              </a:tr>
              <a:tr h="180622"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 err="1"/>
                        <a:t>Olanzapine</a:t>
                      </a:r>
                      <a:r>
                        <a:rPr lang="en-US" sz="2000" b="1" dirty="0"/>
                        <a:t> (</a:t>
                      </a:r>
                      <a:r>
                        <a:rPr lang="en-US" sz="2000" b="1" dirty="0" err="1"/>
                        <a:t>Zyprexa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L="45156" marR="45156" marT="22578" marB="22578"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/>
                        <a:t>Opiates</a:t>
                      </a:r>
                    </a:p>
                  </a:txBody>
                  <a:tcPr marL="45156" marR="45156" marT="22578" marB="22578" anchor="ctr"/>
                </a:tc>
              </a:tr>
              <a:tr h="180622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Antidepressant agents*</a:t>
                      </a:r>
                    </a:p>
                  </a:txBody>
                  <a:tcPr marL="45156" marR="45156" marT="22578" marB="22578"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/>
                        <a:t>Codeine</a:t>
                      </a:r>
                    </a:p>
                  </a:txBody>
                  <a:tcPr marL="45156" marR="45156" marT="22578" marB="22578" anchor="ctr"/>
                </a:tc>
              </a:tr>
              <a:tr h="180622"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 err="1"/>
                        <a:t>Clomipramine</a:t>
                      </a:r>
                      <a:r>
                        <a:rPr lang="en-US" sz="2000" b="1" dirty="0"/>
                        <a:t> (</a:t>
                      </a:r>
                      <a:r>
                        <a:rPr lang="en-US" sz="2000" b="1" dirty="0" err="1"/>
                        <a:t>Anafranil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L="45156" marR="45156" marT="22578" marB="22578" anchor="ctr"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/>
                        <a:t>Morphine</a:t>
                      </a:r>
                    </a:p>
                  </a:txBody>
                  <a:tcPr marL="45156" marR="45156" marT="22578" marB="22578" anchor="ctr"/>
                </a:tc>
              </a:tr>
              <a:tr h="180622">
                <a:tc>
                  <a:txBody>
                    <a:bodyPr/>
                    <a:lstStyle/>
                    <a:p>
                      <a:pPr lvl="1"/>
                      <a:r>
                        <a:rPr lang="en-US" sz="2000" b="1" dirty="0" err="1"/>
                        <a:t>Desipramine</a:t>
                      </a:r>
                      <a:r>
                        <a:rPr lang="en-US" sz="2000" b="1" dirty="0"/>
                        <a:t> (</a:t>
                      </a:r>
                      <a:r>
                        <a:rPr lang="en-US" sz="2000" b="1" dirty="0" err="1"/>
                        <a:t>Norpramin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 marL="45156" marR="45156" marT="22578" marB="22578" anchor="ctr"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45156" marR="45156" marT="22578" marB="22578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 smtClean="0"/>
              <a:t>Growth hormone </a:t>
            </a:r>
            <a:endParaRPr lang="en-C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50000"/>
              </a:lnSpc>
              <a:buFont typeface="Wingdings" pitchFamily="2" charset="2"/>
              <a:buChar char="q"/>
            </a:pPr>
            <a:r>
              <a:rPr lang="en-CA" sz="2800" dirty="0" err="1" smtClean="0"/>
              <a:t>Hyperfunctioning</a:t>
            </a:r>
            <a:r>
              <a:rPr lang="en-CA" sz="2800" dirty="0" smtClean="0"/>
              <a:t> mass →→ Acromegaly</a:t>
            </a:r>
          </a:p>
          <a:p>
            <a:pPr>
              <a:lnSpc>
                <a:spcPct val="250000"/>
              </a:lnSpc>
              <a:buFont typeface="Wingdings" pitchFamily="2" charset="2"/>
              <a:buChar char="q"/>
            </a:pPr>
            <a:endParaRPr lang="en-CA" sz="2800" dirty="0" smtClean="0"/>
          </a:p>
          <a:p>
            <a:pPr>
              <a:buFont typeface="Wingdings" pitchFamily="2" charset="2"/>
              <a:buChar char="q"/>
            </a:pPr>
            <a:r>
              <a:rPr lang="en-CA" sz="2800" dirty="0" smtClean="0"/>
              <a:t>Pituitary </a:t>
            </a:r>
            <a:r>
              <a:rPr lang="en-CA" sz="2800" dirty="0" err="1" smtClean="0"/>
              <a:t>tumor</a:t>
            </a:r>
            <a:r>
              <a:rPr lang="en-CA" sz="2800" dirty="0" smtClean="0"/>
              <a:t> as mass effect →→ Growth hormone deficiency (Short stature)</a:t>
            </a:r>
          </a:p>
          <a:p>
            <a:pPr>
              <a:lnSpc>
                <a:spcPct val="250000"/>
              </a:lnSpc>
              <a:buFont typeface="Wingdings" pitchFamily="2" charset="2"/>
              <a:buChar char="q"/>
            </a:pPr>
            <a:endParaRPr lang="en-CA" sz="2800" dirty="0" smtClean="0"/>
          </a:p>
          <a:p>
            <a:pPr>
              <a:lnSpc>
                <a:spcPct val="250000"/>
              </a:lnSpc>
              <a:buFont typeface="Wingdings" pitchFamily="2" charset="2"/>
              <a:buChar char="q"/>
            </a:pPr>
            <a:endParaRPr lang="en-CA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chemeClr val="tx1"/>
                </a:solidFill>
                <a:cs typeface="+mj-cs"/>
              </a:rPr>
              <a:t>ACTIONS OF GROWTH HORMONE: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838200"/>
            <a:ext cx="80010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q"/>
              <a:defRPr/>
            </a:pPr>
            <a:r>
              <a:rPr lang="en-US" sz="2400" u="sng" dirty="0" smtClean="0">
                <a:cs typeface="+mn-cs"/>
              </a:rPr>
              <a:t>Actions of GH are of 2 types</a:t>
            </a:r>
            <a:r>
              <a:rPr lang="en-US" sz="2400" dirty="0" smtClean="0">
                <a:cs typeface="+mn-cs"/>
              </a:rPr>
              <a:t>.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q"/>
              <a:defRPr/>
            </a:pPr>
            <a:r>
              <a:rPr lang="en-US" sz="2000" dirty="0" smtClean="0"/>
              <a:t>DIRECT CATABOLIC actions 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q"/>
              <a:defRPr/>
            </a:pPr>
            <a:r>
              <a:rPr lang="en-US" sz="2000" dirty="0" smtClean="0"/>
              <a:t>INDIRECT ANABOLIC actions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b="1" u="sng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cs typeface="+mn-cs"/>
              </a:rPr>
              <a:t>What are </a:t>
            </a:r>
            <a:r>
              <a:rPr lang="en-US" sz="2400" b="1" dirty="0" err="1" smtClean="0">
                <a:cs typeface="+mn-cs"/>
              </a:rPr>
              <a:t>Somatomedins</a:t>
            </a:r>
            <a:r>
              <a:rPr lang="en-US" sz="2400" b="1" dirty="0" smtClean="0">
                <a:cs typeface="+mn-cs"/>
              </a:rPr>
              <a:t>(IGF-1)</a:t>
            </a:r>
            <a:r>
              <a:rPr lang="en-US" sz="2400" dirty="0" smtClean="0">
                <a:cs typeface="+mn-cs"/>
              </a:rPr>
              <a:t>: </a:t>
            </a: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q"/>
              <a:defRPr/>
            </a:pPr>
            <a:r>
              <a:rPr lang="en-US" sz="2400" dirty="0"/>
              <a:t>P</a:t>
            </a:r>
            <a:r>
              <a:rPr lang="en-US" sz="2400" dirty="0" smtClean="0">
                <a:cs typeface="+mn-cs"/>
              </a:rPr>
              <a:t>olypeptides </a:t>
            </a:r>
            <a:r>
              <a:rPr lang="en-US" sz="2400" dirty="0" smtClean="0">
                <a:cs typeface="+mn-cs"/>
              </a:rPr>
              <a:t>synthesized mainly in liver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q"/>
              <a:defRPr/>
            </a:pPr>
            <a:r>
              <a:rPr lang="en-US" sz="2400" dirty="0" smtClean="0">
                <a:cs typeface="+mn-cs"/>
              </a:rPr>
              <a:t>Also synthesized in kidneys ,cartilage &amp; skeletal muscles.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q"/>
              <a:defRPr/>
            </a:pPr>
            <a:r>
              <a:rPr lang="en-US" sz="2400" b="1" i="1" dirty="0" smtClean="0">
                <a:solidFill>
                  <a:schemeClr val="folHlink"/>
                </a:solidFill>
                <a:cs typeface="+mn-cs"/>
              </a:rPr>
              <a:t>The </a:t>
            </a:r>
            <a:r>
              <a:rPr lang="en-US" sz="2400" b="1" i="1" dirty="0" smtClean="0">
                <a:solidFill>
                  <a:schemeClr val="folHlink"/>
                </a:solidFill>
                <a:cs typeface="+mn-cs"/>
              </a:rPr>
              <a:t>Indirect actions are via the </a:t>
            </a:r>
            <a:r>
              <a:rPr lang="en-US" sz="2400" b="1" i="1" dirty="0" err="1" smtClean="0">
                <a:solidFill>
                  <a:schemeClr val="folHlink"/>
                </a:solidFill>
                <a:cs typeface="+mn-cs"/>
              </a:rPr>
              <a:t>somatomedins</a:t>
            </a:r>
            <a:r>
              <a:rPr lang="en-US" sz="2400" b="1" i="1" dirty="0" smtClean="0">
                <a:solidFill>
                  <a:schemeClr val="folHlink"/>
                </a:solidFill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8322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397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>Actions of Growth Hormone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685800"/>
            <a:ext cx="8229600" cy="57912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arenR"/>
              <a:defRPr/>
            </a:pPr>
            <a:endParaRPr lang="en-US" sz="2400" dirty="0" smtClean="0">
              <a:cs typeface="+mn-cs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arenR"/>
              <a:defRPr/>
            </a:pPr>
            <a:r>
              <a:rPr lang="en-US" sz="2400" dirty="0" smtClean="0">
                <a:cs typeface="+mn-cs"/>
              </a:rPr>
              <a:t>Stimulation </a:t>
            </a:r>
            <a:r>
              <a:rPr lang="en-US" sz="2400" dirty="0" smtClean="0">
                <a:cs typeface="+mn-cs"/>
              </a:rPr>
              <a:t>of growth of bones, cartilage &amp; connective tissue; mediated mainly via </a:t>
            </a:r>
            <a:r>
              <a:rPr lang="en-US" sz="2400" dirty="0" err="1" smtClean="0">
                <a:cs typeface="+mn-cs"/>
              </a:rPr>
              <a:t>Somatomedin</a:t>
            </a:r>
            <a:r>
              <a:rPr lang="en-US" sz="2400" dirty="0" smtClean="0">
                <a:cs typeface="+mn-cs"/>
              </a:rPr>
              <a:t> C (IGF-1)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arenR"/>
              <a:defRPr/>
            </a:pPr>
            <a:r>
              <a:rPr lang="en-US" sz="2400" b="1" u="sng" dirty="0" smtClean="0">
                <a:solidFill>
                  <a:schemeClr val="accent2"/>
                </a:solidFill>
                <a:cs typeface="+mn-cs"/>
              </a:rPr>
              <a:t>On Bones &amp; cartilage (Before epiphyseal closure):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cs typeface="+mn-cs"/>
              </a:rPr>
              <a:t>       GH causes liver to secrete IGF-1, which in turn causes</a:t>
            </a:r>
          </a:p>
          <a:p>
            <a:pPr lvl="1">
              <a:lnSpc>
                <a:spcPct val="90000"/>
              </a:lnSpc>
              <a:buFont typeface="Wingdings" charset="2"/>
              <a:buChar char="q"/>
              <a:defRPr/>
            </a:pPr>
            <a:r>
              <a:rPr lang="en-US" sz="2400" dirty="0" smtClean="0">
                <a:solidFill>
                  <a:schemeClr val="tx2"/>
                </a:solidFill>
                <a:cs typeface="+mn-cs"/>
              </a:rPr>
              <a:t>Proliferation of chondrocytes (</a:t>
            </a:r>
            <a:r>
              <a:rPr lang="en-US" sz="2400" dirty="0" err="1" smtClean="0">
                <a:solidFill>
                  <a:schemeClr val="tx2"/>
                </a:solidFill>
                <a:cs typeface="+mn-cs"/>
              </a:rPr>
              <a:t>Chondrogenesis</a:t>
            </a:r>
            <a:r>
              <a:rPr lang="en-US" sz="2400" dirty="0" smtClean="0">
                <a:solidFill>
                  <a:schemeClr val="tx2"/>
                </a:solidFill>
                <a:cs typeface="+mn-cs"/>
              </a:rPr>
              <a:t>)</a:t>
            </a:r>
          </a:p>
          <a:p>
            <a:pPr lvl="1">
              <a:lnSpc>
                <a:spcPct val="90000"/>
              </a:lnSpc>
              <a:buFont typeface="Wingdings" charset="2"/>
              <a:buChar char="q"/>
              <a:defRPr/>
            </a:pPr>
            <a:r>
              <a:rPr lang="en-US" sz="2400" dirty="0" smtClean="0">
                <a:cs typeface="+mn-cs"/>
              </a:rPr>
              <a:t>Appearance of osteoblasts</a:t>
            </a:r>
          </a:p>
          <a:p>
            <a:pPr lvl="1">
              <a:lnSpc>
                <a:spcPct val="90000"/>
              </a:lnSpc>
              <a:buFont typeface="Wingdings" charset="2"/>
              <a:buChar char="q"/>
              <a:defRPr/>
            </a:pPr>
            <a:r>
              <a:rPr lang="en-US" sz="2400" dirty="0" smtClean="0">
                <a:cs typeface="+mn-cs"/>
              </a:rPr>
              <a:t>Stimulation of DNA &amp; RNA synthesis</a:t>
            </a:r>
          </a:p>
          <a:p>
            <a:pPr lvl="1">
              <a:lnSpc>
                <a:spcPct val="90000"/>
              </a:lnSpc>
              <a:buFont typeface="Wingdings" charset="2"/>
              <a:buChar char="q"/>
              <a:defRPr/>
            </a:pPr>
            <a:r>
              <a:rPr lang="en-US" sz="2400" dirty="0" smtClean="0">
                <a:cs typeface="+mn-cs"/>
              </a:rPr>
              <a:t>Collagen formation in cartilage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sz="2400" u="sng" dirty="0" smtClean="0">
              <a:solidFill>
                <a:srgbClr val="660033"/>
              </a:solidFill>
              <a:cs typeface="+mn-cs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hlink"/>
                </a:solidFill>
                <a:cs typeface="+mn-cs"/>
              </a:rPr>
              <a:t>Result-</a:t>
            </a:r>
            <a:r>
              <a:rPr lang="en-US" sz="2400" dirty="0" smtClean="0">
                <a:solidFill>
                  <a:srgbClr val="0000CC"/>
                </a:solidFill>
                <a:cs typeface="+mn-cs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cs typeface="+mn-cs"/>
              </a:rPr>
              <a:t>Increase in thickness of epiphyseal </a:t>
            </a:r>
            <a:r>
              <a:rPr lang="en-US" sz="2400" dirty="0" err="1" smtClean="0">
                <a:solidFill>
                  <a:schemeClr val="tx2"/>
                </a:solidFill>
                <a:cs typeface="+mn-cs"/>
              </a:rPr>
              <a:t>cartilagenous</a:t>
            </a:r>
            <a:r>
              <a:rPr lang="en-US" sz="2400" dirty="0" smtClean="0">
                <a:solidFill>
                  <a:schemeClr val="tx2"/>
                </a:solidFill>
                <a:cs typeface="+mn-cs"/>
              </a:rPr>
              <a:t> end plates. Resulting in linear skeletal growth;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seen maximally during puberty &amp; causes pubertal growth spurt.</a:t>
            </a:r>
          </a:p>
        </p:txBody>
      </p:sp>
    </p:spTree>
    <p:extLst>
      <p:ext uri="{BB962C8B-B14F-4D97-AF65-F5344CB8AC3E}">
        <p14:creationId xmlns:p14="http://schemas.microsoft.com/office/powerpoint/2010/main" val="44585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b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685800"/>
            <a:ext cx="39782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Line 4"/>
          <p:cNvSpPr>
            <a:spLocks noChangeShapeType="1"/>
          </p:cNvSpPr>
          <p:nvPr/>
        </p:nvSpPr>
        <p:spPr bwMode="auto">
          <a:xfrm flipH="1" flipV="1">
            <a:off x="2743200" y="1828800"/>
            <a:ext cx="2057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4800600" y="24384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Site of action of IGF-1</a:t>
            </a:r>
          </a:p>
        </p:txBody>
      </p:sp>
    </p:spTree>
    <p:extLst>
      <p:ext uri="{BB962C8B-B14F-4D97-AF65-F5344CB8AC3E}">
        <p14:creationId xmlns:p14="http://schemas.microsoft.com/office/powerpoint/2010/main" val="221349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cs typeface="+mj-cs"/>
              </a:rPr>
              <a:t>GH action on bones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7162800" cy="4525963"/>
          </a:xfrm>
        </p:spPr>
        <p:txBody>
          <a:bodyPr/>
          <a:lstStyle/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u="sng" dirty="0" smtClean="0">
                <a:solidFill>
                  <a:schemeClr val="accent2"/>
                </a:solidFill>
                <a:cs typeface="+mn-cs"/>
              </a:rPr>
              <a:t>b) After Epiphyseal closure:</a:t>
            </a:r>
          </a:p>
          <a:p>
            <a:pPr eaLnBrk="1" hangingPunct="1">
              <a:lnSpc>
                <a:spcPct val="140000"/>
              </a:lnSpc>
              <a:buFont typeface="Wingdings" charset="2"/>
              <a:buChar char="q"/>
              <a:defRPr/>
            </a:pPr>
            <a:r>
              <a:rPr lang="en-US" sz="2400" dirty="0" smtClean="0">
                <a:cs typeface="+mn-cs"/>
              </a:rPr>
              <a:t>No increase in bone length</a:t>
            </a:r>
          </a:p>
          <a:p>
            <a:pPr eaLnBrk="1" hangingPunct="1">
              <a:lnSpc>
                <a:spcPct val="140000"/>
              </a:lnSpc>
              <a:buFont typeface="Wingdings" charset="2"/>
              <a:buChar char="q"/>
              <a:defRPr/>
            </a:pPr>
            <a:r>
              <a:rPr lang="en-US" sz="2400" dirty="0" smtClean="0">
                <a:cs typeface="+mn-cs"/>
              </a:rPr>
              <a:t>Increase in bone thickness or widening through periosteal growth.</a:t>
            </a:r>
          </a:p>
          <a:p>
            <a:pPr eaLnBrk="1" hangingPunct="1">
              <a:lnSpc>
                <a:spcPct val="140000"/>
              </a:lnSpc>
              <a:buFont typeface="Wingdings" charset="2"/>
              <a:buChar char="q"/>
              <a:defRPr/>
            </a:pPr>
            <a:r>
              <a:rPr lang="en-US" sz="2400" dirty="0" smtClean="0">
                <a:cs typeface="+mn-cs"/>
              </a:rPr>
              <a:t>Increased protein synthesis in most organs causing hyperplasia, hypertrophy; increased tissue mass and increased organ size</a:t>
            </a:r>
          </a:p>
        </p:txBody>
      </p:sp>
    </p:spTree>
    <p:extLst>
      <p:ext uri="{BB962C8B-B14F-4D97-AF65-F5344CB8AC3E}">
        <p14:creationId xmlns:p14="http://schemas.microsoft.com/office/powerpoint/2010/main" val="747890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1766888"/>
            <a:ext cx="46577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1752600" y="5334000"/>
            <a:ext cx="6705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>
                <a:cs typeface="+mn-cs"/>
              </a:rPr>
              <a:t>Relative importance of hormones in human growth at various ages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2971800" y="762000"/>
            <a:ext cx="381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>
                <a:cs typeface="+mn-cs"/>
              </a:rPr>
              <a:t>Hormonal Effects</a:t>
            </a:r>
          </a:p>
        </p:txBody>
      </p:sp>
    </p:spTree>
    <p:extLst>
      <p:ext uri="{BB962C8B-B14F-4D97-AF65-F5344CB8AC3E}">
        <p14:creationId xmlns:p14="http://schemas.microsoft.com/office/powerpoint/2010/main" val="3447936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391400" cy="8382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600" b="1" dirty="0" smtClean="0">
                <a:solidFill>
                  <a:srgbClr val="000000"/>
                </a:solidFill>
                <a:cs typeface="+mj-cs"/>
              </a:rPr>
              <a:t>2) </a:t>
            </a:r>
            <a:r>
              <a:rPr lang="en-US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  <a:t>Actions of GH on Metabolism </a:t>
            </a:r>
            <a:endParaRPr lang="en-US" sz="3600" b="1" dirty="0" smtClean="0">
              <a:solidFill>
                <a:srgbClr val="000000"/>
              </a:solidFill>
              <a:cs typeface="+mj-cs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95400"/>
            <a:ext cx="8077200" cy="47244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lphaLcParenR"/>
              <a:defRPr/>
            </a:pPr>
            <a:r>
              <a:rPr lang="en-US" sz="2400" u="sng" dirty="0" smtClean="0">
                <a:solidFill>
                  <a:schemeClr val="accent2"/>
                </a:solidFill>
                <a:cs typeface="+mn-cs"/>
              </a:rPr>
              <a:t>Effect of GH on Carbohydrate Metabolism: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cs typeface="+mn-cs"/>
              </a:rPr>
              <a:t>     This is a direct action of GH. Does not need IGF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q"/>
              <a:defRPr/>
            </a:pP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GH is a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cs typeface="+mn-cs"/>
              </a:rPr>
              <a:t>Diabetogenic</a:t>
            </a:r>
            <a:r>
              <a:rPr lang="en-US" sz="2400" b="1" dirty="0" smtClean="0">
                <a:cs typeface="+mn-cs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hormone</a:t>
            </a:r>
            <a:r>
              <a:rPr lang="en-US" sz="2400" b="1" dirty="0" smtClean="0">
                <a:cs typeface="+mn-cs"/>
              </a:rPr>
              <a:t> </a:t>
            </a:r>
            <a:r>
              <a:rPr lang="en-US" sz="2400" dirty="0" err="1" smtClean="0">
                <a:cs typeface="+mn-cs"/>
              </a:rPr>
              <a:t>ie</a:t>
            </a:r>
            <a:r>
              <a:rPr lang="en-US" sz="2400" dirty="0" smtClean="0">
                <a:cs typeface="+mn-cs"/>
              </a:rPr>
              <a:t>; increases plasma glucose</a:t>
            </a:r>
            <a:r>
              <a:rPr lang="en-US" sz="2400" b="1" dirty="0" smtClean="0">
                <a:cs typeface="+mn-cs"/>
              </a:rPr>
              <a:t> </a:t>
            </a: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Char char="q"/>
              <a:defRPr/>
            </a:pPr>
            <a:r>
              <a:rPr lang="en-US" sz="2400" dirty="0" smtClean="0">
                <a:cs typeface="+mn-cs"/>
              </a:rPr>
              <a:t>GH causes Hyperglycemia by increasing Hepatic glucose output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q"/>
              <a:defRPr/>
            </a:pPr>
            <a:r>
              <a:rPr lang="en-US" sz="2400" dirty="0" smtClean="0">
                <a:cs typeface="+mn-cs"/>
              </a:rPr>
              <a:t>Decreases peripheral utilization of glucose </a:t>
            </a:r>
            <a:r>
              <a:rPr lang="en-US" sz="2400" dirty="0" smtClean="0">
                <a:solidFill>
                  <a:schemeClr val="accent2"/>
                </a:solidFill>
                <a:cs typeface="+mn-cs"/>
              </a:rPr>
              <a:t>(Anti-Insulin Effect)   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en-US" sz="24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28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8229600" cy="7159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i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  <a:t>Metabolic actions of GH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dirty="0" smtClean="0">
                <a:solidFill>
                  <a:srgbClr val="0000CC"/>
                </a:solidFill>
                <a:cs typeface="+mn-cs"/>
              </a:rPr>
              <a:t>b)    </a:t>
            </a:r>
            <a:r>
              <a:rPr lang="en-US" sz="2800" u="sng" dirty="0" smtClean="0">
                <a:solidFill>
                  <a:schemeClr val="accent2"/>
                </a:solidFill>
                <a:cs typeface="+mn-cs"/>
              </a:rPr>
              <a:t>Effect of GH on Protein metabolism:</a:t>
            </a:r>
            <a:r>
              <a:rPr lang="en-US" sz="2800" dirty="0" smtClean="0">
                <a:solidFill>
                  <a:schemeClr val="accent2"/>
                </a:solidFill>
                <a:cs typeface="+mn-cs"/>
              </a:rPr>
              <a:t>        </a:t>
            </a:r>
            <a:r>
              <a:rPr lang="en-US" sz="2800" i="1" dirty="0" smtClean="0">
                <a:cs typeface="+mn-cs"/>
              </a:rPr>
              <a:t>Indirect action which requires IGF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spcBef>
                <a:spcPct val="0"/>
              </a:spcBef>
              <a:buFont typeface="Wingdings" charset="2"/>
              <a:buChar char="q"/>
              <a:defRPr/>
            </a:pPr>
            <a:r>
              <a:rPr lang="en-US" sz="2800" dirty="0" smtClean="0">
                <a:cs typeface="+mn-cs"/>
              </a:rPr>
              <a:t>GH is a </a:t>
            </a:r>
            <a:r>
              <a:rPr lang="en-US" sz="2800" dirty="0" smtClean="0">
                <a:solidFill>
                  <a:schemeClr val="accent2"/>
                </a:solidFill>
                <a:cs typeface="+mn-cs"/>
              </a:rPr>
              <a:t>Protein Anabolic Hormone</a:t>
            </a:r>
          </a:p>
          <a:p>
            <a:pPr eaLnBrk="1" hangingPunct="1">
              <a:spcBef>
                <a:spcPct val="0"/>
              </a:spcBef>
              <a:buFont typeface="Wingdings" charset="2"/>
              <a:buChar char="q"/>
              <a:defRPr/>
            </a:pPr>
            <a:r>
              <a:rPr lang="en-US" sz="2800" dirty="0" smtClean="0">
                <a:cs typeface="+mn-cs"/>
              </a:rPr>
              <a:t>It increases protein synthesis in muscle &amp; </a:t>
            </a:r>
            <a:r>
              <a:rPr lang="en-US" sz="2800" dirty="0" smtClean="0">
                <a:solidFill>
                  <a:schemeClr val="accent2"/>
                </a:solidFill>
                <a:cs typeface="+mn-cs"/>
              </a:rPr>
              <a:t>increases lean body mass</a:t>
            </a:r>
          </a:p>
          <a:p>
            <a:pPr eaLnBrk="1" hangingPunct="1">
              <a:spcBef>
                <a:spcPct val="0"/>
              </a:spcBef>
              <a:buFont typeface="Wingdings" charset="2"/>
              <a:buChar char="q"/>
              <a:defRPr/>
            </a:pPr>
            <a:r>
              <a:rPr lang="en-US" sz="2800" dirty="0" smtClean="0">
                <a:cs typeface="+mn-cs"/>
              </a:rPr>
              <a:t>Also increases protein synthesis in organs &amp; </a:t>
            </a:r>
            <a:r>
              <a:rPr lang="en-US" sz="2800" dirty="0" smtClean="0">
                <a:solidFill>
                  <a:schemeClr val="accent2"/>
                </a:solidFill>
                <a:cs typeface="+mn-cs"/>
              </a:rPr>
              <a:t>increases organ size</a:t>
            </a:r>
          </a:p>
          <a:p>
            <a:pPr eaLnBrk="1" hangingPunct="1">
              <a:buFontTx/>
              <a:buNone/>
              <a:defRPr/>
            </a:pPr>
            <a:endParaRPr lang="en-US" sz="2800" dirty="0" smtClean="0">
              <a:solidFill>
                <a:srgbClr val="0000CC"/>
              </a:solidFill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880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09600"/>
            <a:ext cx="8229600" cy="487363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  <a:t>Metabolic actions of GH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762000"/>
            <a:ext cx="8077200" cy="5410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endParaRPr lang="en-US" sz="2400" dirty="0" smtClean="0">
              <a:solidFill>
                <a:srgbClr val="0000CC"/>
              </a:solidFill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solidFill>
                  <a:srgbClr val="0000CC"/>
                </a:solidFill>
                <a:cs typeface="+mn-cs"/>
              </a:rPr>
              <a:t>C) </a:t>
            </a:r>
            <a:r>
              <a:rPr lang="en-US" sz="2400" u="sng" dirty="0" smtClean="0">
                <a:solidFill>
                  <a:srgbClr val="0000CC"/>
                </a:solidFill>
                <a:cs typeface="+mn-cs"/>
              </a:rPr>
              <a:t>On Fat metabolism:</a:t>
            </a: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GH has a direct catabolic effect - mobilizes fat from adipose tissues by increasing lipolysis</a:t>
            </a:r>
            <a:r>
              <a:rPr lang="en-US" sz="2400" dirty="0" smtClean="0">
                <a:solidFill>
                  <a:srgbClr val="0000CC"/>
                </a:solidFill>
                <a:cs typeface="+mn-cs"/>
              </a:rPr>
              <a:t>. </a:t>
            </a:r>
            <a:r>
              <a:rPr lang="en-US" sz="2400" dirty="0" smtClean="0">
                <a:cs typeface="+mn-cs"/>
              </a:rPr>
              <a:t>(Does not require IGF for this action)</a:t>
            </a: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Increases plasma free fatty acids (FFA), which are further used for Gluconeogenesis</a:t>
            </a:r>
          </a:p>
          <a:p>
            <a:pPr eaLnBrk="1" hangingPunct="1">
              <a:defRPr/>
            </a:pPr>
            <a:r>
              <a:rPr lang="en-US" sz="2400" b="1" dirty="0" err="1" smtClean="0">
                <a:solidFill>
                  <a:schemeClr val="hlink"/>
                </a:solidFill>
                <a:cs typeface="+mn-cs"/>
              </a:rPr>
              <a:t>Ketogenic</a:t>
            </a:r>
            <a:r>
              <a:rPr lang="en-US" sz="2400" dirty="0" smtClean="0">
                <a:cs typeface="+mn-cs"/>
              </a:rPr>
              <a:t>- Produces FFA which undergo hepatic oxidation and form ketone bodies</a:t>
            </a:r>
          </a:p>
        </p:txBody>
      </p:sp>
    </p:spTree>
    <p:extLst>
      <p:ext uri="{BB962C8B-B14F-4D97-AF65-F5344CB8AC3E}">
        <p14:creationId xmlns:p14="http://schemas.microsoft.com/office/powerpoint/2010/main" val="1722275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Anatomy 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50000"/>
              </a:lnSpc>
              <a:buFont typeface="Wingdings" pitchFamily="2" charset="2"/>
              <a:buChar char="q"/>
            </a:pPr>
            <a:r>
              <a:rPr lang="en-CA" sz="2400" dirty="0" smtClean="0"/>
              <a:t>Lies at the base of the skull as </a:t>
            </a:r>
            <a:r>
              <a:rPr lang="en-CA" sz="2400" dirty="0" err="1" smtClean="0"/>
              <a:t>sella</a:t>
            </a:r>
            <a:r>
              <a:rPr lang="en-CA" sz="2400" dirty="0" smtClean="0"/>
              <a:t> </a:t>
            </a:r>
            <a:r>
              <a:rPr lang="en-CA" sz="2400" dirty="0" err="1" smtClean="0"/>
              <a:t>turcica</a:t>
            </a:r>
            <a:endParaRPr lang="en-CA" sz="2400" dirty="0" smtClean="0"/>
          </a:p>
          <a:p>
            <a:pPr>
              <a:lnSpc>
                <a:spcPct val="250000"/>
              </a:lnSpc>
              <a:buFont typeface="Wingdings" pitchFamily="2" charset="2"/>
              <a:buChar char="q"/>
            </a:pPr>
            <a:r>
              <a:rPr lang="en-CA" sz="2400" dirty="0" smtClean="0"/>
              <a:t>Roof is formed by </a:t>
            </a:r>
            <a:r>
              <a:rPr lang="en-CA" sz="2400" dirty="0" err="1" smtClean="0"/>
              <a:t>diaphragma</a:t>
            </a:r>
            <a:r>
              <a:rPr lang="en-CA" sz="2400" dirty="0" smtClean="0"/>
              <a:t> </a:t>
            </a:r>
            <a:r>
              <a:rPr lang="en-CA" sz="2400" dirty="0" err="1" smtClean="0"/>
              <a:t>sellae</a:t>
            </a:r>
            <a:endParaRPr lang="en-CA" sz="2400" dirty="0" smtClean="0"/>
          </a:p>
          <a:p>
            <a:pPr>
              <a:lnSpc>
                <a:spcPct val="250000"/>
              </a:lnSpc>
              <a:buFont typeface="Wingdings" pitchFamily="2" charset="2"/>
              <a:buChar char="q"/>
            </a:pPr>
            <a:r>
              <a:rPr lang="en-CA" sz="2400" dirty="0" smtClean="0"/>
              <a:t>Floor by the roof of sphenoid sinus</a:t>
            </a:r>
          </a:p>
          <a:p>
            <a:pPr>
              <a:lnSpc>
                <a:spcPct val="250000"/>
              </a:lnSpc>
              <a:buFont typeface="Wingdings" pitchFamily="2" charset="2"/>
              <a:buChar char="q"/>
            </a:pPr>
            <a:endParaRPr lang="en-CA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 smtClean="0"/>
              <a:t>Growth hormone disorder</a:t>
            </a:r>
            <a:endParaRPr lang="en-CA" sz="3600" b="1" dirty="0"/>
          </a:p>
        </p:txBody>
      </p:sp>
      <p:pic>
        <p:nvPicPr>
          <p:cNvPr id="4" name="Content Placeholder 3" descr="Endocrine_growth_regulation_svg_-244x3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4392488" cy="4824536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76200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j-cs"/>
              </a:rPr>
              <a:t>Clinical correlates of Anterior Pituitary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001000" cy="5410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rgbClr val="660033"/>
                </a:solidFill>
                <a:cs typeface="+mn-cs"/>
              </a:rPr>
              <a:t>DWARFISM:</a:t>
            </a:r>
            <a:r>
              <a:rPr lang="en-US" sz="2800" dirty="0" smtClean="0">
                <a:solidFill>
                  <a:srgbClr val="0000CC"/>
                </a:solidFill>
                <a:cs typeface="+mn-cs"/>
              </a:rPr>
              <a:t> </a:t>
            </a:r>
            <a:r>
              <a:rPr lang="en-US" sz="2800" dirty="0" smtClean="0">
                <a:cs typeface="+mn-cs"/>
              </a:rPr>
              <a:t>Occurs due to GH </a:t>
            </a:r>
            <a:r>
              <a:rPr lang="en-US" sz="2800" dirty="0" smtClean="0">
                <a:cs typeface="+mn-cs"/>
              </a:rPr>
              <a:t>deficiency results </a:t>
            </a:r>
            <a:r>
              <a:rPr lang="en-US" sz="2800" dirty="0" smtClean="0">
                <a:cs typeface="+mn-cs"/>
              </a:rPr>
              <a:t>in Short stature/Stunted growth</a:t>
            </a:r>
          </a:p>
          <a:p>
            <a:pPr eaLnBrk="1" hangingPunct="1">
              <a:buFontTx/>
              <a:buNone/>
              <a:defRPr/>
            </a:pPr>
            <a:r>
              <a:rPr lang="en-US" sz="2800" u="sng" dirty="0" smtClean="0">
                <a:cs typeface="+mn-cs"/>
              </a:rPr>
              <a:t>Causes:</a:t>
            </a:r>
            <a:r>
              <a:rPr lang="en-US" sz="2800" dirty="0" smtClean="0">
                <a:cs typeface="+mn-cs"/>
              </a:rPr>
              <a:t> </a:t>
            </a:r>
          </a:p>
          <a:p>
            <a:pPr eaLnBrk="1" hangingPunct="1">
              <a:buFont typeface="Wingdings" charset="2"/>
              <a:buChar char="q"/>
              <a:defRPr/>
            </a:pPr>
            <a:r>
              <a:rPr lang="en-US" sz="2800" dirty="0" err="1" smtClean="0">
                <a:solidFill>
                  <a:schemeClr val="tx2"/>
                </a:solidFill>
                <a:cs typeface="+mn-cs"/>
              </a:rPr>
              <a:t>Panhypopituitarism</a:t>
            </a:r>
            <a:r>
              <a:rPr lang="en-US" sz="2800" dirty="0" smtClean="0">
                <a:solidFill>
                  <a:schemeClr val="tx2"/>
                </a:solidFill>
                <a:cs typeface="+mn-cs"/>
              </a:rPr>
              <a:t> (lack of all anterior pituitary hormones)</a:t>
            </a:r>
          </a:p>
          <a:p>
            <a:pPr eaLnBrk="1" hangingPunct="1">
              <a:buFont typeface="Wingdings" charset="2"/>
              <a:buChar char="q"/>
              <a:defRPr/>
            </a:pPr>
            <a:r>
              <a:rPr lang="en-US" sz="2800" dirty="0" smtClean="0">
                <a:solidFill>
                  <a:schemeClr val="tx2"/>
                </a:solidFill>
                <a:cs typeface="+mn-cs"/>
              </a:rPr>
              <a:t>Decreased GHRH </a:t>
            </a:r>
          </a:p>
          <a:p>
            <a:pPr eaLnBrk="1" hangingPunct="1">
              <a:buFont typeface="Wingdings" charset="2"/>
              <a:buChar char="q"/>
              <a:defRPr/>
            </a:pPr>
            <a:r>
              <a:rPr lang="en-US" sz="2800" dirty="0" smtClean="0">
                <a:solidFill>
                  <a:schemeClr val="tx2"/>
                </a:solidFill>
                <a:cs typeface="+mn-cs"/>
              </a:rPr>
              <a:t>Decreased IGF-1 secretion (GH receptor defect)</a:t>
            </a:r>
          </a:p>
          <a:p>
            <a:pPr eaLnBrk="1" hangingPunct="1">
              <a:buFont typeface="Wingdings" charset="2"/>
              <a:buChar char="q"/>
              <a:defRPr/>
            </a:pPr>
            <a:r>
              <a:rPr lang="en-US" sz="2800" dirty="0" err="1" smtClean="0">
                <a:solidFill>
                  <a:schemeClr val="tx2"/>
                </a:solidFill>
                <a:cs typeface="+mn-cs"/>
              </a:rPr>
              <a:t>Hypophysectomy</a:t>
            </a:r>
            <a:r>
              <a:rPr lang="en-US" sz="2800" dirty="0" smtClean="0">
                <a:solidFill>
                  <a:schemeClr val="tx2"/>
                </a:solidFill>
                <a:cs typeface="+mn-cs"/>
              </a:rPr>
              <a:t> (Removal of pituitary gland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5950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G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" t="2994" r="12396" b="11977"/>
          <a:stretch>
            <a:fillRect/>
          </a:stretch>
        </p:blipFill>
        <p:spPr bwMode="auto">
          <a:xfrm>
            <a:off x="1981200" y="381000"/>
            <a:ext cx="35194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Line 4"/>
          <p:cNvSpPr>
            <a:spLocks noChangeShapeType="1"/>
          </p:cNvSpPr>
          <p:nvPr/>
        </p:nvSpPr>
        <p:spPr bwMode="auto">
          <a:xfrm flipV="1">
            <a:off x="381000" y="304800"/>
            <a:ext cx="76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219200" y="5181600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cs typeface="+mn-cs"/>
              </a:rPr>
              <a:t>A 9- year old pituitary dwarf compared with age and sex matched control </a:t>
            </a:r>
          </a:p>
        </p:txBody>
      </p:sp>
    </p:spTree>
    <p:extLst>
      <p:ext uri="{BB962C8B-B14F-4D97-AF65-F5344CB8AC3E}">
        <p14:creationId xmlns:p14="http://schemas.microsoft.com/office/powerpoint/2010/main" val="169171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229600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chemeClr val="accent2"/>
                </a:solidFill>
                <a:cs typeface="+mj-cs"/>
              </a:rPr>
              <a:t>Growth Hormone excess – </a:t>
            </a:r>
            <a:r>
              <a:rPr lang="en-US" sz="3200" b="1" smtClean="0">
                <a:solidFill>
                  <a:schemeClr val="folHlink"/>
                </a:solidFill>
                <a:cs typeface="+mj-cs"/>
              </a:rPr>
              <a:t>Before Puberty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14400"/>
            <a:ext cx="7924800" cy="53340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None/>
              <a:defRPr/>
            </a:pPr>
            <a:r>
              <a:rPr lang="en-US" sz="2400" b="1" dirty="0" smtClean="0">
                <a:solidFill>
                  <a:srgbClr val="660033"/>
                </a:solidFill>
                <a:cs typeface="+mn-cs"/>
              </a:rPr>
              <a:t>GIGANTISM : </a:t>
            </a:r>
            <a:r>
              <a:rPr lang="en-US" sz="2400" dirty="0" smtClean="0">
                <a:solidFill>
                  <a:schemeClr val="tx2"/>
                </a:solidFill>
                <a:cs typeface="+mn-cs"/>
              </a:rPr>
              <a:t>Is seen due to overproduction of GH during adolescence, before puberty (before epiphyseal closure) – Results in excessive growth of long bones-↑↑Height (8 </a:t>
            </a:r>
            <a:r>
              <a:rPr lang="en-US" sz="2400" dirty="0" err="1" smtClean="0">
                <a:solidFill>
                  <a:schemeClr val="tx2"/>
                </a:solidFill>
                <a:cs typeface="+mn-cs"/>
              </a:rPr>
              <a:t>ft</a:t>
            </a:r>
            <a:r>
              <a:rPr lang="en-US" sz="2400" dirty="0" smtClean="0">
                <a:solidFill>
                  <a:schemeClr val="tx2"/>
                </a:solidFill>
                <a:cs typeface="+mn-cs"/>
              </a:rPr>
              <a:t>)</a:t>
            </a:r>
          </a:p>
          <a:p>
            <a:pPr eaLnBrk="1" hangingPunct="1">
              <a:lnSpc>
                <a:spcPct val="95000"/>
              </a:lnSpc>
              <a:buFontTx/>
              <a:buNone/>
              <a:defRPr/>
            </a:pPr>
            <a:endParaRPr lang="en-US" sz="2400" u="sng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95000"/>
              </a:lnSpc>
              <a:buFontTx/>
              <a:buNone/>
              <a:defRPr/>
            </a:pPr>
            <a:r>
              <a:rPr lang="en-US" sz="2400" u="sng" dirty="0" smtClean="0">
                <a:solidFill>
                  <a:schemeClr val="accent2"/>
                </a:solidFill>
                <a:cs typeface="+mn-cs"/>
              </a:rPr>
              <a:t>Clinical features: </a:t>
            </a:r>
          </a:p>
          <a:p>
            <a:pPr eaLnBrk="1" hangingPunct="1">
              <a:lnSpc>
                <a:spcPct val="95000"/>
              </a:lnSpc>
              <a:buFont typeface="Wingdings" charset="2"/>
              <a:buChar char="q"/>
              <a:defRPr/>
            </a:pPr>
            <a:r>
              <a:rPr lang="en-US" sz="2400" dirty="0" smtClean="0">
                <a:solidFill>
                  <a:schemeClr val="tx2"/>
                </a:solidFill>
                <a:cs typeface="+mn-cs"/>
              </a:rPr>
              <a:t>Tall stature (up to 8 </a:t>
            </a:r>
            <a:r>
              <a:rPr lang="en-US" sz="2400" dirty="0" err="1" smtClean="0">
                <a:solidFill>
                  <a:schemeClr val="tx2"/>
                </a:solidFill>
                <a:cs typeface="+mn-cs"/>
              </a:rPr>
              <a:t>ft</a:t>
            </a:r>
            <a:r>
              <a:rPr lang="en-US" sz="2400" dirty="0" smtClean="0">
                <a:solidFill>
                  <a:schemeClr val="tx2"/>
                </a:solidFill>
                <a:cs typeface="+mn-cs"/>
              </a:rPr>
              <a:t> / 2.5 </a:t>
            </a:r>
            <a:r>
              <a:rPr lang="en-US" sz="2400" dirty="0" err="1" smtClean="0">
                <a:solidFill>
                  <a:schemeClr val="tx2"/>
                </a:solidFill>
                <a:cs typeface="+mn-cs"/>
              </a:rPr>
              <a:t>mts</a:t>
            </a:r>
            <a:r>
              <a:rPr lang="en-US" sz="2400" dirty="0" smtClean="0">
                <a:solidFill>
                  <a:schemeClr val="tx2"/>
                </a:solidFill>
                <a:cs typeface="+mn-cs"/>
              </a:rPr>
              <a:t>)</a:t>
            </a:r>
          </a:p>
          <a:p>
            <a:pPr eaLnBrk="1" hangingPunct="1">
              <a:lnSpc>
                <a:spcPct val="95000"/>
              </a:lnSpc>
              <a:buFont typeface="Wingdings" charset="2"/>
              <a:buChar char="q"/>
              <a:defRPr/>
            </a:pPr>
            <a:r>
              <a:rPr lang="en-US" sz="2400" dirty="0" smtClean="0">
                <a:solidFill>
                  <a:schemeClr val="tx2"/>
                </a:solidFill>
                <a:cs typeface="+mn-cs"/>
              </a:rPr>
              <a:t> Large hands &amp; feet</a:t>
            </a:r>
          </a:p>
          <a:p>
            <a:pPr eaLnBrk="1" hangingPunct="1">
              <a:lnSpc>
                <a:spcPct val="95000"/>
              </a:lnSpc>
              <a:buFont typeface="Wingdings" charset="2"/>
              <a:buChar char="q"/>
              <a:defRPr/>
            </a:pPr>
            <a:r>
              <a:rPr lang="en-US" sz="2400" dirty="0" smtClean="0">
                <a:solidFill>
                  <a:schemeClr val="tx2"/>
                </a:solidFill>
                <a:cs typeface="+mn-cs"/>
              </a:rPr>
              <a:t>Other associated features – Bilateral </a:t>
            </a:r>
            <a:r>
              <a:rPr lang="en-US" sz="2400" dirty="0" err="1" smtClean="0">
                <a:solidFill>
                  <a:schemeClr val="tx2"/>
                </a:solidFill>
                <a:cs typeface="+mn-cs"/>
              </a:rPr>
              <a:t>Gynaecomastia</a:t>
            </a:r>
            <a:r>
              <a:rPr lang="en-US" sz="2400" dirty="0" smtClean="0">
                <a:solidFill>
                  <a:schemeClr val="tx2"/>
                </a:solidFill>
                <a:cs typeface="+mn-cs"/>
              </a:rPr>
              <a:t>  (enlargement of breasts due to structural similarity of GH to Prolactin)</a:t>
            </a:r>
          </a:p>
          <a:p>
            <a:pPr eaLnBrk="1" hangingPunct="1">
              <a:lnSpc>
                <a:spcPct val="95000"/>
              </a:lnSpc>
              <a:buFont typeface="Wingdings" charset="2"/>
              <a:buChar char="q"/>
              <a:defRPr/>
            </a:pPr>
            <a:r>
              <a:rPr lang="en-US" sz="2400" dirty="0" smtClean="0">
                <a:solidFill>
                  <a:schemeClr val="tx2"/>
                </a:solidFill>
                <a:cs typeface="+mn-cs"/>
              </a:rPr>
              <a:t>Coarse facial features due to increased tissue proliferation</a:t>
            </a:r>
          </a:p>
          <a:p>
            <a:pPr eaLnBrk="1" hangingPunct="1">
              <a:lnSpc>
                <a:spcPct val="95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cs typeface="+mn-cs"/>
              </a:rPr>
              <a:t>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6913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660033"/>
                </a:solidFill>
                <a:cs typeface="+mj-cs"/>
              </a:rPr>
              <a:t>GH  excess after </a:t>
            </a:r>
            <a:r>
              <a:rPr lang="en-US" sz="3600" b="1" smtClean="0">
                <a:solidFill>
                  <a:schemeClr val="folHlink"/>
                </a:solidFill>
                <a:cs typeface="+mj-cs"/>
              </a:rPr>
              <a:t>Puberty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762000"/>
            <a:ext cx="8077200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b="1" dirty="0" smtClean="0">
              <a:solidFill>
                <a:srgbClr val="660033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solidFill>
                  <a:srgbClr val="660033"/>
                </a:solidFill>
                <a:cs typeface="+mn-cs"/>
              </a:rPr>
              <a:t>ACROMEGALY: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cs typeface="+mn-cs"/>
              </a:rPr>
              <a:t>   Occurs due to excessive secretion of GH during adulthood (after epiphyseal closure)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cs typeface="+mn-cs"/>
              </a:rPr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0000FF"/>
                </a:solidFill>
                <a:cs typeface="+mn-cs"/>
              </a:rPr>
              <a:t>Causes of Acromegaly are:</a:t>
            </a:r>
            <a:r>
              <a:rPr lang="en-US" sz="2400" dirty="0" smtClean="0">
                <a:solidFill>
                  <a:srgbClr val="FF9900"/>
                </a:solidFill>
                <a:cs typeface="+mn-cs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q"/>
              <a:defRPr/>
            </a:pPr>
            <a:r>
              <a:rPr lang="en-US" sz="2400" dirty="0" smtClean="0">
                <a:cs typeface="+mn-cs"/>
              </a:rPr>
              <a:t>Acidophilic </a:t>
            </a:r>
            <a:r>
              <a:rPr lang="en-US" sz="2400" dirty="0" smtClean="0">
                <a:cs typeface="+mn-cs"/>
              </a:rPr>
              <a:t>tumor of anterior pituitary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q"/>
              <a:defRPr/>
            </a:pPr>
            <a:r>
              <a:rPr lang="en-US" sz="2400" dirty="0" smtClean="0">
                <a:cs typeface="+mn-cs"/>
              </a:rPr>
              <a:t>Hypothalamic </a:t>
            </a:r>
            <a:r>
              <a:rPr lang="en-US" sz="2400" dirty="0" smtClean="0">
                <a:cs typeface="+mn-cs"/>
              </a:rPr>
              <a:t>GHRH secreting </a:t>
            </a:r>
            <a:r>
              <a:rPr lang="en-US" sz="2400" dirty="0" smtClean="0">
                <a:cs typeface="+mn-cs"/>
              </a:rPr>
              <a:t>tumors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q"/>
              <a:defRPr/>
            </a:pPr>
            <a:r>
              <a:rPr lang="en-US" sz="2400" dirty="0" smtClean="0"/>
              <a:t>Tumor producing GHRH</a:t>
            </a: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cs typeface="+mn-cs"/>
              </a:rPr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cs typeface="+mn-cs"/>
              </a:rPr>
              <a:t>   Clinical features are mainly seen due to excess growth of cartilaginous &amp;  peripheral </a:t>
            </a:r>
            <a:r>
              <a:rPr lang="en-US" sz="2400" i="1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(</a:t>
            </a:r>
            <a:r>
              <a:rPr lang="en-US" sz="2400" i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Acral</a:t>
            </a:r>
            <a:r>
              <a:rPr lang="en-US" sz="2400" i="1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)</a:t>
            </a:r>
            <a:r>
              <a:rPr lang="en-US" sz="2400" dirty="0" smtClean="0">
                <a:cs typeface="+mn-cs"/>
              </a:rPr>
              <a:t> parts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cs typeface="+mn-cs"/>
              </a:rPr>
              <a:t>    &amp; other features due to increased metabolic actions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cs typeface="+mn-cs"/>
              </a:rPr>
              <a:t>  </a:t>
            </a:r>
            <a:endParaRPr lang="en-US" sz="24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484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 smtClean="0"/>
              <a:t>Nose is widened and thickened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 smtClean="0"/>
              <a:t>Cheekbones are obvious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 smtClean="0"/>
              <a:t>Forehead bulges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 smtClean="0"/>
              <a:t>Lips are thick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 smtClean="0"/>
              <a:t>Facial lines are marked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 smtClean="0"/>
              <a:t>Overlying skin is thickened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 err="1" smtClean="0"/>
              <a:t>Mandibular</a:t>
            </a:r>
            <a:r>
              <a:rPr lang="en-US" sz="2000" b="1" dirty="0" smtClean="0"/>
              <a:t> overgrowth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 err="1" smtClean="0"/>
              <a:t>Prognathism</a:t>
            </a:r>
            <a:endParaRPr lang="en-US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 smtClean="0"/>
              <a:t>Maxillary widening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1" dirty="0" smtClean="0"/>
              <a:t>Teeth </a:t>
            </a:r>
            <a:r>
              <a:rPr lang="en-US" sz="2000" b="1" dirty="0"/>
              <a:t>s</a:t>
            </a:r>
            <a:r>
              <a:rPr lang="en-US" sz="2000" b="1" dirty="0" smtClean="0"/>
              <a:t>eparation</a:t>
            </a:r>
          </a:p>
        </p:txBody>
      </p:sp>
      <p:pic>
        <p:nvPicPr>
          <p:cNvPr id="4" name="Picture 3" descr="graphic-3_smal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9624" y="1484784"/>
            <a:ext cx="3384376" cy="2088232"/>
          </a:xfrm>
          <a:prstGeom prst="rect">
            <a:avLst/>
          </a:prstGeom>
        </p:spPr>
      </p:pic>
      <p:pic>
        <p:nvPicPr>
          <p:cNvPr id="5" name="Content Placeholder 3" descr="image_gall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861048"/>
            <a:ext cx="2555776" cy="2204601"/>
          </a:xfrm>
          <a:prstGeom prst="rect">
            <a:avLst/>
          </a:prstGeom>
        </p:spPr>
      </p:pic>
      <p:pic>
        <p:nvPicPr>
          <p:cNvPr id="6" name="Picture 5" descr="jaber-rouzbahani-h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797152"/>
            <a:ext cx="2088232" cy="1916832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smtClean="0">
                <a:solidFill>
                  <a:srgbClr val="0000CC"/>
                </a:solidFill>
                <a:cs typeface="+mj-cs"/>
              </a:rPr>
              <a:t>Other features of Acromegaly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0"/>
            <a:ext cx="8229600" cy="5029200"/>
          </a:xfrm>
        </p:spPr>
        <p:txBody>
          <a:bodyPr/>
          <a:lstStyle/>
          <a:p>
            <a:pPr marL="533400" indent="-533400" eaLnBrk="1" hangingPunct="1">
              <a:lnSpc>
                <a:spcPct val="85000"/>
              </a:lnSpc>
              <a:defRPr/>
            </a:pPr>
            <a:r>
              <a:rPr lang="en-US" sz="2800" smtClean="0">
                <a:cs typeface="+mn-cs"/>
              </a:rPr>
              <a:t>Hypertrophy of soft tissues</a:t>
            </a:r>
          </a:p>
          <a:p>
            <a:pPr marL="533400" indent="-533400" eaLnBrk="1" hangingPunct="1">
              <a:lnSpc>
                <a:spcPct val="85000"/>
              </a:lnSpc>
              <a:buFontTx/>
              <a:buNone/>
              <a:defRPr/>
            </a:pPr>
            <a:r>
              <a:rPr lang="en-US" sz="2800" smtClean="0">
                <a:cs typeface="+mn-cs"/>
              </a:rPr>
              <a:t>        - Heart (Cardiomegaly)</a:t>
            </a:r>
          </a:p>
          <a:p>
            <a:pPr marL="533400" indent="-533400" eaLnBrk="1" hangingPunct="1">
              <a:lnSpc>
                <a:spcPct val="85000"/>
              </a:lnSpc>
              <a:buFontTx/>
              <a:buNone/>
              <a:defRPr/>
            </a:pPr>
            <a:r>
              <a:rPr lang="en-US" sz="2800" smtClean="0">
                <a:cs typeface="+mn-cs"/>
              </a:rPr>
              <a:t>        - Liver (Hepatomegaly)</a:t>
            </a:r>
          </a:p>
          <a:p>
            <a:pPr marL="533400" indent="-533400" eaLnBrk="1" hangingPunct="1">
              <a:lnSpc>
                <a:spcPct val="85000"/>
              </a:lnSpc>
              <a:buFontTx/>
              <a:buNone/>
              <a:defRPr/>
            </a:pPr>
            <a:r>
              <a:rPr lang="en-US" sz="2800" smtClean="0">
                <a:cs typeface="+mn-cs"/>
              </a:rPr>
              <a:t>        - Kidney (Renomegaly)</a:t>
            </a:r>
          </a:p>
          <a:p>
            <a:pPr marL="533400" indent="-533400" eaLnBrk="1" hangingPunct="1">
              <a:lnSpc>
                <a:spcPct val="85000"/>
              </a:lnSpc>
              <a:buFontTx/>
              <a:buNone/>
              <a:defRPr/>
            </a:pPr>
            <a:r>
              <a:rPr lang="en-US" sz="2800" smtClean="0">
                <a:cs typeface="+mn-cs"/>
              </a:rPr>
              <a:t>        - Spleen (Splenomegaly)</a:t>
            </a:r>
          </a:p>
          <a:p>
            <a:pPr marL="533400" indent="-533400" eaLnBrk="1" hangingPunct="1">
              <a:lnSpc>
                <a:spcPct val="85000"/>
              </a:lnSpc>
              <a:buFontTx/>
              <a:buNone/>
              <a:defRPr/>
            </a:pPr>
            <a:r>
              <a:rPr lang="en-US" sz="2800" smtClean="0">
                <a:cs typeface="+mn-cs"/>
              </a:rPr>
              <a:t>         - Tongue &amp; muscles</a:t>
            </a:r>
          </a:p>
          <a:p>
            <a:pPr marL="533400" indent="-533400" eaLnBrk="1" hangingPunct="1">
              <a:lnSpc>
                <a:spcPct val="85000"/>
              </a:lnSpc>
              <a:defRPr/>
            </a:pPr>
            <a:r>
              <a:rPr lang="en-US" sz="2800" smtClean="0">
                <a:cs typeface="+mn-cs"/>
              </a:rPr>
              <a:t>In 4% cases- </a:t>
            </a:r>
            <a:r>
              <a:rPr lang="en-US" sz="2800" b="1" smtClean="0">
                <a:solidFill>
                  <a:srgbClr val="0000CC"/>
                </a:solidFill>
                <a:cs typeface="+mn-cs"/>
              </a:rPr>
              <a:t>Gynaecomastia</a:t>
            </a:r>
            <a:r>
              <a:rPr lang="en-US" sz="2800" smtClean="0">
                <a:cs typeface="+mn-cs"/>
              </a:rPr>
              <a:t> (breast enlargement in males) with/without lactation- because of structural similarity of GH to PRL</a:t>
            </a:r>
          </a:p>
          <a:p>
            <a:pPr marL="533400" indent="-533400" eaLnBrk="1" hangingPunct="1">
              <a:lnSpc>
                <a:spcPct val="85000"/>
              </a:lnSpc>
              <a:defRPr/>
            </a:pPr>
            <a:r>
              <a:rPr lang="en-US" sz="2800" b="1" smtClean="0">
                <a:solidFill>
                  <a:schemeClr val="accent2"/>
                </a:solidFill>
                <a:cs typeface="+mn-cs"/>
              </a:rPr>
              <a:t>Visual field defects</a:t>
            </a:r>
            <a:r>
              <a:rPr lang="en-US" sz="2800" smtClean="0">
                <a:cs typeface="+mn-cs"/>
              </a:rPr>
              <a:t> if pituitary tumor compresses Optic Chiasm</a:t>
            </a:r>
          </a:p>
        </p:txBody>
      </p:sp>
    </p:spTree>
    <p:extLst>
      <p:ext uri="{BB962C8B-B14F-4D97-AF65-F5344CB8AC3E}">
        <p14:creationId xmlns:p14="http://schemas.microsoft.com/office/powerpoint/2010/main" val="931491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Swelling of the hands in a patient with </a:t>
            </a:r>
            <a:r>
              <a:rPr lang="en-US" sz="2400" dirty="0" err="1" smtClean="0"/>
              <a:t>acromegaly</a:t>
            </a:r>
            <a:r>
              <a:rPr lang="en-US" sz="2400" dirty="0" smtClean="0"/>
              <a:t>, which resulted in an increase in glove size and the need to remove rings.</a:t>
            </a:r>
            <a:endParaRPr lang="en-US" sz="2400" dirty="0"/>
          </a:p>
        </p:txBody>
      </p:sp>
      <p:pic>
        <p:nvPicPr>
          <p:cNvPr id="4" name="Picture 5" descr="image_00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7" y="3068960"/>
            <a:ext cx="3617913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acromega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311428"/>
            <a:ext cx="7029766" cy="6525344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 smtClean="0"/>
              <a:t>Acromegaly Diagnosis </a:t>
            </a:r>
            <a:endParaRPr lang="en-C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CA" sz="2400" dirty="0" err="1" smtClean="0"/>
              <a:t>GH</a:t>
            </a:r>
            <a:r>
              <a:rPr lang="en-CA" sz="2400" dirty="0" smtClean="0"/>
              <a:t> level ( not-reliable, pulsatile)</a:t>
            </a:r>
          </a:p>
          <a:p>
            <a:pPr>
              <a:buFont typeface="Wingdings" pitchFamily="2" charset="2"/>
              <a:buChar char="q"/>
            </a:pPr>
            <a:r>
              <a:rPr lang="en-CA" sz="2400" dirty="0" err="1" smtClean="0"/>
              <a:t>IGF</a:t>
            </a:r>
            <a:r>
              <a:rPr lang="en-CA" sz="2400" dirty="0" smtClean="0"/>
              <a:t>-I is the best screening test </a:t>
            </a:r>
          </a:p>
          <a:p>
            <a:pPr>
              <a:buFont typeface="Wingdings" pitchFamily="2" charset="2"/>
              <a:buChar char="q"/>
            </a:pPr>
            <a:r>
              <a:rPr lang="en-CA" sz="2400" dirty="0" smtClean="0"/>
              <a:t>75 g OGTT tolerance test for </a:t>
            </a:r>
            <a:r>
              <a:rPr lang="en-CA" sz="2400" dirty="0" err="1" smtClean="0"/>
              <a:t>GH</a:t>
            </a:r>
            <a:r>
              <a:rPr lang="en-CA" sz="2400" dirty="0" smtClean="0"/>
              <a:t> suppression is the gold </a:t>
            </a:r>
            <a:r>
              <a:rPr lang="en-CA" sz="2400" dirty="0" err="1" smtClean="0"/>
              <a:t>standered</a:t>
            </a:r>
            <a:r>
              <a:rPr lang="en-CA" sz="24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CA" sz="2400" dirty="0" smtClean="0"/>
              <a:t>Other :</a:t>
            </a:r>
          </a:p>
          <a:p>
            <a:pPr lvl="1">
              <a:buFont typeface="Wingdings" pitchFamily="2" charset="2"/>
              <a:buChar char="q"/>
            </a:pPr>
            <a:r>
              <a:rPr lang="en-CA" sz="2000" dirty="0" smtClean="0"/>
              <a:t>Fasting and random blood sugar, HbA1c</a:t>
            </a:r>
          </a:p>
          <a:p>
            <a:pPr lvl="1">
              <a:buFont typeface="Wingdings" pitchFamily="2" charset="2"/>
              <a:buChar char="q"/>
            </a:pPr>
            <a:r>
              <a:rPr lang="en-CA" sz="2000" dirty="0" smtClean="0"/>
              <a:t>Lipid profile</a:t>
            </a:r>
          </a:p>
          <a:p>
            <a:pPr>
              <a:buFont typeface="Wingdings" pitchFamily="2" charset="2"/>
              <a:buChar char="q"/>
            </a:pPr>
            <a:endParaRPr lang="en-CA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CA" smtClean="0">
              <a:cs typeface="+mj-cs"/>
            </a:endParaRPr>
          </a:p>
        </p:txBody>
      </p:sp>
      <p:pic>
        <p:nvPicPr>
          <p:cNvPr id="7172" name="Picture 4" descr="pituitary_brain2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951465"/>
            <a:ext cx="5976664" cy="547530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1355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 smtClean="0"/>
              <a:t>Acromegaly</a:t>
            </a:r>
            <a:r>
              <a:rPr lang="en-CA" sz="3600" b="1" dirty="0"/>
              <a:t> </a:t>
            </a:r>
            <a:r>
              <a:rPr lang="en-CA" sz="3600" b="1" dirty="0" smtClean="0"/>
              <a:t>complications </a:t>
            </a:r>
            <a:endParaRPr lang="en-C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CA" sz="2400" dirty="0"/>
              <a:t>Cardiac disease is a major cause of morbidity and mortality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CA" sz="2400" dirty="0"/>
              <a:t>50 % died before age of 50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CA" sz="2400" dirty="0" err="1"/>
              <a:t>HTN</a:t>
            </a:r>
            <a:r>
              <a:rPr lang="en-CA" sz="2400" dirty="0"/>
              <a:t> in 40%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CA" sz="2400" dirty="0" err="1"/>
              <a:t>LVH</a:t>
            </a:r>
            <a:r>
              <a:rPr lang="en-CA" sz="2400" dirty="0"/>
              <a:t> in 50%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n-CA" sz="2400" dirty="0"/>
              <a:t>Diastolic dysfunction as an early sign of cardiomyopathy</a:t>
            </a:r>
          </a:p>
          <a:p>
            <a:pPr>
              <a:lnSpc>
                <a:spcPct val="200000"/>
              </a:lnSpc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848375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 smtClean="0"/>
              <a:t>Acromegaly</a:t>
            </a:r>
            <a:r>
              <a:rPr lang="en-CA" sz="3600" b="1" dirty="0"/>
              <a:t> </a:t>
            </a:r>
            <a:r>
              <a:rPr lang="en-CA" sz="3600" b="1" dirty="0" smtClean="0"/>
              <a:t>treatment </a:t>
            </a:r>
            <a:endParaRPr lang="en-C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250000"/>
              </a:lnSpc>
              <a:buFont typeface="Wingdings" pitchFamily="2" charset="2"/>
              <a:buChar char="q"/>
            </a:pPr>
            <a:r>
              <a:rPr lang="en-CA" sz="2400" dirty="0" smtClean="0"/>
              <a:t>Medical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q"/>
            </a:pPr>
            <a:r>
              <a:rPr lang="en-CA" dirty="0" err="1" smtClean="0"/>
              <a:t>Somatostatin</a:t>
            </a:r>
            <a:r>
              <a:rPr lang="en-CA" dirty="0" smtClean="0"/>
              <a:t> analogue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q"/>
            </a:pPr>
            <a:r>
              <a:rPr lang="en-CA" dirty="0" err="1" smtClean="0"/>
              <a:t>Pegvisomant</a:t>
            </a:r>
            <a:endParaRPr lang="en-CA" dirty="0" smtClean="0"/>
          </a:p>
          <a:p>
            <a:pPr lvl="1">
              <a:lnSpc>
                <a:spcPct val="250000"/>
              </a:lnSpc>
              <a:buFont typeface="Wingdings" pitchFamily="2" charset="2"/>
              <a:buChar char="q"/>
            </a:pPr>
            <a:r>
              <a:rPr lang="en-CA" sz="2400" dirty="0" smtClean="0"/>
              <a:t>Surgical resection of the tumour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 smtClean="0"/>
              <a:t>ACTH-disorders</a:t>
            </a:r>
            <a:endParaRPr lang="en-CA" sz="3600" b="1" dirty="0"/>
          </a:p>
        </p:txBody>
      </p:sp>
      <p:pic>
        <p:nvPicPr>
          <p:cNvPr id="4" name="Content Placeholder 3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772816"/>
            <a:ext cx="4572000" cy="380486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187825"/>
            <a:ext cx="4419600" cy="2555875"/>
          </a:xfrm>
          <a:prstGeom prst="rect">
            <a:avLst/>
          </a:prstGeom>
          <a:noFill/>
        </p:spPr>
      </p:pic>
      <p:pic>
        <p:nvPicPr>
          <p:cNvPr id="50179" name="Picture 3" descr="harv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4419600" cy="3887788"/>
          </a:xfrm>
          <a:prstGeom prst="rect">
            <a:avLst/>
          </a:prstGeom>
          <a:noFill/>
        </p:spPr>
      </p:pic>
      <p:pic>
        <p:nvPicPr>
          <p:cNvPr id="50180" name="Picture 4" descr="kvin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188913"/>
            <a:ext cx="3394075" cy="648017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 smtClean="0"/>
              <a:t>ACTH-disorders</a:t>
            </a:r>
            <a:endParaRPr lang="en-CA" sz="3600" b="1" dirty="0"/>
          </a:p>
        </p:txBody>
      </p:sp>
      <p:pic>
        <p:nvPicPr>
          <p:cNvPr id="4" name="Content Placeholder 3" descr="85_brown_todd_fig1-68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9787" y="1196752"/>
            <a:ext cx="8084539" cy="5184576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           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146" name="Picture 2" descr="mmpituitar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32238" y="1595438"/>
            <a:ext cx="1706562" cy="2057400"/>
          </a:xfrm>
          <a:noFill/>
          <a:ln/>
        </p:spPr>
      </p:pic>
      <p:pic>
        <p:nvPicPr>
          <p:cNvPr id="6147" name="Picture 3" descr="mmadrena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16325" y="5932488"/>
            <a:ext cx="1531938" cy="925512"/>
          </a:xfrm>
          <a:noFill/>
          <a:ln/>
        </p:spPr>
      </p:pic>
      <p:pic>
        <p:nvPicPr>
          <p:cNvPr id="6149" name="Picture 5" descr="mmsignatur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 t="18150" b="18150"/>
          <a:stretch>
            <a:fillRect/>
          </a:stretch>
        </p:blipFill>
        <p:spPr>
          <a:noFill/>
          <a:ln/>
        </p:spPr>
      </p:pic>
      <p:sp>
        <p:nvSpPr>
          <p:cNvPr id="6148" name="Arc 4"/>
          <p:cNvSpPr>
            <a:spLocks/>
          </p:cNvSpPr>
          <p:nvPr/>
        </p:nvSpPr>
        <p:spPr bwMode="auto">
          <a:xfrm>
            <a:off x="1381125" y="3181350"/>
            <a:ext cx="2554288" cy="30654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3992 w 26812"/>
              <a:gd name="T1" fmla="*/ 43067 h 43200"/>
              <a:gd name="T2" fmla="*/ 26812 w 26812"/>
              <a:gd name="T3" fmla="*/ 638 h 43200"/>
              <a:gd name="T4" fmla="*/ 21600 w 2681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812" h="43200" fill="none" extrusionOk="0">
                <a:moveTo>
                  <a:pt x="23992" y="43067"/>
                </a:moveTo>
                <a:cubicBezTo>
                  <a:pt x="23197" y="43155"/>
                  <a:pt x="2239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356" y="-1"/>
                  <a:pt x="25107" y="214"/>
                  <a:pt x="26811" y="638"/>
                </a:cubicBezTo>
              </a:path>
              <a:path w="26812" h="43200" stroke="0" extrusionOk="0">
                <a:moveTo>
                  <a:pt x="23992" y="43067"/>
                </a:moveTo>
                <a:cubicBezTo>
                  <a:pt x="23197" y="43155"/>
                  <a:pt x="2239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356" y="-1"/>
                  <a:pt x="25107" y="214"/>
                  <a:pt x="26811" y="638"/>
                </a:cubicBezTo>
                <a:lnTo>
                  <a:pt x="21600" y="21600"/>
                </a:lnTo>
                <a:close/>
              </a:path>
            </a:pathLst>
          </a:custGeom>
          <a:noFill/>
          <a:ln w="127000" cap="rnd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04800" y="44450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b="1"/>
              <a:t>ACTH   (</a:t>
            </a:r>
            <a:r>
              <a:rPr lang="en-US" sz="3200" b="1"/>
              <a:t>+)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858000" y="4445000"/>
            <a:ext cx="213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b="1"/>
              <a:t> (</a:t>
            </a:r>
            <a:r>
              <a:rPr lang="en-US" sz="3200" b="1"/>
              <a:t>-)</a:t>
            </a:r>
            <a:r>
              <a:rPr lang="en-US" sz="2400" b="1"/>
              <a:t>   Cortisol</a:t>
            </a:r>
          </a:p>
        </p:txBody>
      </p:sp>
      <p:sp>
        <p:nvSpPr>
          <p:cNvPr id="6153" name="Arc 9"/>
          <p:cNvSpPr>
            <a:spLocks/>
          </p:cNvSpPr>
          <p:nvPr/>
        </p:nvSpPr>
        <p:spPr bwMode="auto">
          <a:xfrm rot="10800000">
            <a:off x="5189538" y="3195638"/>
            <a:ext cx="2354262" cy="306546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4514 w 24705"/>
              <a:gd name="T1" fmla="*/ 43003 h 43200"/>
              <a:gd name="T2" fmla="*/ 24705 w 24705"/>
              <a:gd name="T3" fmla="*/ 224 h 43200"/>
              <a:gd name="T4" fmla="*/ 21600 w 2470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705" h="43200" fill="none" extrusionOk="0">
                <a:moveTo>
                  <a:pt x="24513" y="43002"/>
                </a:moveTo>
                <a:cubicBezTo>
                  <a:pt x="23548" y="43134"/>
                  <a:pt x="225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639" y="-1"/>
                  <a:pt x="23676" y="74"/>
                  <a:pt x="24704" y="224"/>
                </a:cubicBezTo>
              </a:path>
              <a:path w="24705" h="43200" stroke="0" extrusionOk="0">
                <a:moveTo>
                  <a:pt x="24513" y="43002"/>
                </a:moveTo>
                <a:cubicBezTo>
                  <a:pt x="23548" y="43134"/>
                  <a:pt x="225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639" y="-1"/>
                  <a:pt x="23676" y="74"/>
                  <a:pt x="24704" y="224"/>
                </a:cubicBezTo>
                <a:lnTo>
                  <a:pt x="21600" y="21600"/>
                </a:lnTo>
                <a:close/>
              </a:path>
            </a:pathLst>
          </a:custGeom>
          <a:noFill/>
          <a:ln w="127000" cap="rnd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4644008" y="908720"/>
            <a:ext cx="0" cy="990600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733800" y="3810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</a:rPr>
              <a:t>CRH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429000" y="914400"/>
            <a:ext cx="91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b="1" dirty="0"/>
              <a:t>  </a:t>
            </a:r>
            <a:r>
              <a:rPr lang="en-US" sz="2400" b="1" dirty="0">
                <a:solidFill>
                  <a:srgbClr val="FFFF00"/>
                </a:solidFill>
              </a:rPr>
              <a:t>(</a:t>
            </a:r>
            <a:r>
              <a:rPr lang="en-US" sz="3200" b="1" dirty="0">
                <a:solidFill>
                  <a:srgbClr val="FFFF00"/>
                </a:solidFill>
              </a:rPr>
              <a:t>+)</a:t>
            </a:r>
          </a:p>
        </p:txBody>
      </p:sp>
      <p:sp>
        <p:nvSpPr>
          <p:cNvPr id="6157" name="Arc 13"/>
          <p:cNvSpPr>
            <a:spLocks/>
          </p:cNvSpPr>
          <p:nvPr/>
        </p:nvSpPr>
        <p:spPr bwMode="auto">
          <a:xfrm rot="11135527">
            <a:off x="5048250" y="923925"/>
            <a:ext cx="3517900" cy="3619500"/>
          </a:xfrm>
          <a:custGeom>
            <a:avLst/>
            <a:gdLst>
              <a:gd name="G0" fmla="+- 21600 0 0"/>
              <a:gd name="G1" fmla="+- 15897 0 0"/>
              <a:gd name="G2" fmla="+- 21600 0 0"/>
              <a:gd name="T0" fmla="*/ 28634 w 28634"/>
              <a:gd name="T1" fmla="*/ 36320 h 37497"/>
              <a:gd name="T2" fmla="*/ 6976 w 28634"/>
              <a:gd name="T3" fmla="*/ 0 h 37497"/>
              <a:gd name="T4" fmla="*/ 21600 w 28634"/>
              <a:gd name="T5" fmla="*/ 15897 h 37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634" h="37497" fill="none" extrusionOk="0">
                <a:moveTo>
                  <a:pt x="28633" y="36319"/>
                </a:moveTo>
                <a:cubicBezTo>
                  <a:pt x="26370" y="37099"/>
                  <a:pt x="23993" y="37496"/>
                  <a:pt x="21600" y="37497"/>
                </a:cubicBezTo>
                <a:cubicBezTo>
                  <a:pt x="9670" y="37497"/>
                  <a:pt x="0" y="27826"/>
                  <a:pt x="0" y="15897"/>
                </a:cubicBezTo>
                <a:cubicBezTo>
                  <a:pt x="-1" y="9855"/>
                  <a:pt x="2530" y="4090"/>
                  <a:pt x="6976" y="0"/>
                </a:cubicBezTo>
              </a:path>
              <a:path w="28634" h="37497" stroke="0" extrusionOk="0">
                <a:moveTo>
                  <a:pt x="28633" y="36319"/>
                </a:moveTo>
                <a:cubicBezTo>
                  <a:pt x="26370" y="37099"/>
                  <a:pt x="23993" y="37496"/>
                  <a:pt x="21600" y="37497"/>
                </a:cubicBezTo>
                <a:cubicBezTo>
                  <a:pt x="9670" y="37497"/>
                  <a:pt x="0" y="27826"/>
                  <a:pt x="0" y="15897"/>
                </a:cubicBezTo>
                <a:cubicBezTo>
                  <a:pt x="-1" y="9855"/>
                  <a:pt x="2530" y="4090"/>
                  <a:pt x="6976" y="0"/>
                </a:cubicBezTo>
                <a:lnTo>
                  <a:pt x="21600" y="15897"/>
                </a:lnTo>
                <a:close/>
              </a:path>
            </a:pathLst>
          </a:custGeom>
          <a:noFill/>
          <a:ln w="127000" cap="rnd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6553200" y="1295400"/>
            <a:ext cx="99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b="1"/>
              <a:t> (</a:t>
            </a:r>
            <a:r>
              <a:rPr lang="en-US" sz="3200" b="1"/>
              <a:t>-)</a:t>
            </a:r>
            <a:r>
              <a:rPr lang="en-US" sz="2400" b="1"/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1" grpId="0"/>
      <p:bldP spid="6152" grpId="0"/>
      <p:bldP spid="6153" grpId="0" animBg="1"/>
      <p:bldP spid="6154" grpId="0" animBg="1"/>
      <p:bldP spid="6155" grpId="0"/>
      <p:bldP spid="6156" grpId="0"/>
      <p:bldP spid="6157" grpId="0" animBg="1"/>
      <p:bldP spid="615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mpituitar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32238" y="1595438"/>
            <a:ext cx="1706562" cy="2057400"/>
          </a:xfrm>
          <a:noFill/>
          <a:ln/>
        </p:spPr>
      </p:pic>
      <p:pic>
        <p:nvPicPr>
          <p:cNvPr id="10243" name="Picture 3" descr="mmadrena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16325" y="5932488"/>
            <a:ext cx="1531938" cy="925512"/>
          </a:xfrm>
          <a:noFill/>
          <a:ln/>
        </p:spPr>
      </p:pic>
      <p:pic>
        <p:nvPicPr>
          <p:cNvPr id="10245" name="Picture 5" descr="mmsignatur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 t="18150" b="18150"/>
          <a:stretch>
            <a:fillRect/>
          </a:stretch>
        </p:blipFill>
        <p:spPr>
          <a:noFill/>
          <a:ln/>
        </p:spPr>
      </p:pic>
      <p:sp>
        <p:nvSpPr>
          <p:cNvPr id="10244" name="Arc 4"/>
          <p:cNvSpPr>
            <a:spLocks/>
          </p:cNvSpPr>
          <p:nvPr/>
        </p:nvSpPr>
        <p:spPr bwMode="auto">
          <a:xfrm>
            <a:off x="1371600" y="3200400"/>
            <a:ext cx="2554288" cy="30654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3992 w 26812"/>
              <a:gd name="T1" fmla="*/ 43067 h 43200"/>
              <a:gd name="T2" fmla="*/ 26812 w 26812"/>
              <a:gd name="T3" fmla="*/ 638 h 43200"/>
              <a:gd name="T4" fmla="*/ 21600 w 2681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812" h="43200" fill="none" extrusionOk="0">
                <a:moveTo>
                  <a:pt x="23992" y="43067"/>
                </a:moveTo>
                <a:cubicBezTo>
                  <a:pt x="23197" y="43155"/>
                  <a:pt x="2239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356" y="-1"/>
                  <a:pt x="25107" y="214"/>
                  <a:pt x="26811" y="638"/>
                </a:cubicBezTo>
              </a:path>
              <a:path w="26812" h="43200" stroke="0" extrusionOk="0">
                <a:moveTo>
                  <a:pt x="23992" y="43067"/>
                </a:moveTo>
                <a:cubicBezTo>
                  <a:pt x="23197" y="43155"/>
                  <a:pt x="2239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356" y="-1"/>
                  <a:pt x="25107" y="214"/>
                  <a:pt x="26811" y="638"/>
                </a:cubicBezTo>
                <a:lnTo>
                  <a:pt x="21600" y="21600"/>
                </a:lnTo>
                <a:close/>
              </a:path>
            </a:pathLst>
          </a:custGeom>
          <a:noFill/>
          <a:ln w="190500" cap="rnd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04800" y="44450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b="1"/>
              <a:t>ACTH   (</a:t>
            </a:r>
            <a:r>
              <a:rPr lang="en-US" sz="3200" b="1"/>
              <a:t>+)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858000" y="4445000"/>
            <a:ext cx="213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b="1"/>
              <a:t> (</a:t>
            </a:r>
            <a:r>
              <a:rPr lang="en-US" sz="3200" b="1"/>
              <a:t>-)</a:t>
            </a:r>
            <a:r>
              <a:rPr lang="en-US" sz="2400" b="1"/>
              <a:t>   Cortisol</a:t>
            </a:r>
          </a:p>
        </p:txBody>
      </p:sp>
      <p:sp>
        <p:nvSpPr>
          <p:cNvPr id="10248" name="Arc 8"/>
          <p:cNvSpPr>
            <a:spLocks/>
          </p:cNvSpPr>
          <p:nvPr/>
        </p:nvSpPr>
        <p:spPr bwMode="auto">
          <a:xfrm rot="10800000">
            <a:off x="5189538" y="3195638"/>
            <a:ext cx="2354262" cy="306546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4514 w 24705"/>
              <a:gd name="T1" fmla="*/ 43003 h 43200"/>
              <a:gd name="T2" fmla="*/ 24705 w 24705"/>
              <a:gd name="T3" fmla="*/ 224 h 43200"/>
              <a:gd name="T4" fmla="*/ 21600 w 2470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705" h="43200" fill="none" extrusionOk="0">
                <a:moveTo>
                  <a:pt x="24513" y="43002"/>
                </a:moveTo>
                <a:cubicBezTo>
                  <a:pt x="23548" y="43134"/>
                  <a:pt x="225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639" y="-1"/>
                  <a:pt x="23676" y="74"/>
                  <a:pt x="24704" y="224"/>
                </a:cubicBezTo>
              </a:path>
              <a:path w="24705" h="43200" stroke="0" extrusionOk="0">
                <a:moveTo>
                  <a:pt x="24513" y="43002"/>
                </a:moveTo>
                <a:cubicBezTo>
                  <a:pt x="23548" y="43134"/>
                  <a:pt x="225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639" y="-1"/>
                  <a:pt x="23676" y="74"/>
                  <a:pt x="24704" y="224"/>
                </a:cubicBezTo>
                <a:lnTo>
                  <a:pt x="21600" y="21600"/>
                </a:lnTo>
                <a:close/>
              </a:path>
            </a:pathLst>
          </a:custGeom>
          <a:noFill/>
          <a:ln w="190500" cap="rnd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4648200" y="838200"/>
            <a:ext cx="0" cy="9906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733800" y="3810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200" b="1"/>
              <a:t>CRH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495800" y="715963"/>
            <a:ext cx="914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b="1"/>
              <a:t>  (</a:t>
            </a:r>
            <a:r>
              <a:rPr lang="en-US" sz="3200" b="1"/>
              <a:t>+)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152400" y="609600"/>
            <a:ext cx="3368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rtl="0" eaLnBrk="0" hangingPunct="0"/>
            <a:r>
              <a:rPr lang="en-US" sz="2800" b="1" i="1" u="sng" dirty="0">
                <a:solidFill>
                  <a:srgbClr val="FFFF00"/>
                </a:solidFill>
                <a:latin typeface="Book Antiqua" pitchFamily="18" charset="0"/>
              </a:rPr>
              <a:t>ACTH-dependent Cushing’s disease</a:t>
            </a:r>
          </a:p>
        </p:txBody>
      </p:sp>
      <p:sp>
        <p:nvSpPr>
          <p:cNvPr id="10253" name="Oval 13"/>
          <p:cNvSpPr>
            <a:spLocks noChangeArrowheads="1"/>
          </p:cNvSpPr>
          <p:nvPr/>
        </p:nvSpPr>
        <p:spPr bwMode="auto">
          <a:xfrm>
            <a:off x="4343400" y="3200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-130175" y="2743200"/>
            <a:ext cx="4549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 eaLnBrk="0" hangingPunct="0"/>
            <a:r>
              <a:rPr lang="en-US" sz="2000" b="1">
                <a:solidFill>
                  <a:srgbClr val="FC0128"/>
                </a:solidFill>
                <a:latin typeface="Book Antiqua" pitchFamily="18" charset="0"/>
              </a:rPr>
              <a:t>Autonomous ACTH secreting tumour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5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2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6" grpId="0"/>
      <p:bldP spid="10247" grpId="0"/>
      <p:bldP spid="10248" grpId="0" animBg="1"/>
      <p:bldP spid="10253" grpId="0" animBg="1"/>
      <p:bldP spid="1025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61no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91680" y="210815"/>
            <a:ext cx="5654246" cy="6386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091145"/>
              </p:ext>
            </p:extLst>
          </p:nvPr>
        </p:nvGraphicFramePr>
        <p:xfrm>
          <a:off x="395536" y="692693"/>
          <a:ext cx="8352928" cy="57343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665599"/>
                <a:gridCol w="3687329"/>
              </a:tblGrid>
              <a:tr h="441100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/>
                        <a:t>Diagnosis</a:t>
                      </a:r>
                    </a:p>
                  </a:txBody>
                  <a:tcPr marL="78154" marR="78154" marT="39077" marB="390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/>
                        <a:t>Percent of patients</a:t>
                      </a:r>
                    </a:p>
                  </a:txBody>
                  <a:tcPr marL="78154" marR="78154" marT="39077" marB="39077" anchor="ctr"/>
                </a:tc>
              </a:tr>
              <a:tr h="4411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u="sng" dirty="0"/>
                        <a:t>ACTH-dependent Cushing's syndrome</a:t>
                      </a:r>
                    </a:p>
                  </a:txBody>
                  <a:tcPr marL="78154" marR="78154" marT="39077" marB="3907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100">
                <a:tc>
                  <a:txBody>
                    <a:bodyPr/>
                    <a:lstStyle/>
                    <a:p>
                      <a:r>
                        <a:rPr lang="en-US" sz="1800" b="1"/>
                        <a:t>Cushing's disease</a:t>
                      </a:r>
                    </a:p>
                  </a:txBody>
                  <a:tcPr marL="78154" marR="78154" marT="39077" marB="39077" anchor="ctr"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68</a:t>
                      </a:r>
                    </a:p>
                  </a:txBody>
                  <a:tcPr marL="78154" marR="78154" marT="39077" marB="39077" anchor="ctr"/>
                </a:tc>
              </a:tr>
              <a:tr h="441100">
                <a:tc>
                  <a:txBody>
                    <a:bodyPr/>
                    <a:lstStyle/>
                    <a:p>
                      <a:r>
                        <a:rPr lang="en-US" sz="1800" b="1"/>
                        <a:t>Ectopic ACTH syndrome</a:t>
                      </a:r>
                    </a:p>
                  </a:txBody>
                  <a:tcPr marL="78154" marR="78154" marT="39077" marB="39077" anchor="ctr"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12</a:t>
                      </a:r>
                    </a:p>
                  </a:txBody>
                  <a:tcPr marL="78154" marR="78154" marT="39077" marB="39077" anchor="ctr"/>
                </a:tc>
              </a:tr>
              <a:tr h="441100">
                <a:tc>
                  <a:txBody>
                    <a:bodyPr/>
                    <a:lstStyle/>
                    <a:p>
                      <a:r>
                        <a:rPr lang="en-US" sz="1800" b="1"/>
                        <a:t>Ectopic CRH syndrome</a:t>
                      </a:r>
                    </a:p>
                  </a:txBody>
                  <a:tcPr marL="78154" marR="78154" marT="39077" marB="39077" anchor="ctr"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&lt;&lt;1</a:t>
                      </a:r>
                    </a:p>
                  </a:txBody>
                  <a:tcPr marL="78154" marR="78154" marT="39077" marB="39077" anchor="ctr"/>
                </a:tc>
              </a:tr>
              <a:tr h="4411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u="sng" dirty="0"/>
                        <a:t>ACTH-independent Cushing's syndrome</a:t>
                      </a:r>
                    </a:p>
                  </a:txBody>
                  <a:tcPr marL="78154" marR="78154" marT="39077" marB="3907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100">
                <a:tc>
                  <a:txBody>
                    <a:bodyPr/>
                    <a:lstStyle/>
                    <a:p>
                      <a:r>
                        <a:rPr lang="en-US" sz="1800" b="1"/>
                        <a:t>Adrenal adenoma</a:t>
                      </a:r>
                    </a:p>
                  </a:txBody>
                  <a:tcPr marL="78154" marR="78154" marT="39077" marB="39077" anchor="ctr"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10</a:t>
                      </a:r>
                    </a:p>
                  </a:txBody>
                  <a:tcPr marL="78154" marR="78154" marT="39077" marB="39077" anchor="ctr"/>
                </a:tc>
              </a:tr>
              <a:tr h="441100">
                <a:tc>
                  <a:txBody>
                    <a:bodyPr/>
                    <a:lstStyle/>
                    <a:p>
                      <a:r>
                        <a:rPr lang="en-US" sz="1800" b="1" dirty="0"/>
                        <a:t>Adrenal carcinoma</a:t>
                      </a:r>
                    </a:p>
                  </a:txBody>
                  <a:tcPr marL="78154" marR="78154" marT="39077" marB="39077" anchor="ctr"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8</a:t>
                      </a:r>
                    </a:p>
                  </a:txBody>
                  <a:tcPr marL="78154" marR="78154" marT="39077" marB="39077" anchor="ctr"/>
                </a:tc>
              </a:tr>
              <a:tr h="441100">
                <a:tc>
                  <a:txBody>
                    <a:bodyPr/>
                    <a:lstStyle/>
                    <a:p>
                      <a:r>
                        <a:rPr lang="en-US" sz="1800" b="1"/>
                        <a:t>Micronodular hyperplasia</a:t>
                      </a:r>
                    </a:p>
                  </a:txBody>
                  <a:tcPr marL="78154" marR="78154" marT="39077" marB="3907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</a:t>
                      </a:r>
                    </a:p>
                  </a:txBody>
                  <a:tcPr marL="78154" marR="78154" marT="39077" marB="39077" anchor="ctr"/>
                </a:tc>
              </a:tr>
              <a:tr h="441100">
                <a:tc>
                  <a:txBody>
                    <a:bodyPr/>
                    <a:lstStyle/>
                    <a:p>
                      <a:r>
                        <a:rPr lang="en-US" sz="1800" b="1"/>
                        <a:t>Macronodular hyperplasia</a:t>
                      </a:r>
                    </a:p>
                  </a:txBody>
                  <a:tcPr marL="78154" marR="78154" marT="39077" marB="3907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&lt;&lt;1</a:t>
                      </a:r>
                    </a:p>
                  </a:txBody>
                  <a:tcPr marL="78154" marR="78154" marT="39077" marB="39077" anchor="ctr"/>
                </a:tc>
              </a:tr>
              <a:tr h="441100">
                <a:tc gridSpan="2">
                  <a:txBody>
                    <a:bodyPr/>
                    <a:lstStyle/>
                    <a:p>
                      <a:r>
                        <a:rPr lang="en-US" sz="1800" b="1"/>
                        <a:t>Pseudo-Cushing's syndrome</a:t>
                      </a:r>
                    </a:p>
                  </a:txBody>
                  <a:tcPr marL="78154" marR="78154" marT="39077" marB="3907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100">
                <a:tc>
                  <a:txBody>
                    <a:bodyPr/>
                    <a:lstStyle/>
                    <a:p>
                      <a:r>
                        <a:rPr lang="en-US" sz="1800" b="1"/>
                        <a:t>Major depressive disorder</a:t>
                      </a:r>
                    </a:p>
                  </a:txBody>
                  <a:tcPr marL="78154" marR="78154" marT="39077" marB="39077" anchor="ctr"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1</a:t>
                      </a:r>
                    </a:p>
                  </a:txBody>
                  <a:tcPr marL="78154" marR="78154" marT="39077" marB="39077" anchor="ctr"/>
                </a:tc>
              </a:tr>
              <a:tr h="441100">
                <a:tc>
                  <a:txBody>
                    <a:bodyPr/>
                    <a:lstStyle/>
                    <a:p>
                      <a:r>
                        <a:rPr lang="en-US" sz="1800" b="1"/>
                        <a:t>Alcoholism</a:t>
                      </a:r>
                    </a:p>
                  </a:txBody>
                  <a:tcPr marL="78154" marR="78154" marT="39077" marB="39077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&lt;&lt;1</a:t>
                      </a:r>
                    </a:p>
                  </a:txBody>
                  <a:tcPr marL="78154" marR="78154" marT="39077" marB="39077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 smtClean="0"/>
              <a:t>HPA-axis ( excessive </a:t>
            </a:r>
            <a:r>
              <a:rPr lang="en-CA" sz="3600" b="1" dirty="0" err="1" smtClean="0"/>
              <a:t>cortisol</a:t>
            </a:r>
            <a:r>
              <a:rPr lang="en-CA" sz="3600" b="1" dirty="0" smtClean="0"/>
              <a:t>)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400" dirty="0" smtClean="0"/>
              <a:t>80 %  HTN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400" dirty="0" smtClean="0"/>
              <a:t>Heart Failure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400" dirty="0" smtClean="0"/>
              <a:t>OSA: 33% mild, 18% severe.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400" dirty="0" smtClean="0"/>
              <a:t>Glucose intolerance in 60%, control of </a:t>
            </a:r>
            <a:r>
              <a:rPr lang="en-CA" sz="2400" dirty="0" err="1" smtClean="0"/>
              <a:t>hyperglycemia</a:t>
            </a:r>
            <a:endParaRPr lang="en-CA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400" dirty="0" smtClean="0"/>
              <a:t>Osteoporosis with vertebral fracture→→ positioning of patient in OR ( 50 %), 20 % with fracture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400" dirty="0" smtClean="0"/>
              <a:t>thin skin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</a:t>
            </a:r>
            <a:r>
              <a:rPr lang="en-CA" b="1" dirty="0" smtClean="0"/>
              <a:t>Anatomy</a:t>
            </a:r>
            <a:endParaRPr lang="en-CA" b="1" dirty="0"/>
          </a:p>
        </p:txBody>
      </p:sp>
      <p:pic>
        <p:nvPicPr>
          <p:cNvPr id="4" name="Content Placeholder 3" descr="Scan_Pic0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928802"/>
            <a:ext cx="6643734" cy="4429156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err="1" smtClean="0"/>
              <a:t>Hypoadrenalism</a:t>
            </a:r>
            <a:r>
              <a:rPr lang="en-US" sz="3600" b="1" dirty="0" smtClean="0"/>
              <a:t> (low ACTH and Low Cortisol)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pPr>
              <a:buFont typeface="Wingdings" charset="2"/>
              <a:buChar char="q"/>
            </a:pPr>
            <a:r>
              <a:rPr lang="en-US" sz="2400" dirty="0" smtClean="0"/>
              <a:t>Nausea</a:t>
            </a:r>
          </a:p>
          <a:p>
            <a:pPr>
              <a:buFont typeface="Wingdings" charset="2"/>
              <a:buChar char="q"/>
            </a:pPr>
            <a:r>
              <a:rPr lang="en-US" sz="2400" dirty="0" smtClean="0"/>
              <a:t>Vomiting</a:t>
            </a:r>
          </a:p>
          <a:p>
            <a:pPr>
              <a:buFont typeface="Wingdings" charset="2"/>
              <a:buChar char="q"/>
            </a:pPr>
            <a:r>
              <a:rPr lang="en-US" sz="2400" dirty="0" smtClean="0"/>
              <a:t>Abdominal pain</a:t>
            </a:r>
          </a:p>
          <a:p>
            <a:pPr>
              <a:buFont typeface="Wingdings" charset="2"/>
              <a:buChar char="q"/>
            </a:pPr>
            <a:r>
              <a:rPr lang="en-US" sz="2400" dirty="0" err="1" smtClean="0"/>
              <a:t>Diarrhoea</a:t>
            </a:r>
            <a:endParaRPr lang="en-US" sz="2400" dirty="0" smtClean="0"/>
          </a:p>
          <a:p>
            <a:pPr>
              <a:buFont typeface="Wingdings" charset="2"/>
              <a:buChar char="q"/>
            </a:pPr>
            <a:r>
              <a:rPr lang="en-US" sz="2400" dirty="0" smtClean="0"/>
              <a:t>Muscle ache</a:t>
            </a:r>
          </a:p>
          <a:p>
            <a:pPr>
              <a:buFont typeface="Wingdings" charset="2"/>
              <a:buChar char="q"/>
            </a:pPr>
            <a:r>
              <a:rPr lang="en-US" sz="2400" dirty="0" smtClean="0"/>
              <a:t>Dizziness and weakness</a:t>
            </a:r>
          </a:p>
          <a:p>
            <a:pPr>
              <a:buFont typeface="Wingdings" charset="2"/>
              <a:buChar char="q"/>
            </a:pPr>
            <a:r>
              <a:rPr lang="en-US" sz="2400" dirty="0" smtClean="0"/>
              <a:t>Tiredness</a:t>
            </a:r>
          </a:p>
          <a:p>
            <a:pPr>
              <a:buFont typeface="Wingdings" charset="2"/>
              <a:buChar char="q"/>
            </a:pPr>
            <a:r>
              <a:rPr lang="en-US" sz="2400" dirty="0" smtClean="0"/>
              <a:t>Weight loss</a:t>
            </a:r>
          </a:p>
          <a:p>
            <a:pPr>
              <a:buFont typeface="Wingdings" charset="2"/>
              <a:buChar char="q"/>
            </a:pPr>
            <a:r>
              <a:rPr lang="en-US" sz="2400" dirty="0" smtClean="0"/>
              <a:t>Hypotension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25909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 smtClean="0"/>
              <a:t>Management of </a:t>
            </a:r>
            <a:r>
              <a:rPr lang="en-CA" sz="3600" b="1" dirty="0" err="1" smtClean="0"/>
              <a:t>hypoadrenalism</a:t>
            </a:r>
            <a:endParaRPr lang="en-C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 smtClean="0"/>
          </a:p>
          <a:p>
            <a:pPr marL="0" indent="0">
              <a:buNone/>
            </a:pPr>
            <a:r>
              <a:rPr lang="en-CA" b="1" dirty="0" smtClean="0"/>
              <a:t>Cortisol replacement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10973071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 smtClean="0"/>
              <a:t>TSH-Producing adenoma</a:t>
            </a:r>
            <a:endParaRPr lang="en-C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n-CA" sz="2400" dirty="0" smtClean="0"/>
          </a:p>
          <a:p>
            <a:pPr>
              <a:buFont typeface="Wingdings" pitchFamily="2" charset="2"/>
              <a:buChar char="q"/>
            </a:pPr>
            <a:r>
              <a:rPr lang="en-CA" sz="2400" dirty="0" smtClean="0"/>
              <a:t>Very rare &lt; 2.8 %</a:t>
            </a:r>
          </a:p>
          <a:p>
            <a:pPr>
              <a:buFont typeface="Wingdings" pitchFamily="2" charset="2"/>
              <a:buChar char="q"/>
            </a:pPr>
            <a:endParaRPr lang="en-CA" sz="2400" dirty="0" smtClean="0"/>
          </a:p>
          <a:p>
            <a:pPr>
              <a:buFont typeface="Wingdings" pitchFamily="2" charset="2"/>
              <a:buChar char="q"/>
            </a:pPr>
            <a:r>
              <a:rPr lang="en-CA" sz="2400" dirty="0" smtClean="0"/>
              <a:t>Signs of hyperthyroidism</a:t>
            </a:r>
          </a:p>
          <a:p>
            <a:pPr>
              <a:buFont typeface="Wingdings" pitchFamily="2" charset="2"/>
              <a:buChar char="q"/>
            </a:pPr>
            <a:endParaRPr lang="en-CA" sz="2400" dirty="0" smtClean="0"/>
          </a:p>
          <a:p>
            <a:pPr>
              <a:buFont typeface="Wingdings" pitchFamily="2" charset="2"/>
              <a:buChar char="q"/>
            </a:pPr>
            <a:r>
              <a:rPr lang="en-CA" sz="2400" dirty="0" smtClean="0"/>
              <a:t>High TSH, FT4, FT3</a:t>
            </a:r>
          </a:p>
          <a:p>
            <a:pPr>
              <a:buFont typeface="Wingdings" pitchFamily="2" charset="2"/>
              <a:buChar char="q"/>
            </a:pPr>
            <a:endParaRPr lang="en-CA" sz="2400" dirty="0" smtClean="0"/>
          </a:p>
          <a:p>
            <a:pPr>
              <a:buFont typeface="Wingdings" pitchFamily="2" charset="2"/>
              <a:buChar char="q"/>
            </a:pPr>
            <a:r>
              <a:rPr lang="en-CA" sz="2400" dirty="0" smtClean="0"/>
              <a:t>Treatment </a:t>
            </a:r>
            <a:r>
              <a:rPr lang="en-CA" sz="2400" dirty="0" err="1" smtClean="0"/>
              <a:t>preop</a:t>
            </a:r>
            <a:r>
              <a:rPr lang="en-CA" sz="2400" dirty="0" smtClean="0"/>
              <a:t> with anti-thyroid meds pre-op</a:t>
            </a:r>
          </a:p>
          <a:p>
            <a:pPr>
              <a:buFont typeface="Wingdings" pitchFamily="2" charset="2"/>
              <a:buChar char="q"/>
            </a:pPr>
            <a:endParaRPr lang="en-CA" dirty="0" smtClean="0"/>
          </a:p>
          <a:p>
            <a:pPr>
              <a:buFont typeface="Wingdings" pitchFamily="2" charset="2"/>
              <a:buChar char="q"/>
            </a:pPr>
            <a:endParaRPr lang="en-CA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Central Hypothyroidism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Low TSH</a:t>
            </a:r>
          </a:p>
          <a:p>
            <a:r>
              <a:rPr lang="en-US" sz="2800" dirty="0" smtClean="0"/>
              <a:t>Low free T4 and T3</a:t>
            </a:r>
          </a:p>
          <a:p>
            <a:endParaRPr lang="en-US" sz="2800" dirty="0"/>
          </a:p>
        </p:txBody>
      </p:sp>
      <p:pic>
        <p:nvPicPr>
          <p:cNvPr id="4" name="Picture 3" descr="signs-of-hypothyroidis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340768"/>
            <a:ext cx="5070684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2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Central Hypothyroidism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pPr>
              <a:buFont typeface="Wingdings" charset="2"/>
              <a:buChar char="q"/>
            </a:pPr>
            <a:r>
              <a:rPr lang="en-US" sz="2800" dirty="0" smtClean="0"/>
              <a:t>Thyroxine replacement</a:t>
            </a:r>
          </a:p>
          <a:p>
            <a:pPr>
              <a:buFont typeface="Wingdings" charset="2"/>
              <a:buChar char="q"/>
            </a:pPr>
            <a:r>
              <a:rPr lang="en-US" sz="2800" dirty="0" smtClean="0"/>
              <a:t>Surgical removal of pituitary adenoma if large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96565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 err="1" smtClean="0"/>
              <a:t>Gonadotroph</a:t>
            </a:r>
            <a:r>
              <a:rPr lang="en-CA" sz="3600" b="1" dirty="0"/>
              <a:t> </a:t>
            </a:r>
            <a:r>
              <a:rPr lang="en-CA" sz="3600" b="1" dirty="0" smtClean="0"/>
              <a:t>Adenoma</a:t>
            </a:r>
            <a:endParaRPr lang="en-C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pPr>
              <a:buFont typeface="Wingdings" charset="2"/>
              <a:buChar char="q"/>
            </a:pPr>
            <a:r>
              <a:rPr lang="en-US" dirty="0" smtClean="0"/>
              <a:t>H</a:t>
            </a:r>
            <a:r>
              <a:rPr lang="en-CA" dirty="0" err="1"/>
              <a:t>i</a:t>
            </a:r>
            <a:r>
              <a:rPr lang="en-CA" dirty="0" err="1" smtClean="0"/>
              <a:t>gh</a:t>
            </a:r>
            <a:r>
              <a:rPr lang="en-CA" dirty="0" smtClean="0"/>
              <a:t> FSH, estradiol, and Low LH</a:t>
            </a:r>
          </a:p>
          <a:p>
            <a:pPr>
              <a:buFont typeface="Wingdings" charset="2"/>
              <a:buChar char="q"/>
            </a:pPr>
            <a:r>
              <a:rPr lang="en-CA" dirty="0" smtClean="0"/>
              <a:t>High serum free alpha subunit</a:t>
            </a:r>
          </a:p>
          <a:p>
            <a:pPr>
              <a:buFont typeface="Wingdings" charset="2"/>
              <a:buChar char="q"/>
            </a:pPr>
            <a:r>
              <a:rPr lang="en-CA" dirty="0" smtClean="0"/>
              <a:t>Surgical resection if large</a:t>
            </a:r>
          </a:p>
          <a:p>
            <a:pPr>
              <a:buFont typeface="Wingdings" charset="2"/>
              <a:buChar char="q"/>
            </a:pPr>
            <a:r>
              <a:rPr lang="en-CA" dirty="0" smtClean="0"/>
              <a:t>Radiation therapy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47101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rgbClr val="660033"/>
                </a:solidFill>
                <a:cs typeface="+mj-cs"/>
              </a:rPr>
              <a:t>Sheehan</a:t>
            </a:r>
            <a:r>
              <a:rPr lang="ja-JP" altLang="en-US" sz="2800" smtClean="0">
                <a:solidFill>
                  <a:srgbClr val="660033"/>
                </a:solidFill>
                <a:latin typeface="Arial"/>
                <a:cs typeface="+mj-cs"/>
              </a:rPr>
              <a:t>’</a:t>
            </a:r>
            <a:r>
              <a:rPr lang="en-US" sz="2800" smtClean="0">
                <a:solidFill>
                  <a:srgbClr val="660033"/>
                </a:solidFill>
                <a:cs typeface="+mj-cs"/>
              </a:rPr>
              <a:t>s Syndrome (</a:t>
            </a:r>
            <a:r>
              <a:rPr lang="en-US" sz="2800" smtClean="0">
                <a:cs typeface="+mj-cs"/>
              </a:rPr>
              <a:t>Panhypopituitarism)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14400"/>
            <a:ext cx="8610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solidFill>
                  <a:schemeClr val="tx2"/>
                </a:solidFill>
                <a:cs typeface="+mn-cs"/>
              </a:rPr>
              <a:t>Anterior Pituitary insufficiency commonly occurs in females with post-partum hemorrhage resulting in a clinical condition known as </a:t>
            </a:r>
            <a:r>
              <a:rPr lang="en-US" sz="2400" smtClean="0">
                <a:solidFill>
                  <a:srgbClr val="660033"/>
                </a:solidFill>
                <a:cs typeface="+mn-cs"/>
              </a:rPr>
              <a:t>Sheehan</a:t>
            </a:r>
            <a:r>
              <a:rPr lang="ja-JP" altLang="en-US" sz="2400" smtClean="0">
                <a:solidFill>
                  <a:srgbClr val="660033"/>
                </a:solidFill>
                <a:latin typeface="Arial"/>
                <a:cs typeface="+mn-cs"/>
              </a:rPr>
              <a:t>’</a:t>
            </a:r>
            <a:r>
              <a:rPr lang="en-US" sz="2400" smtClean="0">
                <a:solidFill>
                  <a:srgbClr val="660033"/>
                </a:solidFill>
                <a:cs typeface="+mn-cs"/>
              </a:rPr>
              <a:t>s Syndrome.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>
              <a:solidFill>
                <a:schemeClr val="tx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solidFill>
                  <a:schemeClr val="tx2"/>
                </a:solidFill>
                <a:cs typeface="+mn-cs"/>
              </a:rPr>
              <a:t>Anterior Pituitary which is highly vascular, gets enlarged during pregnancy. After childbirth, pituitary undergoes infarction &amp; necrosis due to post partum hemorrhage – giving rise to</a:t>
            </a:r>
            <a:r>
              <a:rPr lang="en-US" sz="2400" smtClean="0">
                <a:solidFill>
                  <a:schemeClr val="bg1"/>
                </a:solidFill>
                <a:cs typeface="+mn-cs"/>
              </a:rPr>
              <a:t> </a:t>
            </a:r>
            <a:r>
              <a:rPr lang="en-US" sz="2400" smtClean="0">
                <a:solidFill>
                  <a:schemeClr val="tx2"/>
                </a:solidFill>
                <a:cs typeface="+mn-cs"/>
              </a:rPr>
              <a:t>decreased levels of all the anterior pituitary hormones resulting in </a:t>
            </a:r>
            <a:r>
              <a:rPr lang="en-US" sz="2400" smtClean="0">
                <a:cs typeface="+mn-cs"/>
              </a:rPr>
              <a:t>Panhypopituitarism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>
              <a:solidFill>
                <a:srgbClr val="0000CC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solidFill>
                  <a:srgbClr val="0000CC"/>
                </a:solidFill>
                <a:cs typeface="+mn-cs"/>
              </a:rPr>
              <a:t>Posterior Pituitary hormones are not affected as ADH &amp; Oxytocin are synthesized by Hypothalamic neurons</a:t>
            </a:r>
          </a:p>
        </p:txBody>
      </p:sp>
    </p:spTree>
    <p:extLst>
      <p:ext uri="{BB962C8B-B14F-4D97-AF65-F5344CB8AC3E}">
        <p14:creationId xmlns:p14="http://schemas.microsoft.com/office/powerpoint/2010/main" val="4021029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b="1" dirty="0"/>
              <a:t>A</a:t>
            </a:r>
            <a:r>
              <a:rPr lang="en-CA" sz="3600" b="1" dirty="0" smtClean="0"/>
              <a:t>ssessment of pituitary function</a:t>
            </a:r>
            <a:endParaRPr lang="en-C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q"/>
            </a:pPr>
            <a:r>
              <a:rPr lang="en-CA" sz="2800" dirty="0" smtClean="0"/>
              <a:t>Baseline: TSH, FT4, FT3, LH, FSH, </a:t>
            </a:r>
            <a:r>
              <a:rPr lang="en-CA" sz="2800" dirty="0" err="1" smtClean="0"/>
              <a:t>Prolactin</a:t>
            </a:r>
            <a:r>
              <a:rPr lang="en-CA" sz="2800" dirty="0" smtClean="0"/>
              <a:t>, GH, IGF-</a:t>
            </a:r>
            <a:r>
              <a:rPr lang="en-CA" sz="2800" dirty="0" err="1" smtClean="0"/>
              <a:t>I,Testosterone</a:t>
            </a:r>
            <a:r>
              <a:rPr lang="en-CA" sz="2800" dirty="0" smtClean="0"/>
              <a:t>, </a:t>
            </a:r>
            <a:r>
              <a:rPr lang="en-CA" sz="2800" dirty="0" err="1" smtClean="0"/>
              <a:t>Estradiol</a:t>
            </a:r>
            <a:endParaRPr lang="en-CA" sz="2800" dirty="0" smtClean="0"/>
          </a:p>
          <a:p>
            <a:pPr>
              <a:buFont typeface="Wingdings" charset="2"/>
              <a:buChar char="q"/>
            </a:pPr>
            <a:r>
              <a:rPr lang="en-CA" sz="2800" dirty="0" smtClean="0"/>
              <a:t>MRI brain</a:t>
            </a:r>
          </a:p>
          <a:p>
            <a:pPr>
              <a:buFont typeface="Wingdings" charset="2"/>
              <a:buChar char="q"/>
            </a:pPr>
            <a:r>
              <a:rPr lang="en-CA" sz="2800" dirty="0" err="1" smtClean="0"/>
              <a:t>Neuropthalmic</a:t>
            </a:r>
            <a:r>
              <a:rPr lang="en-CA" sz="2800" dirty="0" smtClean="0"/>
              <a:t> evaluation of visual field</a:t>
            </a:r>
          </a:p>
          <a:p>
            <a:pPr>
              <a:buFont typeface="Wingdings" charset="2"/>
              <a:buChar char="q"/>
            </a:pPr>
            <a:r>
              <a:rPr lang="en-CA" sz="2800" dirty="0" smtClean="0"/>
              <a:t>Cardiac and respiratory assessment </a:t>
            </a:r>
          </a:p>
          <a:p>
            <a:pPr>
              <a:buFont typeface="Wingdings" charset="2"/>
              <a:buChar char="q"/>
            </a:pPr>
            <a:r>
              <a:rPr lang="en-CA" sz="2800" dirty="0" err="1" smtClean="0"/>
              <a:t>Anesthesiologist</a:t>
            </a:r>
            <a:r>
              <a:rPr lang="en-CA" sz="2800" dirty="0" smtClean="0"/>
              <a:t> for airway and </a:t>
            </a:r>
            <a:r>
              <a:rPr lang="en-CA" sz="2800" dirty="0" err="1" smtClean="0"/>
              <a:t>perioperative</a:t>
            </a:r>
            <a:r>
              <a:rPr lang="en-CA" sz="2800" dirty="0" smtClean="0"/>
              <a:t> monitoring</a:t>
            </a:r>
          </a:p>
          <a:p>
            <a:pPr>
              <a:buFont typeface="Wingdings" charset="2"/>
              <a:buChar char="q"/>
            </a:pPr>
            <a:r>
              <a:rPr lang="en-CA" sz="2800" dirty="0" smtClean="0"/>
              <a:t>Neurosurgeon </a:t>
            </a:r>
          </a:p>
          <a:p>
            <a:pPr>
              <a:buFont typeface="Wingdings" charset="2"/>
              <a:buChar char="q"/>
            </a:pPr>
            <a:r>
              <a:rPr lang="en-CA" sz="2800" dirty="0" smtClean="0"/>
              <a:t>ENT for </a:t>
            </a:r>
            <a:r>
              <a:rPr lang="en-CA" sz="2800" dirty="0" err="1" smtClean="0"/>
              <a:t>Endonasal</a:t>
            </a:r>
            <a:r>
              <a:rPr lang="en-CA" sz="2800" dirty="0" smtClean="0"/>
              <a:t> evaluation for surgical approach</a:t>
            </a:r>
          </a:p>
          <a:p>
            <a:pPr>
              <a:buFont typeface="Wingdings" charset="2"/>
              <a:buChar char="q"/>
            </a:pPr>
            <a:r>
              <a:rPr lang="en-CA" sz="2800" dirty="0" err="1" smtClean="0"/>
              <a:t>Preop</a:t>
            </a:r>
            <a:r>
              <a:rPr lang="en-CA" sz="2800" dirty="0" smtClean="0"/>
              <a:t> hormonal replacement: all pituitary adenoma should be covered with stress dose of HC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311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2590800"/>
            <a:ext cx="7772400" cy="1462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i="1" smtClean="0">
                <a:cs typeface="+mj-cs"/>
              </a:rPr>
              <a:t>POSTERIOR PITUITARY</a:t>
            </a:r>
            <a:br>
              <a:rPr lang="en-US" sz="4000" b="1" i="1" smtClean="0">
                <a:cs typeface="+mj-cs"/>
              </a:rPr>
            </a:br>
            <a:r>
              <a:rPr lang="en-US" sz="4000" b="1" i="1" smtClean="0">
                <a:cs typeface="+mj-cs"/>
              </a:rPr>
              <a:t/>
            </a:r>
            <a:br>
              <a:rPr lang="en-US" sz="4000" b="1" i="1" smtClean="0">
                <a:cs typeface="+mj-cs"/>
              </a:rPr>
            </a:br>
            <a:r>
              <a:rPr lang="en-US" sz="4000" b="1" i="1" smtClean="0">
                <a:cs typeface="+mj-cs"/>
              </a:rPr>
              <a:t>(NEUROHYPOPHYSIS)</a:t>
            </a:r>
          </a:p>
        </p:txBody>
      </p:sp>
    </p:spTree>
    <p:extLst>
      <p:ext uri="{BB962C8B-B14F-4D97-AF65-F5344CB8AC3E}">
        <p14:creationId xmlns:p14="http://schemas.microsoft.com/office/powerpoint/2010/main" val="356932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11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"/>
          <a:stretch>
            <a:fillRect/>
          </a:stretch>
        </p:blipFill>
        <p:spPr bwMode="auto">
          <a:xfrm>
            <a:off x="0" y="-125413"/>
            <a:ext cx="9144000" cy="644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67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506_Adenohypophysis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18130"/>
            <a:ext cx="5832648" cy="691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27946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7793038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cs typeface="+mj-cs"/>
              </a:rPr>
              <a:t>Hormones of posterior pituitary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762000"/>
            <a:ext cx="8382000" cy="5410200"/>
          </a:xfrm>
        </p:spPr>
        <p:txBody>
          <a:bodyPr/>
          <a:lstStyle/>
          <a:p>
            <a:pPr eaLnBrk="1" hangingPunct="1">
              <a:defRPr/>
            </a:pPr>
            <a:endParaRPr lang="en-US" sz="2800" smtClean="0">
              <a:cs typeface="+mn-cs"/>
            </a:endParaRPr>
          </a:p>
          <a:p>
            <a:pPr eaLnBrk="1" hangingPunct="1">
              <a:defRPr/>
            </a:pPr>
            <a:r>
              <a:rPr lang="en-US" sz="2800" b="1" smtClean="0">
                <a:cs typeface="+mn-cs"/>
              </a:rPr>
              <a:t>OXYTOCIN</a:t>
            </a:r>
          </a:p>
          <a:p>
            <a:pPr eaLnBrk="1" hangingPunct="1">
              <a:defRPr/>
            </a:pPr>
            <a:r>
              <a:rPr lang="en-US" sz="2800" b="1" smtClean="0">
                <a:cs typeface="+mn-cs"/>
              </a:rPr>
              <a:t>VASOPRESSIN</a:t>
            </a:r>
            <a:r>
              <a:rPr lang="en-US" sz="2800" smtClean="0">
                <a:cs typeface="+mn-cs"/>
              </a:rPr>
              <a:t> (Anti Diuretic hormone; ADH)</a:t>
            </a:r>
          </a:p>
          <a:p>
            <a:pPr eaLnBrk="1" hangingPunct="1">
              <a:defRPr/>
            </a:pPr>
            <a:r>
              <a:rPr lang="en-US" sz="2400" b="1" smtClean="0">
                <a:cs typeface="+mn-cs"/>
              </a:rPr>
              <a:t>SITE OF SYNTHESIS</a:t>
            </a:r>
            <a:r>
              <a:rPr lang="en-US" sz="2800" smtClean="0">
                <a:cs typeface="+mn-cs"/>
              </a:rPr>
              <a:t> – Cell bodies of magnocellular neurons in Supraoptic nucleus (SON) &amp; Paraventricular nucleus( PVN) of hypothalamus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PVN – Predominantly Oxytocin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SON- Predominantly Vasopressin</a:t>
            </a:r>
          </a:p>
          <a:p>
            <a:pPr eaLnBrk="1" hangingPunct="1">
              <a:defRPr/>
            </a:pPr>
            <a:endParaRPr lang="en-US" sz="280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99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cs typeface="+mj-cs"/>
              </a:rPr>
              <a:t>OXYTOCIN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3716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u="sng" smtClean="0">
                <a:cs typeface="+mn-cs"/>
              </a:rPr>
              <a:t>Site of synthesis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Mainly PVN of Hypothalamus 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1/6</a:t>
            </a:r>
            <a:r>
              <a:rPr lang="en-US" sz="2800" baseline="30000" smtClean="0">
                <a:cs typeface="+mn-cs"/>
              </a:rPr>
              <a:t>th</a:t>
            </a:r>
            <a:r>
              <a:rPr lang="en-US" sz="2800" smtClean="0">
                <a:cs typeface="+mn-cs"/>
              </a:rPr>
              <a:t> SON of Hypothalamus</a:t>
            </a:r>
          </a:p>
          <a:p>
            <a:pPr eaLnBrk="1" hangingPunct="1">
              <a:buFontTx/>
              <a:buNone/>
              <a:defRPr/>
            </a:pPr>
            <a:r>
              <a:rPr lang="en-US" sz="2800" u="sng" smtClean="0">
                <a:cs typeface="+mn-cs"/>
              </a:rPr>
              <a:t>Actions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Milk Ejection 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Contraction of Uterus</a:t>
            </a:r>
          </a:p>
          <a:p>
            <a:pPr eaLnBrk="1" hangingPunct="1">
              <a:buFontTx/>
              <a:buNone/>
              <a:defRPr/>
            </a:pPr>
            <a:r>
              <a:rPr lang="en-US" sz="2800" u="sng" smtClean="0">
                <a:cs typeface="+mn-cs"/>
              </a:rPr>
              <a:t>Mechanism of action</a:t>
            </a:r>
            <a:r>
              <a:rPr lang="en-US" sz="2800" smtClean="0"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Via G proteins</a:t>
            </a:r>
          </a:p>
          <a:p>
            <a:pPr eaLnBrk="1" hangingPunct="1">
              <a:defRPr/>
            </a:pPr>
            <a:endParaRPr lang="en-US" sz="280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36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>
                <a:cs typeface="+mj-cs"/>
              </a:rPr>
              <a:t>Factors affecting oxytocin secretion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66800" y="1828800"/>
            <a:ext cx="3810000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smtClean="0">
                <a:solidFill>
                  <a:srgbClr val="0033CC"/>
                </a:solidFill>
                <a:cs typeface="+mn-cs"/>
              </a:rPr>
              <a:t>   Factors stimulating release: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Suckling 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Emotions – Sight / sound of baby</a:t>
            </a:r>
            <a:r>
              <a:rPr lang="ja-JP" altLang="en-US" sz="2800" smtClean="0">
                <a:latin typeface="Arial"/>
                <a:cs typeface="+mn-cs"/>
              </a:rPr>
              <a:t>’</a:t>
            </a:r>
            <a:r>
              <a:rPr lang="en-US" sz="2800" smtClean="0">
                <a:cs typeface="+mn-cs"/>
              </a:rPr>
              <a:t>s cry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Dilatation of cervix (Parturition)</a:t>
            </a:r>
          </a:p>
          <a:p>
            <a:pPr eaLnBrk="1" hangingPunct="1">
              <a:buFontTx/>
              <a:buNone/>
              <a:defRPr/>
            </a:pPr>
            <a:endParaRPr lang="en-US" sz="2800" smtClean="0">
              <a:cs typeface="+mn-cs"/>
            </a:endParaRP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29200" y="1828800"/>
            <a:ext cx="3810000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smtClean="0">
                <a:solidFill>
                  <a:srgbClr val="0033CC"/>
                </a:solidFill>
                <a:cs typeface="+mn-cs"/>
              </a:rPr>
              <a:t>   Factors inhibiting  release: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Emotions- stress, fright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Drugs-Alcohol, etc. </a:t>
            </a:r>
          </a:p>
        </p:txBody>
      </p:sp>
    </p:spTree>
    <p:extLst>
      <p:ext uri="{BB962C8B-B14F-4D97-AF65-F5344CB8AC3E}">
        <p14:creationId xmlns:p14="http://schemas.microsoft.com/office/powerpoint/2010/main" val="112373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b="1" smtClean="0">
                <a:cs typeface="+mj-cs"/>
              </a:rPr>
              <a:t>MILK  EJECTION REFLEX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14400"/>
            <a:ext cx="74676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80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u="sng" smtClean="0">
                <a:cs typeface="+mn-cs"/>
              </a:rPr>
              <a:t>Stimulus</a:t>
            </a:r>
            <a:r>
              <a:rPr lang="en-US" sz="2400" smtClean="0">
                <a:cs typeface="+mn-cs"/>
              </a:rPr>
              <a:t>: Baby suckling the nipple (skin touch receptors around nipple)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u="sng" smtClean="0">
                <a:cs typeface="+mn-cs"/>
              </a:rPr>
              <a:t>Afferent</a:t>
            </a:r>
            <a:r>
              <a:rPr lang="en-US" sz="2400" b="1" smtClean="0">
                <a:cs typeface="+mn-cs"/>
              </a:rPr>
              <a:t>: </a:t>
            </a:r>
            <a:r>
              <a:rPr lang="en-US" sz="2400" smtClean="0">
                <a:cs typeface="+mn-cs"/>
              </a:rPr>
              <a:t>nerves from mammary glands- via spinal cord - End on PVN (&amp; SON)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u="sng" smtClean="0">
                <a:cs typeface="+mn-cs"/>
              </a:rPr>
              <a:t>Center</a:t>
            </a:r>
            <a:r>
              <a:rPr lang="en-US" sz="2400" smtClean="0">
                <a:cs typeface="+mn-cs"/>
              </a:rPr>
              <a:t>: PVN in hypothalamus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u="sng" smtClean="0">
                <a:cs typeface="+mn-cs"/>
              </a:rPr>
              <a:t>Efferent</a:t>
            </a:r>
            <a:r>
              <a:rPr lang="en-US" sz="2400" smtClean="0">
                <a:cs typeface="+mn-cs"/>
              </a:rPr>
              <a:t>: Action potentials travel down the nerve terminal to posterior Pituitary - Release of oxytocin into blood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cs typeface="+mn-cs"/>
              </a:rPr>
              <a:t>Oxytocin stimulates myoepithelial cells of breast to contract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u="sng" smtClean="0">
                <a:cs typeface="+mn-cs"/>
              </a:rPr>
              <a:t>Effect</a:t>
            </a:r>
            <a:r>
              <a:rPr lang="en-US" sz="2400" smtClean="0">
                <a:cs typeface="+mn-cs"/>
              </a:rPr>
              <a:t>: Ejection of milk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cs typeface="+mn-cs"/>
              </a:rPr>
              <a:t>Increased suckling - Increased stimulation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smtClean="0">
                <a:solidFill>
                  <a:schemeClr val="folHlink"/>
                </a:solidFill>
                <a:cs typeface="+mn-cs"/>
              </a:rPr>
              <a:t>Eg; for POSITIVE FEED BACK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cs typeface="+mn-cs"/>
              </a:rPr>
              <a:t>Terminated when baby stops suckling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>
                <a:solidFill>
                  <a:schemeClr val="folHlink"/>
                </a:solidFill>
                <a:cs typeface="+mn-cs"/>
              </a:rPr>
              <a:t>Eg;  for Neuro-endocrine reflex</a:t>
            </a:r>
            <a:r>
              <a:rPr lang="en-US" sz="2400" smtClean="0">
                <a:cs typeface="+mn-cs"/>
              </a:rPr>
              <a:t> (aff Neural, efferent endocrine)</a:t>
            </a:r>
          </a:p>
        </p:txBody>
      </p:sp>
    </p:spTree>
    <p:extLst>
      <p:ext uri="{BB962C8B-B14F-4D97-AF65-F5344CB8AC3E}">
        <p14:creationId xmlns:p14="http://schemas.microsoft.com/office/powerpoint/2010/main" val="2592290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9" r="15981" b="2885"/>
          <a:stretch>
            <a:fillRect/>
          </a:stretch>
        </p:blipFill>
        <p:spPr bwMode="auto">
          <a:xfrm>
            <a:off x="457200" y="533400"/>
            <a:ext cx="7086600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228600" y="685800"/>
            <a:ext cx="340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33CC"/>
                </a:solidFill>
                <a:latin typeface="Arial Black" charset="0"/>
              </a:rPr>
              <a:t>Milk ejection reflex</a:t>
            </a:r>
          </a:p>
        </p:txBody>
      </p:sp>
    </p:spTree>
    <p:extLst>
      <p:ext uri="{BB962C8B-B14F-4D97-AF65-F5344CB8AC3E}">
        <p14:creationId xmlns:p14="http://schemas.microsoft.com/office/powerpoint/2010/main" val="2732720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3095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Parturition Reflex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762000"/>
            <a:ext cx="8001000" cy="464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>
                <a:cs typeface="+mn-cs"/>
              </a:rPr>
              <a:t>      Descent of fetus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>
                <a:cs typeface="+mn-cs"/>
              </a:rPr>
              <a:t>    Dilatation of cervix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>
                <a:cs typeface="+mn-cs"/>
              </a:rPr>
              <a:t> Stimulation of stretch receptors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>
                <a:cs typeface="+mn-cs"/>
              </a:rPr>
              <a:t>Increased activity of afferent nerve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>
                <a:cs typeface="+mn-cs"/>
              </a:rPr>
              <a:t>     Stimulation of PVN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>
                <a:cs typeface="+mn-cs"/>
              </a:rPr>
              <a:t> Release of oxytocin into blood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>
                <a:cs typeface="+mn-cs"/>
              </a:rPr>
              <a:t>   Contraction of uterus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>
                <a:cs typeface="+mn-cs"/>
              </a:rPr>
              <a:t>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>
                <a:cs typeface="+mn-cs"/>
              </a:rPr>
              <a:t>     Expulsion of fetus</a:t>
            </a:r>
          </a:p>
        </p:txBody>
      </p:sp>
      <p:sp>
        <p:nvSpPr>
          <p:cNvPr id="73731" name="Line 4"/>
          <p:cNvSpPr>
            <a:spLocks noChangeShapeType="1"/>
          </p:cNvSpPr>
          <p:nvPr/>
        </p:nvSpPr>
        <p:spPr bwMode="auto">
          <a:xfrm>
            <a:off x="2895600" y="1295400"/>
            <a:ext cx="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73732" name="Line 5"/>
          <p:cNvSpPr>
            <a:spLocks noChangeShapeType="1"/>
          </p:cNvSpPr>
          <p:nvPr/>
        </p:nvSpPr>
        <p:spPr bwMode="auto">
          <a:xfrm>
            <a:off x="2895600" y="1828800"/>
            <a:ext cx="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73733" name="Line 6"/>
          <p:cNvSpPr>
            <a:spLocks noChangeShapeType="1"/>
          </p:cNvSpPr>
          <p:nvPr/>
        </p:nvSpPr>
        <p:spPr bwMode="auto">
          <a:xfrm>
            <a:off x="2895600" y="2362200"/>
            <a:ext cx="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73734" name="Line 7"/>
          <p:cNvSpPr>
            <a:spLocks noChangeShapeType="1"/>
          </p:cNvSpPr>
          <p:nvPr/>
        </p:nvSpPr>
        <p:spPr bwMode="auto">
          <a:xfrm>
            <a:off x="2895600" y="2895600"/>
            <a:ext cx="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73735" name="Line 8"/>
          <p:cNvSpPr>
            <a:spLocks noChangeShapeType="1"/>
          </p:cNvSpPr>
          <p:nvPr/>
        </p:nvSpPr>
        <p:spPr bwMode="auto">
          <a:xfrm>
            <a:off x="2895600" y="3429000"/>
            <a:ext cx="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73736" name="Line 9"/>
          <p:cNvSpPr>
            <a:spLocks noChangeShapeType="1"/>
          </p:cNvSpPr>
          <p:nvPr/>
        </p:nvSpPr>
        <p:spPr bwMode="auto">
          <a:xfrm>
            <a:off x="2895600" y="3962400"/>
            <a:ext cx="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73737" name="Line 10"/>
          <p:cNvSpPr>
            <a:spLocks noChangeShapeType="1"/>
          </p:cNvSpPr>
          <p:nvPr/>
        </p:nvSpPr>
        <p:spPr bwMode="auto">
          <a:xfrm>
            <a:off x="2895600" y="4495800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73738" name="Arc 11"/>
          <p:cNvSpPr>
            <a:spLocks/>
          </p:cNvSpPr>
          <p:nvPr/>
        </p:nvSpPr>
        <p:spPr bwMode="auto">
          <a:xfrm rot="488725" flipV="1">
            <a:off x="3922713" y="850900"/>
            <a:ext cx="3086100" cy="3886200"/>
          </a:xfrm>
          <a:custGeom>
            <a:avLst/>
            <a:gdLst>
              <a:gd name="T0" fmla="*/ 2147483647 w 33618"/>
              <a:gd name="T1" fmla="*/ 611509942 h 43200"/>
              <a:gd name="T2" fmla="*/ 0 w 33618"/>
              <a:gd name="T3" fmla="*/ 2147483647 h 43200"/>
              <a:gd name="T4" fmla="*/ 2147483647 w 33618"/>
              <a:gd name="T5" fmla="*/ 2147483647 h 43200"/>
              <a:gd name="T6" fmla="*/ 0 60000 65536"/>
              <a:gd name="T7" fmla="*/ 0 60000 65536"/>
              <a:gd name="T8" fmla="*/ 0 60000 65536"/>
              <a:gd name="T9" fmla="*/ 0 w 33618"/>
              <a:gd name="T10" fmla="*/ 0 h 43200"/>
              <a:gd name="T11" fmla="*/ 33618 w 33618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18" h="43200" fill="none" extrusionOk="0">
                <a:moveTo>
                  <a:pt x="6052" y="840"/>
                </a:moveTo>
                <a:cubicBezTo>
                  <a:pt x="7991" y="282"/>
                  <a:pt x="9999" y="-1"/>
                  <a:pt x="12018" y="0"/>
                </a:cubicBezTo>
                <a:cubicBezTo>
                  <a:pt x="23947" y="0"/>
                  <a:pt x="33618" y="9670"/>
                  <a:pt x="33618" y="21600"/>
                </a:cubicBezTo>
                <a:cubicBezTo>
                  <a:pt x="33618" y="33529"/>
                  <a:pt x="23947" y="43200"/>
                  <a:pt x="12018" y="43200"/>
                </a:cubicBezTo>
                <a:cubicBezTo>
                  <a:pt x="7738" y="43200"/>
                  <a:pt x="3555" y="41928"/>
                  <a:pt x="0" y="39547"/>
                </a:cubicBezTo>
              </a:path>
              <a:path w="33618" h="43200" stroke="0" extrusionOk="0">
                <a:moveTo>
                  <a:pt x="6052" y="840"/>
                </a:moveTo>
                <a:cubicBezTo>
                  <a:pt x="7991" y="282"/>
                  <a:pt x="9999" y="-1"/>
                  <a:pt x="12018" y="0"/>
                </a:cubicBezTo>
                <a:cubicBezTo>
                  <a:pt x="23947" y="0"/>
                  <a:pt x="33618" y="9670"/>
                  <a:pt x="33618" y="21600"/>
                </a:cubicBezTo>
                <a:cubicBezTo>
                  <a:pt x="33618" y="33529"/>
                  <a:pt x="23947" y="43200"/>
                  <a:pt x="12018" y="43200"/>
                </a:cubicBezTo>
                <a:cubicBezTo>
                  <a:pt x="7738" y="43200"/>
                  <a:pt x="3555" y="41928"/>
                  <a:pt x="0" y="39547"/>
                </a:cubicBezTo>
                <a:lnTo>
                  <a:pt x="12018" y="21600"/>
                </a:lnTo>
                <a:lnTo>
                  <a:pt x="6052" y="840"/>
                </a:lnTo>
                <a:close/>
              </a:path>
            </a:pathLst>
          </a:custGeom>
          <a:noFill/>
          <a:ln w="5715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0540" name="Text Box 12"/>
          <p:cNvSpPr txBox="1">
            <a:spLocks noChangeArrowheads="1"/>
          </p:cNvSpPr>
          <p:nvPr/>
        </p:nvSpPr>
        <p:spPr bwMode="auto">
          <a:xfrm>
            <a:off x="7070725" y="2249488"/>
            <a:ext cx="142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Positive </a:t>
            </a:r>
          </a:p>
          <a:p>
            <a:pPr>
              <a:defRPr/>
            </a:pPr>
            <a:r>
              <a:rPr lang="en-US" sz="24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249789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cs typeface="+mj-cs"/>
              </a:rPr>
              <a:t>VASOPRESSIN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219200"/>
            <a:ext cx="7162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Also called ANTIDIURETIC HORMONE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Prevents diuresis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Predominantly secreted by SON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Nonapeptide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085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cs typeface="+mj-cs"/>
              </a:rPr>
              <a:t>VASOPRESSIN - ACTIONS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143000"/>
            <a:ext cx="7696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Maintenance of Osmolarity &amp; ECF volume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Acts on DCT and CD of kidney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Inserts </a:t>
            </a:r>
            <a:r>
              <a:rPr lang="ja-JP" altLang="en-US" smtClean="0">
                <a:latin typeface="Arial"/>
                <a:cs typeface="+mn-cs"/>
              </a:rPr>
              <a:t>‘</a:t>
            </a:r>
            <a:r>
              <a:rPr lang="en-US" smtClean="0">
                <a:cs typeface="+mn-cs"/>
              </a:rPr>
              <a:t>aquaporins</a:t>
            </a:r>
            <a:r>
              <a:rPr lang="ja-JP" altLang="en-US" smtClean="0">
                <a:latin typeface="Arial"/>
                <a:cs typeface="+mn-cs"/>
              </a:rPr>
              <a:t>’</a:t>
            </a:r>
            <a:r>
              <a:rPr lang="en-US" smtClean="0">
                <a:cs typeface="+mn-cs"/>
              </a:rPr>
              <a:t> (water channels) &amp; increases permeability of the tubular cells to water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Increases water reabsorption</a:t>
            </a:r>
          </a:p>
        </p:txBody>
      </p:sp>
    </p:spTree>
    <p:extLst>
      <p:ext uri="{BB962C8B-B14F-4D97-AF65-F5344CB8AC3E}">
        <p14:creationId xmlns:p14="http://schemas.microsoft.com/office/powerpoint/2010/main" val="4293459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cs typeface="+mj-cs"/>
              </a:rPr>
              <a:t>VASOPRESSIN</a:t>
            </a:r>
            <a:r>
              <a:rPr lang="en-US" smtClean="0">
                <a:cs typeface="+mj-cs"/>
              </a:rPr>
              <a:t> 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Potent vasopressor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But not in physiological concentrations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However during hemorrhage vasopressin levels can increase – causes </a:t>
            </a:r>
            <a:r>
              <a:rPr lang="en-US" smtClean="0">
                <a:solidFill>
                  <a:schemeClr val="tx2"/>
                </a:solidFill>
                <a:cs typeface="+mn-cs"/>
              </a:rPr>
              <a:t>VASOCONSTRICTION</a:t>
            </a:r>
          </a:p>
        </p:txBody>
      </p:sp>
    </p:spTree>
    <p:extLst>
      <p:ext uri="{BB962C8B-B14F-4D97-AF65-F5344CB8AC3E}">
        <p14:creationId xmlns:p14="http://schemas.microsoft.com/office/powerpoint/2010/main" val="276708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0"/>
            <a:ext cx="7391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cs typeface="+mj-cs"/>
              </a:rPr>
              <a:t>Factors affecting ADH release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762000"/>
            <a:ext cx="4800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smtClean="0">
                <a:solidFill>
                  <a:srgbClr val="0033CC"/>
                </a:solidFill>
                <a:cs typeface="+mn-cs"/>
              </a:rPr>
              <a:t>   </a:t>
            </a:r>
            <a:r>
              <a:rPr lang="en-US" sz="2400" u="sng" smtClean="0">
                <a:solidFill>
                  <a:srgbClr val="0033CC"/>
                </a:solidFill>
                <a:cs typeface="+mn-cs"/>
              </a:rPr>
              <a:t>Factors stimulating release: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Increased plasma osmolarity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Hypovolemia (</a:t>
            </a:r>
            <a:r>
              <a:rPr lang="en-US" sz="2800" smtClean="0">
                <a:cs typeface="Arial" charset="0"/>
              </a:rPr>
              <a:t>↓</a:t>
            </a:r>
            <a:r>
              <a:rPr lang="en-US" sz="2800" smtClean="0">
                <a:cs typeface="+mn-cs"/>
              </a:rPr>
              <a:t>ECF volume)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Pain, emotion, stress, exercise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Standing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Angiotensin II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53000" y="762000"/>
            <a:ext cx="4191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smtClean="0">
                <a:solidFill>
                  <a:srgbClr val="0033CC"/>
                </a:solidFill>
                <a:cs typeface="+mn-cs"/>
              </a:rPr>
              <a:t>   </a:t>
            </a:r>
            <a:r>
              <a:rPr lang="en-US" sz="2400" u="sng" smtClean="0">
                <a:solidFill>
                  <a:srgbClr val="0033CC"/>
                </a:solidFill>
                <a:cs typeface="+mn-cs"/>
              </a:rPr>
              <a:t>Factors inhibiting  release</a:t>
            </a:r>
            <a:r>
              <a:rPr lang="en-US" sz="2800" u="sng" smtClean="0">
                <a:solidFill>
                  <a:srgbClr val="0033CC"/>
                </a:solidFill>
                <a:cs typeface="+mn-cs"/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Decreased plasma osmolarity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Arial" charset="0"/>
              </a:rPr>
              <a:t>↑ </a:t>
            </a:r>
            <a:r>
              <a:rPr lang="en-US" sz="2800" smtClean="0">
                <a:cs typeface="+mn-cs"/>
              </a:rPr>
              <a:t>ECF volume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 Alcohol </a:t>
            </a:r>
          </a:p>
        </p:txBody>
      </p:sp>
    </p:spTree>
    <p:extLst>
      <p:ext uri="{BB962C8B-B14F-4D97-AF65-F5344CB8AC3E}">
        <p14:creationId xmlns:p14="http://schemas.microsoft.com/office/powerpoint/2010/main" val="404036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0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0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0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/>
      <p:bldP spid="16077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07_Neurohypophysis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8125"/>
            <a:ext cx="6192688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7196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6324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cs typeface="+mj-cs"/>
              </a:rPr>
              <a:t>DIABETES INSIPIDUS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086600" cy="43037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Decreased ADH secretion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Characterized by polyuria (large volume of dilute urine) &amp; polydipsia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i="1" smtClean="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Central DI (Neurogenic)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smtClean="0">
                <a:cs typeface="Arial" charset="0"/>
              </a:rPr>
              <a:t>↓</a:t>
            </a:r>
            <a:r>
              <a:rPr lang="en-US" sz="2400" smtClean="0">
                <a:cs typeface="Arial" charset="0"/>
              </a:rPr>
              <a:t> </a:t>
            </a:r>
            <a:r>
              <a:rPr lang="en-US" sz="2400" smtClean="0"/>
              <a:t>synthesis/ secretion of ADH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Inherited  or  Acquired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i="1" smtClean="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Nephrogenic</a:t>
            </a:r>
            <a:r>
              <a:rPr lang="en-US" sz="2800" smtClean="0">
                <a:cs typeface="+mn-cs"/>
              </a:rPr>
              <a:t> </a:t>
            </a:r>
            <a:r>
              <a:rPr lang="en-US" sz="2800" i="1" smtClean="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DI</a:t>
            </a:r>
            <a:r>
              <a:rPr lang="en-US" sz="2800" smtClean="0">
                <a:cs typeface="+mn-cs"/>
              </a:rPr>
              <a:t>-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failure of receptors to respond to ADH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Inherited  or  Acquired</a:t>
            </a:r>
          </a:p>
        </p:txBody>
      </p:sp>
    </p:spTree>
    <p:extLst>
      <p:ext uri="{BB962C8B-B14F-4D97-AF65-F5344CB8AC3E}">
        <p14:creationId xmlns:p14="http://schemas.microsoft.com/office/powerpoint/2010/main" val="3573799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cs typeface="+mj-cs"/>
              </a:rPr>
              <a:t>SIADH (Syndrome of inappropriate ADH secretion)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077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Excessive secretion of ADH, despite continued renal excretion of Na</a:t>
            </a:r>
            <a:r>
              <a:rPr lang="en-US" sz="2800" baseline="30000" smtClean="0">
                <a:cs typeface="+mn-cs"/>
              </a:rPr>
              <a:t>+</a:t>
            </a:r>
            <a:r>
              <a:rPr lang="en-US" sz="2800" smtClean="0">
                <a:cs typeface="+mn-cs"/>
              </a:rPr>
              <a:t> (serum Na</a:t>
            </a:r>
            <a:r>
              <a:rPr lang="en-US" sz="2800" baseline="30000" smtClean="0">
                <a:cs typeface="+mn-cs"/>
              </a:rPr>
              <a:t>+</a:t>
            </a:r>
            <a:r>
              <a:rPr lang="en-US" sz="2800" smtClean="0">
                <a:cs typeface="+mn-cs"/>
              </a:rPr>
              <a:t> &lt;110meq/L-</a:t>
            </a:r>
            <a:r>
              <a:rPr lang="en-US" sz="2800" smtClean="0">
                <a:solidFill>
                  <a:schemeClr val="tx2"/>
                </a:solidFill>
                <a:cs typeface="+mn-cs"/>
              </a:rPr>
              <a:t>Hyponatraemia</a:t>
            </a:r>
            <a:r>
              <a:rPr lang="en-US" sz="2800" smtClean="0">
                <a:cs typeface="+mn-cs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solidFill>
                  <a:schemeClr val="tx2"/>
                </a:solidFill>
                <a:cs typeface="+mn-cs"/>
              </a:rPr>
              <a:t>Increased blood volume &amp; Hypoosmolality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solidFill>
                  <a:schemeClr val="tx2"/>
                </a:solidFill>
                <a:cs typeface="+mn-cs"/>
              </a:rPr>
              <a:t>Increased urine osmolarity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Accompanied by neurological signs-Irritability, confusion, muscular weakness, seizures</a:t>
            </a:r>
          </a:p>
        </p:txBody>
      </p:sp>
    </p:spTree>
    <p:extLst>
      <p:ext uri="{BB962C8B-B14F-4D97-AF65-F5344CB8AC3E}">
        <p14:creationId xmlns:p14="http://schemas.microsoft.com/office/powerpoint/2010/main" val="626094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3459</TotalTime>
  <Words>3187</Words>
  <Application>Microsoft Macintosh PowerPoint</Application>
  <PresentationFormat>On-screen Show (4:3)</PresentationFormat>
  <Paragraphs>604</Paragraphs>
  <Slides>91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2" baseType="lpstr">
      <vt:lpstr>Office Theme</vt:lpstr>
      <vt:lpstr>Pituitary Disorders</vt:lpstr>
      <vt:lpstr>Objectives </vt:lpstr>
      <vt:lpstr>Pituitary Development</vt:lpstr>
      <vt:lpstr>Pituitary Development</vt:lpstr>
      <vt:lpstr>Pituitary Anatomy </vt:lpstr>
      <vt:lpstr>PowerPoint Presentation</vt:lpstr>
      <vt:lpstr>Pituitary Anatomy</vt:lpstr>
      <vt:lpstr>PowerPoint Presentation</vt:lpstr>
      <vt:lpstr>PowerPoint Presentation</vt:lpstr>
      <vt:lpstr>Pituitary Anatomy</vt:lpstr>
      <vt:lpstr>Pituitary Anatomy</vt:lpstr>
      <vt:lpstr>Pituitary Anatomy</vt:lpstr>
      <vt:lpstr>Vascular and neural connections between the hypothalamus and pituitary </vt:lpstr>
      <vt:lpstr>Pituitary Anatomy</vt:lpstr>
      <vt:lpstr>Pituitary hormones </vt:lpstr>
      <vt:lpstr>PowerPoint Presentation</vt:lpstr>
      <vt:lpstr>Hypothalamic stimulatory hormones </vt:lpstr>
      <vt:lpstr>PowerPoint Presentation</vt:lpstr>
      <vt:lpstr>Hypothalamic inhibitory  hormones </vt:lpstr>
      <vt:lpstr>Sellar masses causes:</vt:lpstr>
      <vt:lpstr>Sellar masses causes:</vt:lpstr>
      <vt:lpstr>PowerPoint Presentation</vt:lpstr>
      <vt:lpstr>PowerPoint Presentation</vt:lpstr>
      <vt:lpstr>Evaluation of Pituitary mass</vt:lpstr>
      <vt:lpstr>Assessment of pituitary function</vt:lpstr>
      <vt:lpstr>Evaluation of  Pituitary lesion</vt:lpstr>
      <vt:lpstr>Primary &amp; secondary endocrine diseases</vt:lpstr>
      <vt:lpstr>Evaluation of Pituitary lesion</vt:lpstr>
      <vt:lpstr>Non- functional pituitary adenoma</vt:lpstr>
      <vt:lpstr>Approach to the patient with an incidental abnormality on MRI of the pituitary gland </vt:lpstr>
      <vt:lpstr>Treatment of Non- functional pituitary adenoma</vt:lpstr>
      <vt:lpstr>Prolactin</vt:lpstr>
      <vt:lpstr>Physiological actions of PRL</vt:lpstr>
      <vt:lpstr>Factors affecting PRL secretion</vt:lpstr>
      <vt:lpstr>PowerPoint Presentation</vt:lpstr>
      <vt:lpstr>Prolactinoma</vt:lpstr>
      <vt:lpstr>Prolactinoma </vt:lpstr>
      <vt:lpstr>PowerPoint Presentation</vt:lpstr>
      <vt:lpstr>Serum prolactin concentrations increase during pregnancy </vt:lpstr>
      <vt:lpstr>List of drugs known to cause hyperprolactinemia and/or galactorrhea </vt:lpstr>
      <vt:lpstr>Growth hormone </vt:lpstr>
      <vt:lpstr>ACTIONS OF GROWTH HORMONE:</vt:lpstr>
      <vt:lpstr>Actions of Growth Hormone </vt:lpstr>
      <vt:lpstr>PowerPoint Presentation</vt:lpstr>
      <vt:lpstr>GH action on bones</vt:lpstr>
      <vt:lpstr>PowerPoint Presentation</vt:lpstr>
      <vt:lpstr>2) Actions of GH on Metabolism </vt:lpstr>
      <vt:lpstr>Metabolic actions of GH</vt:lpstr>
      <vt:lpstr>Metabolic actions of GH</vt:lpstr>
      <vt:lpstr>Growth hormone disorder</vt:lpstr>
      <vt:lpstr>Clinical correlates of Anterior Pituitary</vt:lpstr>
      <vt:lpstr>PowerPoint Presentation</vt:lpstr>
      <vt:lpstr>Growth Hormone excess – Before Puberty</vt:lpstr>
      <vt:lpstr>GH  excess after Puberty</vt:lpstr>
      <vt:lpstr>PowerPoint Presentation</vt:lpstr>
      <vt:lpstr>Other features of Acromegaly</vt:lpstr>
      <vt:lpstr>PowerPoint Presentation</vt:lpstr>
      <vt:lpstr>PowerPoint Presentation</vt:lpstr>
      <vt:lpstr>Acromegaly Diagnosis </vt:lpstr>
      <vt:lpstr>Acromegaly complications </vt:lpstr>
      <vt:lpstr>Acromegaly treatment </vt:lpstr>
      <vt:lpstr>ACTH-disorders</vt:lpstr>
      <vt:lpstr>PowerPoint Presentation</vt:lpstr>
      <vt:lpstr>ACTH-disorders</vt:lpstr>
      <vt:lpstr>            </vt:lpstr>
      <vt:lpstr>PowerPoint Presentation</vt:lpstr>
      <vt:lpstr>PowerPoint Presentation</vt:lpstr>
      <vt:lpstr>PowerPoint Presentation</vt:lpstr>
      <vt:lpstr>HPA-axis ( excessive cortisol)</vt:lpstr>
      <vt:lpstr>Hypoadrenalism (low ACTH and Low Cortisol)</vt:lpstr>
      <vt:lpstr>Management of hypoadrenalism</vt:lpstr>
      <vt:lpstr>TSH-Producing adenoma</vt:lpstr>
      <vt:lpstr>Central Hypothyroidism</vt:lpstr>
      <vt:lpstr>Central Hypothyroidism</vt:lpstr>
      <vt:lpstr>Gonadotroph Adenoma</vt:lpstr>
      <vt:lpstr>Sheehan’s Syndrome (Panhypopituitarism)</vt:lpstr>
      <vt:lpstr>Assessment of pituitary function</vt:lpstr>
      <vt:lpstr>POSTERIOR PITUITARY  (NEUROHYPOPHYSIS)</vt:lpstr>
      <vt:lpstr>PowerPoint Presentation</vt:lpstr>
      <vt:lpstr>Hormones of posterior pituitary</vt:lpstr>
      <vt:lpstr>OXYTOCIN</vt:lpstr>
      <vt:lpstr>Factors affecting oxytocin secretion</vt:lpstr>
      <vt:lpstr>MILK  EJECTION REFLEX</vt:lpstr>
      <vt:lpstr>PowerPoint Presentation</vt:lpstr>
      <vt:lpstr>Parturition Reflex</vt:lpstr>
      <vt:lpstr>VASOPRESSIN</vt:lpstr>
      <vt:lpstr>VASOPRESSIN - ACTIONS</vt:lpstr>
      <vt:lpstr>VASOPRESSIN </vt:lpstr>
      <vt:lpstr>Factors affecting ADH release</vt:lpstr>
      <vt:lpstr>DIABETES INSIPIDUS</vt:lpstr>
      <vt:lpstr>SIADH (Syndrome of inappropriate ADH secretion)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Anterior pituitary insufficiency</dc:title>
  <dc:creator>aishah</dc:creator>
  <cp:lastModifiedBy>Anwar Jammah</cp:lastModifiedBy>
  <cp:revision>210</cp:revision>
  <dcterms:created xsi:type="dcterms:W3CDTF">2011-04-22T06:05:51Z</dcterms:created>
  <dcterms:modified xsi:type="dcterms:W3CDTF">2015-01-27T19:38:59Z</dcterms:modified>
</cp:coreProperties>
</file>