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5" r:id="rId3"/>
    <p:sldId id="386" r:id="rId4"/>
    <p:sldId id="397" r:id="rId5"/>
    <p:sldId id="409" r:id="rId6"/>
    <p:sldId id="396" r:id="rId7"/>
    <p:sldId id="398" r:id="rId8"/>
    <p:sldId id="399" r:id="rId9"/>
    <p:sldId id="400" r:id="rId10"/>
    <p:sldId id="352" r:id="rId11"/>
    <p:sldId id="353" r:id="rId12"/>
    <p:sldId id="354" r:id="rId13"/>
    <p:sldId id="356" r:id="rId14"/>
    <p:sldId id="401" r:id="rId15"/>
    <p:sldId id="402" r:id="rId16"/>
    <p:sldId id="403" r:id="rId17"/>
    <p:sldId id="404" r:id="rId18"/>
    <p:sldId id="406" r:id="rId19"/>
    <p:sldId id="405" r:id="rId20"/>
    <p:sldId id="407" r:id="rId21"/>
    <p:sldId id="408" r:id="rId22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41" autoAdjust="0"/>
    <p:restoredTop sz="94521" autoAdjust="0"/>
  </p:normalViewPr>
  <p:slideViewPr>
    <p:cSldViewPr>
      <p:cViewPr varScale="1">
        <p:scale>
          <a:sx n="65" d="100"/>
          <a:sy n="65" d="100"/>
        </p:scale>
        <p:origin x="-516" y="-108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3</a:t>
            </a:fld>
            <a:endParaRPr lang="en-US" altLang="en-US" smtClean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1219200"/>
            <a:ext cx="8999537" cy="4267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USED IN HYPOTHYROIDISM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144963"/>
            <a:ext cx="7042150" cy="1870075"/>
          </a:xfrm>
        </p:spPr>
        <p:txBody>
          <a:bodyPr rtlCol="0">
            <a:normAutofit/>
          </a:bodyPr>
          <a:lstStyle/>
          <a:p>
            <a:pPr defTabSz="992695" eaLnBrk="1" fontAlgn="auto" hangingPunct="1">
              <a:spcAft>
                <a:spcPts val="0"/>
              </a:spcAft>
              <a:defRPr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defTabSz="992695" eaLnBrk="1" fontAlgn="auto" hangingPunct="1">
              <a:spcAft>
                <a:spcPts val="0"/>
              </a:spcAft>
              <a:defRPr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Replacement therapy with synthetic thyroid hormone preparations</a:t>
            </a:r>
          </a:p>
          <a:p>
            <a:pPr eaLnBrk="1" hangingPunct="1"/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a long half life  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once 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thyroid levels within 2-3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empty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Parnteral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, 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33207"/>
            <a:ext cx="9601200" cy="728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800" b="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uses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regardless of etiology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Thyroid carcinoma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restlessness 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arrhythmias (Tachycardia, atrial fib.)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 , restlessness ,headache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(3-4 times) and rapid action 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- not recommended for routine replacement therapy ( requires multiple daily doses)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T4 &amp; T3  in a ratio 4:1 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major </a:t>
            </a:r>
            <a:r>
              <a:rPr lang="en-US" altLang="en-US" sz="2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</a:t>
            </a:r>
            <a:r>
              <a:rPr lang="en-US" altLang="en-US" sz="2800" b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are high cost and lack of therapeutic rationale because 35% of T4 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80025" y="2209800"/>
            <a:ext cx="4473575" cy="2341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72260" indent="-372260" algn="ctr" defTabSz="992695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>
              <a:solidFill>
                <a:srgbClr val="C00000"/>
              </a:solidFill>
              <a:cs typeface="Arial" charset="0"/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Azza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El-</a:t>
            </a:r>
            <a:r>
              <a:rPr lang="en-US" b="1" dirty="0" err="1" smtClean="0">
                <a:solidFill>
                  <a:srgbClr val="C00000"/>
                </a:solidFill>
              </a:rPr>
              <a:t>Medani</a:t>
            </a:r>
            <a:endParaRPr lang="ar-SA" b="1" dirty="0">
              <a:solidFill>
                <a:srgbClr val="C00000"/>
              </a:solidFill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ar-SA" sz="3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2209800"/>
            <a:ext cx="4648200" cy="2362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Abdulrahman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Almotrefi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levothyroxine 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rapid response but it may provoke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cardiotoxicity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may be used in case of adrenal and pituitary insufficiency. </a:t>
            </a: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maternal </a:t>
            </a: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 smtClean="0"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 describe 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understand 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Recognize treatment of special cases of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hypothyroidism such as myxedema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616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Thyroid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gland does not produce enough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hormones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Congenital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( cretinism  , dwarfism)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People 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 females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Diagnosed by low plasma levels of T3 &amp;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T4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Prevalence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is 14/1000 females and 1/1000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2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81000" y="59540"/>
            <a:ext cx="8915400" cy="675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hypothyroidism-Causes</a:t>
            </a:r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Autoimmune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 (Hashimoto’s thyroiditis)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Radioactive iodine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Post thyroidectomy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Anti-thyroid drugs (CMZ , PTU)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Other drugs ( Lithium,  </a:t>
            </a:r>
            <a:r>
              <a:rPr lang="en-IE" alt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Amioderone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Iodine deficiency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Sub-acute 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sz="2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 smtClean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hypothyroidism-causes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 smtClean="0"/>
          </a:p>
          <a:p>
            <a:pPr eaLnBrk="1" hangingPunct="1"/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  Hypothalamic disease</a:t>
            </a:r>
          </a:p>
          <a:p>
            <a:pPr eaLnBrk="1" hangingPunct="1"/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</a:t>
            </a: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Manifestations of </a:t>
            </a: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Hypothyroidism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</a:t>
            </a:r>
            <a:r>
              <a:rPr lang="en-US" altLang="en-US" sz="3500" b="0" dirty="0" smtClean="0">
                <a:solidFill>
                  <a:prstClr val="black"/>
                </a:solidFill>
                <a:latin typeface="Calibri"/>
                <a:cs typeface="+mn-cs"/>
              </a:rPr>
              <a:t>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2996</TotalTime>
  <Words>594</Words>
  <Application>Microsoft Office PowerPoint</Application>
  <PresentationFormat>Custom</PresentationFormat>
  <Paragraphs>187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DRUGS USED IN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3422</cp:lastModifiedBy>
  <cp:revision>411</cp:revision>
  <dcterms:created xsi:type="dcterms:W3CDTF">2006-04-04T11:17:20Z</dcterms:created>
  <dcterms:modified xsi:type="dcterms:W3CDTF">2015-02-04T07:38:44Z</dcterms:modified>
</cp:coreProperties>
</file>