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63" r:id="rId3"/>
    <p:sldId id="354" r:id="rId4"/>
    <p:sldId id="343" r:id="rId5"/>
    <p:sldId id="344" r:id="rId6"/>
    <p:sldId id="345" r:id="rId7"/>
    <p:sldId id="346" r:id="rId8"/>
    <p:sldId id="349" r:id="rId9"/>
    <p:sldId id="350" r:id="rId10"/>
    <p:sldId id="347" r:id="rId11"/>
    <p:sldId id="316" r:id="rId12"/>
    <p:sldId id="270" r:id="rId13"/>
    <p:sldId id="320" r:id="rId14"/>
    <p:sldId id="319" r:id="rId15"/>
    <p:sldId id="348" r:id="rId16"/>
    <p:sldId id="278" r:id="rId17"/>
    <p:sldId id="279" r:id="rId18"/>
    <p:sldId id="351" r:id="rId19"/>
    <p:sldId id="337" r:id="rId20"/>
    <p:sldId id="352" r:id="rId21"/>
    <p:sldId id="271" r:id="rId22"/>
    <p:sldId id="284" r:id="rId23"/>
    <p:sldId id="325" r:id="rId24"/>
    <p:sldId id="285" r:id="rId25"/>
    <p:sldId id="336" r:id="rId26"/>
    <p:sldId id="332" r:id="rId27"/>
    <p:sldId id="331" r:id="rId28"/>
    <p:sldId id="297" r:id="rId29"/>
    <p:sldId id="338" r:id="rId30"/>
    <p:sldId id="339" r:id="rId31"/>
    <p:sldId id="292" r:id="rId32"/>
    <p:sldId id="341" r:id="rId33"/>
    <p:sldId id="340" r:id="rId34"/>
    <p:sldId id="353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AB50C8"/>
    <a:srgbClr val="44018D"/>
    <a:srgbClr val="5300CC"/>
    <a:srgbClr val="A2965C"/>
    <a:srgbClr val="FDCD03"/>
    <a:srgbClr val="EDDAC5"/>
    <a:srgbClr val="FFED0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457200" y="3810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66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and drugs used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6576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Ishfaq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Bukhari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Assistant Professor of Pharmacology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Dept of Medical </a:t>
            </a:r>
            <a:r>
              <a:rPr lang="en-US" sz="3200" dirty="0" err="1" smtClean="0">
                <a:solidFill>
                  <a:schemeClr val="bg1"/>
                </a:solidFill>
              </a:rPr>
              <a:t>Pharmacolgy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King Saud </a:t>
            </a:r>
            <a:r>
              <a:rPr lang="en-US" sz="3200" dirty="0" err="1" smtClean="0">
                <a:solidFill>
                  <a:schemeClr val="bg1"/>
                </a:solidFill>
              </a:rPr>
              <a:t>Univerity</a:t>
            </a:r>
            <a:r>
              <a:rPr lang="en-US" sz="3200" dirty="0" smtClean="0">
                <a:solidFill>
                  <a:schemeClr val="bg1"/>
                </a:solidFill>
              </a:rPr>
              <a:t> Riyadh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Calcium &amp; vitamin 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Exercise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Don’t Smoke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crystaline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calcium phosphate salts(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star like cells in the bone matrix, 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 differentiation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   formation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BANK DEPOSITS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From birth through adolescence, new bone is built faster than old bone is removed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In mid-life, depending on lifestyle and other factors, bone removal can achieve     a balance with bone formation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After menopause, bone removal may accelerate due to a decrease in estrogen</a:t>
            </a:r>
            <a:r>
              <a:rPr lang="en-US" sz="3600" b="1" dirty="0">
                <a:solidFill>
                  <a:srgbClr val="FFFFFF"/>
                </a:solidFill>
                <a:latin typeface="Arial Unicode MS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LOSS &amp; AGING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000" b="1">
              <a:latin typeface="Arial Unicode MS" pitchFamily="50" charset="-128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7772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The first 5-15 years after menopause a woman can lose approximately    25 - 30 % of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bone &amp; approximately 10 – 15 % of cortical bone</a:t>
            </a: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Bone loss often occurs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without symptoms or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warning signs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562600" y="4114800"/>
          <a:ext cx="327660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Clip" r:id="rId3" imgW="1829520" imgH="968040" progId="">
                  <p:embed/>
                </p:oleObj>
              </mc:Choice>
              <mc:Fallback>
                <p:oleObj name="Clip" r:id="rId3" imgW="1829520" imgH="96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3276600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 marL="0" lvl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Calcium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&amp; vitamin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D (milk, cheese, yogurt, sunshine)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Exercise (Walk , run)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Don’t Smoke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1"/>
            <a:ext cx="2730236" cy="769441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(building)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495800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(Parathyroid hormone;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5814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decreasing its solubility and making it more resistant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also taken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2514600" y="2819400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38400" y="0"/>
            <a:ext cx="3886200" cy="2785378"/>
            <a:chOff x="2438400" y="0"/>
            <a:chExt cx="3886200" cy="2785378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0"/>
              <a:ext cx="38862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 (increased death of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osteoclast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733800" y="16764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1755735"/>
            <a:chOff x="228600" y="4038600"/>
            <a:chExt cx="8839200" cy="1755735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 (to avoid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esophagitis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).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Atrial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fibrillation &gt; women with alendronate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blocks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3124200" cy="83099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 (</a:t>
            </a:r>
            <a:r>
              <a:rPr lang="en-US" sz="2000" dirty="0" smtClean="0">
                <a:solidFill>
                  <a:srgbClr val="FF0000"/>
                </a:solidFill>
                <a:latin typeface="Bernard MT Condensed" pitchFamily="18" charset="0"/>
              </a:rPr>
              <a:t>still under investigation</a:t>
            </a:r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osteoprotegerin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419600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36795" cy="6858000"/>
            <a:chOff x="0" y="1"/>
            <a:chExt cx="7836795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152400"/>
              <a:ext cx="2835501" cy="614757"/>
              <a:chOff x="5001294" y="152400"/>
              <a:chExt cx="2835501" cy="6147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72200" y="152400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842064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533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RANKL binds to its receptor RANK on the surface of precursor and mature </a:t>
            </a:r>
            <a:r>
              <a:rPr lang="en-US" dirty="0" err="1" smtClean="0">
                <a:solidFill>
                  <a:schemeClr val="bg1"/>
                </a:solidFill>
              </a:rPr>
              <a:t>osteoclasts</a:t>
            </a:r>
            <a:r>
              <a:rPr lang="en-US" dirty="0" smtClean="0">
                <a:solidFill>
                  <a:schemeClr val="bg1"/>
                </a:solidFill>
              </a:rPr>
              <a:t>, and stimulates these cells to mature and </a:t>
            </a:r>
            <a:r>
              <a:rPr lang="en-US" dirty="0" err="1" smtClean="0">
                <a:solidFill>
                  <a:schemeClr val="bg1"/>
                </a:solidFill>
              </a:rPr>
              <a:t>resorb</a:t>
            </a:r>
            <a:r>
              <a:rPr lang="en-US" dirty="0" smtClean="0">
                <a:solidFill>
                  <a:schemeClr val="bg1"/>
                </a:solidFill>
              </a:rPr>
              <a:t> bone. OPG, which competes with RANK for binding to RANKL, is the physiological inhibitor of RANKL. </a:t>
            </a:r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chemeClr val="bg1"/>
                </a:solidFill>
              </a:rPr>
              <a:t> binds with high affinity to RANKL, mimicking the effect of OPG.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;</a:t>
            </a:r>
            <a:r>
              <a:rPr lang="en-US" sz="4800" dirty="0" smtClean="0">
                <a:solidFill>
                  <a:schemeClr val="bg1"/>
                </a:solidFill>
              </a:rPr>
              <a:t>Key points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inhbit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osteobalst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75" y="46482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667000" y="3733800"/>
            <a:ext cx="4191000" cy="2133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50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Adverse effects: HRT (estrogen): vaginal bleeding, risk of </a:t>
            </a:r>
            <a:r>
              <a:rPr lang="en-US" dirty="0" err="1" smtClean="0">
                <a:solidFill>
                  <a:srgbClr val="FFFFFF"/>
                </a:solidFill>
              </a:rPr>
              <a:t>breat</a:t>
            </a:r>
            <a:r>
              <a:rPr lang="en-US" dirty="0" smtClean="0">
                <a:solidFill>
                  <a:srgbClr val="FFFFFF"/>
                </a:solidFill>
              </a:rPr>
              <a:t> cancer, and venous </a:t>
            </a:r>
            <a:r>
              <a:rPr lang="en-US" dirty="0" err="1" smtClean="0">
                <a:solidFill>
                  <a:srgbClr val="FFFFFF"/>
                </a:solidFill>
              </a:rPr>
              <a:t>thrmboembolism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798" name="Image" r:id="rId7" imgW="3809524" imgH="1866667" progId="">
                      <p:embed/>
                    </p:oleObj>
                  </mc:Choice>
                  <mc:Fallback>
                    <p:oleObj name="Image" r:id="rId7" imgW="3809524" imgH="1866667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6" y="2450"/>
                            <a:ext cx="1392" cy="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Receptor modulator  (SERM) for prevention  and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treatment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52594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90369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Good for women with risk of  uterine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nd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breast cancer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300" b="1" baseline="0" dirty="0" smtClean="0">
                <a:solidFill>
                  <a:schemeClr val="bg1"/>
                </a:solidFill>
                <a:latin typeface="Arial Narrow" pitchFamily="34" charset="0"/>
              </a:rPr>
              <a:t>Lower risk of </a:t>
            </a:r>
            <a:r>
              <a:rPr lang="en-US" sz="3300" b="1" baseline="0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 Narrow" pitchFamily="34" charset="0"/>
              </a:rPr>
              <a:t>comopared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to estrogen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Relative efficacy of different therapeutic interventions on bone mineral density of the lumbar spine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OSTEOPOROSIS: “The Silent Disease”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14600" y="12954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Osteo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is Latin for “bone”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Porosis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means “porous or full of holes” 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“Osteoporosis” means “bones that are full of holes”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Osteoporosis can develop without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symptoms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457200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TYPES OF BONE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(1) Cortical – is hard, compact, dense bone (example: mid-section of larger, long-bones of arms and legs)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(2) </a:t>
            </a:r>
            <a:r>
              <a:rPr lang="en-US" sz="39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 – is spongy, porous and flexible bone (example: end of the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wrist, hip and the spine)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Activity - Understanding Our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08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HEALTHY BONE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1524000"/>
            <a:ext cx="4114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living tissue, which is constantly being broken down and rebuilt, a process called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remodeling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renewed like skin, hair and nails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1271" name="Picture 7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4176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-removes old bone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102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37" name="Picture 5" descr="b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514600" cy="17526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Formation-replaces old bone with new bone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40" name="Picture 8" descr="bo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2362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OSTEOCLASTS-PHASE 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10075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dal_yb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1828800" cy="15605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3657600"/>
            <a:ext cx="6934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osteoclasts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(think “C” for 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cutting of bone)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seek out old bone or damaged bone tissue and destroy it, leaving small spaces (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9" name="Picture 13" descr="PE0174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2362200" cy="147478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OSTEOBLASTS – PHASE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7010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500" b="1" dirty="0" err="1">
                <a:solidFill>
                  <a:srgbClr val="FFFFFF"/>
                </a:solidFill>
                <a:latin typeface="Arial" charset="0"/>
              </a:rPr>
              <a:t>osteoblasts</a:t>
            </a: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 (think “B” for builder) use minerals like calcium, phosphorus, and vitamin D to fill in the spaces with new bone (formation)</a:t>
            </a:r>
          </a:p>
        </p:txBody>
      </p:sp>
      <p:pic>
        <p:nvPicPr>
          <p:cNvPr id="20494" name="Picture 14" descr="HM003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2286000" cy="1887538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1825</Words>
  <Application>Microsoft Office PowerPoint</Application>
  <PresentationFormat>On-screen Show (4:3)</PresentationFormat>
  <Paragraphs>357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203</cp:revision>
  <dcterms:created xsi:type="dcterms:W3CDTF">2011-03-27T13:20:26Z</dcterms:created>
  <dcterms:modified xsi:type="dcterms:W3CDTF">2015-02-10T05:46:13Z</dcterms:modified>
</cp:coreProperties>
</file>