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60" r:id="rId5"/>
    <p:sldId id="264" r:id="rId6"/>
    <p:sldId id="262" r:id="rId7"/>
    <p:sldId id="261" r:id="rId8"/>
    <p:sldId id="263" r:id="rId9"/>
    <p:sldId id="296" r:id="rId10"/>
    <p:sldId id="266" r:id="rId11"/>
    <p:sldId id="268" r:id="rId12"/>
    <p:sldId id="297" r:id="rId13"/>
    <p:sldId id="269" r:id="rId14"/>
    <p:sldId id="270" r:id="rId15"/>
    <p:sldId id="267" r:id="rId16"/>
    <p:sldId id="265" r:id="rId17"/>
    <p:sldId id="273" r:id="rId18"/>
    <p:sldId id="298" r:id="rId19"/>
    <p:sldId id="274" r:id="rId20"/>
    <p:sldId id="303" r:id="rId21"/>
    <p:sldId id="272" r:id="rId22"/>
    <p:sldId id="271" r:id="rId23"/>
    <p:sldId id="301" r:id="rId24"/>
    <p:sldId id="302" r:id="rId25"/>
    <p:sldId id="300" r:id="rId26"/>
    <p:sldId id="30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FF33"/>
    <a:srgbClr val="3FFFFF"/>
    <a:srgbClr val="FFFFCC"/>
    <a:srgbClr val="CCFFFF"/>
    <a:srgbClr val="0116D9"/>
    <a:srgbClr val="0033CC"/>
    <a:srgbClr val="000099"/>
    <a:srgbClr val="0000CC"/>
    <a:srgbClr val="0000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60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92F35-90A7-4CF2-8110-A4DE401D5A0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4EF2A-9885-4942-9717-648AE90593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204B8-7714-4CE6-82B9-B102BA701CC3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49531-FA44-4D12-B721-9086173FE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3D57-22ED-44D2-96CF-A131A63923AB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llu_adrenal_gla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42" t="10170"/>
          <a:stretch>
            <a:fillRect/>
          </a:stretch>
        </p:blipFill>
        <p:spPr bwMode="auto">
          <a:xfrm>
            <a:off x="38637" y="96588"/>
            <a:ext cx="1954530" cy="2895600"/>
          </a:xfrm>
          <a:prstGeom prst="ellipse">
            <a:avLst/>
          </a:prstGeom>
          <a:gradFill flip="none" rotWithShape="1">
            <a:gsLst>
              <a:gs pos="0">
                <a:srgbClr val="5BD4FF"/>
              </a:gs>
              <a:gs pos="50000">
                <a:srgbClr val="C5E951"/>
              </a:gs>
              <a:gs pos="100000">
                <a:srgbClr val="D8BDFF"/>
              </a:gs>
            </a:gsLst>
            <a:lin ang="2700000" scaled="1"/>
            <a:tileRect/>
          </a:gradFill>
        </p:spPr>
      </p:pic>
      <p:pic>
        <p:nvPicPr>
          <p:cNvPr id="1028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>
            <a:off x="2895600" y="5217160"/>
            <a:ext cx="2590800" cy="1640840"/>
          </a:xfrm>
          <a:prstGeom prst="rect">
            <a:avLst/>
          </a:prstGeom>
          <a:noFill/>
        </p:spPr>
      </p:pic>
      <p:pic>
        <p:nvPicPr>
          <p:cNvPr id="1026" name="Picture 2" descr="C:\Documents and Settings\DR.OMNIA\My Documents\My Pictures\G NG GC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27" t="2888"/>
          <a:stretch>
            <a:fillRect/>
          </a:stretch>
        </p:blipFill>
        <p:spPr bwMode="auto">
          <a:xfrm>
            <a:off x="6019800" y="3886200"/>
            <a:ext cx="2619375" cy="2562225"/>
          </a:xfrm>
          <a:prstGeom prst="rect">
            <a:avLst/>
          </a:prstGeom>
          <a:noFill/>
          <a:effectLst>
            <a:glow rad="228600">
              <a:srgbClr val="00FFFF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49" t="14738" r="9735"/>
          <a:stretch>
            <a:fillRect/>
          </a:stretch>
        </p:blipFill>
        <p:spPr bwMode="auto">
          <a:xfrm>
            <a:off x="5943600" y="5830824"/>
            <a:ext cx="1125126" cy="990600"/>
          </a:xfrm>
          <a:prstGeom prst="ellipse">
            <a:avLst/>
          </a:prstGeom>
          <a:noFill/>
        </p:spPr>
      </p:pic>
      <p:pic>
        <p:nvPicPr>
          <p:cNvPr id="6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FF33">
                <a:tint val="45000"/>
                <a:satMod val="400000"/>
              </a:srgbClr>
            </a:duotone>
          </a:blip>
          <a:srcRect l="8849" t="14738" r="9735"/>
          <a:stretch>
            <a:fillRect/>
          </a:stretch>
        </p:blipFill>
        <p:spPr bwMode="auto">
          <a:xfrm>
            <a:off x="5334000" y="5486400"/>
            <a:ext cx="1125126" cy="990600"/>
          </a:xfrm>
          <a:prstGeom prst="ellipse">
            <a:avLst/>
          </a:prstGeom>
          <a:noFill/>
        </p:spPr>
      </p:pic>
      <p:pic>
        <p:nvPicPr>
          <p:cNvPr id="7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849" t="14738" r="9735"/>
          <a:stretch>
            <a:fillRect/>
          </a:stretch>
        </p:blipFill>
        <p:spPr bwMode="auto">
          <a:xfrm>
            <a:off x="4724400" y="5141976"/>
            <a:ext cx="1125126" cy="990600"/>
          </a:xfrm>
          <a:prstGeom prst="ellipse">
            <a:avLst/>
          </a:prstGeom>
          <a:noFill/>
        </p:spPr>
      </p:pic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6875602" y="3461366"/>
            <a:ext cx="2590800" cy="164084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8600" y="2873188"/>
            <a:ext cx="7162800" cy="12442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rgbClr val="CCFF33"/>
                </a:solidFill>
                <a:effectLst/>
              </a:rPr>
              <a:t>CORTICOSTEROIDS</a:t>
            </a:r>
            <a:endParaRPr lang="en-US" sz="6000" b="1" cap="none" spc="0" dirty="0">
              <a:ln/>
              <a:solidFill>
                <a:srgbClr val="CCFF33"/>
              </a:solidFill>
              <a:effectLst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igure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28600" y="191037"/>
            <a:ext cx="815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7282692" y="408633"/>
            <a:ext cx="1778562" cy="941758"/>
          </a:xfrm>
          <a:prstGeom prst="rect">
            <a:avLst/>
          </a:prstGeom>
          <a:noFill/>
        </p:spPr>
      </p:pic>
      <p:pic>
        <p:nvPicPr>
          <p:cNvPr id="1030" name="Picture 6" descr="http://3.bp.blogspot.com/_ZkSSURCm3FI/TQ3jNCZ4t2I/AAAAAAAALTw/ZqzqK42okU0/s400/01-coll-dna-knoll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001000" y="1562470"/>
            <a:ext cx="1066800" cy="1180730"/>
          </a:xfrm>
          <a:prstGeom prst="ellipse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7072" y="228600"/>
            <a:ext cx="3276600" cy="769441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PHARMACOLOGICAL ACTIONS = PHYSIOLOGICAL ACTION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179725"/>
            <a:ext cx="52578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dirty="0" smtClean="0">
                <a:solidFill>
                  <a:srgbClr val="E2FF8F"/>
                </a:solidFill>
                <a:latin typeface="Bernard MT Condensed" pitchFamily="18" charset="0"/>
              </a:rPr>
              <a:t>CHO: 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glucose utilization.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gluconeogenesis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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hyperglycaemia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181600"/>
            <a:ext cx="8610600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dirty="0" smtClean="0">
                <a:solidFill>
                  <a:srgbClr val="E2FF8F"/>
                </a:solidFill>
                <a:latin typeface="Bernard MT Condensed" pitchFamily="18" charset="0"/>
              </a:rPr>
              <a:t>Proteins: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anabolism &amp;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catabolism leading to:     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Negative nitrogen balance with muscle wasting +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uric a. production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Osteoporosis.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Retardation of growth in children.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Skin atrophy + capillary fragility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Symbol"/>
              </a:rPr>
              <a:t>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bruising and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stria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4179195"/>
            <a:ext cx="41148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dirty="0" smtClean="0">
                <a:solidFill>
                  <a:srgbClr val="E2FF8F"/>
                </a:solidFill>
                <a:latin typeface="Bernard MT Condensed" pitchFamily="18" charset="0"/>
              </a:rPr>
              <a:t>Fats: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fat deposition on shoulders, face and abdomen.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646" y="1062335"/>
            <a:ext cx="252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1. On METABOLISM</a:t>
            </a:r>
            <a:endParaRPr lang="en-US" sz="24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458200" y="152400"/>
            <a:ext cx="533400" cy="533400"/>
          </a:xfrm>
          <a:prstGeom prst="star5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646" y="1143000"/>
            <a:ext cx="6414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2. On INFLAMMATORY &amp; IMMUNE RESPONSE</a:t>
            </a:r>
            <a:endParaRPr lang="en-US" sz="24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646" y="1524000"/>
            <a:ext cx="8839200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vascular permeability; so 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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edema &amp; redundancy of soft tissues</a:t>
            </a:r>
          </a:p>
          <a:p>
            <a:pPr marL="0" lvl="1"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 release &amp; synthesis of inflammatory mediators; so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-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ve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PLA2  -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ve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b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</a:b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AA &amp; LTs pathways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….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  <a:p>
            <a:pPr marL="0" lvl="1">
              <a:lnSpc>
                <a:spcPts val="2600"/>
              </a:lnSpc>
              <a:buFont typeface="Wingdings 3"/>
              <a:buChar char="¤"/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antigen antibody reaction mast cell 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degranulation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&amp; transmitter release</a:t>
            </a:r>
          </a:p>
          <a:p>
            <a:pPr marL="0" lvl="1"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infiltration &amp; activity of inflammatory cells (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</a:rPr>
              <a:t>eosinophilic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, lymphocytic, …etc )  by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 cytokines &amp; 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chemokine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production</a:t>
            </a:r>
          </a:p>
          <a:p>
            <a:pPr marL="0" lvl="1"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 Complement formation </a:t>
            </a:r>
            <a:endParaRPr lang="en-US" altLang="zh-TW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33851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Calcium metabolism: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urinary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excretion &amp;  absorption from intestine (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antivitamin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D action).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14646" y="4622393"/>
            <a:ext cx="6477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Occurs with high doses &amp; long periods of treatment. </a:t>
            </a:r>
          </a:p>
          <a:p>
            <a:pPr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Sudden withdrawal of corticosteroids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produce a state of 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</a:rPr>
              <a:t>adrenocortical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 insufficiency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646" y="4262735"/>
            <a:ext cx="593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3. ON HYPOTHALAMIC-PITUITARY-ADRENAL AXIS</a:t>
            </a:r>
            <a:endParaRPr lang="en-US" sz="24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91200" y="4269845"/>
            <a:ext cx="3342793" cy="2588155"/>
            <a:chOff x="5791200" y="4269845"/>
            <a:chExt cx="3342793" cy="2588155"/>
          </a:xfrm>
        </p:grpSpPr>
        <p:pic>
          <p:nvPicPr>
            <p:cNvPr id="13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>
              <a:off x="5791200" y="5826760"/>
              <a:ext cx="2590800" cy="1031240"/>
            </a:xfrm>
            <a:prstGeom prst="rect">
              <a:avLst/>
            </a:prstGeom>
            <a:noFill/>
          </p:spPr>
        </p:pic>
        <p:pic>
          <p:nvPicPr>
            <p:cNvPr id="14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49" t="14738" r="9735"/>
            <a:stretch>
              <a:fillRect/>
            </a:stretch>
          </p:blipFill>
          <p:spPr bwMode="auto">
            <a:xfrm>
              <a:off x="7848600" y="5638800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5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 rot="5822390">
              <a:off x="7670109" y="4598472"/>
              <a:ext cx="1792511" cy="1135257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266163" y="5688168"/>
            <a:ext cx="593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4. Others</a:t>
            </a:r>
            <a:endParaRPr lang="en-US" sz="24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163" y="6043410"/>
            <a:ext cx="5486400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Euphoria or psychotic states: may occur (probably due to CNS electrolyte changes).</a:t>
            </a:r>
          </a:p>
          <a:p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8458200" y="76200"/>
            <a:ext cx="533400" cy="533400"/>
          </a:xfrm>
          <a:prstGeom prst="star5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10" grpId="0"/>
      <p:bldP spid="11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4571859">
            <a:off x="7111604" y="4841082"/>
            <a:ext cx="1151039" cy="1031240"/>
          </a:xfrm>
          <a:prstGeom prst="rect">
            <a:avLst/>
          </a:prstGeom>
          <a:noFill/>
        </p:spPr>
      </p:pic>
      <p:pic>
        <p:nvPicPr>
          <p:cNvPr id="15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7670109" y="4598472"/>
            <a:ext cx="1792511" cy="113525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736242"/>
            <a:ext cx="89154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spcBef>
                <a:spcPts val="600"/>
              </a:spcBef>
              <a:buClr>
                <a:srgbClr val="00FFFF"/>
              </a:buClr>
              <a:buFont typeface="Wingdings 2" pitchFamily="18" charset="2"/>
              <a:buChar char="®"/>
            </a:pP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Absorption;  </a:t>
            </a:r>
            <a:r>
              <a:rPr lang="en-US" altLang="zh-TW" sz="2200" b="1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Most preparations are 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 effective orally.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</a:t>
            </a:r>
            <a:r>
              <a:rPr lang="en-US" altLang="zh-TW" sz="22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Parentral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forms are also available.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Can get absorbed systemically when given at local sites (e.g. skin, respiratory </a:t>
            </a:r>
            <a:b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</a:b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tract, </a:t>
            </a:r>
            <a:r>
              <a:rPr lang="en-US" altLang="zh-TW" sz="22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conjunctival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sac, synovial spaces etc.)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228600"/>
            <a:ext cx="24384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782" y="2175064"/>
            <a:ext cx="8915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buClr>
                <a:srgbClr val="00FFFF"/>
              </a:buClr>
              <a:buFont typeface="Wingdings 2" pitchFamily="18" charset="2"/>
              <a:buChar char="®"/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Distribution;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90% or more of </a:t>
            </a:r>
            <a:r>
              <a:rPr lang="en-US" altLang="zh-TW" sz="22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cortisol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in plasma is transported by reversible </a:t>
            </a:r>
            <a:b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</a:b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binding to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Corticosteroids Binding  Globulin (CBG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) &amp; to albumin 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 * Corticosteroids compete with each other on CBG; 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    </a:t>
            </a:r>
            <a:r>
              <a:rPr lang="en-US" altLang="zh-TW" sz="2200" b="1" dirty="0" err="1" smtClean="0">
                <a:solidFill>
                  <a:srgbClr val="FFFF00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Glucocorticoids</a:t>
            </a:r>
            <a:r>
              <a:rPr lang="en-US" altLang="zh-TW" sz="2200" b="1" dirty="0" smtClean="0">
                <a:solidFill>
                  <a:srgbClr val="FFFF00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bind with high affinity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rgbClr val="FFFF00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    </a:t>
            </a:r>
            <a:r>
              <a:rPr lang="en-US" altLang="zh-TW" sz="2200" b="1" dirty="0" err="1" smtClean="0">
                <a:solidFill>
                  <a:srgbClr val="FFFF00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Mineralocorticoids</a:t>
            </a:r>
            <a:r>
              <a:rPr lang="en-US" altLang="zh-TW" sz="2200" b="1" dirty="0" smtClean="0">
                <a:solidFill>
                  <a:srgbClr val="FFFF00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bind with low affinity 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 * Only the unbound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free form is active 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&amp; can enter cells by diffusion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307175"/>
            <a:ext cx="8915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buClr>
                <a:srgbClr val="00FFFF"/>
              </a:buClr>
              <a:buFont typeface="Wingdings 2" pitchFamily="18" charset="2"/>
              <a:buChar char="®"/>
            </a:pP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Metabolism; 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are metabolized by the liver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  * Some preparations transform to active form in liver</a:t>
            </a:r>
          </a:p>
          <a:p>
            <a:pPr marL="36576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16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	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Cortisone 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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Hydrocortisone </a:t>
            </a:r>
          </a:p>
          <a:p>
            <a:pPr marL="36576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16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	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Prednisone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 </a:t>
            </a:r>
            <a:r>
              <a:rPr lang="en-US" altLang="zh-TW" sz="2200" b="1" u="heavy" dirty="0" err="1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Prednisolone</a:t>
            </a:r>
            <a:endParaRPr lang="en-US" altLang="zh-TW" sz="2200" b="1" u="heavy" dirty="0" smtClean="0">
              <a:solidFill>
                <a:schemeClr val="bg1"/>
              </a:solidFill>
              <a:uFill>
                <a:solidFill>
                  <a:srgbClr val="3FFFFF"/>
                </a:solidFill>
              </a:uFill>
              <a:latin typeface="Arial Narrow" pitchFamily="34" charset="0"/>
              <a:ea typeface="新細明體" pitchFamily="18" charset="-120"/>
              <a:sym typeface="Wingdings 3"/>
            </a:endParaRPr>
          </a:p>
          <a:p>
            <a:pPr marL="0" lvl="1">
              <a:lnSpc>
                <a:spcPts val="2500"/>
              </a:lnSpc>
              <a:spcBef>
                <a:spcPts val="600"/>
              </a:spcBef>
              <a:buClr>
                <a:srgbClr val="00FFFF"/>
              </a:buClr>
              <a:buFont typeface="Wingdings 2" pitchFamily="18" charset="2"/>
              <a:buChar char="®"/>
            </a:pP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t ½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is variable [ short, intermediate &amp; long acting ]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Excretion;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as soluble </a:t>
            </a:r>
            <a:r>
              <a:rPr lang="en-US" altLang="zh-TW" sz="22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sulphates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in the urine.</a:t>
            </a:r>
          </a:p>
        </p:txBody>
      </p:sp>
      <p:pic>
        <p:nvPicPr>
          <p:cNvPr id="14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49" t="14738" r="9735"/>
          <a:stretch>
            <a:fillRect/>
          </a:stretch>
        </p:blipFill>
        <p:spPr bwMode="auto">
          <a:xfrm>
            <a:off x="7848600" y="5562600"/>
            <a:ext cx="1125126" cy="990600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83"/>
          <p:cNvGraphicFramePr>
            <a:graphicFrameLocks/>
          </p:cNvGraphicFramePr>
          <p:nvPr/>
        </p:nvGraphicFramePr>
        <p:xfrm>
          <a:off x="228600" y="653408"/>
          <a:ext cx="8686800" cy="5936176"/>
        </p:xfrm>
        <a:graphic>
          <a:graphicData uri="http://schemas.openxmlformats.org/drawingml/2006/table">
            <a:tbl>
              <a:tblPr/>
              <a:tblGrid>
                <a:gridCol w="1981200"/>
                <a:gridCol w="1524000"/>
                <a:gridCol w="1524000"/>
                <a:gridCol w="3657600"/>
              </a:tblGrid>
              <a:tr h="358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SYSTEMIC Drugs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Anti-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inflam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Na retention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Preparations &amp; doses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</a:tr>
              <a:tr h="28340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Short Acting Preparations (t1/2 &lt; 12 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Cortisol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5 mg tablet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100 mg/vial ( IM/IV )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nard MT Condensed" pitchFamily="18" charset="0"/>
                        </a:rPr>
                        <a:t>EMERGENCY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Topical;  enema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Cortisone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5 mg tablet  /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not in liver disease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25 mg/vial (IM)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9483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Intermediate Acting Preparations (t</a:t>
                      </a:r>
                      <a:r>
                        <a:rPr kumimoji="0" lang="en-US" sz="2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1/2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=  12 -36 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Prednisone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2.5, 5, 10, 20, 50 mg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tablet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Prednisolone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5, 10 mg tablet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20 mg/vial (IM, 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intrarticular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Methyl- 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sym typeface="Symbol"/>
                        </a:rPr>
                        <a:t>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0.5, 1.0 gm (IM / slow IV)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79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Triamcinolone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4 mg Tab.,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10,40 mg/ml (IM &amp;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intrarticular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9557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Long Acting Preparations (t1/2 &gt; 36 h)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Dexamethasone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[Fluorinated]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0.5 mg tab.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4mg/ml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inj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( IM / IV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Betamethasone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[Fluorinated]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0.5, 1 mg tab.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4mg/ml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inj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(IM / IV)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89079"/>
            <a:ext cx="8686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CLASSIFICATION ACCORDING TO t </a:t>
            </a:r>
            <a:r>
              <a:rPr lang="en-US" sz="2200" baseline="-25000" dirty="0" smtClean="0">
                <a:solidFill>
                  <a:srgbClr val="00FFFF"/>
                </a:solidFill>
                <a:latin typeface="Bernard MT Condensed" pitchFamily="18" charset="0"/>
              </a:rPr>
              <a:t>1/2</a:t>
            </a: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 &amp; METHOD OF ADMINISTRATION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12" name="Sun 11"/>
          <p:cNvSpPr/>
          <p:nvPr/>
        </p:nvSpPr>
        <p:spPr>
          <a:xfrm>
            <a:off x="2312" y="1362364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0" y="2219036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/>
        </p:nvSpPr>
        <p:spPr>
          <a:xfrm>
            <a:off x="0" y="35052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/>
        </p:nvSpPr>
        <p:spPr>
          <a:xfrm>
            <a:off x="0" y="4352636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0" y="53340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0" y="5934364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8458200" cy="461665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CLASSIFICATION</a:t>
            </a: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 ACCORDING TO t </a:t>
            </a:r>
            <a:r>
              <a:rPr lang="en-US" sz="2200" baseline="-25000" dirty="0" smtClean="0">
                <a:solidFill>
                  <a:srgbClr val="00FFFF"/>
                </a:solidFill>
                <a:latin typeface="Bernard MT Condensed" pitchFamily="18" charset="0"/>
              </a:rPr>
              <a:t>1/2</a:t>
            </a: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 &amp; METHOD OF ADMINISTRATION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graphicFrame>
        <p:nvGraphicFramePr>
          <p:cNvPr id="6" name="Group 104"/>
          <p:cNvGraphicFramePr>
            <a:graphicFrameLocks/>
          </p:cNvGraphicFramePr>
          <p:nvPr/>
        </p:nvGraphicFramePr>
        <p:xfrm>
          <a:off x="228600" y="2743200"/>
          <a:ext cx="8686800" cy="3597909"/>
        </p:xfrm>
        <a:graphic>
          <a:graphicData uri="http://schemas.openxmlformats.org/drawingml/2006/table">
            <a:tbl>
              <a:tblPr/>
              <a:tblGrid>
                <a:gridCol w="3124200"/>
                <a:gridCol w="3873500"/>
                <a:gridCol w="1689100"/>
              </a:tblGrid>
              <a:tr h="427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ernard MT Condensed" pitchFamily="18" charset="0"/>
                        </a:rPr>
                        <a:t>TOPICAL DRUGS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ernard MT Condensed" pitchFamily="18" charset="0"/>
                        </a:rPr>
                        <a:t>Preparation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ernard MT Condensed" pitchFamily="18" charset="0"/>
                        </a:rPr>
                        <a:t>Potency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</a:tr>
              <a:tr h="288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Beclomethasone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0.025 % cream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Bernard MT Condensed" pitchFamily="18" charset="0"/>
                        </a:rPr>
                        <a:t>Potent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330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Betamethasone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0.025 &amp; 0.12 % cream, ointment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Bernard MT Condensed" pitchFamily="18" charset="0"/>
                        </a:rPr>
                        <a:t>Potent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Triamcinolone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actonide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0.1 % ointment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Bernard MT Condensed" pitchFamily="18" charset="0"/>
                        </a:rPr>
                        <a:t>Potent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26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Fluocinolone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actonide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0.025% ointment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Bernard MT Condensed" pitchFamily="18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35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Mometasone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0.1 % cream, ointment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Bernard MT Condensed" pitchFamily="18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360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Fluticasone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0.05 % cream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Bernard MT Condensed" pitchFamily="18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370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Hydrocortisone acetate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2.5 % ointment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Bernard MT Condensed" pitchFamily="18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379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Hydrocortisone acetate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0.1 – 1.0% ointment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nard MT Condensed" pitchFamily="18" charset="0"/>
                        </a:rPr>
                        <a:t>Mild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</a:tbl>
          </a:graphicData>
        </a:graphic>
      </p:graphicFrame>
      <p:graphicFrame>
        <p:nvGraphicFramePr>
          <p:cNvPr id="7" name="Group 106"/>
          <p:cNvGraphicFramePr>
            <a:graphicFrameLocks/>
          </p:cNvGraphicFramePr>
          <p:nvPr/>
        </p:nvGraphicFramePr>
        <p:xfrm>
          <a:off x="3514436" y="868468"/>
          <a:ext cx="5181600" cy="1801813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460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ernard MT Condensed" pitchFamily="18" charset="0"/>
                        </a:rPr>
                        <a:t>INHALANT  DRUGS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ernard MT Condensed" pitchFamily="18" charset="0"/>
                        </a:rPr>
                        <a:t>Administration Forms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</a:tr>
              <a:tr h="460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Beclomethasone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50,100,200 mcg/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md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inhaler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Fluticasone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25, 50 mcg/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md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inhaler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23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Budesonide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100,200 mcg/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md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inhaler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8600" y="757376"/>
            <a:ext cx="3429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2000" b="1" dirty="0" smtClean="0">
                <a:solidFill>
                  <a:srgbClr val="00FFFF"/>
                </a:solidFill>
                <a:latin typeface="Arial Narrow" pitchFamily="34" charset="0"/>
              </a:rPr>
              <a:t>N.B. </a:t>
            </a:r>
          </a:p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Changes in basic 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cortisol</a:t>
            </a:r>
            <a:endParaRPr lang="en-US" sz="2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19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molecule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compounds with </a:t>
            </a:r>
          </a:p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mineralocorticoid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activity.</a:t>
            </a:r>
          </a:p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g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reater potency</a:t>
            </a:r>
          </a:p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duration of action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463740"/>
            <a:ext cx="9144000" cy="343043"/>
          </a:xfrm>
          <a:prstGeom prst="rect">
            <a:avLst/>
          </a:prstGeom>
          <a:solidFill>
            <a:srgbClr val="6600FF"/>
          </a:solidFill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2400" b="1" dirty="0" smtClean="0">
                <a:solidFill>
                  <a:srgbClr val="00FFFF"/>
                </a:solidFill>
                <a:latin typeface="Arial Narrow" pitchFamily="34" charset="0"/>
              </a:rPr>
              <a:t>N.B. </a:t>
            </a:r>
            <a:r>
              <a:rPr lang="en-US" sz="2400" b="1" u="heavy" dirty="0" smtClean="0">
                <a:solidFill>
                  <a:srgbClr val="00FFFF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</a:rPr>
              <a:t>Mild-moderate</a:t>
            </a:r>
            <a:r>
              <a:rPr lang="en-US" sz="2400" b="1" dirty="0" smtClean="0">
                <a:solidFill>
                  <a:srgbClr val="00FFFF"/>
                </a:solidFill>
                <a:latin typeface="Arial Narrow" pitchFamily="34" charset="0"/>
              </a:rPr>
              <a:t> topical steroids are applied on the 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face</a:t>
            </a:r>
            <a:r>
              <a:rPr lang="en-US" sz="2400" b="1" dirty="0" smtClean="0">
                <a:solidFill>
                  <a:srgbClr val="00FFFF"/>
                </a:solidFill>
                <a:latin typeface="Arial Narrow" pitchFamily="34" charset="0"/>
              </a:rPr>
              <a:t> as </a:t>
            </a:r>
            <a:r>
              <a:rPr lang="en-US" sz="2400" b="1" u="heavy" dirty="0" smtClean="0">
                <a:solidFill>
                  <a:srgbClr val="00FFFF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</a:rPr>
              <a:t>creams</a:t>
            </a:r>
            <a:r>
              <a:rPr lang="en-US" sz="2400" b="1" dirty="0" smtClean="0">
                <a:solidFill>
                  <a:srgbClr val="00FFFF"/>
                </a:solidFill>
                <a:latin typeface="Arial Narrow" pitchFamily="34" charset="0"/>
              </a:rPr>
              <a:t> only</a:t>
            </a:r>
          </a:p>
        </p:txBody>
      </p:sp>
      <p:sp>
        <p:nvSpPr>
          <p:cNvPr id="17" name="Sun 16"/>
          <p:cNvSpPr/>
          <p:nvPr/>
        </p:nvSpPr>
        <p:spPr>
          <a:xfrm>
            <a:off x="3276600" y="18288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3276600" y="2265216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/>
        </p:nvSpPr>
        <p:spPr>
          <a:xfrm>
            <a:off x="8915400" y="32004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/>
        </p:nvSpPr>
        <p:spPr>
          <a:xfrm>
            <a:off x="8915400" y="39624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/>
          <p:cNvSpPr/>
          <p:nvPr/>
        </p:nvSpPr>
        <p:spPr>
          <a:xfrm>
            <a:off x="8915400" y="4742872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n 22"/>
          <p:cNvSpPr/>
          <p:nvPr/>
        </p:nvSpPr>
        <p:spPr>
          <a:xfrm>
            <a:off x="8915400" y="51816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/>
          <p:cNvSpPr/>
          <p:nvPr/>
        </p:nvSpPr>
        <p:spPr>
          <a:xfrm>
            <a:off x="8915400" y="59436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3.bp.blogspot.com/_ZkSSURCm3FI/TQ3jNCZ4t2I/AAAAAAAALTw/ZqzqK42okU0/s400/01-coll-dna-knoll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001000" y="5524870"/>
            <a:ext cx="1066800" cy="1180730"/>
          </a:xfrm>
          <a:prstGeom prst="ellipse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 l="1220" t="392" b="1494"/>
          <a:stretch>
            <a:fillRect/>
          </a:stretch>
        </p:blipFill>
        <p:spPr bwMode="auto">
          <a:xfrm>
            <a:off x="285721" y="1834701"/>
            <a:ext cx="7105679" cy="4908413"/>
          </a:xfrm>
          <a:prstGeom prst="rect">
            <a:avLst/>
          </a:prstGeom>
          <a:gradFill flip="none" rotWithShape="1">
            <a:gsLst>
              <a:gs pos="8000">
                <a:srgbClr val="CCFF33"/>
              </a:gs>
              <a:gs pos="50000">
                <a:srgbClr val="8BFFFF"/>
              </a:gs>
              <a:gs pos="61000">
                <a:schemeClr val="bg1"/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6875602" y="3461366"/>
            <a:ext cx="2590800" cy="16408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" y="569889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Time of administration of GCs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specially on prolonged use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follows  natural circadian rhythm  i.e. early morning 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to minimize </a:t>
            </a:r>
            <a:r>
              <a:rPr lang="en-US" sz="2400" b="1" spc="-40" dirty="0" err="1" smtClean="0">
                <a:solidFill>
                  <a:schemeClr val="bg1"/>
                </a:solidFill>
                <a:latin typeface="Arial Narrow" pitchFamily="34" charset="0"/>
              </a:rPr>
              <a:t>hypothalamo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-pituitary-adrenal axis impairment. Better if administered on alternate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084" y="152400"/>
            <a:ext cx="2337516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Dosage Schedule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wn Arrow 32"/>
          <p:cNvSpPr/>
          <p:nvPr/>
        </p:nvSpPr>
        <p:spPr>
          <a:xfrm>
            <a:off x="8522852" y="685800"/>
            <a:ext cx="533400" cy="5181600"/>
          </a:xfrm>
          <a:prstGeom prst="downArrow">
            <a:avLst>
              <a:gd name="adj1" fmla="val 21026"/>
              <a:gd name="adj2" fmla="val 50000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486400" y="671847"/>
            <a:ext cx="533400" cy="304800"/>
          </a:xfrm>
          <a:prstGeom prst="downArrow">
            <a:avLst>
              <a:gd name="adj1" fmla="val 21026"/>
              <a:gd name="adj2" fmla="val 50000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21041359" flipH="1">
            <a:off x="797876" y="1011497"/>
            <a:ext cx="2820630" cy="673167"/>
          </a:xfrm>
          <a:prstGeom prst="rect">
            <a:avLst/>
          </a:prstGeom>
          <a:noFill/>
        </p:spPr>
      </p:pic>
      <p:pic>
        <p:nvPicPr>
          <p:cNvPr id="1030" name="Picture 6" descr="http://3.bp.blogspot.com/_ZkSSURCm3FI/TQ3jNCZ4t2I/AAAAAAAALTw/ZqzqK42okU0/s400/01-coll-dna-knoll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16352" y="793442"/>
            <a:ext cx="838201" cy="927717"/>
          </a:xfrm>
          <a:prstGeom prst="ellipse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43202" y="304800"/>
            <a:ext cx="6096000" cy="461665"/>
          </a:xfrm>
          <a:prstGeom prst="rect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0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HORMONE REPLACEMENT THERAPY</a:t>
            </a:r>
            <a:endParaRPr lang="en-US" sz="2400" b="1" dirty="0">
              <a:solidFill>
                <a:srgbClr val="CCFF33"/>
              </a:solidFill>
              <a:latin typeface="Arial Narrow" pitchFamily="34" charset="0"/>
            </a:endParaRPr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 flipV="1">
            <a:off x="1828800" y="535633"/>
            <a:ext cx="914402" cy="11720"/>
          </a:xfrm>
          <a:prstGeom prst="straightConnector1">
            <a:avLst/>
          </a:prstGeom>
          <a:ln w="38100">
            <a:solidFill>
              <a:srgbClr val="CC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7084" y="318234"/>
            <a:ext cx="1828800" cy="461665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INDICATIONS</a:t>
            </a: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0" y="990600"/>
            <a:ext cx="426720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 dirty="0" smtClean="0">
                <a:solidFill>
                  <a:srgbClr val="D5FFFF"/>
                </a:solidFill>
                <a:latin typeface="Bernard MT Condensed" pitchFamily="18" charset="0"/>
              </a:rPr>
              <a:t> </a:t>
            </a:r>
            <a:r>
              <a:rPr lang="en-US" sz="2300" dirty="0" smtClean="0">
                <a:solidFill>
                  <a:srgbClr val="D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1. ADRENAL INSUFFECIENCY </a:t>
            </a:r>
          </a:p>
          <a:p>
            <a:pPr algn="ctr">
              <a:lnSpc>
                <a:spcPts val="2300"/>
              </a:lnSpc>
            </a:pPr>
            <a:r>
              <a:rPr lang="en-US" sz="2300" dirty="0" smtClean="0">
                <a:solidFill>
                  <a:srgbClr val="D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ACUTE</a:t>
            </a:r>
            <a:r>
              <a:rPr lang="en-US" sz="2300" dirty="0" smtClean="0">
                <a:solidFill>
                  <a:srgbClr val="D5FFFF"/>
                </a:solidFill>
                <a:latin typeface="Bernard MT Condensed" pitchFamily="18" charset="0"/>
              </a:rPr>
              <a:t>            &amp;           </a:t>
            </a:r>
            <a:r>
              <a:rPr lang="en-US" sz="2300" dirty="0" smtClean="0">
                <a:solidFill>
                  <a:srgbClr val="D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Chronic</a:t>
            </a:r>
            <a:endParaRPr lang="en-US" sz="2300" dirty="0">
              <a:solidFill>
                <a:srgbClr val="D5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75097" y="1524105"/>
            <a:ext cx="234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Addisonian</a:t>
            </a:r>
            <a:r>
              <a:rPr lang="en-US" sz="24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Crisis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19800" y="1540319"/>
            <a:ext cx="234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Addison’s Disease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16764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Clr>
                <a:srgbClr val="00FFFF"/>
              </a:buClr>
              <a:buSzPct val="79000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Emergency situation</a:t>
            </a:r>
          </a:p>
          <a:p>
            <a:pPr>
              <a:lnSpc>
                <a:spcPts val="2300"/>
              </a:lnSpc>
              <a:spcBef>
                <a:spcPts val="600"/>
              </a:spcBef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Parental </a:t>
            </a:r>
            <a:r>
              <a:rPr lang="en-US" sz="200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Cortisol</a:t>
            </a:r>
            <a:r>
              <a:rPr lang="en-US" sz="20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(hydrocortisone)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100 mg IV / every 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6-8 hrs until patient is stable. Dose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gradually 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reduced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reach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maintenance dosage in 5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dys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Fluids and electrolytes should be corrected.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Treatment of precipitating factors.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3766904"/>
            <a:ext cx="7467600" cy="156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000" spc="3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US" sz="2000" spc="3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Cortisol</a:t>
            </a:r>
            <a:r>
              <a:rPr lang="en-US" sz="24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(20-30 mg/day orally) </a:t>
            </a:r>
            <a:r>
              <a:rPr lang="en-US" sz="2200" b="1" dirty="0" smtClean="0">
                <a:solidFill>
                  <a:srgbClr val="CCFF33"/>
                </a:solidFill>
                <a:latin typeface="Bernard MT Condensed" pitchFamily="18" charset="0"/>
              </a:rPr>
              <a:t>+ </a:t>
            </a:r>
            <a:r>
              <a:rPr lang="en-US" sz="2000" spc="3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(</a:t>
            </a:r>
            <a:r>
              <a:rPr lang="en-US" sz="2000" spc="3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fludrocortisone</a:t>
            </a:r>
            <a:r>
              <a:rPr lang="en-US" sz="2000" spc="3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(0.1 mg orally)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200" b="1" dirty="0" smtClean="0">
                <a:solidFill>
                  <a:srgbClr val="3FFFFF"/>
                </a:solidFill>
                <a:latin typeface="Arial Narrow" pitchFamily="34" charset="0"/>
              </a:rPr>
              <a:t> </a:t>
            </a:r>
            <a:r>
              <a:rPr lang="en-US" sz="2000" spc="4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Dexamethasone</a:t>
            </a:r>
            <a:r>
              <a:rPr lang="en-US" sz="2200" b="1" dirty="0" smtClean="0">
                <a:solidFill>
                  <a:srgbClr val="3FFF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could be given on prolonged use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Doses must be increased in stress to prevent development of 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Addisonian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crisis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Doses should follow circadian rhythm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31876" y="5481935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D5FFFF"/>
                </a:solidFill>
                <a:latin typeface="Bernard MT Condensed" pitchFamily="18" charset="0"/>
              </a:rPr>
              <a:t> 2. </a:t>
            </a:r>
            <a:r>
              <a:rPr lang="en-US" sz="2400" dirty="0" smtClean="0">
                <a:solidFill>
                  <a:srgbClr val="D5FF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CUSHING’S SYNDROME</a:t>
            </a:r>
            <a:endParaRPr lang="en-US" sz="2400" dirty="0">
              <a:uFill>
                <a:solidFill>
                  <a:srgbClr val="CCFF33"/>
                </a:solidFill>
              </a:u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" y="5703452"/>
            <a:ext cx="89154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In Diagnoses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 spc="4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Dexamethasone</a:t>
            </a:r>
            <a:r>
              <a:rPr lang="en-US" sz="2000" spc="4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suppression test </a:t>
            </a:r>
          </a:p>
          <a:p>
            <a:pPr>
              <a:lnSpc>
                <a:spcPts val="2300"/>
              </a:lnSpc>
            </a:pP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In Treatment 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000" spc="4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Cortisol</a:t>
            </a:r>
            <a:r>
              <a:rPr lang="en-US" sz="2000" spc="4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;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Temporally </a:t>
            </a:r>
            <a:r>
              <a:rPr lang="en-US" sz="2200" b="1" u="sng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administred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u="sng" dirty="0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AFTER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 surgical removal of pituitary / adrenal /  corticosteroid secreting tumors</a:t>
            </a:r>
            <a:endParaRPr lang="en-US" sz="2200" b="1" u="sng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5400000">
            <a:off x="2717442" y="1560594"/>
            <a:ext cx="533400" cy="533400"/>
          </a:xfrm>
          <a:prstGeom prst="downArrow">
            <a:avLst>
              <a:gd name="adj1" fmla="val 21026"/>
              <a:gd name="adj2" fmla="val 50000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7813968" y="1905000"/>
            <a:ext cx="533400" cy="2514600"/>
          </a:xfrm>
          <a:prstGeom prst="downArrow">
            <a:avLst>
              <a:gd name="adj1" fmla="val 21026"/>
              <a:gd name="adj2" fmla="val 50000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/>
      <p:bldP spid="32" grpId="0"/>
      <p:bldP spid="18" grpId="0" build="p"/>
      <p:bldP spid="18" grpId="1" build="allAtOnce"/>
      <p:bldP spid="19" grpId="0"/>
      <p:bldP spid="23" grpId="0"/>
      <p:bldP spid="29" grpId="0"/>
      <p:bldP spid="27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1" y="300335"/>
            <a:ext cx="6400800" cy="461665"/>
          </a:xfrm>
          <a:prstGeom prst="rect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0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FF33"/>
                </a:solidFill>
                <a:latin typeface="Baskerville Old Face" pitchFamily="18" charset="0"/>
              </a:rPr>
              <a:t>I. </a:t>
            </a: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ANTI-INFLAMMATORY &amp; IMMUNOSUPPRESSANT</a:t>
            </a:r>
            <a:endParaRPr lang="en-US" sz="2400" b="1" dirty="0">
              <a:solidFill>
                <a:srgbClr val="CCFF33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126153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Severe allergic reactions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e.g. serum sickness,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angioneurotic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edema... etc.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spc="-40" dirty="0" smtClean="0">
                <a:solidFill>
                  <a:srgbClr val="66FFFF"/>
                </a:solidFill>
                <a:latin typeface="Arial Narrow" pitchFamily="34" charset="0"/>
              </a:rPr>
              <a:t>Diseases of allergic origin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; bronchial asthma, rhinitis, </a:t>
            </a:r>
            <a:b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   conjunctivitis, eczema &amp; many other atopic &amp; proliferative </a:t>
            </a:r>
            <a:b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   skin diseases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Autoimmune disorders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 rheumatoid arthritis, inflammatory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bowel disease systemic lupus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erythrematosus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nephrotic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syndrome,…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Organ transplantation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 kidney, cardiac, bone marrow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(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rejection)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Blood </a:t>
            </a: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dyscrasias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 hemolytic anemia, thrombocytopenic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purpura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agranulocytosis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... etc.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Acute gout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(resistant) to other drugs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832242" y="5181600"/>
            <a:ext cx="2133600" cy="1524000"/>
            <a:chOff x="6832242" y="5181600"/>
            <a:chExt cx="2133600" cy="1524000"/>
          </a:xfrm>
        </p:grpSpPr>
        <p:sp>
          <p:nvSpPr>
            <p:cNvPr id="18" name="Oval 17"/>
            <p:cNvSpPr/>
            <p:nvPr/>
          </p:nvSpPr>
          <p:spPr>
            <a:xfrm>
              <a:off x="6832242" y="5181600"/>
              <a:ext cx="2133600" cy="1524000"/>
            </a:xfrm>
            <a:prstGeom prst="ellipse">
              <a:avLst/>
            </a:prstGeom>
            <a:solidFill>
              <a:srgbClr val="0000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81610" y="5334000"/>
              <a:ext cx="2057401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&gt; Anti-</a:t>
              </a:r>
            </a:p>
            <a:p>
              <a:pPr algn="ctr">
                <a:lnSpc>
                  <a:spcPts val="21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inflammatory    </a:t>
              </a:r>
            </a:p>
            <a:p>
              <a:pPr algn="ctr">
                <a:lnSpc>
                  <a:spcPts val="21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&amp;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Immuno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-</a:t>
              </a:r>
            </a:p>
            <a:p>
              <a:pPr algn="ctr">
                <a:lnSpc>
                  <a:spcPts val="21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suppression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Down Arrow 22"/>
          <p:cNvSpPr/>
          <p:nvPr/>
        </p:nvSpPr>
        <p:spPr>
          <a:xfrm>
            <a:off x="7543800" y="1905000"/>
            <a:ext cx="533400" cy="3276600"/>
          </a:xfrm>
          <a:prstGeom prst="downArrow">
            <a:avLst>
              <a:gd name="adj1" fmla="val 21026"/>
              <a:gd name="adj2" fmla="val 50000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621520" y="859465"/>
            <a:ext cx="2421596" cy="1121735"/>
            <a:chOff x="7278256" y="713508"/>
            <a:chExt cx="1828800" cy="914400"/>
          </a:xfrm>
        </p:grpSpPr>
        <p:sp>
          <p:nvSpPr>
            <p:cNvPr id="13" name="Rounded Rectangle 12"/>
            <p:cNvSpPr/>
            <p:nvPr/>
          </p:nvSpPr>
          <p:spPr>
            <a:xfrm>
              <a:off x="7278256" y="713508"/>
              <a:ext cx="1828800" cy="914400"/>
            </a:xfrm>
            <a:prstGeom prst="roundRect">
              <a:avLst/>
            </a:prstGeom>
            <a:solidFill>
              <a:srgbClr val="000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56403" y="754439"/>
              <a:ext cx="1566510" cy="713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400" b="1" spc="-30" dirty="0" err="1" smtClean="0">
                  <a:solidFill>
                    <a:srgbClr val="3FFFFF"/>
                  </a:solidFill>
                  <a:latin typeface="Arial Narrow" pitchFamily="34" charset="0"/>
                </a:rPr>
                <a:t>Prednisolone</a:t>
              </a:r>
              <a:endParaRPr lang="en-US" sz="2400" b="1" spc="-30" dirty="0" smtClean="0">
                <a:solidFill>
                  <a:srgbClr val="3FFFFF"/>
                </a:solidFill>
                <a:latin typeface="Arial Narrow" pitchFamily="34" charset="0"/>
              </a:endParaRPr>
            </a:p>
            <a:p>
              <a:pPr algn="ctr">
                <a:lnSpc>
                  <a:spcPts val="2200"/>
                </a:lnSpc>
              </a:pPr>
              <a:r>
                <a:rPr lang="en-US" sz="2400" b="1" spc="-30" dirty="0" err="1" smtClean="0">
                  <a:solidFill>
                    <a:srgbClr val="3FFFFF"/>
                  </a:solidFill>
                  <a:latin typeface="Arial Narrow" pitchFamily="34" charset="0"/>
                </a:rPr>
                <a:t>Dexamethasone</a:t>
              </a:r>
              <a:endParaRPr lang="en-US" sz="2400" b="1" spc="-30" dirty="0" smtClean="0">
                <a:solidFill>
                  <a:srgbClr val="3FFFFF"/>
                </a:solidFill>
                <a:latin typeface="Arial Narrow" pitchFamily="34" charset="0"/>
              </a:endParaRPr>
            </a:p>
            <a:p>
              <a:pPr lvl="0" algn="ctr">
                <a:lnSpc>
                  <a:spcPts val="2200"/>
                </a:lnSpc>
              </a:pPr>
              <a:r>
                <a:rPr lang="en-US" sz="2400" b="1" spc="-30" dirty="0" err="1" smtClean="0">
                  <a:solidFill>
                    <a:srgbClr val="3FFFFF"/>
                  </a:solidFill>
                  <a:latin typeface="Arial Narrow" pitchFamily="34" charset="0"/>
                </a:rPr>
                <a:t>Betamethasone</a:t>
              </a:r>
              <a:endParaRPr lang="en-US" sz="2400" b="1" spc="-30" dirty="0" smtClean="0">
                <a:solidFill>
                  <a:srgbClr val="3FFFFF"/>
                </a:solidFill>
                <a:latin typeface="Arial Narrow" pitchFamily="34" charset="0"/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1981200" y="521595"/>
            <a:ext cx="457200" cy="11805"/>
          </a:xfrm>
          <a:prstGeom prst="straightConnector1">
            <a:avLst/>
          </a:prstGeom>
          <a:ln w="38100">
            <a:solidFill>
              <a:srgbClr val="CC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7084" y="331113"/>
            <a:ext cx="1828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13516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Raised intracranial pressure 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neoplastic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diseases</a:t>
            </a:r>
          </a:p>
          <a:p>
            <a:pPr marL="91440">
              <a:buClr>
                <a:srgbClr val="CCFF33"/>
              </a:buClr>
              <a:buSzPct val="6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cytotoxic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drugs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as in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Hodgkin's disease, acute lymphocytic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leukaemia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marL="91440">
              <a:buClr>
                <a:srgbClr val="CCFF33"/>
              </a:buClr>
              <a:buSzPct val="6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ry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 2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ndry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neoplasms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the brain &amp; postoperative to brain surgery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b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edema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marL="91440">
              <a:buClr>
                <a:srgbClr val="CCFF33"/>
              </a:buClr>
              <a:buSzPct val="6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antiemetic regimens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prevent / cure emesis of chemotherapy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Suppress excess ACTH production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1" y="300335"/>
            <a:ext cx="6095999" cy="461665"/>
          </a:xfrm>
          <a:prstGeom prst="rect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0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FF33"/>
                </a:solidFill>
                <a:latin typeface="Baskerville Old Face" pitchFamily="18" charset="0"/>
              </a:rPr>
              <a:t>II. </a:t>
            </a: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OTHERS</a:t>
            </a:r>
            <a:endParaRPr lang="en-US" sz="2400" b="1" dirty="0">
              <a:solidFill>
                <a:srgbClr val="CCFF33"/>
              </a:solidFill>
              <a:latin typeface="Arial Narrow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81200" y="514251"/>
            <a:ext cx="685802" cy="7344"/>
          </a:xfrm>
          <a:prstGeom prst="straightConnector1">
            <a:avLst/>
          </a:prstGeom>
          <a:ln w="38100">
            <a:solidFill>
              <a:srgbClr val="CC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7084" y="331113"/>
            <a:ext cx="1828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34200" y="228600"/>
            <a:ext cx="2057400" cy="674031"/>
            <a:chOff x="6448425" y="3867150"/>
            <a:chExt cx="2057400" cy="674031"/>
          </a:xfrm>
        </p:grpSpPr>
        <p:sp>
          <p:nvSpPr>
            <p:cNvPr id="7" name="Rounded Rectangle 6"/>
            <p:cNvSpPr/>
            <p:nvPr/>
          </p:nvSpPr>
          <p:spPr>
            <a:xfrm>
              <a:off x="6553200" y="3886200"/>
              <a:ext cx="1828800" cy="646544"/>
            </a:xfrm>
            <a:prstGeom prst="roundRect">
              <a:avLst/>
            </a:prstGeom>
            <a:solidFill>
              <a:srgbClr val="000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48425" y="3867150"/>
              <a:ext cx="2057400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100" b="1" spc="-30" dirty="0" err="1" smtClean="0">
                  <a:solidFill>
                    <a:srgbClr val="3FFFFF"/>
                  </a:solidFill>
                  <a:latin typeface="Arial Narrow" pitchFamily="34" charset="0"/>
                </a:rPr>
                <a:t>Dexamethasone</a:t>
              </a:r>
              <a:endParaRPr lang="en-US" sz="2100" b="1" spc="-30" dirty="0" smtClean="0">
                <a:solidFill>
                  <a:srgbClr val="3FFFFF"/>
                </a:solidFill>
                <a:latin typeface="Arial Narrow" pitchFamily="34" charset="0"/>
              </a:endParaRPr>
            </a:p>
            <a:p>
              <a:pPr lvl="0" algn="ctr">
                <a:lnSpc>
                  <a:spcPct val="90000"/>
                </a:lnSpc>
              </a:pPr>
              <a:r>
                <a:rPr lang="en-US" sz="2100" b="1" spc="-30" dirty="0" err="1" smtClean="0">
                  <a:solidFill>
                    <a:srgbClr val="3FFFFF"/>
                  </a:solidFill>
                  <a:latin typeface="Arial Narrow" pitchFamily="34" charset="0"/>
                </a:rPr>
                <a:t>Betamethasone</a:t>
              </a:r>
              <a:endParaRPr lang="en-US" sz="2100" b="1" spc="-30" dirty="0" smtClean="0">
                <a:solidFill>
                  <a:srgbClr val="3FFFFF"/>
                </a:solidFill>
                <a:latin typeface="Arial Narrow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553200" y="888642"/>
            <a:ext cx="267752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If water retention is undesirable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2400" y="5843081"/>
            <a:ext cx="2895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2. IATROGENIC CUSHING’s</a:t>
            </a:r>
          </a:p>
          <a:p>
            <a:pPr algn="ctr"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SYNDOME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4121339"/>
            <a:ext cx="64008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1.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HYPOTHALAMIC PITUITARY ADRNAL AXIS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34841" y="4572000"/>
            <a:ext cx="533400" cy="1143000"/>
          </a:xfrm>
          <a:prstGeom prst="downArrow">
            <a:avLst>
              <a:gd name="adj1" fmla="val 21026"/>
              <a:gd name="adj2" fmla="val 50000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 flipH="1">
            <a:off x="2031106" y="3936105"/>
            <a:ext cx="585989" cy="685800"/>
          </a:xfrm>
          <a:prstGeom prst="downArrow">
            <a:avLst>
              <a:gd name="adj1" fmla="val 21026"/>
              <a:gd name="adj2" fmla="val 64085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676656" y="4140555"/>
            <a:ext cx="6188920" cy="2914179"/>
            <a:chOff x="2088482" y="4140555"/>
            <a:chExt cx="6188920" cy="2914179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b="25923"/>
            <a:stretch>
              <a:fillRect/>
            </a:stretch>
          </p:blipFill>
          <p:spPr>
            <a:xfrm>
              <a:off x="3189586" y="4532289"/>
              <a:ext cx="5087816" cy="21336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 rot="2941971">
              <a:off x="671509" y="5557528"/>
              <a:ext cx="2914179" cy="80234"/>
            </a:xfrm>
            <a:prstGeom prst="rect">
              <a:avLst/>
            </a:prstGeom>
            <a:solidFill>
              <a:srgbClr val="C877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69426" y="6629400"/>
              <a:ext cx="3124200" cy="78611"/>
            </a:xfrm>
            <a:prstGeom prst="rect">
              <a:avLst/>
            </a:prstGeom>
            <a:solidFill>
              <a:srgbClr val="C877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0" y="3874395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 rot="18840000" flipH="1">
            <a:off x="1789813" y="4510463"/>
            <a:ext cx="547353" cy="694329"/>
          </a:xfrm>
          <a:prstGeom prst="downArrow">
            <a:avLst>
              <a:gd name="adj1" fmla="val 21026"/>
              <a:gd name="adj2" fmla="val 64085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8151" y="4029306"/>
            <a:ext cx="885179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dose &amp;</a:t>
            </a:r>
          </a:p>
          <a:p>
            <a:pPr>
              <a:lnSpc>
                <a:spcPts val="21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time </a:t>
            </a:r>
          </a:p>
          <a:p>
            <a:pPr>
              <a:lnSpc>
                <a:spcPts val="21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related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457200" y="3362980"/>
            <a:ext cx="2438400" cy="1361420"/>
            <a:chOff x="-990600" y="3200400"/>
            <a:chExt cx="2438400" cy="1361420"/>
          </a:xfrm>
        </p:grpSpPr>
        <p:sp>
          <p:nvSpPr>
            <p:cNvPr id="13" name="TextBox 12"/>
            <p:cNvSpPr txBox="1"/>
            <p:nvPr/>
          </p:nvSpPr>
          <p:spPr>
            <a:xfrm>
              <a:off x="-990600" y="3200400"/>
              <a:ext cx="1524000" cy="3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4038600"/>
              <a:ext cx="1066800" cy="52322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srgbClr val="CCFF33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FFFF"/>
                  </a:solidFill>
                  <a:latin typeface="Bernard MT Condensed" pitchFamily="18" charset="0"/>
                </a:rPr>
                <a:t>ADRs </a:t>
              </a:r>
              <a:endParaRPr lang="en-US" sz="2800" dirty="0">
                <a:solidFill>
                  <a:srgbClr val="00FF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410200" y="4535788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3.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/>
      <p:bldP spid="12" grpId="0"/>
      <p:bldP spid="14" grpId="0" animBg="1"/>
      <p:bldP spid="15" grpId="0" animBg="1"/>
      <p:bldP spid="22" grpId="0" animBg="1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67892" y="457200"/>
            <a:ext cx="6123708" cy="4191000"/>
            <a:chOff x="971600" y="1412776"/>
            <a:chExt cx="5227400" cy="334546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1975" b="92098"/>
            <a:stretch>
              <a:fillRect/>
            </a:stretch>
          </p:blipFill>
          <p:spPr bwMode="auto">
            <a:xfrm>
              <a:off x="978928" y="1412776"/>
              <a:ext cx="5220072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7903" b="19004"/>
            <a:stretch>
              <a:fillRect/>
            </a:stretch>
          </p:blipFill>
          <p:spPr bwMode="auto">
            <a:xfrm>
              <a:off x="971600" y="1628800"/>
              <a:ext cx="5220072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82742"/>
            <a:stretch>
              <a:fillRect/>
            </a:stretch>
          </p:blipFill>
          <p:spPr bwMode="auto">
            <a:xfrm>
              <a:off x="971600" y="4254184"/>
              <a:ext cx="5220072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/>
        </p:nvSpPr>
        <p:spPr>
          <a:xfrm>
            <a:off x="2882720" y="77274"/>
            <a:ext cx="6108879" cy="374461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100" dirty="0" smtClean="0">
                <a:solidFill>
                  <a:srgbClr val="00FFFF"/>
                </a:solidFill>
                <a:latin typeface="Bernard MT Condensed" pitchFamily="18" charset="0"/>
              </a:rPr>
              <a:t>SUPPRESSION OF HYPOTHALAMIC PITUITARY ADRNAL AXIS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721" y="4653570"/>
            <a:ext cx="8534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000" u="heavy" dirty="0" smtClean="0">
                <a:solidFill>
                  <a:srgbClr val="3FFF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Withdraw Corticosteroids Regimens </a:t>
            </a:r>
          </a:p>
          <a:p>
            <a:pPr marL="0" lvl="1">
              <a:lnSpc>
                <a:spcPts val="24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·"/>
            </a:pPr>
            <a:r>
              <a:rPr lang="en-US" sz="2000" dirty="0" smtClean="0">
                <a:latin typeface="Bernard MT Condensed" pitchFamily="18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If &lt;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than 1 w. &amp; not used in big doses no fear.</a:t>
            </a:r>
          </a:p>
          <a:p>
            <a:pPr marL="0" lvl="1">
              <a:lnSpc>
                <a:spcPts val="24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If big dose you may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2.5-5 mg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prednisolone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at an interval of  2-3 days</a:t>
            </a:r>
          </a:p>
          <a:p>
            <a:pPr marL="0" lvl="1">
              <a:lnSpc>
                <a:spcPts val="24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·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If longer periods &amp; high dose</a:t>
            </a:r>
          </a:p>
          <a:p>
            <a:pPr marL="0" lvl="1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halve dose weekly until 25 mg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prednisolone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or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equival-ent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is reached</a:t>
            </a:r>
          </a:p>
          <a:p>
            <a:pPr marL="0" lvl="1">
              <a:lnSpc>
                <a:spcPts val="24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Then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by about 1mg every 3-7 days.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143164"/>
            <a:ext cx="1066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1. ADRs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526" y="3581400"/>
            <a:ext cx="1861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heavy" dirty="0" smtClean="0">
                <a:solidFill>
                  <a:srgbClr val="3FFF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HOW TO AVOID</a:t>
            </a:r>
            <a:r>
              <a:rPr lang="en-US" sz="2000" dirty="0" smtClean="0">
                <a:solidFill>
                  <a:srgbClr val="3FFF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  <a:sym typeface="Wingdings 3"/>
              </a:rPr>
              <a:t></a:t>
            </a:r>
            <a:endParaRPr lang="en-US" sz="2000" dirty="0" smtClean="0">
              <a:solidFill>
                <a:srgbClr val="3FFFFF"/>
              </a:solidFill>
              <a:uFill>
                <a:solidFill>
                  <a:srgbClr val="CCFF33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28600" y="4038600"/>
            <a:ext cx="838200" cy="609600"/>
          </a:xfrm>
          <a:prstGeom prst="downArrow">
            <a:avLst/>
          </a:prstGeom>
          <a:solidFill>
            <a:srgbClr val="000092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8876" y="0"/>
            <a:ext cx="61557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>
                  <a:solidFill>
                    <a:schemeClr val="bg1"/>
                  </a:solidFill>
                </a:ln>
                <a:solidFill>
                  <a:srgbClr val="CCFF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CORTICOSTEROIDS</a:t>
            </a:r>
            <a:endParaRPr lang="en-US" sz="6000" b="1" cap="none" spc="0" dirty="0">
              <a:ln>
                <a:solidFill>
                  <a:schemeClr val="bg1"/>
                </a:solidFill>
              </a:ln>
              <a:solidFill>
                <a:srgbClr val="CCFF3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38599" y="3731125"/>
            <a:ext cx="5122940" cy="3164438"/>
            <a:chOff x="3047999" y="3361298"/>
            <a:chExt cx="6116979" cy="3572902"/>
          </a:xfrm>
        </p:grpSpPr>
        <p:pic>
          <p:nvPicPr>
            <p:cNvPr id="11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>
              <a:off x="3047999" y="5293360"/>
              <a:ext cx="2590800" cy="1640840"/>
            </a:xfrm>
            <a:prstGeom prst="rect">
              <a:avLst/>
            </a:prstGeom>
            <a:noFill/>
          </p:spPr>
        </p:pic>
        <p:pic>
          <p:nvPicPr>
            <p:cNvPr id="12" name="Picture 2" descr="C:\Documents and Settings\DR.OMNIA\My Documents\My Pictures\G NG GC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7" t="2888"/>
            <a:stretch>
              <a:fillRect/>
            </a:stretch>
          </p:blipFill>
          <p:spPr bwMode="auto">
            <a:xfrm>
              <a:off x="6172199" y="3962400"/>
              <a:ext cx="2619375" cy="2562225"/>
            </a:xfrm>
            <a:prstGeom prst="rect">
              <a:avLst/>
            </a:prstGeom>
            <a:noFill/>
            <a:effectLst>
              <a:glow rad="228600">
                <a:srgbClr val="00FFFF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3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49" t="14738" r="9735"/>
            <a:stretch>
              <a:fillRect/>
            </a:stretch>
          </p:blipFill>
          <p:spPr bwMode="auto">
            <a:xfrm>
              <a:off x="6095999" y="5907024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4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CCFF33">
                  <a:tint val="45000"/>
                  <a:satMod val="400000"/>
                </a:srgbClr>
              </a:duotone>
            </a:blip>
            <a:srcRect l="8849" t="14738" r="9735"/>
            <a:stretch>
              <a:fillRect/>
            </a:stretch>
          </p:blipFill>
          <p:spPr bwMode="auto">
            <a:xfrm>
              <a:off x="5486399" y="5562600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5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8849" t="14738" r="9735"/>
            <a:stretch>
              <a:fillRect/>
            </a:stretch>
          </p:blipFill>
          <p:spPr bwMode="auto">
            <a:xfrm>
              <a:off x="4876799" y="5218176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 rot="5822390">
              <a:off x="7325979" y="3774135"/>
              <a:ext cx="2251836" cy="1426162"/>
            </a:xfrm>
            <a:prstGeom prst="rect">
              <a:avLst/>
            </a:prstGeom>
            <a:noFill/>
          </p:spPr>
        </p:pic>
      </p:grp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66163" y="1630501"/>
            <a:ext cx="8763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  <a:buClr>
                <a:srgbClr val="3FFFFF"/>
              </a:buClr>
              <a:buSzPct val="85000"/>
            </a:pPr>
            <a:r>
              <a:rPr lang="en-US" sz="2400" b="0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b="0" u="heavy" dirty="0">
              <a:solidFill>
                <a:schemeClr val="bg1"/>
              </a:solidFill>
              <a:uFill>
                <a:solidFill>
                  <a:srgbClr val="66FF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Clr>
                <a:srgbClr val="3FFFFF"/>
              </a:buClr>
              <a:buSzPct val="8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Revise synthesis, regulations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dysregulations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of corticosteroids</a:t>
            </a:r>
          </a:p>
          <a:p>
            <a:pPr indent="-274320">
              <a:lnSpc>
                <a:spcPts val="3000"/>
              </a:lnSpc>
              <a:buClr>
                <a:srgbClr val="3FFFFF"/>
              </a:buClr>
              <a:buSzPct val="8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available natural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synthetic </a:t>
            </a:r>
            <a:r>
              <a:rPr lang="en-US" sz="2400" b="1" smtClean="0">
                <a:solidFill>
                  <a:schemeClr val="bg1"/>
                </a:solidFill>
                <a:latin typeface="Arial Narrow" pitchFamily="34" charset="0"/>
              </a:rPr>
              <a:t>glucocorticoids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 whether  systemic or topical; expanding on their properties &amp; indications </a:t>
            </a:r>
          </a:p>
          <a:p>
            <a:pPr indent="-274320">
              <a:lnSpc>
                <a:spcPts val="3000"/>
              </a:lnSpc>
              <a:buClr>
                <a:srgbClr val="3FFFFF"/>
              </a:buClr>
              <a:buSzPct val="8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Contrast their different ADRs &amp; methods of prevention or treatment </a:t>
            </a:r>
          </a:p>
          <a:p>
            <a:pPr indent="-274320">
              <a:lnSpc>
                <a:spcPts val="3000"/>
              </a:lnSpc>
              <a:buClr>
                <a:srgbClr val="3FFFFF"/>
              </a:buClr>
              <a:buSzPct val="8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Focus on therapeutic roles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mineralocorticoids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relevant mechanism of action</a:t>
            </a:r>
          </a:p>
          <a:p>
            <a:pPr indent="-274320">
              <a:lnSpc>
                <a:spcPts val="3000"/>
              </a:lnSpc>
              <a:buClr>
                <a:srgbClr val="3FFFFF"/>
              </a:buClr>
              <a:buSzPct val="8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Hint on drugs antagonizing corticosteroid action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363" y="913326"/>
            <a:ext cx="8322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199620" y="3048000"/>
            <a:ext cx="838200" cy="609600"/>
          </a:xfrm>
          <a:prstGeom prst="downArrow">
            <a:avLst/>
          </a:prstGeom>
          <a:solidFill>
            <a:srgbClr val="6600FF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animalpetdoctor.homestead.com/cushings-syndrome2.jpg"/>
          <p:cNvPicPr>
            <a:picLocks noChangeAspect="1" noChangeArrowheads="1"/>
          </p:cNvPicPr>
          <p:nvPr/>
        </p:nvPicPr>
        <p:blipFill>
          <a:blip r:embed="rId2" cstate="print"/>
          <a:srcRect t="2667" b="1333"/>
          <a:stretch>
            <a:fillRect/>
          </a:stretch>
        </p:blipFill>
        <p:spPr bwMode="auto">
          <a:xfrm>
            <a:off x="4995355" y="304800"/>
            <a:ext cx="3920045" cy="5486400"/>
          </a:xfrm>
          <a:prstGeom prst="round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228600" y="685800"/>
            <a:ext cx="4191000" cy="2819400"/>
            <a:chOff x="228600" y="838200"/>
            <a:chExt cx="4191000" cy="2819400"/>
          </a:xfrm>
        </p:grpSpPr>
        <p:grpSp>
          <p:nvGrpSpPr>
            <p:cNvPr id="3" name="Group 2"/>
            <p:cNvGrpSpPr/>
            <p:nvPr/>
          </p:nvGrpSpPr>
          <p:grpSpPr>
            <a:xfrm>
              <a:off x="228600" y="1219200"/>
              <a:ext cx="4191000" cy="2438400"/>
              <a:chOff x="5105400" y="3581400"/>
              <a:chExt cx="3733800" cy="2362200"/>
            </a:xfrm>
          </p:grpSpPr>
          <p:pic>
            <p:nvPicPr>
              <p:cNvPr id="4" name="Picture 8" descr="meds&amp;cushing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5385" b="5128"/>
              <a:stretch>
                <a:fillRect/>
              </a:stretch>
            </p:blipFill>
            <p:spPr bwMode="auto">
              <a:xfrm>
                <a:off x="5105400" y="3581400"/>
                <a:ext cx="3733800" cy="2362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4" descr="meds&amp;cushing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1020" b="87179"/>
              <a:stretch>
                <a:fillRect/>
              </a:stretch>
            </p:blipFill>
            <p:spPr bwMode="auto">
              <a:xfrm>
                <a:off x="5943600" y="3657600"/>
                <a:ext cx="1828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228600" y="838200"/>
              <a:ext cx="4188688" cy="398827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srgbClr val="CCFF33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000" dirty="0" smtClean="0">
                  <a:solidFill>
                    <a:srgbClr val="00FFFF"/>
                  </a:solidFill>
                  <a:latin typeface="Bernard MT Condensed" pitchFamily="18" charset="0"/>
                </a:rPr>
                <a:t>IATROGENIC CUSHING’s SYNDOME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09800" y="1752600"/>
            <a:ext cx="2165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6600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HOW TO TREAT</a:t>
            </a:r>
            <a:r>
              <a:rPr lang="en-US" sz="2400" dirty="0" smtClean="0">
                <a:solidFill>
                  <a:srgbClr val="6600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  <a:sym typeface="Wingdings 3"/>
              </a:rPr>
              <a:t></a:t>
            </a:r>
            <a:endParaRPr lang="en-US" sz="2400" dirty="0" smtClean="0">
              <a:solidFill>
                <a:srgbClr val="6600FF"/>
              </a:solidFill>
              <a:uFill>
                <a:solidFill>
                  <a:srgbClr val="CCFF33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884" y="3594974"/>
            <a:ext cx="4775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If possible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slow withdraw  to allow body to slowly resume its normal balance of ACTH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cortisol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763" y="4623137"/>
            <a:ext cx="4839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If not possible to stop because of underlying disease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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treat concurrent symptom separately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6388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*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Antidiabetic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hyperglycaemia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*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Bisphosphonates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for osteoporosis</a:t>
            </a:r>
          </a:p>
          <a:p>
            <a:pPr>
              <a:lnSpc>
                <a:spcPts val="2400"/>
              </a:lnSpc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* H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blocker or proton pump inhibitors for peptic ulcer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0" y="152400"/>
            <a:ext cx="1066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2. ADRs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609600"/>
            <a:ext cx="9144000" cy="6324600"/>
          </a:xfrm>
          <a:prstGeom prst="rect">
            <a:avLst/>
          </a:prstGeom>
        </p:spPr>
        <p:txBody>
          <a:bodyPr/>
          <a:lstStyle/>
          <a:p>
            <a:pPr marL="0" lvl="1">
              <a:lnSpc>
                <a:spcPts val="26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Hyperglycemia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,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glycosuria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, diabetes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mellitus </a:t>
            </a:r>
            <a:r>
              <a:rPr lang="en-GB" sz="2400" b="1" dirty="0" smtClean="0">
                <a:solidFill>
                  <a:srgbClr val="00FFFF"/>
                </a:solidFill>
                <a:latin typeface="Arial Narrow" pitchFamily="34" charset="0"/>
              </a:rPr>
              <a:t>&gt; fluorinated preparations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lvl="1">
              <a:lnSpc>
                <a:spcPts val="26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Growth retardation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premature closure of epiphysis short stature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lvl="1">
              <a:lnSpc>
                <a:spcPts val="26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Muscle wasting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-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ve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nitrogen balance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Narrow" pitchFamily="34" charset="0"/>
              </a:rPr>
              <a:t>&gt; fluorinated preparations</a:t>
            </a:r>
          </a:p>
          <a:p>
            <a:pPr marL="0" marR="0" lvl="1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Fat redistribution &amp; abnormal deposition </a:t>
            </a:r>
          </a:p>
          <a:p>
            <a:pPr marL="0" marR="0" lvl="1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Hypertension, oedema, Na retention</a:t>
            </a:r>
          </a:p>
          <a:p>
            <a:pPr marL="0" marR="0" lvl="1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Hypokalaemia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</a:p>
          <a:p>
            <a:pPr marL="0" lvl="1">
              <a:lnSpc>
                <a:spcPts val="26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®"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Osteoporosis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-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ve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of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osteoblasts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/ +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ve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osteoclasts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&amp;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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Ca </a:t>
            </a:r>
            <a:b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  absorption,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Ca excretion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vertebral compression &amp; fractures</a:t>
            </a:r>
          </a:p>
          <a:p>
            <a:pPr marL="0" marR="0" lvl="1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Avascular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necrosis of head of femur ? Coagulation / apoptosis?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00800" y="4269845"/>
            <a:ext cx="2668798" cy="2588155"/>
            <a:chOff x="5791200" y="4269845"/>
            <a:chExt cx="3342793" cy="2588155"/>
          </a:xfrm>
        </p:grpSpPr>
        <p:pic>
          <p:nvPicPr>
            <p:cNvPr id="10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>
              <a:off x="5791200" y="5826760"/>
              <a:ext cx="2590800" cy="1031240"/>
            </a:xfrm>
            <a:prstGeom prst="rect">
              <a:avLst/>
            </a:prstGeom>
            <a:noFill/>
          </p:spPr>
        </p:pic>
        <p:pic>
          <p:nvPicPr>
            <p:cNvPr id="11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49" t="14738" r="9735"/>
            <a:stretch>
              <a:fillRect/>
            </a:stretch>
          </p:blipFill>
          <p:spPr bwMode="auto">
            <a:xfrm>
              <a:off x="7848600" y="5638800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2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 rot="5822390">
              <a:off x="7670109" y="4598472"/>
              <a:ext cx="1792511" cy="1135257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7696200" y="228600"/>
            <a:ext cx="1066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3. ADRs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657600"/>
            <a:ext cx="9144000" cy="3048000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Menstrual irregularities</a:t>
            </a:r>
          </a:p>
          <a:p>
            <a:pPr marL="0" lvl="1">
              <a:lnSpc>
                <a:spcPts val="26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Psychiatric disorders; depression, euphoria,…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lvl="1">
              <a:lnSpc>
                <a:spcPts val="26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®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Impairment of defense mechanism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serious infections, flare of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  dormant T.B., activate hepatitis,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reaction to live vaccines 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Delayed wound healing</a:t>
            </a:r>
          </a:p>
          <a:p>
            <a:pPr marL="0" marR="0" lvl="1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Peptic ulcer specially if with NSAIDs</a:t>
            </a:r>
          </a:p>
          <a:p>
            <a:pPr marL="0" lvl="1">
              <a:lnSpc>
                <a:spcPts val="26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Skin, acne,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striae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, h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irsutism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Ocular toxicity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 glaucoma &amp; cataract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4505540">
            <a:off x="5829027" y="1175364"/>
            <a:ext cx="2590800" cy="16408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48600" y="228600"/>
            <a:ext cx="1066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3. ADRs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28600"/>
            <a:ext cx="6324600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defRPr/>
            </a:pPr>
            <a:r>
              <a:rPr lang="en-GB" sz="2400" u="heavy" dirty="0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Local Toxicity 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Skin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infection, atrophy, bruising.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Eye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viral infection, cataract, glaucoma.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Inhalation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fungal infection, hoarseness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</a:rPr>
              <a:t>Intraarticular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infection, necrosis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284" y="2083713"/>
            <a:ext cx="22860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CONTRAINDICATIONS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560780"/>
            <a:ext cx="8610600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Diabetes mellitus.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Hypertension or heart failure 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History of mental disorders  or  Epilepsy.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Osteoporosis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Peptic ulcer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Presence of infection or Tuberculosis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requires chemotherapy before administration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876800"/>
            <a:ext cx="15240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Precautions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334000"/>
            <a:ext cx="86106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Patients receiving GCs and is subjected to stress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double the dose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children receiving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take care of live attenuated vaccines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In pregnant women; better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avoid fluorinated GCs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teratogenicity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Neo-born to mothers taking high dose GCs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-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HPA axis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72200" y="1447800"/>
            <a:ext cx="2668798" cy="2588155"/>
            <a:chOff x="5791200" y="4269845"/>
            <a:chExt cx="3342793" cy="2588155"/>
          </a:xfrm>
        </p:grpSpPr>
        <p:pic>
          <p:nvPicPr>
            <p:cNvPr id="15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>
              <a:off x="5791200" y="5826760"/>
              <a:ext cx="2590800" cy="1031240"/>
            </a:xfrm>
            <a:prstGeom prst="rect">
              <a:avLst/>
            </a:prstGeom>
            <a:noFill/>
          </p:spPr>
        </p:pic>
        <p:pic>
          <p:nvPicPr>
            <p:cNvPr id="16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49" t="14738" r="9735"/>
            <a:stretch>
              <a:fillRect/>
            </a:stretch>
          </p:blipFill>
          <p:spPr bwMode="auto">
            <a:xfrm>
              <a:off x="7848600" y="5638800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7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 rot="5822390">
              <a:off x="7670109" y="4598472"/>
              <a:ext cx="1792511" cy="113525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12" grpId="0" animBg="1"/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13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524" y="152400"/>
            <a:ext cx="8534400" cy="492443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Berlin Sans FB Demi" pitchFamily="34" charset="0"/>
              </a:rPr>
              <a:t>PHARMACOLOGY OF MINERALOCORTICOIDS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3200" y="685800"/>
            <a:ext cx="619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FFFF"/>
                </a:solidFill>
                <a:latin typeface="Bernard MT Condensed" pitchFamily="18" charset="0"/>
              </a:rPr>
              <a:t>Aldosterone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  <a:latin typeface="Bernard MT Condensed" pitchFamily="18" charset="0"/>
              </a:rPr>
              <a:t>Deoxycorticosterone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  <a:latin typeface="Bernard MT Condensed" pitchFamily="18" charset="0"/>
              </a:rPr>
              <a:t>Fludrocortisone</a:t>
            </a:r>
            <a:r>
              <a:rPr lang="en-US" dirty="0" err="1" smtClean="0"/>
              <a:t>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200" y="1219200"/>
            <a:ext cx="8915400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Bind  to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mineralocorticoid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receptors  </a:t>
            </a:r>
            <a:r>
              <a:rPr lang="en-US" sz="2400" dirty="0" smtClean="0">
                <a:solidFill>
                  <a:srgbClr val="66FFFF"/>
                </a:solidFill>
                <a:latin typeface="Bernard MT Condensed" pitchFamily="18" charset="0"/>
                <a:sym typeface="Wingdings 3"/>
              </a:rPr>
              <a:t>[MC R]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 in  </a:t>
            </a:r>
            <a:r>
              <a:rPr lang="en-US" sz="24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Wingdings 3"/>
              </a:rPr>
              <a:t>MC responsive cells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i.e. </a:t>
            </a:r>
            <a:r>
              <a:rPr lang="en-US" sz="24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Wingdings 3"/>
              </a:rPr>
              <a:t>distal </a:t>
            </a:r>
            <a:r>
              <a:rPr lang="en-US" sz="240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Wingdings 3"/>
              </a:rPr>
              <a:t>nephron</a:t>
            </a:r>
            <a:r>
              <a:rPr lang="en-US" sz="24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Wingdings 3"/>
              </a:rPr>
              <a:t> </a:t>
            </a:r>
            <a:endParaRPr lang="en-US" sz="2400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  <a:sym typeface="Wingdings 3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5489248" y="1143000"/>
            <a:ext cx="2511752" cy="573648"/>
            <a:chOff x="5223704" y="1143000"/>
            <a:chExt cx="1722802" cy="573648"/>
          </a:xfrm>
        </p:grpSpPr>
        <p:sp>
          <p:nvSpPr>
            <p:cNvPr id="31" name="Down Arrow 30"/>
            <p:cNvSpPr/>
            <p:nvPr/>
          </p:nvSpPr>
          <p:spPr>
            <a:xfrm rot="16200000">
              <a:off x="5089012" y="1277692"/>
              <a:ext cx="573648" cy="304263"/>
            </a:xfrm>
            <a:prstGeom prst="downArrow">
              <a:avLst/>
            </a:prstGeom>
            <a:solidFill>
              <a:srgbClr val="000092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55676" y="1219200"/>
              <a:ext cx="1390830" cy="40011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Binds GC &gt; MC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52400" y="1905000"/>
            <a:ext cx="8991601" cy="1148926"/>
            <a:chOff x="228600" y="1445652"/>
            <a:chExt cx="5363411" cy="1148926"/>
          </a:xfrm>
        </p:grpSpPr>
        <p:sp>
          <p:nvSpPr>
            <p:cNvPr id="33" name="TextBox 32"/>
            <p:cNvSpPr txBox="1"/>
            <p:nvPr/>
          </p:nvSpPr>
          <p:spPr>
            <a:xfrm>
              <a:off x="228600" y="1886692"/>
              <a:ext cx="53634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GC is destroyed,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enzymatically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  in MC responsive cells  so MC will bind to its receptor alone without any competition from GC. </a:t>
              </a: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1137653" y="1445652"/>
              <a:ext cx="340895" cy="457200"/>
            </a:xfrm>
            <a:prstGeom prst="downArrow">
              <a:avLst/>
            </a:prstGeom>
            <a:solidFill>
              <a:srgbClr val="000092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2842" y="750195"/>
            <a:ext cx="1447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MECHANISM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0" y="4338788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N.B. Actions also on </a:t>
            </a:r>
            <a:r>
              <a:rPr lang="en-US" sz="20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Wingdings 3"/>
              </a:rPr>
              <a:t>(colon, sweat &amp; salivary glands)</a:t>
            </a:r>
            <a:endParaRPr lang="en-US" sz="2000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3019069"/>
            <a:ext cx="86106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600"/>
              </a:lnSpc>
              <a:buAutoNum type="arabicPeriod"/>
            </a:pPr>
            <a:r>
              <a:rPr lang="en-US" sz="2400" b="1" dirty="0" err="1" smtClean="0">
                <a:solidFill>
                  <a:srgbClr val="CCFF33"/>
                </a:solidFill>
                <a:latin typeface="Arial Narrow" pitchFamily="34" charset="0"/>
              </a:rPr>
              <a:t>Cytosolic</a:t>
            </a: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 MC 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mediates 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GENOMIC Action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dirty="0" smtClean="0">
                <a:solidFill>
                  <a:srgbClr val="FFFFCC"/>
                </a:solidFill>
                <a:latin typeface="Bernard MT Condensed" pitchFamily="18" charset="0"/>
                <a:sym typeface="Wingdings 3"/>
              </a:rPr>
              <a:t>Expression of proteins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36242" y="3400069"/>
            <a:ext cx="8255358" cy="938719"/>
            <a:chOff x="5562600" y="4391037"/>
            <a:chExt cx="8255358" cy="938719"/>
          </a:xfrm>
        </p:grpSpPr>
        <p:sp>
          <p:nvSpPr>
            <p:cNvPr id="40" name="Rectangle 39"/>
            <p:cNvSpPr/>
            <p:nvPr/>
          </p:nvSpPr>
          <p:spPr>
            <a:xfrm>
              <a:off x="8636358" y="4391037"/>
              <a:ext cx="5181600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  <a:buClr>
                  <a:srgbClr val="00FFFF"/>
                </a:buClr>
                <a:buSzPct val="83000"/>
                <a:buFont typeface="Wingdings 2" pitchFamily="18" charset="2"/>
                <a:buChar char="®"/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Na pumps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</a:t>
              </a:r>
              <a:r>
                <a:rPr lang="en-GB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  Na retention</a:t>
              </a:r>
            </a:p>
            <a:p>
              <a:pPr>
                <a:lnSpc>
                  <a:spcPts val="2200"/>
                </a:lnSpc>
                <a:buClr>
                  <a:srgbClr val="00FFFF"/>
                </a:buClr>
                <a:buSzPct val="83000"/>
                <a:buFont typeface="Wingdings 2" pitchFamily="18" charset="2"/>
                <a:buChar char="®"/>
              </a:pPr>
              <a:r>
                <a:rPr lang="en-GB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 Na channels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</a:t>
              </a:r>
              <a:r>
                <a:rPr lang="en-GB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 Na  reuptake from lumen</a:t>
              </a:r>
            </a:p>
            <a:p>
              <a:pPr>
                <a:lnSpc>
                  <a:spcPts val="2200"/>
                </a:lnSpc>
                <a:buClr>
                  <a:srgbClr val="00FFFF"/>
                </a:buClr>
                <a:buSzPct val="83000"/>
                <a:buFont typeface="Wingdings 2" pitchFamily="18" charset="2"/>
                <a:buChar char="®"/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K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simporters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</a:t>
              </a:r>
              <a:r>
                <a:rPr lang="en-GB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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excretion  of K &amp; H</a:t>
              </a:r>
              <a:endParaRPr lang="en-US" sz="2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562600" y="4391037"/>
              <a:ext cx="32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  <a:sym typeface="Wingdings 3"/>
                </a:rPr>
                <a:t>In distal &amp; collecting tubules</a:t>
              </a:r>
              <a:endParaRPr lang="en-US" sz="2000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Wingdings 3"/>
              </a:endParaRPr>
            </a:p>
          </p:txBody>
        </p:sp>
      </p:grpSp>
      <p:sp>
        <p:nvSpPr>
          <p:cNvPr id="95" name="Down Arrow 94"/>
          <p:cNvSpPr/>
          <p:nvPr/>
        </p:nvSpPr>
        <p:spPr>
          <a:xfrm rot="5400000" flipH="1">
            <a:off x="1968321" y="419637"/>
            <a:ext cx="547353" cy="1002404"/>
          </a:xfrm>
          <a:prstGeom prst="downArrow">
            <a:avLst/>
          </a:prstGeom>
          <a:solidFill>
            <a:srgbClr val="000092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04800" y="4800600"/>
            <a:ext cx="68580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2. Membranous GC 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mediates 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NON-GENOMIC Action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  <a:sym typeface="Wingdings 3"/>
              </a:rPr>
              <a:t>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24400" y="5486400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Interact with GP coupled receptors &amp; channels to mediate </a:t>
            </a:r>
            <a:r>
              <a:rPr lang="en-US" sz="2200" dirty="0" smtClean="0">
                <a:solidFill>
                  <a:srgbClr val="66FFFF"/>
                </a:solidFill>
                <a:latin typeface="Bernard MT Condensed" pitchFamily="18" charset="0"/>
              </a:rPr>
              <a:t>rapid adaptive changes to fluid depletion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152400" y="5237016"/>
            <a:ext cx="4419600" cy="1524000"/>
            <a:chOff x="152400" y="5237016"/>
            <a:chExt cx="4419600" cy="1524000"/>
          </a:xfrm>
        </p:grpSpPr>
        <p:pic>
          <p:nvPicPr>
            <p:cNvPr id="69" name="Picture 2" descr="http://www.nature.com/nrn/journal/v6/n6/images/nrn1683-i2.gif"/>
            <p:cNvPicPr>
              <a:picLocks noChangeAspect="1" noChangeArrowheads="1"/>
            </p:cNvPicPr>
            <p:nvPr/>
          </p:nvPicPr>
          <p:blipFill>
            <a:blip r:embed="rId3" cstate="print"/>
            <a:srcRect l="6223" t="47773" r="4661" b="24421"/>
            <a:stretch>
              <a:fillRect/>
            </a:stretch>
          </p:blipFill>
          <p:spPr bwMode="auto">
            <a:xfrm>
              <a:off x="152400" y="5237016"/>
              <a:ext cx="4419600" cy="1524000"/>
            </a:xfrm>
            <a:prstGeom prst="rect">
              <a:avLst/>
            </a:prstGeom>
            <a:noFill/>
          </p:spPr>
        </p:pic>
        <p:sp>
          <p:nvSpPr>
            <p:cNvPr id="70" name="Rectangle 69"/>
            <p:cNvSpPr/>
            <p:nvPr/>
          </p:nvSpPr>
          <p:spPr>
            <a:xfrm>
              <a:off x="337460" y="5377544"/>
              <a:ext cx="4138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  <a:sym typeface="Wingdings 3"/>
                </a:rPr>
                <a:t>MC</a:t>
              </a:r>
              <a:endParaRPr lang="en-US" dirty="0">
                <a:latin typeface="Bernard MT Condensed" pitchFamily="18" charset="0"/>
              </a:endParaRPr>
            </a:p>
          </p:txBody>
        </p:sp>
        <p:cxnSp>
          <p:nvCxnSpPr>
            <p:cNvPr id="76" name="Straight Arrow Connector 75"/>
            <p:cNvCxnSpPr>
              <a:stCxn id="70" idx="3"/>
            </p:cNvCxnSpPr>
            <p:nvPr/>
          </p:nvCxnSpPr>
          <p:spPr>
            <a:xfrm>
              <a:off x="751356" y="5562210"/>
              <a:ext cx="391644" cy="39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1600200" y="5671460"/>
              <a:ext cx="391644" cy="39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2580156" y="5725888"/>
              <a:ext cx="391644" cy="39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3505200" y="5834352"/>
              <a:ext cx="391644" cy="39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0" grpId="0"/>
      <p:bldP spid="67" grpId="0"/>
      <p:bldP spid="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04800" y="457200"/>
            <a:ext cx="3733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EFFECTS / USES/ PREPARATIONS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1066800"/>
            <a:ext cx="83058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Net effect is to conserve body sodium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osmotic effect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water follows 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expansion of extracellular fluid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renal excretion of potassium &amp;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intracellular potassium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22098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In excess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hypertension, atherosclerosis , fibrosis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vascular &amp; cardiac remodeling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cerebral hemorrhage / stroke &amp; or 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cardiomyopathy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3657600"/>
          <a:ext cx="8686800" cy="2161540"/>
        </p:xfrm>
        <a:graphic>
          <a:graphicData uri="http://schemas.openxmlformats.org/drawingml/2006/table">
            <a:tbl>
              <a:tblPr/>
              <a:tblGrid>
                <a:gridCol w="1981200"/>
                <a:gridCol w="1524000"/>
                <a:gridCol w="1524000"/>
                <a:gridCol w="3657600"/>
              </a:tblGrid>
              <a:tr h="358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SYSTEMIC Drugs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Anti-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inflam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Na retention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Preparations &amp; doses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Aldosterone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Natural /  Not used clinical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Deoxycortone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sterone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[DOCA]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2.5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mg sublingual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ineffective orally ? Inactive in liver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Fludrocortisone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100mcg oral tablets / duration of 36-72hrs /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nard MT Condensed" pitchFamily="18" charset="0"/>
                        </a:rPr>
                        <a:t>Drug of Choice in Replacement Therapy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708076" y="133290"/>
            <a:ext cx="3283524" cy="400110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Berlin Sans FB Demi" pitchFamily="34" charset="0"/>
              </a:rPr>
              <a:t>MINERALOCORTICOIDS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524" y="152400"/>
            <a:ext cx="8534400" cy="492443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Berlin Sans FB Demi" pitchFamily="34" charset="0"/>
              </a:rPr>
              <a:t>PHARMACOLOGY OF CORTICOSTEROID ANTAGONIST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089" y="762000"/>
            <a:ext cx="6655111" cy="397032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Medications  that inhibit adrenal  steroid synthesis to </a:t>
            </a: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  <a:sym typeface="Wingdings 3"/>
              </a:rPr>
              <a:t> GC</a:t>
            </a:r>
            <a:endParaRPr lang="en-US" sz="2200" dirty="0" smtClean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371600"/>
            <a:ext cx="1220142" cy="397032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/>
          </a:bodyPr>
          <a:lstStyle/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rgbClr val="CCFF33"/>
                </a:solidFill>
                <a:latin typeface="Bernard MT Condensed" pitchFamily="18" charset="0"/>
              </a:rPr>
              <a:t>MITOTANE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6400" y="129540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-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11 </a:t>
            </a:r>
            <a:r>
              <a:rPr lang="en-US" sz="2400" b="1" dirty="0" smtClean="0">
                <a:solidFill>
                  <a:schemeClr val="bg1"/>
                </a:solidFill>
                <a:latin typeface="Symbol" pitchFamily="18" charset="2"/>
                <a:sym typeface="Wingdings 3"/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-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hydroxylase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marL="0" lvl="2" indent="-228600">
              <a:lnSpc>
                <a:spcPts val="2400"/>
              </a:lnSpc>
              <a:buFont typeface="Wingdings 3"/>
              <a:buChar char="¤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Corticosteroid production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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its peripheral metabolism &amp; p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lasma &amp; urine levels</a:t>
            </a:r>
          </a:p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Used in Cushing syndrome; whether iatrogenic, or to alleviate severe symptoms till  removal by surgery </a:t>
            </a:r>
          </a:p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Safe in pregnancy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163" y="4125398"/>
            <a:ext cx="2057400" cy="397032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/>
          </a:bodyPr>
          <a:lstStyle/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rgbClr val="CCFF33"/>
                </a:solidFill>
                <a:latin typeface="Bernard MT Condensed" pitchFamily="18" charset="0"/>
              </a:rPr>
              <a:t>SPIRONOLACTONE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4620161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Is a competitive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aldosterone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antagonist  </a:t>
            </a:r>
          </a:p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Is a K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sparing diuretic (weak, slow onset &amp; prolonged effect) </a:t>
            </a:r>
          </a:p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Used in hypertension (alternation with others), in heart failure</a:t>
            </a:r>
          </a:p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Hyperaldosteronism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(Conn’s)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1" y="3505200"/>
            <a:ext cx="8000999" cy="397032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Medications  that compete with steroids on receptors to block MC actions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3676" y="432137"/>
            <a:ext cx="61557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>
                  <a:solidFill>
                    <a:schemeClr val="bg1"/>
                  </a:solidFill>
                </a:ln>
                <a:solidFill>
                  <a:srgbClr val="CCFF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CORTICOSTEROIDS</a:t>
            </a:r>
            <a:endParaRPr lang="en-US" sz="6000" b="1" cap="none" spc="0" dirty="0">
              <a:ln>
                <a:solidFill>
                  <a:schemeClr val="bg1"/>
                </a:solidFill>
              </a:ln>
              <a:solidFill>
                <a:srgbClr val="CCFF3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4038599" y="3731125"/>
            <a:ext cx="5122940" cy="3164438"/>
            <a:chOff x="3047999" y="3361298"/>
            <a:chExt cx="6116979" cy="3572902"/>
          </a:xfrm>
        </p:grpSpPr>
        <p:pic>
          <p:nvPicPr>
            <p:cNvPr id="11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>
              <a:off x="3047999" y="5293360"/>
              <a:ext cx="2590800" cy="1640840"/>
            </a:xfrm>
            <a:prstGeom prst="rect">
              <a:avLst/>
            </a:prstGeom>
            <a:noFill/>
          </p:spPr>
        </p:pic>
        <p:pic>
          <p:nvPicPr>
            <p:cNvPr id="12" name="Picture 2" descr="C:\Documents and Settings\DR.OMNIA\My Documents\My Pictures\G NG GC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7" t="2888"/>
            <a:stretch>
              <a:fillRect/>
            </a:stretch>
          </p:blipFill>
          <p:spPr bwMode="auto">
            <a:xfrm>
              <a:off x="6172199" y="3962400"/>
              <a:ext cx="2619375" cy="2562225"/>
            </a:xfrm>
            <a:prstGeom prst="rect">
              <a:avLst/>
            </a:prstGeom>
            <a:noFill/>
            <a:effectLst>
              <a:glow rad="228600">
                <a:srgbClr val="00FFFF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3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49" t="14738" r="9735"/>
            <a:stretch>
              <a:fillRect/>
            </a:stretch>
          </p:blipFill>
          <p:spPr bwMode="auto">
            <a:xfrm>
              <a:off x="6095999" y="5907024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4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CCFF33">
                  <a:tint val="45000"/>
                  <a:satMod val="400000"/>
                </a:srgbClr>
              </a:duotone>
            </a:blip>
            <a:srcRect l="8849" t="14738" r="9735"/>
            <a:stretch>
              <a:fillRect/>
            </a:stretch>
          </p:blipFill>
          <p:spPr bwMode="auto">
            <a:xfrm>
              <a:off x="5486399" y="5562600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5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8849" t="14738" r="9735"/>
            <a:stretch>
              <a:fillRect/>
            </a:stretch>
          </p:blipFill>
          <p:spPr bwMode="auto">
            <a:xfrm>
              <a:off x="4876799" y="5218176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 rot="5822390">
              <a:off x="7325979" y="3774135"/>
              <a:ext cx="2251836" cy="1426162"/>
            </a:xfrm>
            <a:prstGeom prst="rect">
              <a:avLst/>
            </a:prstGeom>
            <a:noFill/>
          </p:spPr>
        </p:pic>
      </p:grpSp>
      <p:sp>
        <p:nvSpPr>
          <p:cNvPr id="19" name="Rectangle 18"/>
          <p:cNvSpPr/>
          <p:nvPr/>
        </p:nvSpPr>
        <p:spPr>
          <a:xfrm>
            <a:off x="1677474" y="2922608"/>
            <a:ext cx="6934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3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800" b="1" cap="none" spc="0" dirty="0">
              <a:ln w="11430"/>
              <a:solidFill>
                <a:srgbClr val="3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>
            <a:off x="5791200" y="5826760"/>
            <a:ext cx="2590800" cy="1031240"/>
          </a:xfrm>
          <a:prstGeom prst="rect">
            <a:avLst/>
          </a:prstGeom>
          <a:noFill/>
        </p:spPr>
      </p:pic>
      <p:pic>
        <p:nvPicPr>
          <p:cNvPr id="5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49" t="14738" r="9735"/>
          <a:stretch>
            <a:fillRect/>
          </a:stretch>
        </p:blipFill>
        <p:spPr bwMode="auto">
          <a:xfrm>
            <a:off x="7848600" y="5638800"/>
            <a:ext cx="1125126" cy="990600"/>
          </a:xfrm>
          <a:prstGeom prst="ellipse">
            <a:avLst/>
          </a:prstGeom>
          <a:noFill/>
        </p:spPr>
      </p:pic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7670109" y="4598472"/>
            <a:ext cx="1792511" cy="11352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228600"/>
            <a:ext cx="2895600" cy="461665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 Demi" pitchFamily="34" charset="0"/>
              </a:rPr>
              <a:t>CORTICOSTEROIDS</a:t>
            </a:r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152400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 a class of steroid hormones that are produced in the adrenal cortex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1144012"/>
            <a:ext cx="5943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CFF33"/>
                </a:solidFill>
                <a:latin typeface="Bernard MT Condensed" pitchFamily="18" charset="0"/>
              </a:rPr>
              <a:t>Glucocorticoids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 [GC]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Released from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Zona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Fasciculata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Cortisol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, Cortisone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Corticosterone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 </a:t>
            </a:r>
          </a:p>
          <a:p>
            <a:r>
              <a:rPr lang="en-US" sz="2400" b="1" u="sng" dirty="0" smtClean="0">
                <a:solidFill>
                  <a:srgbClr val="FFDB01"/>
                </a:solidFill>
                <a:latin typeface="Arial Narrow" pitchFamily="34" charset="0"/>
                <a:sym typeface="Wingdings 3"/>
              </a:rPr>
              <a:t>Regulated by ACTH 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  <a:sym typeface="Wingdings 3"/>
              </a:rPr>
              <a:t>+ 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cytokines (IL-1, IL-6, TNF), </a:t>
            </a:r>
            <a:r>
              <a:rPr lang="en-US" sz="2400" b="1" dirty="0" err="1" smtClean="0">
                <a:solidFill>
                  <a:srgbClr val="FFDB01"/>
                </a:solidFill>
                <a:latin typeface="Arial Narrow" pitchFamily="34" charset="0"/>
              </a:rPr>
              <a:t>neuropeptides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rgbClr val="FFDB01"/>
                </a:solidFill>
                <a:latin typeface="Arial Narrow" pitchFamily="34" charset="0"/>
              </a:rPr>
              <a:t>catecholamines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 (stressors)</a:t>
            </a:r>
            <a:endParaRPr lang="en-US" sz="2400" b="1" dirty="0" smtClean="0">
              <a:solidFill>
                <a:srgbClr val="FFDB01"/>
              </a:solidFill>
              <a:latin typeface="Arial Narrow" pitchFamily="34" charset="0"/>
              <a:sym typeface="Wingdings 3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Control carbohydrate, fat &amp; protein metabolism. They are also anti-inflammatory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immunosuppressants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364" name="Picture 4" descr="http://lh6.ggpht.com/_RIjx_Mg4ZVM/S9bA0vVh2BI/AAAAAAAAA0o/Xz5C-kBzkjw/image%5B21%5D.png"/>
          <p:cNvPicPr>
            <a:picLocks noChangeAspect="1" noChangeArrowheads="1"/>
          </p:cNvPicPr>
          <p:nvPr/>
        </p:nvPicPr>
        <p:blipFill>
          <a:blip r:embed="rId4" cstate="print"/>
          <a:srcRect l="46788" t="39251" b="6440"/>
          <a:stretch>
            <a:fillRect/>
          </a:stretch>
        </p:blipFill>
        <p:spPr bwMode="auto">
          <a:xfrm>
            <a:off x="228601" y="685800"/>
            <a:ext cx="2895599" cy="29718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52400" y="4233208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CFF33"/>
                </a:solidFill>
                <a:latin typeface="Bernard MT Condensed" pitchFamily="18" charset="0"/>
              </a:rPr>
              <a:t>Mineralocorticoids</a:t>
            </a: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 [MC]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Released from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Zona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Glomerulosa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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Aldosterone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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r>
              <a:rPr lang="en-US" sz="2400" b="1" u="sng" dirty="0" smtClean="0">
                <a:solidFill>
                  <a:srgbClr val="FFDB01"/>
                </a:solidFill>
                <a:latin typeface="Arial Narrow" pitchFamily="34" charset="0"/>
              </a:rPr>
              <a:t>Regulated by </a:t>
            </a:r>
            <a:r>
              <a:rPr lang="en-US" sz="2400" b="1" u="sng" dirty="0" err="1" smtClean="0">
                <a:solidFill>
                  <a:srgbClr val="FFDB01"/>
                </a:solidFill>
                <a:latin typeface="Arial Narrow" pitchFamily="34" charset="0"/>
              </a:rPr>
              <a:t>angiotensin</a:t>
            </a:r>
            <a:r>
              <a:rPr lang="en-US" sz="2400" b="1" u="sng" dirty="0" smtClean="0">
                <a:solidFill>
                  <a:srgbClr val="FFDB01"/>
                </a:solidFill>
                <a:latin typeface="Arial Narrow" pitchFamily="34" charset="0"/>
              </a:rPr>
              <a:t> II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, potassium, and ACTH. In addition, dopamine, </a:t>
            </a:r>
            <a:r>
              <a:rPr lang="en-US" sz="2400" b="1" dirty="0" err="1" smtClean="0">
                <a:solidFill>
                  <a:srgbClr val="FFDB01"/>
                </a:solidFill>
                <a:latin typeface="Arial Narrow" pitchFamily="34" charset="0"/>
              </a:rPr>
              <a:t>atrial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FFDB01"/>
                </a:solidFill>
                <a:latin typeface="Arial Narrow" pitchFamily="34" charset="0"/>
              </a:rPr>
              <a:t>natriuretic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 peptide (ANP) and other </a:t>
            </a:r>
            <a:r>
              <a:rPr lang="en-US" sz="2400" b="1" dirty="0" err="1" smtClean="0">
                <a:solidFill>
                  <a:srgbClr val="FFDB01"/>
                </a:solidFill>
                <a:latin typeface="Arial Narrow" pitchFamily="34" charset="0"/>
              </a:rPr>
              <a:t>neuropeptides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 </a:t>
            </a:r>
            <a:endParaRPr lang="en-US" sz="2400" b="1" dirty="0" smtClean="0">
              <a:solidFill>
                <a:srgbClr val="FFDB01"/>
              </a:solidFill>
              <a:latin typeface="Arial Narrow" pitchFamily="34" charset="0"/>
              <a:sym typeface="Wingdings 3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Control water &amp; electrolyte homeostasis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610600" y="0"/>
            <a:ext cx="457200" cy="533400"/>
          </a:xfrm>
          <a:prstGeom prst="star5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0" y="1"/>
            <a:ext cx="2514600" cy="3962400"/>
            <a:chOff x="0" y="0"/>
            <a:chExt cx="2514600" cy="4117777"/>
          </a:xfrm>
        </p:grpSpPr>
        <p:pic>
          <p:nvPicPr>
            <p:cNvPr id="2057" name="Picture 9" descr="C:\Documents and Settings\DR.OMNIA\My Documents\My Pictures\Cortisol_imag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 l="38028" b="7937"/>
            <a:stretch>
              <a:fillRect/>
            </a:stretch>
          </p:blipFill>
          <p:spPr bwMode="auto">
            <a:xfrm>
              <a:off x="0" y="0"/>
              <a:ext cx="2235200" cy="4038600"/>
            </a:xfrm>
            <a:prstGeom prst="rect">
              <a:avLst/>
            </a:prstGeom>
            <a:noFill/>
          </p:spPr>
        </p:pic>
        <p:grpSp>
          <p:nvGrpSpPr>
            <p:cNvPr id="23" name="Group 22"/>
            <p:cNvGrpSpPr/>
            <p:nvPr/>
          </p:nvGrpSpPr>
          <p:grpSpPr>
            <a:xfrm>
              <a:off x="1392384" y="628072"/>
              <a:ext cx="685800" cy="307777"/>
              <a:chOff x="1392384" y="628072"/>
              <a:chExt cx="685800" cy="307777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447800" y="658092"/>
                <a:ext cx="381000" cy="228600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92384" y="628072"/>
                <a:ext cx="685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Bernard MT Condensed" pitchFamily="18" charset="0"/>
                  </a:rPr>
                  <a:t>CRH</a:t>
                </a:r>
                <a:endParaRPr lang="en-US" sz="1400" dirty="0">
                  <a:latin typeface="Bernard MT Condensed" pitchFamily="18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52236" y="1840348"/>
              <a:ext cx="914400" cy="609600"/>
              <a:chOff x="1152236" y="2057400"/>
              <a:chExt cx="914400" cy="6096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79944" y="2438400"/>
                <a:ext cx="877456" cy="228600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152236" y="2399144"/>
                <a:ext cx="9144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err="1" smtClean="0">
                    <a:latin typeface="Arial Narrow" pitchFamily="34" charset="0"/>
                  </a:rPr>
                  <a:t>corticotropin</a:t>
                </a:r>
                <a:endParaRPr lang="en-US" sz="1100" b="1" dirty="0">
                  <a:latin typeface="Arial Narrow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17780" y="2080484"/>
                <a:ext cx="468748" cy="228600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71600" y="2057400"/>
                <a:ext cx="6765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Bernard MT Condensed" pitchFamily="18" charset="0"/>
                  </a:rPr>
                  <a:t>ACTH</a:t>
                </a:r>
                <a:endParaRPr lang="en-US" sz="1400" dirty="0">
                  <a:latin typeface="Bernard MT Condensed" pitchFamily="18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219200" y="3810000"/>
              <a:ext cx="838200" cy="307777"/>
              <a:chOff x="1371600" y="4416623"/>
              <a:chExt cx="838200" cy="30777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417780" y="4439707"/>
                <a:ext cx="715820" cy="228600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371600" y="4416623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Bernard MT Condensed" pitchFamily="18" charset="0"/>
                  </a:rPr>
                  <a:t>CORTISOL</a:t>
                </a:r>
                <a:endParaRPr lang="en-US" sz="1400" dirty="0">
                  <a:latin typeface="Bernard MT Condensed" pitchFamily="18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057400" y="304800"/>
              <a:ext cx="457200" cy="3659089"/>
              <a:chOff x="2057400" y="304800"/>
              <a:chExt cx="457200" cy="3659089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400000">
                <a:off x="685800" y="2133600"/>
                <a:ext cx="3657600" cy="0"/>
              </a:xfrm>
              <a:prstGeom prst="line">
                <a:avLst/>
              </a:prstGeom>
              <a:ln w="57150">
                <a:solidFill>
                  <a:srgbClr val="CCFF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0" idx="3"/>
              </p:cNvCxnSpPr>
              <p:nvPr/>
            </p:nvCxnSpPr>
            <p:spPr>
              <a:xfrm flipV="1">
                <a:off x="2057400" y="3962400"/>
                <a:ext cx="457200" cy="1489"/>
              </a:xfrm>
              <a:prstGeom prst="line">
                <a:avLst/>
              </a:prstGeom>
              <a:ln w="57150">
                <a:solidFill>
                  <a:srgbClr val="CCFF33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2057400" y="1295400"/>
                <a:ext cx="457200" cy="1489"/>
              </a:xfrm>
              <a:prstGeom prst="line">
                <a:avLst/>
              </a:prstGeom>
              <a:ln w="57150">
                <a:solidFill>
                  <a:srgbClr val="CCFF33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2057400" y="304800"/>
                <a:ext cx="457200" cy="1489"/>
              </a:xfrm>
              <a:prstGeom prst="line">
                <a:avLst/>
              </a:prstGeom>
              <a:ln w="57150">
                <a:solidFill>
                  <a:srgbClr val="CCFF33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Diamond 30"/>
            <p:cNvSpPr/>
            <p:nvPr/>
          </p:nvSpPr>
          <p:spPr>
            <a:xfrm>
              <a:off x="2209800" y="1143000"/>
              <a:ext cx="304800" cy="38100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Black" pitchFamily="34" charset="0"/>
                </a:rPr>
                <a:t>-</a:t>
              </a:r>
              <a:endParaRPr lang="en-US" dirty="0">
                <a:latin typeface="Arial Black" pitchFamily="34" charset="0"/>
              </a:endParaRPr>
            </a:p>
          </p:txBody>
        </p:sp>
        <p:sp>
          <p:nvSpPr>
            <p:cNvPr id="32" name="Diamond 31"/>
            <p:cNvSpPr/>
            <p:nvPr/>
          </p:nvSpPr>
          <p:spPr>
            <a:xfrm>
              <a:off x="2209800" y="152400"/>
              <a:ext cx="304800" cy="38100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Black" pitchFamily="34" charset="0"/>
                </a:rPr>
                <a:t>-</a:t>
              </a:r>
              <a:endParaRPr lang="en-US" dirty="0">
                <a:latin typeface="Arial Black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895600" y="2667000"/>
            <a:ext cx="6096000" cy="3581400"/>
            <a:chOff x="381000" y="2895600"/>
            <a:chExt cx="5461467" cy="23622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113" t="4851" r="1176" b="32001"/>
            <a:stretch>
              <a:fillRect/>
            </a:stretch>
          </p:blipFill>
          <p:spPr bwMode="auto">
            <a:xfrm>
              <a:off x="381000" y="2895600"/>
              <a:ext cx="5461467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4224" t="67999" r="28887" b="25890"/>
            <a:stretch>
              <a:fillRect/>
            </a:stretch>
          </p:blipFill>
          <p:spPr bwMode="auto">
            <a:xfrm>
              <a:off x="2667000" y="4800600"/>
              <a:ext cx="1676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Rectangle 37"/>
          <p:cNvSpPr/>
          <p:nvPr/>
        </p:nvSpPr>
        <p:spPr>
          <a:xfrm>
            <a:off x="2590800" y="69276"/>
            <a:ext cx="1905000" cy="400110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erlin Sans FB Demi" pitchFamily="34" charset="0"/>
              </a:rPr>
              <a:t>REGULATION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0" y="5181600"/>
            <a:ext cx="2819400" cy="1297791"/>
            <a:chOff x="0" y="5181600"/>
            <a:chExt cx="2819400" cy="1297791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133600" y="5943600"/>
              <a:ext cx="685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0" y="5181600"/>
              <a:ext cx="2667000" cy="129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endParaRPr lang="en-US" sz="2400" dirty="0" smtClean="0">
                <a:solidFill>
                  <a:srgbClr val="CCFF33"/>
                </a:solidFill>
                <a:latin typeface="Bernard MT Condensed" pitchFamily="18" charset="0"/>
              </a:endParaRPr>
            </a:p>
            <a:p>
              <a:pPr algn="ctr">
                <a:lnSpc>
                  <a:spcPts val="2400"/>
                </a:lnSpc>
              </a:pPr>
              <a:r>
                <a:rPr lang="en-US" sz="2400" u="heavy" dirty="0" smtClean="0">
                  <a:solidFill>
                    <a:srgbClr val="CCFF33"/>
                  </a:solidFill>
                  <a:uFill>
                    <a:solidFill>
                      <a:srgbClr val="FFDB01"/>
                    </a:solidFill>
                  </a:uFill>
                  <a:latin typeface="Bernard MT Condensed" pitchFamily="18" charset="0"/>
                </a:rPr>
                <a:t>CIRCADIAN</a:t>
              </a:r>
              <a:r>
                <a:rPr lang="en-US" sz="2400" dirty="0" smtClean="0">
                  <a:solidFill>
                    <a:srgbClr val="CCFF33"/>
                  </a:solidFill>
                  <a:latin typeface="Bernard MT Condensed" pitchFamily="18" charset="0"/>
                </a:rPr>
                <a:t> pattern of </a:t>
              </a:r>
              <a:r>
                <a:rPr lang="en-US" sz="2400" u="heavy" dirty="0" smtClean="0">
                  <a:solidFill>
                    <a:srgbClr val="CCFF33"/>
                  </a:solidFill>
                  <a:uFill>
                    <a:solidFill>
                      <a:srgbClr val="FFDB01"/>
                    </a:solidFill>
                  </a:uFill>
                  <a:latin typeface="Bernard MT Condensed" pitchFamily="18" charset="0"/>
                </a:rPr>
                <a:t>CORTISOL 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dirty="0" smtClean="0">
                  <a:solidFill>
                    <a:srgbClr val="CCFF33"/>
                  </a:solidFill>
                  <a:latin typeface="Bernard MT Condensed" pitchFamily="18" charset="0"/>
                </a:rPr>
                <a:t>secretion</a:t>
              </a:r>
              <a:endParaRPr lang="en-US" sz="2400" dirty="0">
                <a:solidFill>
                  <a:srgbClr val="CCFF33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4724400" y="76200"/>
            <a:ext cx="2282997" cy="523220"/>
          </a:xfrm>
          <a:prstGeom prst="rect">
            <a:avLst/>
          </a:prstGeom>
          <a:ln>
            <a:solidFill>
              <a:srgbClr val="3FFFFF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CCFF33"/>
                </a:solidFill>
                <a:latin typeface="Bernard MT Condensed" pitchFamily="18" charset="0"/>
              </a:rPr>
              <a:t>Glucocorticoids</a:t>
            </a:r>
            <a:endParaRPr lang="en-US" sz="2800" dirty="0"/>
          </a:p>
        </p:txBody>
      </p:sp>
      <p:sp>
        <p:nvSpPr>
          <p:cNvPr id="34" name="5-Point Star 33"/>
          <p:cNvSpPr/>
          <p:nvPr/>
        </p:nvSpPr>
        <p:spPr>
          <a:xfrm>
            <a:off x="8610600" y="0"/>
            <a:ext cx="457200" cy="533400"/>
          </a:xfrm>
          <a:prstGeom prst="star5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19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0" y="5525150"/>
            <a:ext cx="3276600" cy="1180450"/>
            <a:chOff x="152400" y="5562600"/>
            <a:chExt cx="3200400" cy="1336040"/>
          </a:xfrm>
        </p:grpSpPr>
        <p:pic>
          <p:nvPicPr>
            <p:cNvPr id="5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 flipH="1">
              <a:off x="762000" y="5867400"/>
              <a:ext cx="2590800" cy="1031240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49" t="14738" r="9735"/>
            <a:stretch>
              <a:fillRect/>
            </a:stretch>
          </p:blipFill>
          <p:spPr bwMode="auto">
            <a:xfrm>
              <a:off x="152400" y="5562600"/>
              <a:ext cx="1125126" cy="990600"/>
            </a:xfrm>
            <a:prstGeom prst="ellipse">
              <a:avLst/>
            </a:prstGeom>
            <a:noFill/>
          </p:spPr>
        </p:pic>
      </p:grpSp>
      <p:pic>
        <p:nvPicPr>
          <p:cNvPr id="4" name="Picture 12" descr="renin-aldosteronediagra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943" t="180" r="943" b="3300"/>
          <a:stretch>
            <a:fillRect/>
          </a:stretch>
        </p:blipFill>
        <p:spPr bwMode="auto">
          <a:xfrm>
            <a:off x="1837427" y="1775231"/>
            <a:ext cx="5053173" cy="43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521636" y="1850233"/>
            <a:ext cx="2918030" cy="1302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CFF33"/>
                </a:solidFill>
                <a:latin typeface="Bernard MT Condensed" pitchFamily="18" charset="0"/>
              </a:rPr>
              <a:t>How</a:t>
            </a:r>
            <a:r>
              <a:rPr lang="en-US" sz="2000" u="heavy" dirty="0" smtClean="0">
                <a:solidFill>
                  <a:srgbClr val="CCFF33"/>
                </a:solidFill>
                <a:uFill>
                  <a:solidFill>
                    <a:srgbClr val="FFDB01"/>
                  </a:solidFill>
                </a:uFill>
                <a:latin typeface="Bernard MT Condensed" pitchFamily="18" charset="0"/>
              </a:rPr>
              <a:t> Fluid &amp; Electrolyte </a:t>
            </a:r>
            <a:r>
              <a:rPr lang="en-US" sz="2000" dirty="0" smtClean="0">
                <a:solidFill>
                  <a:srgbClr val="CCFF33"/>
                </a:solidFill>
                <a:latin typeface="Bernard MT Condensed" pitchFamily="18" charset="0"/>
              </a:rPr>
              <a:t>changes converge to activate </a:t>
            </a:r>
            <a:r>
              <a:rPr lang="en-US" sz="2000" u="heavy" dirty="0" smtClean="0">
                <a:solidFill>
                  <a:srgbClr val="CCFF33"/>
                </a:solidFill>
                <a:uFill>
                  <a:solidFill>
                    <a:srgbClr val="FFDB01"/>
                  </a:solidFill>
                </a:uFill>
                <a:latin typeface="Bernard MT Condensed" pitchFamily="18" charset="0"/>
              </a:rPr>
              <a:t>MINERALOCORTICOIDS</a:t>
            </a:r>
            <a:r>
              <a:rPr lang="en-US" sz="2000" dirty="0" smtClean="0">
                <a:solidFill>
                  <a:srgbClr val="CCFF33"/>
                </a:solidFill>
                <a:latin typeface="Bernard MT Condensed" pitchFamily="18" charset="0"/>
              </a:rPr>
              <a:t> secretion </a:t>
            </a:r>
            <a:endParaRPr lang="en-US" sz="2000" dirty="0">
              <a:solidFill>
                <a:srgbClr val="CCFF33"/>
              </a:solidFill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1143000"/>
            <a:ext cx="14477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FLUID LOSS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34818" name="Picture 2" descr="C:\Documents and Settings\DR.OMNIA\My Documents\My Pictures\ohoh.png"/>
          <p:cNvPicPr>
            <a:picLocks noChangeAspect="1" noChangeArrowheads="1"/>
          </p:cNvPicPr>
          <p:nvPr/>
        </p:nvPicPr>
        <p:blipFill>
          <a:blip r:embed="rId5" cstate="print"/>
          <a:srcRect r="20861" b="13103"/>
          <a:stretch>
            <a:fillRect/>
          </a:stretch>
        </p:blipFill>
        <p:spPr bwMode="auto">
          <a:xfrm>
            <a:off x="7315200" y="1905000"/>
            <a:ext cx="1477345" cy="270001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239000" y="4724400"/>
            <a:ext cx="16002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ACTH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specifically stimulates GC &amp;  has little control over secretion of 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aldosterone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33928"/>
            <a:ext cx="1905000" cy="400110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erlin Sans FB Demi" pitchFamily="34" charset="0"/>
              </a:rPr>
              <a:t>REGULATION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2200" y="126522"/>
            <a:ext cx="2355132" cy="461665"/>
          </a:xfrm>
          <a:prstGeom prst="rect">
            <a:avLst/>
          </a:prstGeom>
          <a:solidFill>
            <a:srgbClr val="0070C0"/>
          </a:solidFill>
          <a:ln>
            <a:solidFill>
              <a:srgbClr val="3FFF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CCFF33"/>
                </a:solidFill>
                <a:latin typeface="Bernard MT Condensed" pitchFamily="18" charset="0"/>
              </a:rPr>
              <a:t>Mineralocorticoids</a:t>
            </a:r>
            <a:endParaRPr lang="en-US" sz="2400" dirty="0"/>
          </a:p>
        </p:txBody>
      </p:sp>
      <p:sp>
        <p:nvSpPr>
          <p:cNvPr id="14" name="5-Point Star 13"/>
          <p:cNvSpPr/>
          <p:nvPr/>
        </p:nvSpPr>
        <p:spPr>
          <a:xfrm>
            <a:off x="8610600" y="0"/>
            <a:ext cx="457200" cy="533400"/>
          </a:xfrm>
          <a:prstGeom prst="star5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611912"/>
            <a:ext cx="8686800" cy="2359888"/>
          </a:xfrm>
          <a:prstGeom prst="rect">
            <a:avLst/>
          </a:prstGeom>
        </p:spPr>
        <p:txBody>
          <a:bodyPr/>
          <a:lstStyle/>
          <a:p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nard MT Condensed" pitchFamily="18" charset="0"/>
              </a:rPr>
              <a:t>Deficiency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in corticosteroids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FFFF"/>
                </a:solidFill>
                <a:effectLst/>
                <a:uLnTx/>
                <a:uFillTx/>
                <a:latin typeface="Arial Narrow" pitchFamily="34" charset="0"/>
              </a:rPr>
              <a:t>[</a:t>
            </a:r>
            <a:r>
              <a:rPr lang="en-US" sz="2400" b="1" dirty="0" err="1" smtClean="0">
                <a:solidFill>
                  <a:srgbClr val="3FFFFF"/>
                </a:solidFill>
                <a:latin typeface="Arial Narrow" pitchFamily="34" charset="0"/>
              </a:rPr>
              <a:t>A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FFFF"/>
                </a:solidFill>
                <a:effectLst/>
                <a:uLnTx/>
                <a:uFillTx/>
                <a:latin typeface="Arial Narrow" pitchFamily="34" charset="0"/>
              </a:rPr>
              <a:t>ddison’s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FFFF"/>
                </a:solidFill>
                <a:effectLst/>
                <a:uLnTx/>
                <a:uFillTx/>
                <a:latin typeface="Arial Narrow" pitchFamily="34" charset="0"/>
              </a:rPr>
              <a:t> disease]</a:t>
            </a:r>
          </a:p>
          <a:p>
            <a:r>
              <a:rPr lang="en-US" sz="2400" b="1" dirty="0" err="1" smtClean="0">
                <a:solidFill>
                  <a:srgbClr val="FFFFCC"/>
                </a:solidFill>
                <a:latin typeface="Arial Narrow" pitchFamily="34" charset="0"/>
              </a:rPr>
              <a:t>Hyponatremia</a:t>
            </a:r>
            <a:r>
              <a:rPr lang="en-US" sz="2400" b="1" dirty="0" smtClean="0">
                <a:solidFill>
                  <a:srgbClr val="FFFFCC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FFFFCC"/>
                </a:solidFill>
                <a:latin typeface="Arial Narrow" pitchFamily="34" charset="0"/>
              </a:rPr>
              <a:t>hyperkalemia</a:t>
            </a:r>
            <a:r>
              <a:rPr lang="en-US" sz="2400" b="1" dirty="0" smtClean="0">
                <a:solidFill>
                  <a:srgbClr val="FFFFCC"/>
                </a:solidFill>
                <a:latin typeface="Arial Narrow" pitchFamily="34" charset="0"/>
              </a:rPr>
              <a:t>, hypoglycemia, progressive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 Narrow" pitchFamily="34" charset="0"/>
              </a:rPr>
              <a:t>weakness &amp; fatigue, low blood pressure,</a:t>
            </a:r>
            <a:r>
              <a:rPr lang="en-US" sz="2400" dirty="0" smtClean="0">
                <a:solidFill>
                  <a:srgbClr val="FFFFCC"/>
                </a:solidFill>
                <a:latin typeface="Arial Narrow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 Narrow" pitchFamily="34" charset="0"/>
              </a:rPr>
              <a:t>depression, anorexia &amp; loss of weight, skin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 Narrow" pitchFamily="34" charset="0"/>
              </a:rPr>
              <a:t>hyperpigmentation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lvl="1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If subjected to stresses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3FFFFF"/>
                </a:solidFill>
                <a:latin typeface="Arial Narrow" pitchFamily="34" charset="0"/>
                <a:sym typeface="Wingdings 3"/>
              </a:rPr>
              <a:t>[</a:t>
            </a:r>
            <a:r>
              <a:rPr lang="en-US" sz="2400" b="1" dirty="0" err="1" smtClean="0">
                <a:solidFill>
                  <a:srgbClr val="3FFFFF"/>
                </a:solidFill>
                <a:latin typeface="Arial Narrow" pitchFamily="34" charset="0"/>
                <a:sym typeface="Wingdings 3"/>
              </a:rPr>
              <a:t>Addisonian</a:t>
            </a:r>
            <a:r>
              <a:rPr lang="en-US" sz="2400" b="1" dirty="0" smtClean="0">
                <a:solidFill>
                  <a:srgbClr val="3FFFFF"/>
                </a:solidFill>
                <a:latin typeface="Arial Narrow" pitchFamily="34" charset="0"/>
                <a:sym typeface="Wingdings 3"/>
              </a:rPr>
              <a:t> Crisis ]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 symptoms       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+ fever, confusion severe vomiting, diarrhea, abdominal pain &amp; shock</a:t>
            </a:r>
            <a:endParaRPr lang="en-US" sz="24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2286000" cy="400110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erlin Sans FB Demi" pitchFamily="34" charset="0"/>
              </a:rPr>
              <a:t>DYSREGULATION</a:t>
            </a:r>
          </a:p>
        </p:txBody>
      </p:sp>
      <p:pic>
        <p:nvPicPr>
          <p:cNvPr id="6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flipH="1">
            <a:off x="533400" y="5552536"/>
            <a:ext cx="2590800" cy="1031240"/>
          </a:xfrm>
          <a:prstGeom prst="rect">
            <a:avLst/>
          </a:prstGeom>
          <a:noFill/>
        </p:spPr>
      </p:pic>
      <p:pic>
        <p:nvPicPr>
          <p:cNvPr id="7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49" t="14738" r="9735"/>
          <a:stretch>
            <a:fillRect/>
          </a:stretch>
        </p:blipFill>
        <p:spPr bwMode="auto">
          <a:xfrm>
            <a:off x="228600" y="5364576"/>
            <a:ext cx="1125126" cy="990600"/>
          </a:xfrm>
          <a:prstGeom prst="ellipse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791200" y="4918264"/>
            <a:ext cx="2922432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Hyperaldosteronism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lnSpc>
                <a:spcPts val="25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Hypernatremia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lnSpc>
                <a:spcPts val="25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Hypervolemia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Hypertension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Hypokalemia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526" y="2934237"/>
            <a:ext cx="8916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Deficiency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mineralocorticoids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seldom alone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Hyponatremia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hyper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kalemia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acidosis &amp;  wasting +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ECF volume, hypotension &amp; shock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7714" y="4373976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Increased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production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mineralocorticoids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Conn’s syndrome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91200" y="4373976"/>
            <a:ext cx="2337516" cy="53340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695163"/>
            <a:ext cx="9144000" cy="1588"/>
          </a:xfrm>
          <a:prstGeom prst="line">
            <a:avLst/>
          </a:prstGeom>
          <a:ln w="28575">
            <a:solidFill>
              <a:srgbClr val="3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8600" y="3802977"/>
            <a:ext cx="8534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Increased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production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glucocorticoids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Cu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shing's syndrome</a:t>
            </a:r>
          </a:p>
          <a:p>
            <a:pPr lvl="0">
              <a:defRPr/>
            </a:pPr>
            <a:endParaRPr lang="en-US" sz="1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3772437"/>
            <a:ext cx="2667000" cy="53340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8534400" y="0"/>
            <a:ext cx="457200" cy="533400"/>
          </a:xfrm>
          <a:prstGeom prst="star5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0" grpId="0"/>
      <p:bldP spid="13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33">
                <a:alpha val="76000"/>
              </a:srgbClr>
            </a:gs>
            <a:gs pos="21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524" y="152400"/>
            <a:ext cx="8534400" cy="492443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Berlin Sans FB Demi" pitchFamily="34" charset="0"/>
              </a:rPr>
              <a:t>PHARMACOLOGY OF EXOGENOUS GLUCOCORTICOIDS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685800"/>
            <a:ext cx="8610600" cy="1015663"/>
          </a:xfrm>
          <a:prstGeom prst="rect">
            <a:avLst/>
          </a:prstGeom>
          <a:solidFill>
            <a:srgbClr val="0116D9"/>
          </a:solidFill>
        </p:spPr>
        <p:txBody>
          <a:bodyPr wrap="square">
            <a:spAutoFit/>
          </a:bodyPr>
          <a:lstStyle/>
          <a:p>
            <a:pPr marL="0" lvl="2">
              <a:lnSpc>
                <a:spcPts val="2400"/>
              </a:lnSpc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Cortisol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, Cortisone, Hydrocortisone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Prednisone,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Prednisolone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Methylprednisolone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Triamcinolone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Dexamethasone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Betamethasone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Beclomethasone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Fluticasone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Budesonide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Mometasone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…etc.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057400"/>
            <a:ext cx="1447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MECHANISM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81200" y="1905000"/>
            <a:ext cx="5105400" cy="842665"/>
            <a:chOff x="304800" y="2743200"/>
            <a:chExt cx="5105400" cy="842665"/>
          </a:xfrm>
        </p:grpSpPr>
        <p:sp>
          <p:nvSpPr>
            <p:cNvPr id="13" name="Rectangle 12"/>
            <p:cNvSpPr/>
            <p:nvPr/>
          </p:nvSpPr>
          <p:spPr>
            <a:xfrm>
              <a:off x="304800" y="2895600"/>
              <a:ext cx="3048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/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GC binds to GRs 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24200" y="27432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CFF33"/>
                  </a:solidFill>
                  <a:latin typeface="Arial Narrow" pitchFamily="34" charset="0"/>
                </a:rPr>
                <a:t>In the </a:t>
              </a:r>
              <a:r>
                <a:rPr lang="en-US" sz="2400" b="1" dirty="0" err="1" smtClean="0">
                  <a:solidFill>
                    <a:srgbClr val="CCFF33"/>
                  </a:solidFill>
                  <a:latin typeface="Arial Narrow" pitchFamily="34" charset="0"/>
                </a:rPr>
                <a:t>cytosol</a:t>
              </a:r>
              <a:endParaRPr lang="en-US" sz="2400" b="1" dirty="0">
                <a:solidFill>
                  <a:srgbClr val="CCFF33"/>
                </a:solidFill>
                <a:latin typeface="Arial Narrow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0" y="3124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CFF33"/>
                  </a:solidFill>
                  <a:latin typeface="Arial Narrow" pitchFamily="34" charset="0"/>
                </a:rPr>
                <a:t>On cell membrane</a:t>
              </a:r>
              <a:endParaRPr lang="en-US" sz="2400" b="1" dirty="0">
                <a:solidFill>
                  <a:srgbClr val="CCFF33"/>
                </a:solidFill>
                <a:latin typeface="Arial Narrow" pitchFamily="34" charset="0"/>
              </a:endParaRPr>
            </a:p>
          </p:txBody>
        </p:sp>
        <p:cxnSp>
          <p:nvCxnSpPr>
            <p:cNvPr id="17" name="Straight Arrow Connector 16"/>
            <p:cNvCxnSpPr>
              <a:endCxn id="14" idx="1"/>
            </p:cNvCxnSpPr>
            <p:nvPr/>
          </p:nvCxnSpPr>
          <p:spPr>
            <a:xfrm flipV="1">
              <a:off x="2667000" y="2974033"/>
              <a:ext cx="457200" cy="150167"/>
            </a:xfrm>
            <a:prstGeom prst="straightConnector1">
              <a:avLst/>
            </a:prstGeom>
            <a:ln w="38100">
              <a:solidFill>
                <a:srgbClr val="CC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667000" y="3124200"/>
              <a:ext cx="457200" cy="165556"/>
            </a:xfrm>
            <a:prstGeom prst="straightConnector1">
              <a:avLst/>
            </a:prstGeom>
            <a:ln w="38100">
              <a:solidFill>
                <a:srgbClr val="CC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28600" y="2872668"/>
            <a:ext cx="8329410" cy="1039092"/>
            <a:chOff x="304800" y="2999508"/>
            <a:chExt cx="8329410" cy="1039092"/>
          </a:xfrm>
        </p:grpSpPr>
        <p:sp>
          <p:nvSpPr>
            <p:cNvPr id="20" name="Rectangle 19"/>
            <p:cNvSpPr/>
            <p:nvPr/>
          </p:nvSpPr>
          <p:spPr>
            <a:xfrm>
              <a:off x="304800" y="3099881"/>
              <a:ext cx="6709233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ts val="2200"/>
                </a:lnSpc>
                <a:buAutoNum type="arabicPeriod"/>
              </a:pPr>
              <a:r>
                <a:rPr lang="en-US" sz="2400" b="1" u="heavy" dirty="0" err="1" smtClean="0">
                  <a:solidFill>
                    <a:srgbClr val="CCFF33"/>
                  </a:solidFill>
                  <a:uFill>
                    <a:solidFill>
                      <a:schemeClr val="tx1"/>
                    </a:solidFill>
                  </a:uFill>
                  <a:latin typeface="Arial Narrow" pitchFamily="34" charset="0"/>
                </a:rPr>
                <a:t>Cytosolic</a:t>
              </a:r>
              <a:r>
                <a:rPr lang="en-US" sz="2400" b="1" u="heavy" dirty="0" smtClean="0">
                  <a:solidFill>
                    <a:srgbClr val="CCFF33"/>
                  </a:solidFill>
                  <a:uFill>
                    <a:solidFill>
                      <a:schemeClr val="tx1"/>
                    </a:solidFill>
                  </a:uFill>
                  <a:latin typeface="Arial Narrow" pitchFamily="34" charset="0"/>
                </a:rPr>
                <a:t> GC R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mediates </a:t>
              </a:r>
              <a:r>
                <a:rPr lang="en-US" sz="2400" dirty="0" smtClean="0">
                  <a:solidFill>
                    <a:srgbClr val="00FFFF"/>
                  </a:solidFill>
                  <a:latin typeface="Bernard MT Condensed" pitchFamily="18" charset="0"/>
                </a:rPr>
                <a:t>GENOMIC Action</a:t>
              </a:r>
              <a:r>
                <a:rPr lang="en-US" sz="2400" dirty="0" smtClean="0">
                  <a:solidFill>
                    <a:srgbClr val="00FFFF"/>
                  </a:solidFill>
                  <a:latin typeface="Bernard MT Condensed" pitchFamily="18" charset="0"/>
                  <a:sym typeface="Wingdings 3"/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</a:t>
              </a:r>
            </a:p>
            <a:p>
              <a:pPr marL="342900" indent="-342900">
                <a:lnSpc>
                  <a:spcPts val="2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     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endParaRPr>
            </a:p>
            <a:p>
              <a:pPr marL="342900" indent="-342900">
                <a:lnSpc>
                  <a:spcPts val="22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     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43410" y="2999508"/>
              <a:ext cx="2590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FFFF00"/>
                  </a:solidFill>
                  <a:latin typeface="Arial Narrow" pitchFamily="34" charset="0"/>
                  <a:sym typeface="Wingdings 3"/>
                </a:rPr>
                <a:t>slow process needs  hrs-days</a:t>
              </a:r>
              <a:endParaRPr lang="en-US" sz="22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6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49" t="14738" r="9735"/>
          <a:stretch>
            <a:fillRect/>
          </a:stretch>
        </p:blipFill>
        <p:spPr bwMode="auto">
          <a:xfrm>
            <a:off x="7696200" y="5301795"/>
            <a:ext cx="1125126" cy="933282"/>
          </a:xfrm>
          <a:prstGeom prst="ellipse">
            <a:avLst/>
          </a:prstGeom>
          <a:noFill/>
        </p:spPr>
      </p:pic>
      <p:pic>
        <p:nvPicPr>
          <p:cNvPr id="27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7569568" y="4378571"/>
            <a:ext cx="1688793" cy="1135257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304800" y="3359617"/>
            <a:ext cx="31510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Expression of proteins  Anti-inflammatory Effects</a:t>
            </a:r>
            <a:endParaRPr lang="en-US" sz="22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5200" y="3359617"/>
            <a:ext cx="396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Repression of proteins  responsible for Pro-inflammatory Effects </a:t>
            </a:r>
            <a:endParaRPr lang="en-US" sz="22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878448" y="4991100"/>
            <a:ext cx="3124200" cy="0"/>
          </a:xfrm>
          <a:prstGeom prst="line">
            <a:avLst/>
          </a:prstGeom>
          <a:ln w="38100">
            <a:solidFill>
              <a:srgbClr val="CC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7526" y="4113212"/>
            <a:ext cx="7696200" cy="1588"/>
          </a:xfrm>
          <a:prstGeom prst="line">
            <a:avLst/>
          </a:prstGeom>
          <a:ln w="38100">
            <a:solidFill>
              <a:srgbClr val="CC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000" y="4177447"/>
            <a:ext cx="2971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Gene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Transcription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mRNA Translation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New Protein Formation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</a:pPr>
            <a:r>
              <a:rPr lang="en-US" sz="2000" b="1" dirty="0" smtClean="0">
                <a:solidFill>
                  <a:srgbClr val="CCFF33"/>
                </a:solidFill>
                <a:latin typeface="Arial Narrow" pitchFamily="34" charset="0"/>
              </a:rPr>
              <a:t>   e.g. </a:t>
            </a:r>
            <a:r>
              <a:rPr lang="en-US" sz="2000" b="1" dirty="0" err="1" smtClean="0">
                <a:solidFill>
                  <a:srgbClr val="CCFF33"/>
                </a:solidFill>
                <a:latin typeface="Arial Narrow" pitchFamily="34" charset="0"/>
              </a:rPr>
              <a:t>Lipocortin</a:t>
            </a:r>
            <a:r>
              <a:rPr lang="en-US" sz="2000" b="1" dirty="0" smtClean="0">
                <a:solidFill>
                  <a:srgbClr val="CCFF33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000" b="1" dirty="0" smtClean="0">
                <a:solidFill>
                  <a:srgbClr val="CCFF33"/>
                </a:solidFill>
                <a:latin typeface="Arial Narrow" pitchFamily="34" charset="0"/>
              </a:rPr>
              <a:t> –</a:t>
            </a:r>
            <a:r>
              <a:rPr lang="en-US" sz="2000" b="1" dirty="0" err="1" smtClean="0">
                <a:solidFill>
                  <a:srgbClr val="CCFF33"/>
                </a:solidFill>
                <a:latin typeface="Arial Narrow" pitchFamily="34" charset="0"/>
              </a:rPr>
              <a:t>ve</a:t>
            </a:r>
            <a:r>
              <a:rPr lang="en-US" sz="2000" b="1" dirty="0" smtClean="0">
                <a:solidFill>
                  <a:srgbClr val="CCFF33"/>
                </a:solidFill>
                <a:latin typeface="Arial Narrow" pitchFamily="34" charset="0"/>
              </a:rPr>
              <a:t> PLA</a:t>
            </a:r>
            <a:r>
              <a:rPr lang="en-US" sz="2000" b="1" baseline="-25000" dirty="0" smtClean="0">
                <a:solidFill>
                  <a:srgbClr val="CCFF33"/>
                </a:solidFill>
                <a:latin typeface="Arial Narrow" pitchFamily="34" charset="0"/>
              </a:rPr>
              <a:t>2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</a:pPr>
            <a:r>
              <a:rPr lang="en-US" sz="2000" b="1" dirty="0" smtClean="0">
                <a:solidFill>
                  <a:srgbClr val="CCFF33"/>
                </a:solidFill>
                <a:latin typeface="Arial Narrow" pitchFamily="34" charset="0"/>
              </a:rPr>
              <a:t>                               -</a:t>
            </a:r>
            <a:r>
              <a:rPr lang="en-US" sz="2000" b="1" dirty="0" err="1" smtClean="0">
                <a:solidFill>
                  <a:srgbClr val="CCFF33"/>
                </a:solidFill>
                <a:latin typeface="Arial Narrow" pitchFamily="34" charset="0"/>
              </a:rPr>
              <a:t>ve</a:t>
            </a:r>
            <a:r>
              <a:rPr lang="en-US" sz="2000" b="1" dirty="0" smtClean="0">
                <a:solidFill>
                  <a:srgbClr val="CCFF33"/>
                </a:solidFill>
                <a:latin typeface="Arial Narrow" pitchFamily="34" charset="0"/>
              </a:rPr>
              <a:t> COX-2</a:t>
            </a:r>
            <a:endParaRPr lang="en-US" sz="2000" b="1" baseline="-25000" dirty="0" smtClean="0">
              <a:solidFill>
                <a:srgbClr val="CCFF33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4177447"/>
            <a:ext cx="4648200" cy="215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</a:rPr>
              <a:t>Prevent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other transcription factors 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(AP-1) from inducing Gene Trans-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cription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/ mRNA Translation/ new 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Protein Formation 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rgbClr val="CCFF33"/>
                </a:solidFill>
                <a:latin typeface="Arial Narrow" pitchFamily="34" charset="0"/>
              </a:rPr>
              <a:t>e.g.so  </a:t>
            </a:r>
            <a:r>
              <a:rPr lang="en-US" sz="2800" dirty="0" smtClean="0">
                <a:solidFill>
                  <a:srgbClr val="CCFF33"/>
                </a:solidFill>
                <a:latin typeface="Bernard MT Condensed" pitchFamily="18" charset="0"/>
              </a:rPr>
              <a:t>No</a:t>
            </a:r>
            <a:r>
              <a:rPr lang="en-US" sz="2200" b="1" dirty="0" smtClean="0">
                <a:solidFill>
                  <a:srgbClr val="CCFF33"/>
                </a:solidFill>
                <a:latin typeface="Arial Narrow" pitchFamily="34" charset="0"/>
              </a:rPr>
              <a:t> </a:t>
            </a:r>
            <a:br>
              <a:rPr lang="en-US" sz="2200" b="1" dirty="0" smtClean="0">
                <a:solidFill>
                  <a:srgbClr val="CCFF33"/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rgbClr val="CCFF33"/>
                </a:solidFill>
                <a:latin typeface="Arial Narrow" pitchFamily="34" charset="0"/>
              </a:rPr>
              <a:t>  </a:t>
            </a:r>
            <a:r>
              <a:rPr lang="en-US" sz="2200" b="1" dirty="0" err="1" smtClean="0">
                <a:solidFill>
                  <a:srgbClr val="CCFF33"/>
                </a:solidFill>
                <a:latin typeface="Arial Narrow" pitchFamily="34" charset="0"/>
              </a:rPr>
              <a:t>proinflammatory</a:t>
            </a:r>
            <a:r>
              <a:rPr lang="en-US" sz="2200" b="1" dirty="0" smtClean="0">
                <a:solidFill>
                  <a:srgbClr val="CCFF33"/>
                </a:solidFill>
                <a:latin typeface="Arial Narrow" pitchFamily="34" charset="0"/>
              </a:rPr>
              <a:t> cytokines  (IL-2)&amp; </a:t>
            </a:r>
            <a:br>
              <a:rPr lang="en-US" sz="2200" b="1" dirty="0" smtClean="0">
                <a:solidFill>
                  <a:srgbClr val="CCFF33"/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rgbClr val="CCFF33"/>
                </a:solidFill>
                <a:latin typeface="Arial Narrow" pitchFamily="34" charset="0"/>
              </a:rPr>
              <a:t>  </a:t>
            </a:r>
            <a:r>
              <a:rPr lang="en-US" sz="2200" b="1" dirty="0" err="1" smtClean="0">
                <a:solidFill>
                  <a:srgbClr val="CCFF33"/>
                </a:solidFill>
                <a:latin typeface="Arial Narrow" pitchFamily="34" charset="0"/>
              </a:rPr>
              <a:t>chemokines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2" grpId="0" build="p"/>
      <p:bldP spid="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6875602" y="3461366"/>
            <a:ext cx="2590800" cy="164084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t="4768" r="-1337" b="7162"/>
          <a:stretch>
            <a:fillRect/>
          </a:stretch>
        </p:blipFill>
        <p:spPr bwMode="auto">
          <a:xfrm rot="21540000">
            <a:off x="-3050" y="80400"/>
            <a:ext cx="9266241" cy="603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-19050" y="5410200"/>
            <a:ext cx="31242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spc="-50" dirty="0" smtClean="0">
                <a:latin typeface="Arial Narrow" pitchFamily="34" charset="0"/>
              </a:rPr>
              <a:t>Inflammation occurs due to expression of </a:t>
            </a:r>
            <a:r>
              <a:rPr lang="en-US" sz="2000" b="1" spc="-50" dirty="0" err="1" smtClean="0">
                <a:latin typeface="Arial Narrow" pitchFamily="34" charset="0"/>
              </a:rPr>
              <a:t>proinflammatory</a:t>
            </a:r>
            <a:r>
              <a:rPr lang="en-US" sz="2000" b="1" spc="-50" dirty="0" smtClean="0">
                <a:latin typeface="Arial Narrow" pitchFamily="34" charset="0"/>
              </a:rPr>
              <a:t> mediators, cytokines &amp; </a:t>
            </a:r>
            <a:r>
              <a:rPr lang="en-US" sz="2000" b="1" spc="-50" dirty="0" err="1" smtClean="0">
                <a:latin typeface="Arial Narrow" pitchFamily="34" charset="0"/>
              </a:rPr>
              <a:t>chemokines</a:t>
            </a:r>
            <a:r>
              <a:rPr lang="en-US" sz="2000" b="1" spc="-50" dirty="0" smtClean="0">
                <a:latin typeface="Arial Narrow" pitchFamily="34" charset="0"/>
              </a:rPr>
              <a:t>….etc.</a:t>
            </a:r>
            <a:endParaRPr lang="en-US" sz="2000" b="1" spc="-5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6075" y="5410200"/>
            <a:ext cx="32766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spc="-50" dirty="0" smtClean="0">
                <a:latin typeface="Arial Narrow" pitchFamily="34" charset="0"/>
              </a:rPr>
              <a:t>Activated GRs prevent AP-1 from binding to RE &amp; expressing pro-inflammatory mediators, cytokines,….etc</a:t>
            </a:r>
            <a:endParaRPr lang="en-US" sz="2000" b="1" spc="-50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4100" y="5410200"/>
            <a:ext cx="3057525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spc="-50" dirty="0" smtClean="0">
                <a:latin typeface="Arial Narrow" pitchFamily="34" charset="0"/>
              </a:rPr>
              <a:t>Activated GRs </a:t>
            </a:r>
            <a:r>
              <a:rPr lang="en-US" sz="2000" b="1" spc="-50" dirty="0" err="1" smtClean="0">
                <a:latin typeface="Arial Narrow" pitchFamily="34" charset="0"/>
              </a:rPr>
              <a:t>dimerize</a:t>
            </a:r>
            <a:r>
              <a:rPr lang="en-US" sz="2000" b="1" spc="-50" dirty="0" smtClean="0">
                <a:latin typeface="Arial Narrow" pitchFamily="34" charset="0"/>
              </a:rPr>
              <a:t> &amp; bind to GRE allowing expression of anti-inflammatory mediators; as </a:t>
            </a:r>
            <a:r>
              <a:rPr lang="en-US" sz="2000" b="1" spc="-50" dirty="0" err="1" smtClean="0">
                <a:latin typeface="Arial Narrow" pitchFamily="34" charset="0"/>
              </a:rPr>
              <a:t>lipocortin</a:t>
            </a:r>
            <a:r>
              <a:rPr lang="en-US" sz="2000" b="1" spc="-50" dirty="0" smtClean="0">
                <a:latin typeface="Arial Narrow" pitchFamily="34" charset="0"/>
              </a:rPr>
              <a:t>,  cytokines,….etc</a:t>
            </a:r>
            <a:endParaRPr lang="en-US" sz="2000" b="1" spc="-50" dirty="0">
              <a:latin typeface="Arial Narrow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-514928" y="3429000"/>
            <a:ext cx="6858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6477000"/>
            <a:ext cx="2819400" cy="400110"/>
          </a:xfrm>
          <a:prstGeom prst="rect">
            <a:avLst/>
          </a:prstGeom>
          <a:solidFill>
            <a:srgbClr val="8B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INFLAMMATION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6488668"/>
            <a:ext cx="6172200" cy="400110"/>
          </a:xfrm>
          <a:prstGeom prst="rect">
            <a:avLst/>
          </a:prstGeom>
          <a:solidFill>
            <a:srgbClr val="8B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ANTINFLAMMATORY ACTION OF GC</a:t>
            </a:r>
            <a:endParaRPr lang="en-US" sz="20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1295400" y="0"/>
            <a:ext cx="6477000" cy="5181600"/>
            <a:chOff x="1295400" y="0"/>
            <a:chExt cx="6477000" cy="5181600"/>
          </a:xfrm>
        </p:grpSpPr>
        <p:pic>
          <p:nvPicPr>
            <p:cNvPr id="42" name="Picture 2" descr="C:\Users\Administrator\Pictures\GC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53" t="1961" r="12740" b="1961"/>
            <a:stretch>
              <a:fillRect/>
            </a:stretch>
          </p:blipFill>
          <p:spPr bwMode="auto">
            <a:xfrm>
              <a:off x="1295400" y="0"/>
              <a:ext cx="6477000" cy="5181600"/>
            </a:xfrm>
            <a:prstGeom prst="rect">
              <a:avLst/>
            </a:prstGeom>
            <a:noFill/>
          </p:spPr>
        </p:pic>
        <p:sp>
          <p:nvSpPr>
            <p:cNvPr id="64" name="TextBox 63"/>
            <p:cNvSpPr txBox="1"/>
            <p:nvPr/>
          </p:nvSpPr>
          <p:spPr>
            <a:xfrm>
              <a:off x="3557210" y="4725141"/>
              <a:ext cx="1247894" cy="38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Bernard MT Condensed" pitchFamily="18" charset="0"/>
                </a:rPr>
                <a:t>Protein</a:t>
              </a:r>
              <a:endParaRPr lang="en-US" sz="1400" dirty="0">
                <a:latin typeface="Bernard MT Condensed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8600" y="5257800"/>
            <a:ext cx="868680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u="heavy" dirty="0" smtClean="0">
                <a:solidFill>
                  <a:srgbClr val="CCFF33"/>
                </a:solidFill>
                <a:uFill>
                  <a:solidFill>
                    <a:schemeClr val="tx1"/>
                  </a:solidFill>
                </a:uFill>
                <a:latin typeface="Arial Narrow" pitchFamily="34" charset="0"/>
              </a:rPr>
              <a:t>2. Membranous GC 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mediates 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NON-GENOMIC Action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  <a:sym typeface="Wingdings 3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cross talks with GP coupled receptors  alter Ca,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cAMP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, their downstream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kinases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(PKA &amp; PKC)  r</a:t>
            </a:r>
            <a:r>
              <a:rPr lang="en-US" sz="22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apidly exert  anti-inflammatory effects &amp; shut down </a:t>
            </a:r>
            <a:r>
              <a:rPr lang="en-US" sz="2200" b="1" spc="-3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proinflammatory</a:t>
            </a:r>
            <a:r>
              <a:rPr lang="en-US" sz="22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effects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r</a:t>
            </a:r>
            <a:r>
              <a:rPr lang="en-US" sz="2200" spc="-30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apid process needs  minutes-hrs</a:t>
            </a:r>
            <a:endParaRPr lang="en-US" sz="2200" spc="-30" dirty="0" smtClean="0">
              <a:solidFill>
                <a:srgbClr val="FFFF00"/>
              </a:solidFill>
              <a:latin typeface="Bernard MT Condensed" pitchFamily="18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5400000" flipH="1" flipV="1">
            <a:off x="3008623" y="1257416"/>
            <a:ext cx="317241" cy="34033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862625" y="2432179"/>
            <a:ext cx="2042009" cy="2515923"/>
            <a:chOff x="1862625" y="2432179"/>
            <a:chExt cx="2042009" cy="2515923"/>
          </a:xfrm>
        </p:grpSpPr>
        <p:sp>
          <p:nvSpPr>
            <p:cNvPr id="43" name="TextBox 42"/>
            <p:cNvSpPr txBox="1"/>
            <p:nvPr/>
          </p:nvSpPr>
          <p:spPr>
            <a:xfrm>
              <a:off x="2885229" y="4301370"/>
              <a:ext cx="680671" cy="427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Bernard MT Condensed" pitchFamily="18" charset="0"/>
                </a:rPr>
                <a:t>Ca</a:t>
              </a:r>
              <a:endParaRPr lang="en-US" sz="1400" dirty="0">
                <a:latin typeface="Bernard MT Condensed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62625" y="2834653"/>
              <a:ext cx="1247894" cy="427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Bernard MT Condensed" pitchFamily="18" charset="0"/>
                </a:rPr>
                <a:t>cAMP</a:t>
              </a:r>
              <a:endParaRPr lang="en-US" sz="1400" dirty="0">
                <a:latin typeface="Bernard MT Condensed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43294" y="2432179"/>
              <a:ext cx="1247894" cy="427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Bernard MT Condensed" pitchFamily="18" charset="0"/>
                </a:rPr>
                <a:t>PKA</a:t>
              </a:r>
              <a:endParaRPr lang="en-US" sz="1400" dirty="0">
                <a:latin typeface="Bernard MT Condensed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56740" y="3278155"/>
              <a:ext cx="1247894" cy="427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Bernard MT Condensed" pitchFamily="18" charset="0"/>
                </a:rPr>
                <a:t>PKC</a:t>
              </a:r>
              <a:endParaRPr lang="en-US" sz="1400" dirty="0">
                <a:latin typeface="Bernard MT Condensed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2101063" y="4112584"/>
              <a:ext cx="317241" cy="3403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3" idx="2"/>
            </p:cNvCxnSpPr>
            <p:nvPr/>
          </p:nvCxnSpPr>
          <p:spPr>
            <a:xfrm rot="5400000">
              <a:off x="3054922" y="4747337"/>
              <a:ext cx="189490" cy="151792"/>
            </a:xfrm>
            <a:prstGeom prst="line">
              <a:avLst/>
            </a:prstGeom>
            <a:ln w="28575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053323" y="4723842"/>
              <a:ext cx="189490" cy="151792"/>
            </a:xfrm>
            <a:prstGeom prst="line">
              <a:avLst/>
            </a:prstGeom>
            <a:ln w="28575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/>
            <p:cNvSpPr/>
            <p:nvPr/>
          </p:nvSpPr>
          <p:spPr>
            <a:xfrm>
              <a:off x="3046606" y="3738378"/>
              <a:ext cx="0" cy="500435"/>
            </a:xfrm>
            <a:custGeom>
              <a:avLst/>
              <a:gdLst>
                <a:gd name="connsiteX0" fmla="*/ 0 w 0"/>
                <a:gd name="connsiteY0" fmla="*/ 360608 h 360608"/>
                <a:gd name="connsiteX1" fmla="*/ 0 w 0"/>
                <a:gd name="connsiteY1" fmla="*/ 0 h 360608"/>
                <a:gd name="connsiteX2" fmla="*/ 0 w 0"/>
                <a:gd name="connsiteY2" fmla="*/ 0 h 36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60608">
                  <a:moveTo>
                    <a:pt x="0" y="36060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66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065780" y="2612397"/>
              <a:ext cx="747779" cy="643417"/>
            </a:xfrm>
            <a:custGeom>
              <a:avLst/>
              <a:gdLst>
                <a:gd name="connsiteX0" fmla="*/ 0 w 502276"/>
                <a:gd name="connsiteY0" fmla="*/ 463639 h 463639"/>
                <a:gd name="connsiteX1" fmla="*/ 90152 w 502276"/>
                <a:gd name="connsiteY1" fmla="*/ 270456 h 463639"/>
                <a:gd name="connsiteX2" fmla="*/ 321972 w 502276"/>
                <a:gd name="connsiteY2" fmla="*/ 103031 h 463639"/>
                <a:gd name="connsiteX3" fmla="*/ 321972 w 502276"/>
                <a:gd name="connsiteY3" fmla="*/ 103031 h 463639"/>
                <a:gd name="connsiteX4" fmla="*/ 502276 w 502276"/>
                <a:gd name="connsiteY4" fmla="*/ 0 h 463639"/>
                <a:gd name="connsiteX5" fmla="*/ 502276 w 502276"/>
                <a:gd name="connsiteY5" fmla="*/ 0 h 4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2276" h="463639">
                  <a:moveTo>
                    <a:pt x="0" y="463639"/>
                  </a:moveTo>
                  <a:cubicBezTo>
                    <a:pt x="18245" y="397098"/>
                    <a:pt x="36490" y="330557"/>
                    <a:pt x="90152" y="270456"/>
                  </a:cubicBezTo>
                  <a:cubicBezTo>
                    <a:pt x="143814" y="210355"/>
                    <a:pt x="321972" y="103031"/>
                    <a:pt x="321972" y="103031"/>
                  </a:cubicBezTo>
                  <a:lnTo>
                    <a:pt x="321972" y="103031"/>
                  </a:lnTo>
                  <a:lnTo>
                    <a:pt x="502276" y="0"/>
                  </a:lnTo>
                  <a:lnTo>
                    <a:pt x="502276" y="0"/>
                  </a:lnTo>
                </a:path>
              </a:pathLst>
            </a:custGeom>
            <a:ln w="28575">
              <a:solidFill>
                <a:srgbClr val="66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2656740" y="4335624"/>
              <a:ext cx="340335" cy="211494"/>
            </a:xfrm>
            <a:prstGeom prst="straightConnector1">
              <a:avLst/>
            </a:prstGeom>
            <a:ln w="28575">
              <a:solidFill>
                <a:srgbClr val="66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V="1">
              <a:off x="1938593" y="3429078"/>
              <a:ext cx="528735" cy="226891"/>
            </a:xfrm>
            <a:prstGeom prst="straightConnector1">
              <a:avLst/>
            </a:prstGeom>
            <a:ln w="28575">
              <a:solidFill>
                <a:srgbClr val="66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 54"/>
            <p:cNvSpPr/>
            <p:nvPr/>
          </p:nvSpPr>
          <p:spPr>
            <a:xfrm>
              <a:off x="2222133" y="2666015"/>
              <a:ext cx="421824" cy="232345"/>
            </a:xfrm>
            <a:custGeom>
              <a:avLst/>
              <a:gdLst>
                <a:gd name="connsiteX0" fmla="*/ 0 w 283335"/>
                <a:gd name="connsiteY0" fmla="*/ 167425 h 167425"/>
                <a:gd name="connsiteX1" fmla="*/ 103031 w 283335"/>
                <a:gd name="connsiteY1" fmla="*/ 64394 h 167425"/>
                <a:gd name="connsiteX2" fmla="*/ 283335 w 283335"/>
                <a:gd name="connsiteY2" fmla="*/ 0 h 167425"/>
                <a:gd name="connsiteX3" fmla="*/ 283335 w 283335"/>
                <a:gd name="connsiteY3" fmla="*/ 0 h 16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35" h="167425">
                  <a:moveTo>
                    <a:pt x="0" y="167425"/>
                  </a:moveTo>
                  <a:cubicBezTo>
                    <a:pt x="27904" y="129861"/>
                    <a:pt x="55809" y="92298"/>
                    <a:pt x="103031" y="64394"/>
                  </a:cubicBezTo>
                  <a:cubicBezTo>
                    <a:pt x="150254" y="36490"/>
                    <a:pt x="283335" y="0"/>
                    <a:pt x="283335" y="0"/>
                  </a:cubicBezTo>
                  <a:lnTo>
                    <a:pt x="283335" y="0"/>
                  </a:lnTo>
                </a:path>
              </a:pathLst>
            </a:custGeom>
            <a:ln w="28575">
              <a:solidFill>
                <a:srgbClr val="66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161651" y="2523034"/>
              <a:ext cx="498518" cy="89363"/>
            </a:xfrm>
            <a:custGeom>
              <a:avLst/>
              <a:gdLst>
                <a:gd name="connsiteX0" fmla="*/ 0 w 334850"/>
                <a:gd name="connsiteY0" fmla="*/ 64394 h 64394"/>
                <a:gd name="connsiteX1" fmla="*/ 180304 w 334850"/>
                <a:gd name="connsiteY1" fmla="*/ 12878 h 64394"/>
                <a:gd name="connsiteX2" fmla="*/ 334850 w 334850"/>
                <a:gd name="connsiteY2" fmla="*/ 0 h 64394"/>
                <a:gd name="connsiteX3" fmla="*/ 334850 w 334850"/>
                <a:gd name="connsiteY3" fmla="*/ 0 h 6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850" h="64394">
                  <a:moveTo>
                    <a:pt x="0" y="64394"/>
                  </a:moveTo>
                  <a:cubicBezTo>
                    <a:pt x="62248" y="44002"/>
                    <a:pt x="124496" y="23610"/>
                    <a:pt x="180304" y="12878"/>
                  </a:cubicBezTo>
                  <a:cubicBezTo>
                    <a:pt x="236112" y="2146"/>
                    <a:pt x="334850" y="0"/>
                    <a:pt x="334850" y="0"/>
                  </a:cubicBezTo>
                  <a:lnTo>
                    <a:pt x="334850" y="0"/>
                  </a:lnTo>
                </a:path>
              </a:pathLst>
            </a:custGeom>
            <a:ln w="28575">
              <a:solidFill>
                <a:srgbClr val="66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3149194" y="4777461"/>
              <a:ext cx="189490" cy="151792"/>
            </a:xfrm>
            <a:prstGeom prst="line">
              <a:avLst/>
            </a:prstGeom>
            <a:ln w="28575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57"/>
          <p:cNvSpPr/>
          <p:nvPr/>
        </p:nvSpPr>
        <p:spPr>
          <a:xfrm>
            <a:off x="3223965" y="740228"/>
            <a:ext cx="680671" cy="634482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677745" y="2960914"/>
            <a:ext cx="1021005" cy="1057469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754441" y="3632632"/>
            <a:ext cx="957192" cy="46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Bernard MT Condensed" pitchFamily="18" charset="0"/>
              </a:rPr>
              <a:t>GCRE</a:t>
            </a:r>
          </a:p>
        </p:txBody>
      </p:sp>
      <p:sp>
        <p:nvSpPr>
          <p:cNvPr id="61" name="Oval 60"/>
          <p:cNvSpPr/>
          <p:nvPr/>
        </p:nvSpPr>
        <p:spPr>
          <a:xfrm>
            <a:off x="5716210" y="753687"/>
            <a:ext cx="680671" cy="847898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716210" y="3014749"/>
            <a:ext cx="680671" cy="847898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275427" y="4458431"/>
            <a:ext cx="1247894" cy="38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mRNA</a:t>
            </a:r>
            <a:endParaRPr lang="en-US" sz="1400" dirty="0">
              <a:latin typeface="Bernard MT Condensed" pitchFamily="18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16200000" flipH="1">
            <a:off x="4486795" y="4423613"/>
            <a:ext cx="94211" cy="1028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4486795" y="4800457"/>
            <a:ext cx="94211" cy="1028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3824</TotalTime>
  <Words>1915</Words>
  <Application>Microsoft Office PowerPoint</Application>
  <PresentationFormat>On-screen Show (4:3)</PresentationFormat>
  <Paragraphs>375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alhumayyd</cp:lastModifiedBy>
  <cp:revision>236</cp:revision>
  <dcterms:created xsi:type="dcterms:W3CDTF">2011-03-20T07:55:29Z</dcterms:created>
  <dcterms:modified xsi:type="dcterms:W3CDTF">2015-02-17T13:05:02Z</dcterms:modified>
</cp:coreProperties>
</file>