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Lst>
  <p:notesMasterIdLst>
    <p:notesMasterId r:id="rId85"/>
  </p:notesMasterIdLst>
  <p:sldIdLst>
    <p:sldId id="257"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367"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30" r:id="rId53"/>
    <p:sldId id="331" r:id="rId54"/>
    <p:sldId id="366" r:id="rId55"/>
    <p:sldId id="332" r:id="rId56"/>
    <p:sldId id="333" r:id="rId57"/>
    <p:sldId id="334" r:id="rId58"/>
    <p:sldId id="335" r:id="rId59"/>
    <p:sldId id="336" r:id="rId60"/>
    <p:sldId id="337" r:id="rId61"/>
    <p:sldId id="338" r:id="rId62"/>
    <p:sldId id="339" r:id="rId63"/>
    <p:sldId id="340" r:id="rId64"/>
    <p:sldId id="341" r:id="rId65"/>
    <p:sldId id="347" r:id="rId66"/>
    <p:sldId id="348" r:id="rId67"/>
    <p:sldId id="349" r:id="rId68"/>
    <p:sldId id="350" r:id="rId69"/>
    <p:sldId id="351" r:id="rId70"/>
    <p:sldId id="352" r:id="rId71"/>
    <p:sldId id="353" r:id="rId72"/>
    <p:sldId id="354" r:id="rId73"/>
    <p:sldId id="355" r:id="rId74"/>
    <p:sldId id="356" r:id="rId75"/>
    <p:sldId id="357" r:id="rId76"/>
    <p:sldId id="358" r:id="rId77"/>
    <p:sldId id="359" r:id="rId78"/>
    <p:sldId id="360" r:id="rId79"/>
    <p:sldId id="361" r:id="rId80"/>
    <p:sldId id="362" r:id="rId81"/>
    <p:sldId id="363" r:id="rId82"/>
    <p:sldId id="364" r:id="rId83"/>
    <p:sldId id="365"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49" autoAdjust="0"/>
    <p:restoredTop sz="94660"/>
  </p:normalViewPr>
  <p:slideViewPr>
    <p:cSldViewPr snapToGrid="0">
      <p:cViewPr varScale="1">
        <p:scale>
          <a:sx n="116" d="100"/>
          <a:sy n="116" d="100"/>
        </p:scale>
        <p:origin x="8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F1F55-211B-4DA0-AFE0-EC08AEDD3ADE}" type="datetimeFigureOut">
              <a:rPr lang="en-US" smtClean="0"/>
              <a:t>5/24/2015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0B598-2529-4C8E-9EDD-17291D52FF27}" type="slidenum">
              <a:rPr lang="en-US" smtClean="0"/>
              <a:t>‹#›</a:t>
            </a:fld>
            <a:endParaRPr lang="en-US"/>
          </a:p>
        </p:txBody>
      </p:sp>
    </p:spTree>
    <p:extLst>
      <p:ext uri="{BB962C8B-B14F-4D97-AF65-F5344CB8AC3E}">
        <p14:creationId xmlns:p14="http://schemas.microsoft.com/office/powerpoint/2010/main" val="967378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3366779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val="4104176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27</a:t>
            </a:fld>
            <a:endParaRPr lang="en-US"/>
          </a:p>
        </p:txBody>
      </p:sp>
    </p:spTree>
    <p:extLst>
      <p:ext uri="{BB962C8B-B14F-4D97-AF65-F5344CB8AC3E}">
        <p14:creationId xmlns:p14="http://schemas.microsoft.com/office/powerpoint/2010/main" val="248314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53</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5497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t>
            </a:r>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09898-0236-41F2-BCD7-1EF8BF3F834A}" type="slidenum">
              <a:rPr lang="en-US">
                <a:solidFill>
                  <a:prstClr val="black"/>
                </a:solidFill>
              </a:rPr>
              <a:pPr fontAlgn="base">
                <a:spcBef>
                  <a:spcPct val="0"/>
                </a:spcBef>
                <a:spcAft>
                  <a:spcPct val="0"/>
                </a:spcAft>
              </a:pPr>
              <a:t>61</a:t>
            </a:fld>
            <a:endParaRPr lang="en-US">
              <a:solidFill>
                <a:prstClr val="black"/>
              </a:solidFill>
            </a:endParaRPr>
          </a:p>
        </p:txBody>
      </p:sp>
    </p:spTree>
    <p:extLst>
      <p:ext uri="{BB962C8B-B14F-4D97-AF65-F5344CB8AC3E}">
        <p14:creationId xmlns:p14="http://schemas.microsoft.com/office/powerpoint/2010/main" val="3403118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solidFill>
                  <a:prstClr val="black"/>
                </a:solidFill>
              </a:rPr>
              <a:pPr fontAlgn="base">
                <a:spcBef>
                  <a:spcPct val="0"/>
                </a:spcBef>
                <a:spcAft>
                  <a:spcPct val="0"/>
                </a:spcAft>
              </a:pPr>
              <a:t>62</a:t>
            </a:fld>
            <a:endParaRPr lang="en-US">
              <a:solidFill>
                <a:prstClr val="black"/>
              </a:solidFill>
            </a:endParaRPr>
          </a:p>
        </p:txBody>
      </p:sp>
    </p:spTree>
    <p:extLst>
      <p:ext uri="{BB962C8B-B14F-4D97-AF65-F5344CB8AC3E}">
        <p14:creationId xmlns:p14="http://schemas.microsoft.com/office/powerpoint/2010/main" val="534942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solidFill>
                  <a:prstClr val="black"/>
                </a:solidFill>
              </a:rPr>
              <a:pPr fontAlgn="base">
                <a:spcBef>
                  <a:spcPct val="0"/>
                </a:spcBef>
                <a:spcAft>
                  <a:spcPct val="0"/>
                </a:spcAft>
              </a:pPr>
              <a:t>65</a:t>
            </a:fld>
            <a:endParaRPr lang="en-US">
              <a:solidFill>
                <a:prstClr val="black"/>
              </a:solidFill>
            </a:endParaRPr>
          </a:p>
        </p:txBody>
      </p:sp>
    </p:spTree>
    <p:extLst>
      <p:ext uri="{BB962C8B-B14F-4D97-AF65-F5344CB8AC3E}">
        <p14:creationId xmlns:p14="http://schemas.microsoft.com/office/powerpoint/2010/main" val="4042121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38914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solidFill>
                  <a:prstClr val="black"/>
                </a:solidFill>
              </a:rPr>
              <a:pPr fontAlgn="base">
                <a:spcBef>
                  <a:spcPct val="0"/>
                </a:spcBef>
                <a:spcAft>
                  <a:spcPct val="0"/>
                </a:spcAft>
              </a:pPr>
              <a:t>67</a:t>
            </a:fld>
            <a:endParaRPr lang="en-US">
              <a:solidFill>
                <a:prstClr val="black"/>
              </a:solidFill>
            </a:endParaRPr>
          </a:p>
        </p:txBody>
      </p:sp>
    </p:spTree>
    <p:extLst>
      <p:ext uri="{BB962C8B-B14F-4D97-AF65-F5344CB8AC3E}">
        <p14:creationId xmlns:p14="http://schemas.microsoft.com/office/powerpoint/2010/main" val="975311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solidFill>
                  <a:prstClr val="black"/>
                </a:solidFill>
              </a:rPr>
              <a:pPr fontAlgn="base">
                <a:spcBef>
                  <a:spcPct val="0"/>
                </a:spcBef>
                <a:spcAft>
                  <a:spcPct val="0"/>
                </a:spcAft>
              </a:pPr>
              <a:t>68</a:t>
            </a:fld>
            <a:endParaRPr lang="en-US">
              <a:solidFill>
                <a:prstClr val="black"/>
              </a:solidFill>
            </a:endParaRPr>
          </a:p>
        </p:txBody>
      </p:sp>
    </p:spTree>
    <p:extLst>
      <p:ext uri="{BB962C8B-B14F-4D97-AF65-F5344CB8AC3E}">
        <p14:creationId xmlns:p14="http://schemas.microsoft.com/office/powerpoint/2010/main" val="2813045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solidFill>
                  <a:prstClr val="black"/>
                </a:solidFill>
              </a:rPr>
              <a:pPr fontAlgn="base">
                <a:spcBef>
                  <a:spcPct val="0"/>
                </a:spcBef>
                <a:spcAft>
                  <a:spcPct val="0"/>
                </a:spcAft>
              </a:pPr>
              <a:t>70</a:t>
            </a:fld>
            <a:endParaRPr lang="en-US">
              <a:solidFill>
                <a:prstClr val="black"/>
              </a:solidFill>
            </a:endParaRPr>
          </a:p>
        </p:txBody>
      </p:sp>
    </p:spTree>
    <p:extLst>
      <p:ext uri="{BB962C8B-B14F-4D97-AF65-F5344CB8AC3E}">
        <p14:creationId xmlns:p14="http://schemas.microsoft.com/office/powerpoint/2010/main" val="170777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dirty="0" smtClean="0"/>
          </a:p>
        </p:txBody>
      </p:sp>
      <p:sp>
        <p:nvSpPr>
          <p:cNvPr id="71684" name="Slide Number Placeholder 3"/>
          <p:cNvSpPr>
            <a:spLocks noGrp="1"/>
          </p:cNvSpPr>
          <p:nvPr>
            <p:ph type="sldNum" sz="quarter" idx="5"/>
          </p:nvPr>
        </p:nvSpPr>
        <p:spPr>
          <a:noFill/>
        </p:spPr>
        <p:txBody>
          <a:bodyPr/>
          <a:lstStyle/>
          <a:p>
            <a:fld id="{2C89F952-2D2F-4F97-9CB0-572814DC83A3}" type="slidenum">
              <a:rPr lang="en-US" smtClean="0"/>
              <a:pPr/>
              <a:t>6</a:t>
            </a:fld>
            <a:endParaRPr lang="en-US" smtClean="0"/>
          </a:p>
        </p:txBody>
      </p:sp>
    </p:spTree>
    <p:extLst>
      <p:ext uri="{BB962C8B-B14F-4D97-AF65-F5344CB8AC3E}">
        <p14:creationId xmlns:p14="http://schemas.microsoft.com/office/powerpoint/2010/main" val="434689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solidFill>
                  <a:prstClr val="black"/>
                </a:solidFill>
              </a:rPr>
              <a:pPr fontAlgn="base">
                <a:spcBef>
                  <a:spcPct val="0"/>
                </a:spcBef>
                <a:spcAft>
                  <a:spcPct val="0"/>
                </a:spcAft>
              </a:pPr>
              <a:t>71</a:t>
            </a:fld>
            <a:endParaRPr lang="en-US">
              <a:solidFill>
                <a:prstClr val="black"/>
              </a:solidFill>
            </a:endParaRPr>
          </a:p>
        </p:txBody>
      </p:sp>
    </p:spTree>
    <p:extLst>
      <p:ext uri="{BB962C8B-B14F-4D97-AF65-F5344CB8AC3E}">
        <p14:creationId xmlns:p14="http://schemas.microsoft.com/office/powerpoint/2010/main" val="861196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solidFill>
                  <a:prstClr val="black"/>
                </a:solidFill>
              </a:rPr>
              <a:pPr fontAlgn="base">
                <a:spcBef>
                  <a:spcPct val="0"/>
                </a:spcBef>
                <a:spcAft>
                  <a:spcPct val="0"/>
                </a:spcAft>
              </a:pPr>
              <a:t>72</a:t>
            </a:fld>
            <a:endParaRPr lang="en-US">
              <a:solidFill>
                <a:prstClr val="black"/>
              </a:solidFill>
            </a:endParaRPr>
          </a:p>
        </p:txBody>
      </p:sp>
    </p:spTree>
    <p:extLst>
      <p:ext uri="{BB962C8B-B14F-4D97-AF65-F5344CB8AC3E}">
        <p14:creationId xmlns:p14="http://schemas.microsoft.com/office/powerpoint/2010/main" val="126186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solidFill>
                  <a:prstClr val="black"/>
                </a:solidFill>
              </a:rPr>
              <a:pPr fontAlgn="base">
                <a:spcBef>
                  <a:spcPct val="0"/>
                </a:spcBef>
                <a:spcAft>
                  <a:spcPct val="0"/>
                </a:spcAft>
              </a:pPr>
              <a:t>73</a:t>
            </a:fld>
            <a:endParaRPr lang="en-US">
              <a:solidFill>
                <a:prstClr val="black"/>
              </a:solidFill>
            </a:endParaRPr>
          </a:p>
        </p:txBody>
      </p:sp>
    </p:spTree>
    <p:extLst>
      <p:ext uri="{BB962C8B-B14F-4D97-AF65-F5344CB8AC3E}">
        <p14:creationId xmlns:p14="http://schemas.microsoft.com/office/powerpoint/2010/main" val="331074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940054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solidFill>
                  <a:prstClr val="black"/>
                </a:solidFill>
              </a:rPr>
              <a:pPr fontAlgn="base">
                <a:spcBef>
                  <a:spcPct val="0"/>
                </a:spcBef>
                <a:spcAft>
                  <a:spcPct val="0"/>
                </a:spcAft>
              </a:pPr>
              <a:t>78</a:t>
            </a:fld>
            <a:endParaRPr lang="en-US">
              <a:solidFill>
                <a:prstClr val="black"/>
              </a:solidFill>
            </a:endParaRPr>
          </a:p>
        </p:txBody>
      </p:sp>
    </p:spTree>
    <p:extLst>
      <p:ext uri="{BB962C8B-B14F-4D97-AF65-F5344CB8AC3E}">
        <p14:creationId xmlns:p14="http://schemas.microsoft.com/office/powerpoint/2010/main" val="103180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solidFill>
                  <a:prstClr val="black"/>
                </a:solidFill>
              </a:rPr>
              <a:pPr fontAlgn="base">
                <a:spcBef>
                  <a:spcPct val="0"/>
                </a:spcBef>
                <a:spcAft>
                  <a:spcPct val="0"/>
                </a:spcAft>
              </a:pPr>
              <a:t>80</a:t>
            </a:fld>
            <a:endParaRPr lang="en-US">
              <a:solidFill>
                <a:prstClr val="black"/>
              </a:solidFill>
            </a:endParaRPr>
          </a:p>
        </p:txBody>
      </p:sp>
    </p:spTree>
    <p:extLst>
      <p:ext uri="{BB962C8B-B14F-4D97-AF65-F5344CB8AC3E}">
        <p14:creationId xmlns:p14="http://schemas.microsoft.com/office/powerpoint/2010/main" val="369092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BCCE670-D825-446A-BAA8-0E4D1F6B2738}" type="slidenum">
              <a:rPr lang="en-US" smtClean="0"/>
              <a:pPr/>
              <a:t>7</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9573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10</a:t>
            </a:fld>
            <a:endParaRPr lang="en-US"/>
          </a:p>
        </p:txBody>
      </p:sp>
    </p:spTree>
    <p:extLst>
      <p:ext uri="{BB962C8B-B14F-4D97-AF65-F5344CB8AC3E}">
        <p14:creationId xmlns:p14="http://schemas.microsoft.com/office/powerpoint/2010/main" val="940840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340686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2766773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15</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0292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16</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497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1464076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C8F9B5B1-8AAA-4CF1-9DD2-2A8CA7182F8C}" type="datetimeFigureOut">
              <a:rPr lang="en-US" smtClean="0"/>
              <a:t>5/24/2015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3237732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C8F9B5B1-8AAA-4CF1-9DD2-2A8CA7182F8C}" type="datetimeFigureOut">
              <a:rPr lang="en-US" smtClean="0"/>
              <a:t>5/24/2015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2197276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C8F9B5B1-8AAA-4CF1-9DD2-2A8CA7182F8C}" type="datetimeFigureOut">
              <a:rPr lang="en-US" smtClean="0"/>
              <a:t>5/24/2015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97827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C8F9B5B1-8AAA-4CF1-9DD2-2A8CA7182F8C}" type="datetimeFigureOut">
              <a:rPr lang="en-US" smtClean="0"/>
              <a:t>5/24/2015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208579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S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F9B5B1-8AAA-4CF1-9DD2-2A8CA7182F8C}" type="datetimeFigureOut">
              <a:rPr lang="en-US" smtClean="0"/>
              <a:t>5/24/2015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2999717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C8F9B5B1-8AAA-4CF1-9DD2-2A8CA7182F8C}" type="datetimeFigureOut">
              <a:rPr lang="en-US" smtClean="0"/>
              <a:t>5/24/2015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276039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C8F9B5B1-8AAA-4CF1-9DD2-2A8CA7182F8C}" type="datetimeFigureOut">
              <a:rPr lang="en-US" smtClean="0"/>
              <a:t>5/24/2015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1032977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2"/>
          <p:cNvSpPr>
            <a:spLocks noGrp="1"/>
          </p:cNvSpPr>
          <p:nvPr>
            <p:ph type="dt" sz="half" idx="10"/>
          </p:nvPr>
        </p:nvSpPr>
        <p:spPr/>
        <p:txBody>
          <a:bodyPr/>
          <a:lstStyle/>
          <a:p>
            <a:fld id="{C8F9B5B1-8AAA-4CF1-9DD2-2A8CA7182F8C}" type="datetimeFigureOut">
              <a:rPr lang="en-US" smtClean="0"/>
              <a:t>5/24/2015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103922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9B5B1-8AAA-4CF1-9DD2-2A8CA7182F8C}" type="datetimeFigureOut">
              <a:rPr lang="en-US" smtClean="0"/>
              <a:t>5/24/2015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168694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F9B5B1-8AAA-4CF1-9DD2-2A8CA7182F8C}" type="datetimeFigureOut">
              <a:rPr lang="en-US" smtClean="0"/>
              <a:t>5/24/2015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87676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F9B5B1-8AAA-4CF1-9DD2-2A8CA7182F8C}" type="datetimeFigureOut">
              <a:rPr lang="en-US" smtClean="0"/>
              <a:t>5/24/2015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F553DF-BB20-485A-ACB9-E7D2ACC84D65}" type="slidenum">
              <a:rPr lang="en-US" smtClean="0"/>
              <a:t>‹#›</a:t>
            </a:fld>
            <a:endParaRPr lang="en-US"/>
          </a:p>
        </p:txBody>
      </p:sp>
    </p:spTree>
    <p:extLst>
      <p:ext uri="{BB962C8B-B14F-4D97-AF65-F5344CB8AC3E}">
        <p14:creationId xmlns:p14="http://schemas.microsoft.com/office/powerpoint/2010/main" val="3835211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8F9B5B1-8AAA-4CF1-9DD2-2A8CA7182F8C}" type="datetimeFigureOut">
              <a:rPr lang="en-US" smtClean="0"/>
              <a:t>5/24/2015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4F553DF-BB20-485A-ACB9-E7D2ACC84D65}" type="slidenum">
              <a:rPr lang="en-US" smtClean="0"/>
              <a:t>‹#›</a:t>
            </a:fld>
            <a:endParaRPr lang="en-US"/>
          </a:p>
        </p:txBody>
      </p:sp>
    </p:spTree>
    <p:extLst>
      <p:ext uri="{BB962C8B-B14F-4D97-AF65-F5344CB8AC3E}">
        <p14:creationId xmlns:p14="http://schemas.microsoft.com/office/powerpoint/2010/main" val="377075238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hyperlink" Target="http://www.webpathology.com/image.asp?case=276&amp;n=3"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514600"/>
            <a:ext cx="7046168" cy="2362200"/>
          </a:xfrm>
        </p:spPr>
        <p:txBody>
          <a:bodyPr>
            <a:noAutofit/>
          </a:bodyPr>
          <a:lstStyle/>
          <a:p>
            <a:pPr algn="ctr"/>
            <a:r>
              <a:rPr lang="en-US"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Reproduction Block</a:t>
            </a:r>
            <a:r>
              <a:rPr lang="en-US" sz="4800" b="1" i="1" dirty="0">
                <a:solidFill>
                  <a:srgbClr val="0000FF"/>
                </a:solidFill>
                <a:effectLst>
                  <a:outerShdw blurRad="38100" dist="38100" dir="2700000" algn="tl">
                    <a:srgbClr val="000000">
                      <a:alpha val="43137"/>
                    </a:srgbClr>
                  </a:outerShdw>
                </a:effectLst>
              </a:rPr>
              <a:t/>
            </a:r>
            <a:br>
              <a:rPr lang="en-US" sz="4800" b="1" i="1" dirty="0">
                <a:solidFill>
                  <a:srgbClr val="0000FF"/>
                </a:solidFill>
                <a:effectLst>
                  <a:outerShdw blurRad="38100" dist="38100" dir="2700000" algn="tl">
                    <a:srgbClr val="000000">
                      <a:alpha val="43137"/>
                    </a:srgbClr>
                  </a:outerShdw>
                </a:effectLst>
              </a:rPr>
            </a:br>
            <a:r>
              <a:rPr lang="en-US" sz="3600" b="1" i="1" dirty="0">
                <a:solidFill>
                  <a:srgbClr val="0000FF"/>
                </a:solidFill>
                <a:effectLst>
                  <a:outerShdw blurRad="38100" dist="38100" dir="2700000" algn="tl">
                    <a:srgbClr val="000000">
                      <a:alpha val="43137"/>
                    </a:srgbClr>
                  </a:outerShdw>
                </a:effectLst>
              </a:rPr>
              <a:t/>
            </a:r>
            <a:br>
              <a:rPr lang="en-US" sz="3600" b="1" i="1" dirty="0">
                <a:solidFill>
                  <a:srgbClr val="0000FF"/>
                </a:solidFill>
                <a:effectLst>
                  <a:outerShdw blurRad="38100" dist="38100" dir="2700000" algn="tl">
                    <a:srgbClr val="000000">
                      <a:alpha val="43137"/>
                    </a:srgbClr>
                  </a:outerShdw>
                </a:effectLst>
              </a:rPr>
            </a:br>
            <a:r>
              <a:rPr lang="en-US" sz="4000" b="1" i="1" dirty="0">
                <a:solidFill>
                  <a:schemeClr val="tx1">
                    <a:lumMod val="75000"/>
                    <a:lumOff val="25000"/>
                  </a:schemeClr>
                </a:solidFill>
                <a:effectLst>
                  <a:outerShdw blurRad="38100" dist="38100" dir="2700000" algn="tl">
                    <a:srgbClr val="000000">
                      <a:alpha val="43137"/>
                    </a:srgbClr>
                  </a:outerShdw>
                </a:effectLst>
              </a:rPr>
              <a:t>Pathology </a:t>
            </a:r>
            <a:r>
              <a:rPr lang="en-US" sz="4000" b="1" i="1" dirty="0" smtClean="0">
                <a:solidFill>
                  <a:schemeClr val="tx1">
                    <a:lumMod val="75000"/>
                    <a:lumOff val="25000"/>
                  </a:schemeClr>
                </a:solidFill>
                <a:effectLst>
                  <a:outerShdw blurRad="38100" dist="38100" dir="2700000" algn="tl">
                    <a:srgbClr val="000000">
                      <a:alpha val="43137"/>
                    </a:srgbClr>
                  </a:outerShdw>
                </a:effectLst>
              </a:rPr>
              <a:t>Practical Revision</a:t>
            </a:r>
            <a:endParaRPr lang="en-US" sz="4000" b="1" i="1" dirty="0">
              <a:solidFill>
                <a:schemeClr val="tx1">
                  <a:lumMod val="75000"/>
                  <a:lumOff val="25000"/>
                </a:schemeClr>
              </a:solidFill>
              <a:effectLst>
                <a:outerShdw blurRad="38100" dist="38100" dir="2700000" algn="tl">
                  <a:srgbClr val="000000">
                    <a:alpha val="43137"/>
                  </a:srgbClr>
                </a:outerShdw>
              </a:effectLst>
            </a:endParaRPr>
          </a:p>
        </p:txBody>
      </p:sp>
      <p:sp>
        <p:nvSpPr>
          <p:cNvPr id="7" name="TextBox 7"/>
          <p:cNvSpPr txBox="1"/>
          <p:nvPr/>
        </p:nvSpPr>
        <p:spPr>
          <a:xfrm>
            <a:off x="5257800" y="5980094"/>
            <a:ext cx="14478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Prepared by:</a:t>
            </a:r>
          </a:p>
        </p:txBody>
      </p:sp>
      <p:sp>
        <p:nvSpPr>
          <p:cNvPr id="8" name="TextBox 8"/>
          <p:cNvSpPr txBox="1"/>
          <p:nvPr/>
        </p:nvSpPr>
        <p:spPr>
          <a:xfrm>
            <a:off x="6858000" y="5739826"/>
            <a:ext cx="16002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800" b="1" i="1" dirty="0"/>
              <a:t>Prof.  Ammar Al Rikabi</a:t>
            </a:r>
          </a:p>
          <a:p>
            <a:pPr marL="171450" indent="-171450">
              <a:buFont typeface="Arial" panose="020B0604020202020204" pitchFamily="34" charset="0"/>
              <a:buChar char="•"/>
            </a:pPr>
            <a:r>
              <a:rPr lang="en-US" sz="800" b="1" i="1" dirty="0"/>
              <a:t>Dr. Sayed Al Esawy</a:t>
            </a:r>
          </a:p>
          <a:p>
            <a:pPr marL="171450" indent="-171450">
              <a:buFont typeface="Arial" panose="020B0604020202020204" pitchFamily="34" charset="0"/>
              <a:buChar char="•"/>
            </a:pPr>
            <a:r>
              <a:rPr lang="en-US" sz="800" b="1" i="1" dirty="0"/>
              <a:t>Dr. Marie Mukhashin</a:t>
            </a:r>
          </a:p>
          <a:p>
            <a:pPr marL="171450" indent="-171450">
              <a:buFont typeface="Arial" panose="020B0604020202020204" pitchFamily="34" charset="0"/>
              <a:buChar char="•"/>
            </a:pPr>
            <a:r>
              <a:rPr lang="en-US" sz="800" b="1" i="1" dirty="0"/>
              <a:t>Dr. Shaesta Zaidi</a:t>
            </a:r>
          </a:p>
        </p:txBody>
      </p:sp>
      <p:sp>
        <p:nvSpPr>
          <p:cNvPr id="9" name="Rectangle 8"/>
          <p:cNvSpPr/>
          <p:nvPr/>
        </p:nvSpPr>
        <p:spPr>
          <a:xfrm>
            <a:off x="5715001" y="6495148"/>
            <a:ext cx="4605435"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t>Head of Pathology Department: Dr. Abdulmalik Al Sheikh</a:t>
            </a:r>
          </a:p>
        </p:txBody>
      </p:sp>
    </p:spTree>
    <p:extLst>
      <p:ext uri="{BB962C8B-B14F-4D97-AF65-F5344CB8AC3E}">
        <p14:creationId xmlns:p14="http://schemas.microsoft.com/office/powerpoint/2010/main" val="2379115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276600"/>
            <a:ext cx="7342584" cy="1440160"/>
          </a:xfrm>
        </p:spPr>
        <p:txBody>
          <a:bodyPr>
            <a:normAutofit/>
          </a:bodyPr>
          <a:lstStyle/>
          <a:p>
            <a:pPr algn="ctr">
              <a:defRPr/>
            </a:pPr>
            <a:r>
              <a:rPr lang="en-US" sz="4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Embryonal Carcinoma </a:t>
            </a:r>
            <a:br>
              <a:rPr lang="en-US" sz="4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br>
            <a:r>
              <a:rPr lang="en-US" sz="4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&amp; Teratoma of the Testis </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3867766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67608" y="332656"/>
            <a:ext cx="69847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Embryonal Carcinoma &amp; Teratoma - Gross</a:t>
            </a:r>
          </a:p>
        </p:txBody>
      </p:sp>
      <p:sp>
        <p:nvSpPr>
          <p:cNvPr id="3" name="Rectangle 2"/>
          <p:cNvSpPr/>
          <p:nvPr/>
        </p:nvSpPr>
        <p:spPr>
          <a:xfrm>
            <a:off x="2999656" y="5301209"/>
            <a:ext cx="6336704" cy="1200329"/>
          </a:xfrm>
          <a:prstGeom prst="rect">
            <a:avLst/>
          </a:prstGeom>
        </p:spPr>
        <p:txBody>
          <a:bodyPr wrap="square">
            <a:spAutoFit/>
          </a:bodyPr>
          <a:lstStyle/>
          <a:p>
            <a:pPr algn="ctr"/>
            <a:r>
              <a:rPr lang="en-US" b="1" i="1" dirty="0"/>
              <a:t>Here is an embryonal carcinoma mixed with teratoma in which islands of bluish white cartilage from the teratoma component are more prominent. A rim of normal brown testis appears at the left.</a:t>
            </a:r>
          </a:p>
        </p:txBody>
      </p:sp>
      <p:pic>
        <p:nvPicPr>
          <p:cNvPr id="150530" name="Picture 2" descr="http://library.med.utah.edu/WebPath/jpeg1/MALE090.jpg"/>
          <p:cNvPicPr>
            <a:picLocks noChangeAspect="1" noChangeArrowheads="1"/>
          </p:cNvPicPr>
          <p:nvPr/>
        </p:nvPicPr>
        <p:blipFill>
          <a:blip r:embed="rId2" cstate="print"/>
          <a:srcRect/>
          <a:stretch>
            <a:fillRect/>
          </a:stretch>
        </p:blipFill>
        <p:spPr bwMode="auto">
          <a:xfrm>
            <a:off x="3215680" y="1196752"/>
            <a:ext cx="5760640" cy="3888432"/>
          </a:xfrm>
          <a:prstGeom prst="rect">
            <a:avLst/>
          </a:prstGeom>
          <a:noFill/>
        </p:spPr>
      </p:pic>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009815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library.med.utah.edu/WebPath/jpeg1/MALE095.jpg"/>
          <p:cNvPicPr>
            <a:picLocks noChangeAspect="1" noChangeArrowheads="1"/>
          </p:cNvPicPr>
          <p:nvPr/>
        </p:nvPicPr>
        <p:blipFill>
          <a:blip r:embed="rId2" cstate="print"/>
          <a:srcRect/>
          <a:stretch>
            <a:fillRect/>
          </a:stretch>
        </p:blipFill>
        <p:spPr bwMode="auto">
          <a:xfrm>
            <a:off x="2880224" y="1052737"/>
            <a:ext cx="6456137" cy="4145461"/>
          </a:xfrm>
          <a:prstGeom prst="rect">
            <a:avLst/>
          </a:prstGeom>
          <a:noFill/>
          <a:ln w="12700">
            <a:solidFill>
              <a:schemeClr val="tx1"/>
            </a:solidFill>
          </a:ln>
        </p:spPr>
      </p:pic>
      <p:sp>
        <p:nvSpPr>
          <p:cNvPr id="3" name="Rectangle 2"/>
          <p:cNvSpPr/>
          <p:nvPr/>
        </p:nvSpPr>
        <p:spPr>
          <a:xfrm>
            <a:off x="2855640" y="5301209"/>
            <a:ext cx="6480720" cy="1200329"/>
          </a:xfrm>
          <a:prstGeom prst="rect">
            <a:avLst/>
          </a:prstGeom>
        </p:spPr>
        <p:txBody>
          <a:bodyPr wrap="square">
            <a:spAutoFit/>
          </a:bodyPr>
          <a:lstStyle/>
          <a:p>
            <a:pPr algn="ctr"/>
            <a:r>
              <a:rPr lang="en-US" b="1" i="1" dirty="0"/>
              <a:t>At the bottom is a focus of cartilage. Above this is a primitive mesenchymal stroma and to the left a focus of primitive cells most characteristic for embryonal carcinoma. This is embryonal carcinoma mixed with teratoma.</a:t>
            </a:r>
          </a:p>
        </p:txBody>
      </p:sp>
      <p:sp>
        <p:nvSpPr>
          <p:cNvPr id="4" name="Rounded Rectangle 3"/>
          <p:cNvSpPr/>
          <p:nvPr/>
        </p:nvSpPr>
        <p:spPr>
          <a:xfrm>
            <a:off x="2567608" y="332656"/>
            <a:ext cx="691276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Embryonal Carcinoma &amp; Teratoma -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475325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719736" y="2996952"/>
            <a:ext cx="4680520" cy="10081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PROSTATE </a:t>
            </a: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331622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3212976"/>
            <a:ext cx="6845784" cy="1130424"/>
          </a:xfrm>
        </p:spPr>
        <p:txBody>
          <a:bodyPr>
            <a:noAutofit/>
          </a:bodyPr>
          <a:lstStyle/>
          <a:p>
            <a:pPr algn="ctr">
              <a:defRPr/>
            </a:pPr>
            <a:r>
              <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 Prostatic Hyperplasia </a:t>
            </a:r>
          </a:p>
        </p:txBody>
      </p:sp>
      <p:sp>
        <p:nvSpPr>
          <p:cNvPr id="5" name="TextBox 4"/>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7" name="TextBox 6"/>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305604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4511825" y="836712"/>
            <a:ext cx="3384377" cy="4022938"/>
          </a:xfrm>
          <a:prstGeom prst="rect">
            <a:avLst/>
          </a:prstGeom>
          <a:noFill/>
        </p:spPr>
      </p:pic>
      <p:sp>
        <p:nvSpPr>
          <p:cNvPr id="4" name="Rounded Rectangle 3"/>
          <p:cNvSpPr/>
          <p:nvPr/>
        </p:nvSpPr>
        <p:spPr>
          <a:xfrm>
            <a:off x="3287688" y="188640"/>
            <a:ext cx="554461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Prostatic Hyperplasia - Gross</a:t>
            </a:r>
          </a:p>
        </p:txBody>
      </p:sp>
      <p:sp>
        <p:nvSpPr>
          <p:cNvPr id="5" name="Rectangle 4"/>
          <p:cNvSpPr/>
          <p:nvPr/>
        </p:nvSpPr>
        <p:spPr>
          <a:xfrm>
            <a:off x="2279576" y="4976009"/>
            <a:ext cx="7488832" cy="1200329"/>
          </a:xfrm>
          <a:prstGeom prst="rect">
            <a:avLst/>
          </a:prstGeom>
        </p:spPr>
        <p:txBody>
          <a:bodyPr wrap="square">
            <a:spAutoFit/>
          </a:bodyPr>
          <a:lstStyle/>
          <a:p>
            <a:pPr algn="ctr"/>
            <a:r>
              <a:rPr lang="en-US" b="1" i="1" dirty="0"/>
              <a:t>Enlarged lateral lobes, and median lobe that obstructs the prostatic urethra that led to obstruction with bladder hypertrophy, as evidenced by the prominent trabeculation of the bladder mucosa. Obstruction with stasis also led to the formation of the yellow-brown calculus (stone).</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3997939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MALE041"/>
          <p:cNvPicPr>
            <a:picLocks noChangeAspect="1" noChangeArrowheads="1"/>
          </p:cNvPicPr>
          <p:nvPr/>
        </p:nvPicPr>
        <p:blipFill>
          <a:blip r:embed="rId3" cstate="print"/>
          <a:srcRect/>
          <a:stretch>
            <a:fillRect/>
          </a:stretch>
        </p:blipFill>
        <p:spPr bwMode="auto">
          <a:xfrm>
            <a:off x="3071664" y="1052736"/>
            <a:ext cx="5904656" cy="4176464"/>
          </a:xfrm>
          <a:prstGeom prst="rect">
            <a:avLst/>
          </a:prstGeom>
          <a:noFill/>
        </p:spPr>
      </p:pic>
      <p:sp>
        <p:nvSpPr>
          <p:cNvPr id="3" name="Rectangle 2"/>
          <p:cNvSpPr/>
          <p:nvPr/>
        </p:nvSpPr>
        <p:spPr>
          <a:xfrm>
            <a:off x="2927648" y="5301209"/>
            <a:ext cx="6048672" cy="1200329"/>
          </a:xfrm>
          <a:prstGeom prst="rect">
            <a:avLst/>
          </a:prstGeom>
        </p:spPr>
        <p:txBody>
          <a:bodyPr wrap="square">
            <a:spAutoFit/>
          </a:bodyPr>
          <a:lstStyle/>
          <a:p>
            <a:pPr algn="ctr"/>
            <a:r>
              <a:rPr lang="en-US" b="1" i="1" dirty="0"/>
              <a:t>Here is another example of benign prostatic hyperplasia. Nodules appear mainly in the lateral lobes. Such an enlarged prostate can obstruct urinary outflow from the bladder and lead to an obstructive uropathy</a:t>
            </a:r>
          </a:p>
        </p:txBody>
      </p:sp>
      <p:sp>
        <p:nvSpPr>
          <p:cNvPr id="4" name="Rounded Rectangle 3"/>
          <p:cNvSpPr/>
          <p:nvPr/>
        </p:nvSpPr>
        <p:spPr>
          <a:xfrm>
            <a:off x="3287688" y="260648"/>
            <a:ext cx="554461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Prostatic Hyperplasia - Gross</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748614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library.med.utah.edu/WebPath/jpeg1/MALE072.jpg"/>
          <p:cNvPicPr>
            <a:picLocks noChangeAspect="1" noChangeArrowheads="1"/>
          </p:cNvPicPr>
          <p:nvPr/>
        </p:nvPicPr>
        <p:blipFill>
          <a:blip r:embed="rId2" cstate="print"/>
          <a:srcRect/>
          <a:stretch>
            <a:fillRect/>
          </a:stretch>
        </p:blipFill>
        <p:spPr bwMode="auto">
          <a:xfrm>
            <a:off x="2783632" y="980728"/>
            <a:ext cx="6480720" cy="4392488"/>
          </a:xfrm>
          <a:prstGeom prst="rect">
            <a:avLst/>
          </a:prstGeom>
          <a:noFill/>
          <a:ln w="12700">
            <a:solidFill>
              <a:schemeClr val="tx1"/>
            </a:solidFill>
          </a:ln>
        </p:spPr>
      </p:pic>
      <p:sp>
        <p:nvSpPr>
          <p:cNvPr id="3" name="Rectangle 2"/>
          <p:cNvSpPr/>
          <p:nvPr/>
        </p:nvSpPr>
        <p:spPr>
          <a:xfrm>
            <a:off x="2711624" y="5469031"/>
            <a:ext cx="6552728" cy="923330"/>
          </a:xfrm>
          <a:prstGeom prst="rect">
            <a:avLst/>
          </a:prstGeom>
        </p:spPr>
        <p:txBody>
          <a:bodyPr wrap="square">
            <a:spAutoFit/>
          </a:bodyPr>
          <a:lstStyle/>
          <a:p>
            <a:pPr algn="ctr"/>
            <a:r>
              <a:rPr lang="en-US" b="1" i="1" dirty="0"/>
              <a:t>Microscopically, benign prostatic hyperplasia can involve both glands and stroma, though the former is usually more prominent. Here, a large hyperplastic nodule of glands is seen</a:t>
            </a:r>
          </a:p>
        </p:txBody>
      </p:sp>
      <p:sp>
        <p:nvSpPr>
          <p:cNvPr id="4" name="Rounded Rectangle 3"/>
          <p:cNvSpPr/>
          <p:nvPr/>
        </p:nvSpPr>
        <p:spPr>
          <a:xfrm>
            <a:off x="3143672" y="260648"/>
            <a:ext cx="576064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Prostatic Hyperplasia - LPF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199423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library.med.utah.edu/WebPath/jpeg1/MALE073.jpg"/>
          <p:cNvPicPr>
            <a:picLocks noChangeAspect="1" noChangeArrowheads="1"/>
          </p:cNvPicPr>
          <p:nvPr/>
        </p:nvPicPr>
        <p:blipFill>
          <a:blip r:embed="rId2" cstate="print"/>
          <a:srcRect/>
          <a:stretch>
            <a:fillRect/>
          </a:stretch>
        </p:blipFill>
        <p:spPr bwMode="auto">
          <a:xfrm>
            <a:off x="2927648" y="908720"/>
            <a:ext cx="6039382" cy="4176464"/>
          </a:xfrm>
          <a:prstGeom prst="rect">
            <a:avLst/>
          </a:prstGeom>
          <a:noFill/>
          <a:ln w="12700">
            <a:solidFill>
              <a:schemeClr val="tx1"/>
            </a:solidFill>
          </a:ln>
        </p:spPr>
      </p:pic>
      <p:sp>
        <p:nvSpPr>
          <p:cNvPr id="3" name="Rectangle 2"/>
          <p:cNvSpPr/>
          <p:nvPr/>
        </p:nvSpPr>
        <p:spPr>
          <a:xfrm>
            <a:off x="2495600" y="5229201"/>
            <a:ext cx="6984776" cy="1200329"/>
          </a:xfrm>
          <a:prstGeom prst="rect">
            <a:avLst/>
          </a:prstGeom>
        </p:spPr>
        <p:txBody>
          <a:bodyPr wrap="square">
            <a:spAutoFit/>
          </a:bodyPr>
          <a:lstStyle/>
          <a:p>
            <a:pPr algn="ctr"/>
            <a:r>
              <a:rPr lang="en-US" b="1" i="1" dirty="0"/>
              <a:t>The enlarged prostate has glandular hyperplasia. The glands are well-differentiated and still have some intervening stroma. The small laminated pink concretions within the glandular lumens are known as corpora amylacea</a:t>
            </a:r>
          </a:p>
        </p:txBody>
      </p:sp>
      <p:sp>
        <p:nvSpPr>
          <p:cNvPr id="4" name="Rounded Rectangle 3"/>
          <p:cNvSpPr/>
          <p:nvPr/>
        </p:nvSpPr>
        <p:spPr>
          <a:xfrm>
            <a:off x="3143672" y="260648"/>
            <a:ext cx="576064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Prostatic Hyperplasia -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181191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3212976"/>
            <a:ext cx="7272808" cy="1584176"/>
          </a:xfrm>
        </p:spPr>
        <p:txBody>
          <a:bodyPr>
            <a:noAutofit/>
          </a:bodyPr>
          <a:lstStyle/>
          <a:p>
            <a:pPr algn="ctr">
              <a:defRPr/>
            </a:pPr>
            <a:r>
              <a:rPr lang="en-US" sz="4800" b="1" i="1" dirty="0">
                <a:solidFill>
                  <a:schemeClr val="accent5">
                    <a:lumMod val="50000"/>
                  </a:schemeClr>
                </a:solidFill>
                <a:effectLst>
                  <a:outerShdw blurRad="38100" dist="38100" dir="2700000" algn="tl">
                    <a:srgbClr val="000000">
                      <a:alpha val="43137"/>
                    </a:srgbClr>
                  </a:outerShdw>
                </a:effectLst>
              </a:rPr>
              <a:t> </a:t>
            </a:r>
            <a:r>
              <a:rPr lang="en-US" sz="4800" b="1" i="1" dirty="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Adenocarcinoma of Prostate</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3156353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9000" y="3124200"/>
            <a:ext cx="6934200" cy="1008112"/>
          </a:xfrm>
        </p:spPr>
        <p:txBody>
          <a:bodyPr>
            <a:noAutofit/>
          </a:bodyPr>
          <a:lstStyle/>
          <a:p>
            <a:pPr algn="ctr"/>
            <a:r>
              <a:rPr lang="en-US" sz="6000" b="1" i="1" dirty="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Testicular Atrophy</a:t>
            </a:r>
          </a:p>
          <a:p>
            <a:pPr algn="ctr"/>
            <a:r>
              <a:rPr lang="en-US" sz="6000" b="1" i="1" dirty="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 </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
        <p:nvSpPr>
          <p:cNvPr id="10" name="Rounded Rectangle 9"/>
          <p:cNvSpPr/>
          <p:nvPr/>
        </p:nvSpPr>
        <p:spPr>
          <a:xfrm>
            <a:off x="4038600" y="685800"/>
            <a:ext cx="53340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HISTOPATHOLOGY</a:t>
            </a:r>
          </a:p>
          <a:p>
            <a:pPr algn="ctr"/>
            <a:r>
              <a:rPr lang="en-US" sz="32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OF THE TESTIS</a:t>
            </a:r>
            <a:endParaRPr lang="en-US" dirty="0"/>
          </a:p>
        </p:txBody>
      </p:sp>
    </p:spTree>
    <p:extLst>
      <p:ext uri="{BB962C8B-B14F-4D97-AF65-F5344CB8AC3E}">
        <p14:creationId xmlns:p14="http://schemas.microsoft.com/office/powerpoint/2010/main" val="565959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5600" y="5445224"/>
            <a:ext cx="6840760" cy="1200329"/>
          </a:xfrm>
          <a:prstGeom prst="rect">
            <a:avLst/>
          </a:prstGeom>
        </p:spPr>
        <p:txBody>
          <a:bodyPr wrap="square">
            <a:spAutoFit/>
          </a:bodyPr>
          <a:lstStyle/>
          <a:p>
            <a:pPr algn="ctr"/>
            <a:r>
              <a:rPr lang="en-US" b="1" i="1" dirty="0" smtClean="0"/>
              <a:t>Irregular and pale </a:t>
            </a:r>
            <a:r>
              <a:rPr lang="en-US" b="1" i="1" dirty="0"/>
              <a:t>yellowish </a:t>
            </a:r>
            <a:r>
              <a:rPr lang="en-US" b="1" i="1" dirty="0" smtClean="0"/>
              <a:t>firm nodules</a:t>
            </a:r>
            <a:r>
              <a:rPr lang="en-US" b="1" i="1" dirty="0"/>
              <a:t>, mostly in the </a:t>
            </a:r>
            <a:r>
              <a:rPr lang="en-US" b="1" i="1" dirty="0" smtClean="0"/>
              <a:t>posterior and periphery of the gland</a:t>
            </a:r>
          </a:p>
          <a:p>
            <a:pPr algn="ctr"/>
            <a:r>
              <a:rPr lang="en-US" b="1" i="1" dirty="0" smtClean="0"/>
              <a:t>Prostatic acid phosphatase and prostate specific antigen PSA) are raised in the serum of the patient</a:t>
            </a:r>
            <a:endParaRPr lang="en-US" b="1" i="1" dirty="0"/>
          </a:p>
        </p:txBody>
      </p:sp>
      <p:pic>
        <p:nvPicPr>
          <p:cNvPr id="141314" name="Picture 2" descr="http://library.med.utah.edu/WebPath/jpeg1/MALE074.jpg"/>
          <p:cNvPicPr>
            <a:picLocks noChangeAspect="1" noChangeArrowheads="1"/>
          </p:cNvPicPr>
          <p:nvPr/>
        </p:nvPicPr>
        <p:blipFill>
          <a:blip r:embed="rId2" cstate="print"/>
          <a:srcRect/>
          <a:stretch>
            <a:fillRect/>
          </a:stretch>
        </p:blipFill>
        <p:spPr bwMode="auto">
          <a:xfrm>
            <a:off x="4079777" y="998190"/>
            <a:ext cx="3600400" cy="4303018"/>
          </a:xfrm>
          <a:prstGeom prst="rect">
            <a:avLst/>
          </a:prstGeom>
          <a:noFill/>
        </p:spPr>
      </p:pic>
      <p:sp>
        <p:nvSpPr>
          <p:cNvPr id="4" name="Rounded Rectangle 3"/>
          <p:cNvSpPr/>
          <p:nvPr/>
        </p:nvSpPr>
        <p:spPr>
          <a:xfrm>
            <a:off x="2639616" y="188640"/>
            <a:ext cx="669674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Adenocarcinoma of the Prostate - Gross</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73256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55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Adenocarcinoma of the Prostate - MPF</a:t>
            </a:r>
          </a:p>
        </p:txBody>
      </p:sp>
      <p:pic>
        <p:nvPicPr>
          <p:cNvPr id="139266" name="Picture 2" descr="http://library.med.utah.edu/WebPath/jpeg1/MALE076.jpg"/>
          <p:cNvPicPr>
            <a:picLocks noChangeAspect="1" noChangeArrowheads="1"/>
          </p:cNvPicPr>
          <p:nvPr/>
        </p:nvPicPr>
        <p:blipFill>
          <a:blip r:embed="rId2" cstate="print"/>
          <a:srcRect/>
          <a:stretch>
            <a:fillRect/>
          </a:stretch>
        </p:blipFill>
        <p:spPr bwMode="auto">
          <a:xfrm>
            <a:off x="2855640" y="1124744"/>
            <a:ext cx="6336704" cy="4104456"/>
          </a:xfrm>
          <a:prstGeom prst="rect">
            <a:avLst/>
          </a:prstGeom>
          <a:noFill/>
          <a:ln w="12700">
            <a:solidFill>
              <a:schemeClr val="tx1"/>
            </a:solidFill>
          </a:ln>
        </p:spPr>
      </p:pic>
      <p:sp>
        <p:nvSpPr>
          <p:cNvPr id="4" name="Rectangle 3"/>
          <p:cNvSpPr/>
          <p:nvPr/>
        </p:nvSpPr>
        <p:spPr>
          <a:xfrm>
            <a:off x="2927648" y="5380672"/>
            <a:ext cx="6192688" cy="923330"/>
          </a:xfrm>
          <a:prstGeom prst="rect">
            <a:avLst/>
          </a:prstGeom>
        </p:spPr>
        <p:txBody>
          <a:bodyPr wrap="square">
            <a:spAutoFit/>
          </a:bodyPr>
          <a:lstStyle/>
          <a:p>
            <a:pPr algn="ctr"/>
            <a:r>
              <a:rPr lang="en-US" b="1" i="1" dirty="0"/>
              <a:t>At high magnification, the neoplastic glands of prostatic adenocarcinoma are still recognizable as glands, but there is no intervening stroma and the nuclei are hyperchromatic.</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179710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55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Adenocarcinoma of the Prostate - HPF</a:t>
            </a:r>
          </a:p>
        </p:txBody>
      </p:sp>
      <p:pic>
        <p:nvPicPr>
          <p:cNvPr id="146434" name="Picture 2" descr="http://library.med.utah.edu/WebPath/jpeg1/MALE077.jpg"/>
          <p:cNvPicPr>
            <a:picLocks noChangeAspect="1" noChangeArrowheads="1"/>
          </p:cNvPicPr>
          <p:nvPr/>
        </p:nvPicPr>
        <p:blipFill>
          <a:blip r:embed="rId2" cstate="print"/>
          <a:srcRect/>
          <a:stretch>
            <a:fillRect/>
          </a:stretch>
        </p:blipFill>
        <p:spPr bwMode="auto">
          <a:xfrm>
            <a:off x="2927648" y="1196752"/>
            <a:ext cx="6264696" cy="4248472"/>
          </a:xfrm>
          <a:prstGeom prst="rect">
            <a:avLst/>
          </a:prstGeom>
          <a:noFill/>
          <a:ln w="12700">
            <a:solidFill>
              <a:schemeClr val="tx1"/>
            </a:solidFill>
          </a:ln>
        </p:spPr>
      </p:pic>
      <p:sp>
        <p:nvSpPr>
          <p:cNvPr id="4" name="Rectangle 3"/>
          <p:cNvSpPr/>
          <p:nvPr/>
        </p:nvSpPr>
        <p:spPr>
          <a:xfrm>
            <a:off x="2590800" y="5602015"/>
            <a:ext cx="6934200" cy="646331"/>
          </a:xfrm>
          <a:prstGeom prst="rect">
            <a:avLst/>
          </a:prstGeom>
        </p:spPr>
        <p:txBody>
          <a:bodyPr wrap="square">
            <a:spAutoFit/>
          </a:bodyPr>
          <a:lstStyle/>
          <a:p>
            <a:pPr algn="ctr"/>
            <a:r>
              <a:rPr lang="en-US" b="1" i="1" dirty="0" smtClean="0"/>
              <a:t>Malignant high grade gland with cells </a:t>
            </a:r>
            <a:r>
              <a:rPr lang="en-US" b="1" i="1" dirty="0"/>
              <a:t>with </a:t>
            </a:r>
            <a:r>
              <a:rPr lang="en-US" b="1" i="1" dirty="0" smtClean="0"/>
              <a:t>large/ prominent nucleoli </a:t>
            </a:r>
            <a:r>
              <a:rPr lang="en-US" b="1" i="1" dirty="0"/>
              <a:t>and mitotic figures.</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645337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library.med.utah.edu/WebPath/jpeg1/MALE078.jpg"/>
          <p:cNvPicPr>
            <a:picLocks noChangeAspect="1" noChangeArrowheads="1"/>
          </p:cNvPicPr>
          <p:nvPr/>
        </p:nvPicPr>
        <p:blipFill>
          <a:blip r:embed="rId2" cstate="print"/>
          <a:srcRect/>
          <a:stretch>
            <a:fillRect/>
          </a:stretch>
        </p:blipFill>
        <p:spPr bwMode="auto">
          <a:xfrm>
            <a:off x="2927648" y="1196752"/>
            <a:ext cx="6192688" cy="4248472"/>
          </a:xfrm>
          <a:prstGeom prst="rect">
            <a:avLst/>
          </a:prstGeom>
          <a:noFill/>
          <a:ln w="12700">
            <a:solidFill>
              <a:schemeClr val="tx1"/>
            </a:solidFill>
          </a:ln>
        </p:spPr>
      </p:pic>
      <p:sp>
        <p:nvSpPr>
          <p:cNvPr id="3" name="Rectangle 2"/>
          <p:cNvSpPr/>
          <p:nvPr/>
        </p:nvSpPr>
        <p:spPr>
          <a:xfrm>
            <a:off x="2590800" y="5589241"/>
            <a:ext cx="6813376" cy="646331"/>
          </a:xfrm>
          <a:prstGeom prst="rect">
            <a:avLst/>
          </a:prstGeom>
        </p:spPr>
        <p:txBody>
          <a:bodyPr wrap="square">
            <a:spAutoFit/>
          </a:bodyPr>
          <a:lstStyle/>
          <a:p>
            <a:pPr algn="ctr"/>
            <a:r>
              <a:rPr lang="en-US" b="1" i="1" dirty="0"/>
              <a:t>This adenocarcinoma of prostate is so poorly differentiated that no glandular structure is recognizable, only cells infiltrating in rows.</a:t>
            </a:r>
          </a:p>
        </p:txBody>
      </p:sp>
      <p:sp>
        <p:nvSpPr>
          <p:cNvPr id="4" name="Rounded Rectangle 3"/>
          <p:cNvSpPr/>
          <p:nvPr/>
        </p:nvSpPr>
        <p:spPr>
          <a:xfrm>
            <a:off x="2855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Adenocarcinoma of the Prostate -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59147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657600" y="2514600"/>
            <a:ext cx="5225752" cy="177849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FEMALE  </a:t>
            </a:r>
          </a:p>
          <a:p>
            <a:pPr algn="ctr"/>
            <a:r>
              <a:rPr lang="en-US" sz="44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GENITAL SYSTEM</a:t>
            </a:r>
            <a:endParaRPr lang="en-US" sz="4400" b="1" dirty="0">
              <a:solidFill>
                <a:schemeClr val="bg1"/>
              </a:solidFill>
              <a:latin typeface="Aharoni" pitchFamily="2" charset="-79"/>
              <a:cs typeface="Aharoni" pitchFamily="2" charset="-79"/>
            </a:endParaRPr>
          </a:p>
        </p:txBody>
      </p:sp>
      <p:sp>
        <p:nvSpPr>
          <p:cNvPr id="6" name="Title 1"/>
          <p:cNvSpPr>
            <a:spLocks noGrp="1"/>
          </p:cNvSpPr>
          <p:nvPr>
            <p:ph type="ctrTitle"/>
          </p:nvPr>
        </p:nvSpPr>
        <p:spPr>
          <a:xfrm>
            <a:off x="2855640" y="980728"/>
            <a:ext cx="6984776" cy="864096"/>
          </a:xfrm>
        </p:spPr>
        <p:txBody>
          <a:bodyPr>
            <a:noAutofit/>
          </a:bodyPr>
          <a:lstStyle/>
          <a:p>
            <a:pPr algn="ctr"/>
            <a:r>
              <a:rPr lang="en-US" sz="4400" b="1" i="1" dirty="0">
                <a:effectLst>
                  <a:outerShdw blurRad="38100" dist="38100" dir="2700000" algn="tl">
                    <a:srgbClr val="000000">
                      <a:alpha val="43137"/>
                    </a:srgbClr>
                  </a:outerShdw>
                </a:effectLst>
              </a:rPr>
              <a:t/>
            </a:r>
            <a:br>
              <a:rPr lang="en-US" sz="4400" b="1" i="1" dirty="0">
                <a:effectLst>
                  <a:outerShdw blurRad="38100" dist="38100" dir="2700000" algn="tl">
                    <a:srgbClr val="000000">
                      <a:alpha val="43137"/>
                    </a:srgbClr>
                  </a:outerShdw>
                </a:effectLst>
              </a:rPr>
            </a:br>
            <a:r>
              <a:rPr lang="en-US" sz="4400" b="1" i="1" dirty="0">
                <a:effectLst>
                  <a:outerShdw blurRad="38100" dist="38100" dir="2700000" algn="tl">
                    <a:srgbClr val="000000">
                      <a:alpha val="43137"/>
                    </a:srgbClr>
                  </a:outerShdw>
                </a:effectLst>
              </a:rPr>
              <a:t/>
            </a:r>
            <a:br>
              <a:rPr lang="en-US" sz="4400" b="1" i="1" dirty="0">
                <a:effectLst>
                  <a:outerShdw blurRad="38100" dist="38100" dir="2700000" algn="tl">
                    <a:srgbClr val="000000">
                      <a:alpha val="43137"/>
                    </a:srgbClr>
                  </a:outerShdw>
                </a:effectLst>
              </a:rPr>
            </a:br>
            <a:r>
              <a:rPr lang="en-US" sz="4400" b="1" i="1" dirty="0">
                <a:effectLst>
                  <a:outerShdw blurRad="38100" dist="38100" dir="2700000" algn="tl">
                    <a:srgbClr val="000000">
                      <a:alpha val="43137"/>
                    </a:srgbClr>
                  </a:outerShdw>
                </a:effectLst>
              </a:rPr>
              <a:t/>
            </a:r>
            <a:br>
              <a:rPr lang="en-US" sz="4400" b="1" i="1" dirty="0">
                <a:effectLst>
                  <a:outerShdw blurRad="38100" dist="38100" dir="2700000" algn="tl">
                    <a:srgbClr val="000000">
                      <a:alpha val="43137"/>
                    </a:srgbClr>
                  </a:outerShdw>
                </a:effectLst>
              </a:rPr>
            </a:br>
            <a:r>
              <a:rPr lang="en-US" sz="4400" b="1" i="1" dirty="0">
                <a:effectLst>
                  <a:outerShdw blurRad="38100" dist="38100" dir="2700000" algn="tl">
                    <a:srgbClr val="000000">
                      <a:alpha val="43137"/>
                    </a:srgbClr>
                  </a:outerShdw>
                </a:effectLst>
              </a:rPr>
              <a:t/>
            </a:r>
            <a:br>
              <a:rPr lang="en-US" sz="4400" b="1" i="1" dirty="0">
                <a:effectLst>
                  <a:outerShdw blurRad="38100" dist="38100" dir="2700000" algn="tl">
                    <a:srgbClr val="000000">
                      <a:alpha val="43137"/>
                    </a:srgbClr>
                  </a:outerShdw>
                </a:effectLst>
              </a:rPr>
            </a:br>
            <a:r>
              <a:rPr lang="en-US" sz="4400" b="1" i="1" dirty="0">
                <a:effectLst>
                  <a:outerShdw blurRad="38100" dist="38100" dir="2700000" algn="tl">
                    <a:srgbClr val="000000">
                      <a:alpha val="43137"/>
                    </a:srgbClr>
                  </a:outerShdw>
                </a:effectLst>
              </a:rPr>
              <a:t/>
            </a:r>
            <a:br>
              <a:rPr lang="en-US" sz="4400" b="1" i="1" dirty="0">
                <a:effectLst>
                  <a:outerShdw blurRad="38100" dist="38100" dir="2700000" algn="tl">
                    <a:srgbClr val="000000">
                      <a:alpha val="43137"/>
                    </a:srgbClr>
                  </a:outerShdw>
                </a:effectLst>
              </a:rPr>
            </a:br>
            <a:r>
              <a:rPr lang="en-US" sz="4400" b="1" i="1" dirty="0">
                <a:effectLst>
                  <a:outerShdw blurRad="38100" dist="38100" dir="2700000" algn="tl">
                    <a:srgbClr val="000000">
                      <a:alpha val="43137"/>
                    </a:srgbClr>
                  </a:outerShdw>
                </a:effectLst>
              </a:rPr>
              <a:t/>
            </a:r>
            <a:br>
              <a:rPr lang="en-US" sz="4400" b="1" i="1" dirty="0">
                <a:effectLst>
                  <a:outerShdw blurRad="38100" dist="38100" dir="2700000" algn="tl">
                    <a:srgbClr val="000000">
                      <a:alpha val="43137"/>
                    </a:srgbClr>
                  </a:outerShdw>
                </a:effectLst>
              </a:rPr>
            </a:br>
            <a:r>
              <a:rPr lang="en-US" sz="4400" b="1" i="1" dirty="0">
                <a:effectLst>
                  <a:outerShdw blurRad="38100" dist="38100" dir="2700000" algn="tl">
                    <a:srgbClr val="000000">
                      <a:alpha val="43137"/>
                    </a:srgbClr>
                  </a:outerShdw>
                </a:effectLst>
              </a:rPr>
              <a:t/>
            </a:r>
            <a:br>
              <a:rPr lang="en-US" sz="4400" b="1" i="1" dirty="0">
                <a:effectLst>
                  <a:outerShdw blurRad="38100" dist="38100" dir="2700000" algn="tl">
                    <a:srgbClr val="000000">
                      <a:alpha val="43137"/>
                    </a:srgbClr>
                  </a:outerShdw>
                </a:effectLst>
              </a:rPr>
            </a:br>
            <a:r>
              <a:rPr lang="en-US" sz="4400" b="1" i="1" dirty="0">
                <a:effectLst>
                  <a:outerShdw blurRad="38100" dist="38100" dir="2700000" algn="tl">
                    <a:srgbClr val="000000">
                      <a:alpha val="43137"/>
                    </a:srgbClr>
                  </a:outerShdw>
                </a:effectLst>
              </a:rPr>
              <a:t/>
            </a:r>
            <a:br>
              <a:rPr lang="en-US" sz="4400" b="1" i="1" dirty="0">
                <a:effectLst>
                  <a:outerShdw blurRad="38100" dist="38100" dir="2700000" algn="tl">
                    <a:srgbClr val="000000">
                      <a:alpha val="43137"/>
                    </a:srgbClr>
                  </a:outerShdw>
                </a:effectLst>
              </a:rPr>
            </a:br>
            <a:r>
              <a:rPr lang="en-US" sz="4400" b="1" i="1" dirty="0">
                <a:effectLst>
                  <a:outerShdw blurRad="38100" dist="38100" dir="2700000" algn="tl">
                    <a:srgbClr val="000000">
                      <a:alpha val="43137"/>
                    </a:srgbClr>
                  </a:outerShdw>
                </a:effectLst>
              </a:rPr>
              <a:t>2</a:t>
            </a:r>
            <a:r>
              <a:rPr lang="en-US" sz="4400" b="1" i="1" baseline="30000" dirty="0">
                <a:effectLst>
                  <a:outerShdw blurRad="38100" dist="38100" dir="2700000" algn="tl">
                    <a:srgbClr val="000000">
                      <a:alpha val="43137"/>
                    </a:srgbClr>
                  </a:outerShdw>
                </a:effectLst>
              </a:rPr>
              <a:t>nd</a:t>
            </a:r>
            <a:r>
              <a:rPr lang="en-US" sz="4400" b="1" i="1" dirty="0">
                <a:effectLst>
                  <a:outerShdw blurRad="38100" dist="38100" dir="2700000" algn="tl">
                    <a:srgbClr val="000000">
                      <a:alpha val="43137"/>
                    </a:srgbClr>
                  </a:outerShdw>
                </a:effectLst>
              </a:rPr>
              <a:t>  Practical Session</a:t>
            </a: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3379981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29000" y="2780928"/>
            <a:ext cx="6324600" cy="12961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 Uterine Leiomyomata </a:t>
            </a:r>
            <a:endParaRPr lang="en-US" sz="5400" b="1" dirty="0">
              <a:solidFill>
                <a:srgbClr val="993366"/>
              </a:solidFill>
              <a:latin typeface="Aharoni" pitchFamily="2" charset="-79"/>
              <a:cs typeface="Aharoni" pitchFamily="2" charset="-79"/>
            </a:endParaRPr>
          </a:p>
          <a:p>
            <a:pPr algn="ctr"/>
            <a:endParaRPr lang="en-US" sz="5400" b="1" dirty="0">
              <a:solidFill>
                <a:srgbClr val="993366"/>
              </a:solidFill>
              <a:latin typeface="Aharoni" pitchFamily="2" charset="-79"/>
              <a:cs typeface="Aharoni" pitchFamily="2" charset="-79"/>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15208843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27648" y="260648"/>
            <a:ext cx="619268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Multiple Uterine Leiomyomata - Gross</a:t>
            </a:r>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2963652" y="963597"/>
            <a:ext cx="6120680" cy="4284476"/>
          </a:xfrm>
          <a:prstGeom prst="rect">
            <a:avLst/>
          </a:prstGeom>
          <a:noFill/>
          <a:ln w="28575">
            <a:solidFill>
              <a:schemeClr val="tx1"/>
            </a:solidFill>
          </a:ln>
        </p:spPr>
      </p:pic>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Rectangle 1"/>
          <p:cNvSpPr/>
          <p:nvPr/>
        </p:nvSpPr>
        <p:spPr>
          <a:xfrm>
            <a:off x="2669059" y="5717230"/>
            <a:ext cx="6096000" cy="923330"/>
          </a:xfrm>
          <a:prstGeom prst="rect">
            <a:avLst/>
          </a:prstGeom>
        </p:spPr>
        <p:txBody>
          <a:bodyPr>
            <a:spAutoFit/>
          </a:bodyPr>
          <a:lstStyle/>
          <a:p>
            <a:r>
              <a:rPr lang="en-US" b="1" i="1" dirty="0" smtClean="0">
                <a:solidFill>
                  <a:srgbClr val="000000"/>
                </a:solidFill>
                <a:latin typeface="Calibri" panose="020F0502020204030204" pitchFamily="34" charset="0"/>
              </a:rPr>
              <a:t>-Several </a:t>
            </a:r>
            <a:r>
              <a:rPr lang="en-US" b="1" i="1" dirty="0" err="1">
                <a:solidFill>
                  <a:srgbClr val="000000"/>
                </a:solidFill>
                <a:latin typeface="Calibri" panose="020F0502020204030204" pitchFamily="34" charset="0"/>
              </a:rPr>
              <a:t>submucosal</a:t>
            </a:r>
            <a:r>
              <a:rPr lang="en-US" b="1" i="1" dirty="0">
                <a:solidFill>
                  <a:srgbClr val="000000"/>
                </a:solidFill>
                <a:latin typeface="Calibri" panose="020F0502020204030204" pitchFamily="34" charset="0"/>
              </a:rPr>
              <a:t>, intramural and </a:t>
            </a:r>
            <a:r>
              <a:rPr lang="en-US" b="1" i="1" dirty="0" err="1">
                <a:solidFill>
                  <a:srgbClr val="000000"/>
                </a:solidFill>
                <a:latin typeface="Calibri" panose="020F0502020204030204" pitchFamily="34" charset="0"/>
              </a:rPr>
              <a:t>subserosal</a:t>
            </a:r>
            <a:r>
              <a:rPr lang="en-US" b="1" i="1" dirty="0">
                <a:solidFill>
                  <a:srgbClr val="000000"/>
                </a:solidFill>
                <a:latin typeface="Calibri" panose="020F0502020204030204" pitchFamily="34" charset="0"/>
              </a:rPr>
              <a:t> pale nodules. </a:t>
            </a:r>
            <a:endParaRPr lang="en-US" dirty="0">
              <a:solidFill>
                <a:srgbClr val="000000"/>
              </a:solidFill>
              <a:latin typeface="Calibri" panose="020F0502020204030204" pitchFamily="34" charset="0"/>
            </a:endParaRPr>
          </a:p>
          <a:p>
            <a:pPr marL="285750" indent="-285750">
              <a:buFontTx/>
              <a:buChar char="-"/>
            </a:pPr>
            <a:r>
              <a:rPr lang="en-US" b="1" i="1" dirty="0" smtClean="0">
                <a:solidFill>
                  <a:srgbClr val="000000"/>
                </a:solidFill>
                <a:latin typeface="Calibri" panose="020F0502020204030204" pitchFamily="34" charset="0"/>
              </a:rPr>
              <a:t>Fibroids </a:t>
            </a:r>
            <a:r>
              <a:rPr lang="en-US" b="1" i="1" dirty="0">
                <a:solidFill>
                  <a:srgbClr val="000000"/>
                </a:solidFill>
                <a:latin typeface="Calibri" panose="020F0502020204030204" pitchFamily="34" charset="0"/>
              </a:rPr>
              <a:t>showing </a:t>
            </a:r>
            <a:r>
              <a:rPr lang="en-US" b="1" i="1" dirty="0">
                <a:solidFill>
                  <a:srgbClr val="FF0000"/>
                </a:solidFill>
                <a:latin typeface="Calibri" panose="020F0502020204030204" pitchFamily="34" charset="0"/>
              </a:rPr>
              <a:t>pale and “Whorled</a:t>
            </a:r>
            <a:r>
              <a:rPr lang="en-US" b="1" i="1" dirty="0">
                <a:solidFill>
                  <a:srgbClr val="000000"/>
                </a:solidFill>
                <a:latin typeface="Calibri" panose="020F0502020204030204" pitchFamily="34" charset="0"/>
              </a:rPr>
              <a:t>” cut surfaces. </a:t>
            </a:r>
            <a:endParaRPr lang="en-US" b="1" i="1" dirty="0" smtClean="0">
              <a:solidFill>
                <a:srgbClr val="000000"/>
              </a:solidFill>
              <a:latin typeface="Calibri" panose="020F0502020204030204" pitchFamily="34" charset="0"/>
            </a:endParaRPr>
          </a:p>
          <a:p>
            <a:pPr marL="285750" indent="-285750">
              <a:buFontTx/>
              <a:buChar char="-"/>
            </a:pPr>
            <a:r>
              <a:rPr lang="en-US" b="1" i="1" dirty="0" smtClean="0">
                <a:solidFill>
                  <a:srgbClr val="000000"/>
                </a:solidFill>
                <a:latin typeface="Calibri" panose="020F0502020204030204" pitchFamily="34" charset="0"/>
              </a:rPr>
              <a:t>Benign </a:t>
            </a:r>
            <a:r>
              <a:rPr lang="en-US" b="1" i="1" dirty="0" err="1">
                <a:solidFill>
                  <a:srgbClr val="000000"/>
                </a:solidFill>
                <a:latin typeface="Calibri" panose="020F0502020204030204" pitchFamily="34" charset="0"/>
              </a:rPr>
              <a:t>tumour</a:t>
            </a:r>
            <a:r>
              <a:rPr lang="en-US" b="1" i="1" dirty="0">
                <a:solidFill>
                  <a:srgbClr val="000000"/>
                </a:solidFill>
                <a:latin typeface="Calibri" panose="020F0502020204030204" pitchFamily="34" charset="0"/>
              </a:rPr>
              <a:t> with excellent prognosis if excised</a:t>
            </a:r>
            <a:endParaRPr lang="en-US" dirty="0"/>
          </a:p>
        </p:txBody>
      </p:sp>
    </p:spTree>
    <p:extLst>
      <p:ext uri="{BB962C8B-B14F-4D97-AF65-F5344CB8AC3E}">
        <p14:creationId xmlns:p14="http://schemas.microsoft.com/office/powerpoint/2010/main" val="28095682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2147765" y="1340768"/>
            <a:ext cx="4020243" cy="3888432"/>
          </a:xfrm>
          <a:prstGeom prst="rect">
            <a:avLst/>
          </a:prstGeom>
          <a:noFill/>
          <a:ln w="12700">
            <a:solidFill>
              <a:schemeClr val="tx1"/>
            </a:solidFill>
            <a:miter lim="800000"/>
            <a:headEnd/>
            <a:tailEnd/>
          </a:ln>
        </p:spPr>
      </p:pic>
      <p:sp>
        <p:nvSpPr>
          <p:cNvPr id="3" name="Rounded Rectangle 2"/>
          <p:cNvSpPr/>
          <p:nvPr/>
        </p:nvSpPr>
        <p:spPr>
          <a:xfrm>
            <a:off x="2783632" y="404664"/>
            <a:ext cx="6336704"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Multiple Uterine Leiomyomata - Gross</a:t>
            </a:r>
          </a:p>
        </p:txBody>
      </p:sp>
      <p:sp>
        <p:nvSpPr>
          <p:cNvPr id="4" name="Rectangle 3"/>
          <p:cNvSpPr/>
          <p:nvPr/>
        </p:nvSpPr>
        <p:spPr>
          <a:xfrm>
            <a:off x="1919536" y="5589240"/>
            <a:ext cx="8064896" cy="707886"/>
          </a:xfrm>
          <a:prstGeom prst="rect">
            <a:avLst/>
          </a:prstGeom>
        </p:spPr>
        <p:txBody>
          <a:bodyPr wrap="square">
            <a:spAutoFit/>
          </a:bodyPr>
          <a:lstStyle/>
          <a:p>
            <a:pPr marL="534988" indent="-534988" algn="ctr"/>
            <a:r>
              <a:rPr lang="en-US" sz="2000" b="1" i="1" dirty="0"/>
              <a:t>A well demarcated tumour mass in the muscle coat of </a:t>
            </a:r>
          </a:p>
          <a:p>
            <a:pPr marL="534988" indent="-534988" algn="ctr"/>
            <a:r>
              <a:rPr lang="en-US" sz="2000" b="1" i="1" dirty="0"/>
              <a:t>uterus without a definite capsule.</a:t>
            </a:r>
          </a:p>
        </p:txBody>
      </p:sp>
      <p:pic>
        <p:nvPicPr>
          <p:cNvPr id="7" name="Picture 1"/>
          <p:cNvPicPr>
            <a:picLocks noChangeAspect="1"/>
          </p:cNvPicPr>
          <p:nvPr/>
        </p:nvPicPr>
        <p:blipFill>
          <a:blip r:embed="rId4" cstate="print"/>
          <a:srcRect/>
          <a:stretch>
            <a:fillRect/>
          </a:stretch>
        </p:blipFill>
        <p:spPr bwMode="auto">
          <a:xfrm>
            <a:off x="6312024" y="1340769"/>
            <a:ext cx="3528392" cy="3927833"/>
          </a:xfrm>
          <a:prstGeom prst="rect">
            <a:avLst/>
          </a:prstGeom>
          <a:noFill/>
          <a:ln w="12700">
            <a:solidFill>
              <a:schemeClr val="tx1"/>
            </a:solidFill>
            <a:miter lim="800000"/>
            <a:headEnd/>
            <a:tailEnd/>
          </a:ln>
        </p:spPr>
      </p:pic>
      <p:sp>
        <p:nvSpPr>
          <p:cNvPr id="11" name="TextBox 10"/>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2" name="TextBox 11"/>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5744804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2639616" y="908720"/>
            <a:ext cx="6728616" cy="4320480"/>
          </a:xfrm>
          <a:prstGeom prst="rect">
            <a:avLst/>
          </a:prstGeom>
          <a:noFill/>
          <a:ln w="12700">
            <a:solidFill>
              <a:schemeClr val="tx1"/>
            </a:solidFill>
            <a:miter lim="800000"/>
            <a:headEnd/>
            <a:tailEnd/>
          </a:ln>
        </p:spPr>
      </p:pic>
      <p:sp>
        <p:nvSpPr>
          <p:cNvPr id="3" name="Rectangle 2"/>
          <p:cNvSpPr/>
          <p:nvPr/>
        </p:nvSpPr>
        <p:spPr>
          <a:xfrm>
            <a:off x="1952368" y="5445225"/>
            <a:ext cx="8608540" cy="646331"/>
          </a:xfrm>
          <a:prstGeom prst="rect">
            <a:avLst/>
          </a:prstGeom>
        </p:spPr>
        <p:txBody>
          <a:bodyPr wrap="square">
            <a:spAutoFit/>
          </a:bodyPr>
          <a:lstStyle/>
          <a:p>
            <a:pPr marL="534988" indent="-534988" algn="ctr"/>
            <a:r>
              <a:rPr lang="en-US" b="1" i="1" dirty="0"/>
              <a:t>Tumour consists of interlacing bundles of smooth muscle and fibrous tissue.</a:t>
            </a:r>
          </a:p>
          <a:p>
            <a:pPr marL="534988" indent="-534988" algn="ctr"/>
            <a:r>
              <a:rPr lang="en-US" b="1" i="1" dirty="0"/>
              <a:t>The muscle cells are spindle shaped with elongated nuclei and eosinophilic cytoplasm. </a:t>
            </a:r>
          </a:p>
        </p:txBody>
      </p:sp>
      <p:sp>
        <p:nvSpPr>
          <p:cNvPr id="4" name="Rounded Rectangle 3"/>
          <p:cNvSpPr/>
          <p:nvPr/>
        </p:nvSpPr>
        <p:spPr>
          <a:xfrm>
            <a:off x="4038600" y="260648"/>
            <a:ext cx="41910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Uterine Leiomyoma – LPF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705612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2495600" y="816851"/>
            <a:ext cx="6912768" cy="4896544"/>
          </a:xfrm>
          <a:prstGeom prst="rect">
            <a:avLst/>
          </a:prstGeom>
          <a:noFill/>
          <a:ln w="28575">
            <a:solidFill>
              <a:schemeClr val="tx1"/>
            </a:solidFill>
            <a:miter lim="800000"/>
            <a:headEnd/>
            <a:tailEnd/>
          </a:ln>
        </p:spPr>
      </p:pic>
      <p:sp>
        <p:nvSpPr>
          <p:cNvPr id="3" name="Rounded Rectangle 2"/>
          <p:cNvSpPr/>
          <p:nvPr/>
        </p:nvSpPr>
        <p:spPr>
          <a:xfrm>
            <a:off x="4038600" y="188640"/>
            <a:ext cx="39624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Uterine Leiomyoma – HPF</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56951" y="6575820"/>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5" name="Rectangle 4"/>
          <p:cNvSpPr/>
          <p:nvPr/>
        </p:nvSpPr>
        <p:spPr>
          <a:xfrm>
            <a:off x="2903984" y="5837551"/>
            <a:ext cx="6096000" cy="923330"/>
          </a:xfrm>
          <a:prstGeom prst="rect">
            <a:avLst/>
          </a:prstGeom>
        </p:spPr>
        <p:txBody>
          <a:bodyPr>
            <a:spAutoFit/>
          </a:bodyPr>
          <a:lstStyle/>
          <a:p>
            <a:r>
              <a:rPr lang="en-US" dirty="0" smtClean="0">
                <a:sym typeface="Wingdings" panose="05000000000000000000" pitchFamily="2" charset="2"/>
              </a:rPr>
              <a:t></a:t>
            </a:r>
            <a:r>
              <a:rPr lang="en-US" dirty="0" smtClean="0"/>
              <a:t>Benign </a:t>
            </a:r>
            <a:r>
              <a:rPr lang="en-US" b="1" dirty="0">
                <a:solidFill>
                  <a:srgbClr val="00B050"/>
                </a:solidFill>
              </a:rPr>
              <a:t>spindle cells </a:t>
            </a:r>
            <a:r>
              <a:rPr lang="en-US" dirty="0"/>
              <a:t>with </a:t>
            </a:r>
            <a:r>
              <a:rPr lang="en-US" dirty="0" err="1">
                <a:solidFill>
                  <a:srgbClr val="FF0000"/>
                </a:solidFill>
              </a:rPr>
              <a:t>eosinophilic</a:t>
            </a:r>
            <a:r>
              <a:rPr lang="en-US" dirty="0">
                <a:solidFill>
                  <a:srgbClr val="FF0000"/>
                </a:solidFill>
              </a:rPr>
              <a:t> cytoplasm.</a:t>
            </a:r>
          </a:p>
          <a:p>
            <a:r>
              <a:rPr lang="en-US" dirty="0" smtClean="0">
                <a:sym typeface="Wingdings" panose="05000000000000000000" pitchFamily="2" charset="2"/>
              </a:rPr>
              <a:t></a:t>
            </a:r>
            <a:r>
              <a:rPr lang="en-US" b="1" dirty="0" smtClean="0">
                <a:solidFill>
                  <a:srgbClr val="FF0000"/>
                </a:solidFill>
              </a:rPr>
              <a:t>Absence</a:t>
            </a:r>
            <a:r>
              <a:rPr lang="en-US" dirty="0" smtClean="0"/>
              <a:t> </a:t>
            </a:r>
            <a:r>
              <a:rPr lang="en-US" dirty="0"/>
              <a:t>of </a:t>
            </a:r>
            <a:r>
              <a:rPr lang="en-US" b="1" dirty="0"/>
              <a:t>mitoses, </a:t>
            </a:r>
            <a:r>
              <a:rPr lang="en-US" b="1" dirty="0" err="1"/>
              <a:t>pleomorphism</a:t>
            </a:r>
            <a:r>
              <a:rPr lang="en-US" b="1" dirty="0"/>
              <a:t> and necrosis</a:t>
            </a:r>
            <a:r>
              <a:rPr lang="en-US" dirty="0" smtClean="0"/>
              <a:t>.</a:t>
            </a:r>
          </a:p>
          <a:p>
            <a:r>
              <a:rPr lang="en-US" dirty="0" smtClean="0">
                <a:sym typeface="Wingdings" panose="05000000000000000000" pitchFamily="2" charset="2"/>
              </a:rPr>
              <a:t></a:t>
            </a:r>
            <a:r>
              <a:rPr lang="en-US" dirty="0" smtClean="0"/>
              <a:t>Cell </a:t>
            </a:r>
            <a:r>
              <a:rPr lang="en-US" dirty="0"/>
              <a:t>of origin of this </a:t>
            </a:r>
            <a:r>
              <a:rPr lang="en-US" dirty="0" smtClean="0"/>
              <a:t>neoplasm- </a:t>
            </a:r>
            <a:r>
              <a:rPr lang="en-US" b="1" u="sng" dirty="0"/>
              <a:t>Smooth muscle cell.</a:t>
            </a:r>
          </a:p>
        </p:txBody>
      </p:sp>
    </p:spTree>
    <p:extLst>
      <p:ext uri="{BB962C8B-B14F-4D97-AF65-F5344CB8AC3E}">
        <p14:creationId xmlns:p14="http://schemas.microsoft.com/office/powerpoint/2010/main" val="4116426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library.med.utah.edu/WebPath/jpeg1/MALE082.jpg"/>
          <p:cNvPicPr>
            <a:picLocks noChangeAspect="1" noChangeArrowheads="1"/>
          </p:cNvPicPr>
          <p:nvPr/>
        </p:nvPicPr>
        <p:blipFill>
          <a:blip r:embed="rId2" cstate="print"/>
          <a:srcRect/>
          <a:stretch>
            <a:fillRect/>
          </a:stretch>
        </p:blipFill>
        <p:spPr bwMode="auto">
          <a:xfrm>
            <a:off x="2927648" y="908720"/>
            <a:ext cx="6264696" cy="4248472"/>
          </a:xfrm>
          <a:prstGeom prst="rect">
            <a:avLst/>
          </a:prstGeom>
          <a:noFill/>
        </p:spPr>
      </p:pic>
      <p:sp>
        <p:nvSpPr>
          <p:cNvPr id="5" name="Rectangle 4"/>
          <p:cNvSpPr/>
          <p:nvPr/>
        </p:nvSpPr>
        <p:spPr>
          <a:xfrm>
            <a:off x="2207568" y="5229201"/>
            <a:ext cx="7416824" cy="1200329"/>
          </a:xfrm>
          <a:prstGeom prst="rect">
            <a:avLst/>
          </a:prstGeom>
        </p:spPr>
        <p:txBody>
          <a:bodyPr wrap="square">
            <a:spAutoFit/>
          </a:bodyPr>
          <a:lstStyle/>
          <a:p>
            <a:pPr algn="ctr"/>
            <a:r>
              <a:rPr lang="en-US" b="1" i="1" dirty="0"/>
              <a:t>On the left is a normal testis. On the right is a testis that has undergone atrophy. Bilateral atrophy may occur with a variety of conditions including chronic alcoholism, hypopituitarism, atherosclerosis, chemotherapy or radiation, and severe prolonged illness.</a:t>
            </a:r>
          </a:p>
        </p:txBody>
      </p:sp>
      <p:sp>
        <p:nvSpPr>
          <p:cNvPr id="6" name="Rounded Rectangle 5"/>
          <p:cNvSpPr/>
          <p:nvPr/>
        </p:nvSpPr>
        <p:spPr>
          <a:xfrm>
            <a:off x="2927648"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a:t>
            </a:r>
            <a:r>
              <a:rPr lang="en-US" sz="2400" b="1" i="1" dirty="0" err="1"/>
              <a:t>vs</a:t>
            </a:r>
            <a:r>
              <a:rPr lang="en-US" sz="2400" b="1" i="1" dirty="0"/>
              <a:t> Atrophied Testis - Gross  </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614560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14800" y="2514600"/>
            <a:ext cx="4608512" cy="2016224"/>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44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Endometrial Hyperplasia &amp; Carcinoma </a:t>
            </a:r>
          </a:p>
          <a:p>
            <a:pPr algn="ctr"/>
            <a:endParaRPr lang="en-US" sz="4400" b="1" dirty="0">
              <a:solidFill>
                <a:schemeClr val="bg1"/>
              </a:solidFill>
              <a:latin typeface="Aharoni" pitchFamily="2" charset="-79"/>
              <a:cs typeface="Aharoni" pitchFamily="2" charset="-79"/>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23933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http://library.med.utah.edu/WebPath/jpeg4/FEM017.jpg"/>
          <p:cNvPicPr>
            <a:picLocks noChangeAspect="1" noChangeArrowheads="1"/>
          </p:cNvPicPr>
          <p:nvPr/>
        </p:nvPicPr>
        <p:blipFill>
          <a:blip r:embed="rId2" cstate="print"/>
          <a:srcRect/>
          <a:stretch>
            <a:fillRect/>
          </a:stretch>
        </p:blipFill>
        <p:spPr bwMode="auto">
          <a:xfrm>
            <a:off x="2855640" y="980728"/>
            <a:ext cx="6480720" cy="3860758"/>
          </a:xfrm>
          <a:prstGeom prst="rect">
            <a:avLst/>
          </a:prstGeom>
          <a:noFill/>
          <a:ln w="12700">
            <a:solidFill>
              <a:schemeClr val="tx1"/>
            </a:solidFill>
          </a:ln>
        </p:spPr>
      </p:pic>
      <p:sp>
        <p:nvSpPr>
          <p:cNvPr id="3" name="Rectangle 2"/>
          <p:cNvSpPr/>
          <p:nvPr/>
        </p:nvSpPr>
        <p:spPr>
          <a:xfrm>
            <a:off x="1194485" y="4923272"/>
            <a:ext cx="9712411" cy="923330"/>
          </a:xfrm>
          <a:prstGeom prst="rect">
            <a:avLst/>
          </a:prstGeom>
        </p:spPr>
        <p:txBody>
          <a:bodyPr wrap="square">
            <a:spAutoFit/>
          </a:bodyPr>
          <a:lstStyle/>
          <a:p>
            <a:pPr algn="ctr"/>
            <a:r>
              <a:rPr lang="en-US" b="1" i="1" dirty="0"/>
              <a:t>Normal proliferative endometrium in the menstrual cycle. The proliferative phase is the variable part of the cycle. In this phase, tubular glands with columnar cells and surrounding dense stroma are proliferating to build up the endometrium following shedding with previous menstruation.</a:t>
            </a:r>
          </a:p>
        </p:txBody>
      </p:sp>
      <p:sp>
        <p:nvSpPr>
          <p:cNvPr id="4" name="Rounded Rectangle 3"/>
          <p:cNvSpPr/>
          <p:nvPr/>
        </p:nvSpPr>
        <p:spPr>
          <a:xfrm>
            <a:off x="3215680" y="260648"/>
            <a:ext cx="5904656"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rPr>
              <a:t>Normal Proliferative Endometrium </a:t>
            </a:r>
            <a:endParaRPr lang="en-US" sz="2400" dirty="0">
              <a:solidFill>
                <a:schemeClr val="bg1"/>
              </a:solidFill>
            </a:endParaRP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852272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library.med.utah.edu/WebPath/jpeg4/FEM067.jpg"/>
          <p:cNvPicPr>
            <a:picLocks noChangeAspect="1" noChangeArrowheads="1"/>
          </p:cNvPicPr>
          <p:nvPr/>
        </p:nvPicPr>
        <p:blipFill>
          <a:blip r:embed="rId2" cstate="print"/>
          <a:srcRect/>
          <a:stretch>
            <a:fillRect/>
          </a:stretch>
        </p:blipFill>
        <p:spPr bwMode="auto">
          <a:xfrm>
            <a:off x="3071664" y="955869"/>
            <a:ext cx="6048672" cy="3913292"/>
          </a:xfrm>
          <a:prstGeom prst="rect">
            <a:avLst/>
          </a:prstGeom>
          <a:noFill/>
          <a:ln w="12700">
            <a:solidFill>
              <a:schemeClr val="tx1"/>
            </a:solidFill>
          </a:ln>
        </p:spPr>
      </p:pic>
      <p:sp>
        <p:nvSpPr>
          <p:cNvPr id="3" name="Rectangle 2"/>
          <p:cNvSpPr/>
          <p:nvPr/>
        </p:nvSpPr>
        <p:spPr>
          <a:xfrm>
            <a:off x="1252151" y="4987042"/>
            <a:ext cx="9786552" cy="923330"/>
          </a:xfrm>
          <a:prstGeom prst="rect">
            <a:avLst/>
          </a:prstGeom>
        </p:spPr>
        <p:txBody>
          <a:bodyPr wrap="square">
            <a:spAutoFit/>
          </a:bodyPr>
          <a:lstStyle/>
          <a:p>
            <a:pPr algn="ctr"/>
            <a:r>
              <a:rPr lang="en-US" b="1" i="1" dirty="0"/>
              <a:t> The appearance with prominent subnuclear vacuoles in cells forming the glands is consistent with post-ovulatory day 2 of luteal phase. The histologic changes following ovulation are quite constant over the 14 days to menstruation and can be utilized to date the endometrium.</a:t>
            </a:r>
          </a:p>
        </p:txBody>
      </p:sp>
      <p:sp>
        <p:nvSpPr>
          <p:cNvPr id="4" name="Rounded Rectangle 3"/>
          <p:cNvSpPr/>
          <p:nvPr/>
        </p:nvSpPr>
        <p:spPr>
          <a:xfrm>
            <a:off x="3215680" y="260648"/>
            <a:ext cx="576064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rPr>
              <a:t>Early Secretory Endometrium </a:t>
            </a:r>
            <a:endParaRPr lang="en-US" sz="2400" dirty="0">
              <a:solidFill>
                <a:schemeClr val="bg1"/>
              </a:solidFill>
            </a:endParaRP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500597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http://library.med.utah.edu/WebPath/jpeg4/FEM019.jpg"/>
          <p:cNvPicPr>
            <a:picLocks noChangeAspect="1" noChangeArrowheads="1"/>
          </p:cNvPicPr>
          <p:nvPr/>
        </p:nvPicPr>
        <p:blipFill>
          <a:blip r:embed="rId2" cstate="print"/>
          <a:srcRect/>
          <a:stretch>
            <a:fillRect/>
          </a:stretch>
        </p:blipFill>
        <p:spPr bwMode="auto">
          <a:xfrm>
            <a:off x="3143672" y="1124744"/>
            <a:ext cx="5616624" cy="3600400"/>
          </a:xfrm>
          <a:prstGeom prst="rect">
            <a:avLst/>
          </a:prstGeom>
          <a:noFill/>
        </p:spPr>
      </p:pic>
      <p:sp>
        <p:nvSpPr>
          <p:cNvPr id="3" name="Rounded Rectangle 2"/>
          <p:cNvSpPr/>
          <p:nvPr/>
        </p:nvSpPr>
        <p:spPr>
          <a:xfrm>
            <a:off x="3143672" y="404664"/>
            <a:ext cx="5616624"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Hyperplasia - Gross</a:t>
            </a:r>
          </a:p>
        </p:txBody>
      </p:sp>
      <p:sp>
        <p:nvSpPr>
          <p:cNvPr id="4" name="Rectangle 3"/>
          <p:cNvSpPr/>
          <p:nvPr/>
        </p:nvSpPr>
        <p:spPr>
          <a:xfrm>
            <a:off x="906161" y="4798527"/>
            <a:ext cx="10124303" cy="2031325"/>
          </a:xfrm>
          <a:prstGeom prst="rect">
            <a:avLst/>
          </a:prstGeom>
        </p:spPr>
        <p:txBody>
          <a:bodyPr wrap="square">
            <a:spAutoFit/>
          </a:bodyPr>
          <a:lstStyle/>
          <a:p>
            <a:r>
              <a:rPr lang="en-US" b="1" i="1" dirty="0" smtClean="0"/>
              <a:t>          </a:t>
            </a:r>
            <a:r>
              <a:rPr lang="en-US" b="1" i="1" dirty="0" smtClean="0"/>
              <a:t>   </a:t>
            </a:r>
            <a:r>
              <a:rPr lang="en-US" b="1" i="1" dirty="0" smtClean="0"/>
              <a:t>-Thick </a:t>
            </a:r>
            <a:r>
              <a:rPr lang="en-US" b="1" i="1" dirty="0"/>
              <a:t>endometrium</a:t>
            </a:r>
            <a:r>
              <a:rPr lang="en-US" b="1" i="1" dirty="0" smtClean="0"/>
              <a:t>.                                                  -Areas </a:t>
            </a:r>
            <a:r>
              <a:rPr lang="en-US" b="1" i="1" dirty="0"/>
              <a:t>of </a:t>
            </a:r>
            <a:r>
              <a:rPr lang="en-US" b="1" i="1" dirty="0" err="1"/>
              <a:t>haemorrhage</a:t>
            </a:r>
            <a:r>
              <a:rPr lang="en-US" b="1" i="1" dirty="0" smtClean="0"/>
              <a:t>.</a:t>
            </a:r>
          </a:p>
          <a:p>
            <a:endParaRPr lang="en-US" b="1" i="1" dirty="0" smtClean="0"/>
          </a:p>
          <a:p>
            <a:pPr marL="285750" indent="-285750">
              <a:buFontTx/>
              <a:buChar char="-"/>
            </a:pPr>
            <a:r>
              <a:rPr lang="en-US" b="1" i="1" dirty="0" smtClean="0"/>
              <a:t>Endometrial </a:t>
            </a:r>
            <a:r>
              <a:rPr lang="en-US" b="1" i="1" dirty="0"/>
              <a:t>hyperplasia usually results with conditions of </a:t>
            </a:r>
            <a:r>
              <a:rPr lang="en-US" b="1" i="1" dirty="0">
                <a:solidFill>
                  <a:srgbClr val="C00000"/>
                </a:solidFill>
              </a:rPr>
              <a:t>prolonged estrogen excess </a:t>
            </a:r>
            <a:r>
              <a:rPr lang="en-US" b="1" i="1" dirty="0"/>
              <a:t>and can lead to metrorrhagia (uterine bleeding at irregular intervals), menorrhagia (excessive bleeding with menstrual periods), or </a:t>
            </a:r>
            <a:r>
              <a:rPr lang="en-US" b="1" i="1" dirty="0" err="1"/>
              <a:t>menometrorrhagia</a:t>
            </a:r>
            <a:r>
              <a:rPr lang="en-US" b="1" i="1" dirty="0"/>
              <a:t>. </a:t>
            </a:r>
            <a:endParaRPr lang="en-US" b="1" i="1" dirty="0" smtClean="0"/>
          </a:p>
          <a:p>
            <a:pPr marL="285750" indent="-285750">
              <a:buFontTx/>
              <a:buChar char="-"/>
            </a:pPr>
            <a:r>
              <a:rPr lang="en-US" b="1" i="1" dirty="0" smtClean="0"/>
              <a:t>Pathogenesis: Excessive </a:t>
            </a:r>
            <a:r>
              <a:rPr lang="en-US" b="1" i="1" dirty="0"/>
              <a:t>estrogenic stimulation seen in </a:t>
            </a:r>
            <a:r>
              <a:rPr lang="en-US" b="1" i="1" dirty="0" err="1"/>
              <a:t>peri</a:t>
            </a:r>
            <a:r>
              <a:rPr lang="en-US" b="1" i="1" dirty="0"/>
              <a:t> and postmenopausal women because of non-ovulatory /non-cyclic menstrual cycles.</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Tree>
    <p:extLst>
      <p:ext uri="{BB962C8B-B14F-4D97-AF65-F5344CB8AC3E}">
        <p14:creationId xmlns:p14="http://schemas.microsoft.com/office/powerpoint/2010/main" val="2009217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library.med.utah.edu/WebPath/jpeg4/FEM021.jpg"/>
          <p:cNvPicPr>
            <a:picLocks noChangeAspect="1" noChangeArrowheads="1"/>
          </p:cNvPicPr>
          <p:nvPr/>
        </p:nvPicPr>
        <p:blipFill>
          <a:blip r:embed="rId2" cstate="print"/>
          <a:srcRect/>
          <a:stretch>
            <a:fillRect/>
          </a:stretch>
        </p:blipFill>
        <p:spPr bwMode="auto">
          <a:xfrm>
            <a:off x="2927648" y="908479"/>
            <a:ext cx="6192688" cy="4007588"/>
          </a:xfrm>
          <a:prstGeom prst="rect">
            <a:avLst/>
          </a:prstGeom>
          <a:noFill/>
          <a:ln w="12700">
            <a:solidFill>
              <a:schemeClr val="tx1"/>
            </a:solidFill>
          </a:ln>
        </p:spPr>
      </p:pic>
      <p:sp>
        <p:nvSpPr>
          <p:cNvPr id="3" name="Rectangle 2"/>
          <p:cNvSpPr/>
          <p:nvPr/>
        </p:nvSpPr>
        <p:spPr>
          <a:xfrm>
            <a:off x="889686" y="4987042"/>
            <a:ext cx="9768820" cy="1200329"/>
          </a:xfrm>
          <a:prstGeom prst="rect">
            <a:avLst/>
          </a:prstGeom>
        </p:spPr>
        <p:txBody>
          <a:bodyPr wrap="square">
            <a:spAutoFit/>
          </a:bodyPr>
          <a:lstStyle/>
          <a:p>
            <a:r>
              <a:rPr lang="en-US" b="1" i="1" dirty="0" smtClean="0">
                <a:sym typeface="Wingdings" panose="05000000000000000000" pitchFamily="2" charset="2"/>
              </a:rPr>
              <a:t></a:t>
            </a:r>
            <a:r>
              <a:rPr lang="en-US" b="1" i="1" dirty="0" smtClean="0"/>
              <a:t>  Irregular </a:t>
            </a:r>
            <a:r>
              <a:rPr lang="en-US" b="1" i="1" dirty="0"/>
              <a:t>and cystic endometrial glands.</a:t>
            </a:r>
          </a:p>
          <a:p>
            <a:r>
              <a:rPr lang="en-US" b="1" i="1" dirty="0" smtClean="0">
                <a:sym typeface="Wingdings" panose="05000000000000000000" pitchFamily="2" charset="2"/>
              </a:rPr>
              <a:t></a:t>
            </a:r>
            <a:r>
              <a:rPr lang="en-US" b="1" i="1" dirty="0" smtClean="0"/>
              <a:t>  Hyperplastic </a:t>
            </a:r>
            <a:r>
              <a:rPr lang="en-US" b="1" i="1" dirty="0"/>
              <a:t>lining of the </a:t>
            </a:r>
            <a:r>
              <a:rPr lang="en-US" b="1" i="1" dirty="0" smtClean="0"/>
              <a:t>glands</a:t>
            </a:r>
          </a:p>
          <a:p>
            <a:r>
              <a:rPr lang="en-US" b="1" i="1" dirty="0" smtClean="0">
                <a:sym typeface="Wingdings" panose="05000000000000000000" pitchFamily="2" charset="2"/>
              </a:rPr>
              <a:t> </a:t>
            </a:r>
            <a:r>
              <a:rPr lang="en-US" b="1" i="1" dirty="0" smtClean="0"/>
              <a:t>The </a:t>
            </a:r>
            <a:r>
              <a:rPr lang="en-US" b="1" i="1" dirty="0"/>
              <a:t>glands are enlarged and irregular with columnar cells that have some </a:t>
            </a:r>
            <a:r>
              <a:rPr lang="en-US" b="1" i="1" dirty="0" err="1"/>
              <a:t>atypia</a:t>
            </a:r>
            <a:r>
              <a:rPr lang="en-US" b="1" i="1" dirty="0"/>
              <a:t>. </a:t>
            </a:r>
            <a:endParaRPr lang="en-US" b="1" i="1" dirty="0" smtClean="0"/>
          </a:p>
          <a:p>
            <a:r>
              <a:rPr lang="en-US" b="1" i="1" dirty="0" smtClean="0">
                <a:sym typeface="Wingdings" panose="05000000000000000000" pitchFamily="2" charset="2"/>
              </a:rPr>
              <a:t> </a:t>
            </a:r>
            <a:r>
              <a:rPr lang="en-US" b="1" i="1" dirty="0" smtClean="0"/>
              <a:t>Progesterone hormone could </a:t>
            </a:r>
            <a:r>
              <a:rPr lang="en-US" b="1" i="1" dirty="0"/>
              <a:t>be used to treat this </a:t>
            </a:r>
            <a:r>
              <a:rPr lang="en-US" b="1" i="1" dirty="0" smtClean="0"/>
              <a:t>condition</a:t>
            </a:r>
            <a:endParaRPr lang="en-US" b="1" i="1" dirty="0"/>
          </a:p>
        </p:txBody>
      </p:sp>
      <p:sp>
        <p:nvSpPr>
          <p:cNvPr id="4" name="Rounded Rectangle 3"/>
          <p:cNvSpPr/>
          <p:nvPr/>
        </p:nvSpPr>
        <p:spPr>
          <a:xfrm>
            <a:off x="3215680" y="260648"/>
            <a:ext cx="5616624"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Benign Endometrial </a:t>
            </a:r>
            <a:r>
              <a:rPr lang="en-US" sz="2400" b="1" i="1" dirty="0">
                <a:solidFill>
                  <a:schemeClr val="bg1"/>
                </a:solidFill>
                <a:effectLst>
                  <a:outerShdw blurRad="38100" dist="38100" dir="2700000" algn="tl">
                    <a:srgbClr val="000000">
                      <a:alpha val="43137"/>
                    </a:srgbClr>
                  </a:outerShdw>
                </a:effectLst>
              </a:rPr>
              <a:t>Hyperplasia - LPF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191498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http://library.med.utah.edu/WebPath/jpeg4/FEM020.jpg"/>
          <p:cNvPicPr>
            <a:picLocks noChangeAspect="1" noChangeArrowheads="1"/>
          </p:cNvPicPr>
          <p:nvPr/>
        </p:nvPicPr>
        <p:blipFill>
          <a:blip r:embed="rId2" cstate="print"/>
          <a:srcRect/>
          <a:stretch>
            <a:fillRect/>
          </a:stretch>
        </p:blipFill>
        <p:spPr bwMode="auto">
          <a:xfrm>
            <a:off x="2855640" y="1061046"/>
            <a:ext cx="6408712" cy="3664099"/>
          </a:xfrm>
          <a:prstGeom prst="rect">
            <a:avLst/>
          </a:prstGeom>
          <a:noFill/>
          <a:ln w="12700">
            <a:solidFill>
              <a:schemeClr val="tx1"/>
            </a:solidFill>
          </a:ln>
        </p:spPr>
      </p:pic>
      <p:sp>
        <p:nvSpPr>
          <p:cNvPr id="3" name="Rounded Rectangle 2"/>
          <p:cNvSpPr/>
          <p:nvPr/>
        </p:nvSpPr>
        <p:spPr>
          <a:xfrm>
            <a:off x="3429000" y="404664"/>
            <a:ext cx="52578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Adenocarcinoma - Gross</a:t>
            </a:r>
          </a:p>
        </p:txBody>
      </p:sp>
      <p:sp>
        <p:nvSpPr>
          <p:cNvPr id="4" name="Rectangle 3"/>
          <p:cNvSpPr/>
          <p:nvPr/>
        </p:nvSpPr>
        <p:spPr>
          <a:xfrm>
            <a:off x="1235675" y="4797152"/>
            <a:ext cx="9489989" cy="1200329"/>
          </a:xfrm>
          <a:prstGeom prst="rect">
            <a:avLst/>
          </a:prstGeom>
        </p:spPr>
        <p:txBody>
          <a:bodyPr wrap="square">
            <a:spAutoFit/>
          </a:bodyPr>
          <a:lstStyle/>
          <a:p>
            <a:pPr algn="ctr"/>
            <a:r>
              <a:rPr lang="en-US" b="1" i="1" dirty="0"/>
              <a:t>This uterus is not enlarged, but there is an irregular mass in the upper </a:t>
            </a:r>
            <a:r>
              <a:rPr lang="en-US" b="1" i="1" dirty="0" err="1"/>
              <a:t>fundus</a:t>
            </a:r>
            <a:r>
              <a:rPr lang="en-US" b="1" i="1" dirty="0"/>
              <a:t> that proved to be endometrial adenocarcinoma on biopsy. Such carcinomas are more likely to occur in postmenopausal women. </a:t>
            </a:r>
            <a:endParaRPr lang="en-US" b="1" i="1" dirty="0" smtClean="0"/>
          </a:p>
          <a:p>
            <a:pPr algn="ctr"/>
            <a:r>
              <a:rPr lang="en-US" b="1" i="1" dirty="0" smtClean="0"/>
              <a:t>Thus</a:t>
            </a:r>
            <a:r>
              <a:rPr lang="en-US" b="1" i="1" dirty="0"/>
              <a:t>, any postmenopausal bleeding should make you suspect that this lesion may be present.</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726107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81400" y="332656"/>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Adenocarcinoma - LPF</a:t>
            </a:r>
          </a:p>
        </p:txBody>
      </p:sp>
      <p:sp>
        <p:nvSpPr>
          <p:cNvPr id="3" name="TextBox 2"/>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4" name="TextBox 3"/>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5" name="Picture 2" descr="http://library.med.utah.edu/WebPath/jpeg4/FEM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7" y="1052736"/>
            <a:ext cx="6213137" cy="38164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5048017"/>
            <a:ext cx="9300519" cy="923330"/>
          </a:xfrm>
          <a:prstGeom prst="rect">
            <a:avLst/>
          </a:prstGeom>
        </p:spPr>
        <p:txBody>
          <a:bodyPr wrap="square">
            <a:spAutoFit/>
          </a:bodyPr>
          <a:lstStyle/>
          <a:p>
            <a:pPr algn="ctr"/>
            <a:r>
              <a:rPr lang="en-US" b="1" i="1" dirty="0"/>
              <a:t>This is an endometrial adenocarcinoma which can be seen invading into the smooth muscle bundles of the </a:t>
            </a:r>
            <a:r>
              <a:rPr lang="en-US" b="1" i="1" dirty="0" err="1"/>
              <a:t>myometrial</a:t>
            </a:r>
            <a:r>
              <a:rPr lang="en-US" b="1" i="1" dirty="0"/>
              <a:t> wall of the uterus. This neoplasm has a higher stage than a neoplasm that is just confined to  the endometrium </a:t>
            </a:r>
            <a:endParaRPr lang="en-US" dirty="0"/>
          </a:p>
        </p:txBody>
      </p:sp>
    </p:spTree>
    <p:extLst>
      <p:ext uri="{BB962C8B-B14F-4D97-AF65-F5344CB8AC3E}">
        <p14:creationId xmlns:p14="http://schemas.microsoft.com/office/powerpoint/2010/main" val="3913176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http://library.med.utah.edu/WebPath/jpeg4/FEM031.jpg"/>
          <p:cNvPicPr>
            <a:picLocks noChangeAspect="1" noChangeArrowheads="1"/>
          </p:cNvPicPr>
          <p:nvPr/>
        </p:nvPicPr>
        <p:blipFill>
          <a:blip r:embed="rId2" cstate="print"/>
          <a:srcRect/>
          <a:stretch>
            <a:fillRect/>
          </a:stretch>
        </p:blipFill>
        <p:spPr bwMode="auto">
          <a:xfrm>
            <a:off x="2927648" y="1033020"/>
            <a:ext cx="6264696" cy="4124172"/>
          </a:xfrm>
          <a:prstGeom prst="rect">
            <a:avLst/>
          </a:prstGeom>
          <a:noFill/>
        </p:spPr>
      </p:pic>
      <p:sp>
        <p:nvSpPr>
          <p:cNvPr id="3" name="Rounded Rectangle 2"/>
          <p:cNvSpPr/>
          <p:nvPr/>
        </p:nvSpPr>
        <p:spPr>
          <a:xfrm>
            <a:off x="35052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Leiomyosarcoma - Gross</a:t>
            </a:r>
          </a:p>
        </p:txBody>
      </p:sp>
      <p:sp>
        <p:nvSpPr>
          <p:cNvPr id="4" name="Rectangle 3"/>
          <p:cNvSpPr/>
          <p:nvPr/>
        </p:nvSpPr>
        <p:spPr>
          <a:xfrm>
            <a:off x="2495600" y="5264041"/>
            <a:ext cx="6912768" cy="1200329"/>
          </a:xfrm>
          <a:prstGeom prst="rect">
            <a:avLst/>
          </a:prstGeom>
        </p:spPr>
        <p:txBody>
          <a:bodyPr wrap="square">
            <a:spAutoFit/>
          </a:bodyPr>
          <a:lstStyle/>
          <a:p>
            <a:pPr algn="ctr"/>
            <a:r>
              <a:rPr lang="en-US" b="1" i="1" dirty="0"/>
              <a:t>This is a leiomyosarcoma protruding from myometrium into the endometrial cavity of this uterus that has been opened laterally so that the halves of the cervix appear at right and left. Fallopian tubes and ovaries project from top and bottom. </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059142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http://library.med.utah.edu/WebPath/jpeg4/FEM032.jpg"/>
          <p:cNvPicPr>
            <a:picLocks noChangeAspect="1" noChangeArrowheads="1"/>
          </p:cNvPicPr>
          <p:nvPr/>
        </p:nvPicPr>
        <p:blipFill>
          <a:blip r:embed="rId2" cstate="print"/>
          <a:srcRect/>
          <a:stretch>
            <a:fillRect/>
          </a:stretch>
        </p:blipFill>
        <p:spPr bwMode="auto">
          <a:xfrm>
            <a:off x="2927648" y="1124744"/>
            <a:ext cx="6264696" cy="4032448"/>
          </a:xfrm>
          <a:prstGeom prst="rect">
            <a:avLst/>
          </a:prstGeom>
          <a:noFill/>
          <a:ln w="12700">
            <a:solidFill>
              <a:schemeClr val="tx1"/>
            </a:solidFill>
          </a:ln>
        </p:spPr>
      </p:pic>
      <p:sp>
        <p:nvSpPr>
          <p:cNvPr id="3" name="Rounded Rectangle 2"/>
          <p:cNvSpPr/>
          <p:nvPr/>
        </p:nvSpPr>
        <p:spPr>
          <a:xfrm>
            <a:off x="35052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Leiomyosarcoma - LPF</a:t>
            </a:r>
          </a:p>
        </p:txBody>
      </p:sp>
      <p:sp>
        <p:nvSpPr>
          <p:cNvPr id="4" name="Rectangle 3"/>
          <p:cNvSpPr/>
          <p:nvPr/>
        </p:nvSpPr>
        <p:spPr>
          <a:xfrm>
            <a:off x="1186249" y="5264040"/>
            <a:ext cx="9366421" cy="923330"/>
          </a:xfrm>
          <a:prstGeom prst="rect">
            <a:avLst/>
          </a:prstGeom>
        </p:spPr>
        <p:txBody>
          <a:bodyPr wrap="square">
            <a:spAutoFit/>
          </a:bodyPr>
          <a:lstStyle/>
          <a:p>
            <a:pPr algn="ctr"/>
            <a:r>
              <a:rPr lang="en-US" b="1" i="1" dirty="0" smtClean="0"/>
              <a:t>It </a:t>
            </a:r>
            <a:r>
              <a:rPr lang="en-US" b="1" i="1" dirty="0"/>
              <a:t>is much more cellular and the cells have much more pleomorphism and hyperchromatism than the benign leiomyoma. </a:t>
            </a:r>
          </a:p>
          <a:p>
            <a:pPr algn="ctr"/>
            <a:r>
              <a:rPr lang="en-US" b="1" i="1" dirty="0"/>
              <a:t>An irregular mitosis is seen in the center</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34124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290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Leiomyosarcoma - HPF</a:t>
            </a:r>
          </a:p>
        </p:txBody>
      </p:sp>
      <p:pic>
        <p:nvPicPr>
          <p:cNvPr id="216066" name="Picture 2" descr="http://library.med.utah.edu/WebPath/jpeg4/FEM033.jpg"/>
          <p:cNvPicPr>
            <a:picLocks noChangeAspect="1" noChangeArrowheads="1"/>
          </p:cNvPicPr>
          <p:nvPr/>
        </p:nvPicPr>
        <p:blipFill>
          <a:blip r:embed="rId2" cstate="print"/>
          <a:srcRect/>
          <a:stretch>
            <a:fillRect/>
          </a:stretch>
        </p:blipFill>
        <p:spPr bwMode="auto">
          <a:xfrm>
            <a:off x="2927648" y="1142746"/>
            <a:ext cx="6312768" cy="4133360"/>
          </a:xfrm>
          <a:prstGeom prst="rect">
            <a:avLst/>
          </a:prstGeom>
          <a:noFill/>
          <a:ln w="12700">
            <a:solidFill>
              <a:schemeClr val="tx1"/>
            </a:solidFill>
          </a:ln>
        </p:spPr>
      </p:pic>
      <p:sp>
        <p:nvSpPr>
          <p:cNvPr id="4" name="Rectangle 3"/>
          <p:cNvSpPr/>
          <p:nvPr/>
        </p:nvSpPr>
        <p:spPr>
          <a:xfrm>
            <a:off x="2819400" y="5530007"/>
            <a:ext cx="6705600" cy="646331"/>
          </a:xfrm>
          <a:prstGeom prst="rect">
            <a:avLst/>
          </a:prstGeom>
        </p:spPr>
        <p:txBody>
          <a:bodyPr wrap="square">
            <a:spAutoFit/>
          </a:bodyPr>
          <a:lstStyle/>
          <a:p>
            <a:pPr algn="ctr"/>
            <a:r>
              <a:rPr lang="en-US" b="1" i="1" dirty="0"/>
              <a:t>As with sarcomas in general, leiomyosarcomas have spindle cells. Several mitoses are seen here, just in this one high power field.</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676419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library.med.utah.edu/WebPath/jpeg1/MALE134.jpg"/>
          <p:cNvPicPr>
            <a:picLocks noChangeAspect="1" noChangeArrowheads="1"/>
          </p:cNvPicPr>
          <p:nvPr/>
        </p:nvPicPr>
        <p:blipFill>
          <a:blip r:embed="rId2" cstate="print"/>
          <a:srcRect/>
          <a:stretch>
            <a:fillRect/>
          </a:stretch>
        </p:blipFill>
        <p:spPr bwMode="auto">
          <a:xfrm>
            <a:off x="2895601" y="1014639"/>
            <a:ext cx="6336721" cy="4248472"/>
          </a:xfrm>
          <a:prstGeom prst="rect">
            <a:avLst/>
          </a:prstGeom>
          <a:noFill/>
          <a:ln w="12700">
            <a:solidFill>
              <a:schemeClr val="tx1"/>
            </a:solidFill>
          </a:ln>
        </p:spPr>
      </p:pic>
      <p:sp>
        <p:nvSpPr>
          <p:cNvPr id="3" name="Rounded Rectangle 2"/>
          <p:cNvSpPr/>
          <p:nvPr/>
        </p:nvSpPr>
        <p:spPr>
          <a:xfrm>
            <a:off x="2639616" y="188640"/>
            <a:ext cx="684076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a:t>
            </a:r>
            <a:r>
              <a:rPr lang="en-US" sz="2400" b="1" i="1" dirty="0" err="1"/>
              <a:t>vs</a:t>
            </a:r>
            <a:r>
              <a:rPr lang="en-US" sz="2400" b="1" i="1" dirty="0"/>
              <a:t> Atrophied Testis - Microscopic  </a:t>
            </a:r>
          </a:p>
        </p:txBody>
      </p:sp>
      <p:sp>
        <p:nvSpPr>
          <p:cNvPr id="4" name="Rectangle 3"/>
          <p:cNvSpPr/>
          <p:nvPr/>
        </p:nvSpPr>
        <p:spPr>
          <a:xfrm>
            <a:off x="2711624" y="5397023"/>
            <a:ext cx="6696744" cy="923330"/>
          </a:xfrm>
          <a:prstGeom prst="rect">
            <a:avLst/>
          </a:prstGeom>
        </p:spPr>
        <p:txBody>
          <a:bodyPr wrap="square">
            <a:spAutoFit/>
          </a:bodyPr>
          <a:lstStyle/>
          <a:p>
            <a:pPr algn="ctr"/>
            <a:r>
              <a:rPr lang="en-US" b="1" i="1" dirty="0"/>
              <a:t>There is focal atrophy of tubules seen here to the upper right. The most common reason for this is probably childhood infection with the mumps virus, which produces a patchy orchitis</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TextBox 1"/>
          <p:cNvSpPr txBox="1"/>
          <p:nvPr/>
        </p:nvSpPr>
        <p:spPr>
          <a:xfrm>
            <a:off x="8775577" y="1032528"/>
            <a:ext cx="425169" cy="369332"/>
          </a:xfrm>
          <a:prstGeom prst="rect">
            <a:avLst/>
          </a:prstGeom>
          <a:noFill/>
        </p:spPr>
        <p:txBody>
          <a:bodyPr wrap="square" rtlCol="0">
            <a:spAutoFit/>
          </a:bodyPr>
          <a:lstStyle/>
          <a:p>
            <a:r>
              <a:rPr lang="en-US" b="1" dirty="0"/>
              <a:t>Rt</a:t>
            </a:r>
          </a:p>
        </p:txBody>
      </p:sp>
      <p:sp>
        <p:nvSpPr>
          <p:cNvPr id="10" name="TextBox 9"/>
          <p:cNvSpPr txBox="1"/>
          <p:nvPr/>
        </p:nvSpPr>
        <p:spPr>
          <a:xfrm>
            <a:off x="2895601" y="1007577"/>
            <a:ext cx="425169" cy="369332"/>
          </a:xfrm>
          <a:prstGeom prst="rect">
            <a:avLst/>
          </a:prstGeom>
          <a:noFill/>
        </p:spPr>
        <p:txBody>
          <a:bodyPr wrap="square" rtlCol="0">
            <a:spAutoFit/>
          </a:bodyPr>
          <a:lstStyle/>
          <a:p>
            <a:r>
              <a:rPr lang="en-US" b="1" dirty="0"/>
              <a:t>Lt</a:t>
            </a:r>
          </a:p>
        </p:txBody>
      </p:sp>
    </p:spTree>
    <p:extLst>
      <p:ext uri="{BB962C8B-B14F-4D97-AF65-F5344CB8AC3E}">
        <p14:creationId xmlns:p14="http://schemas.microsoft.com/office/powerpoint/2010/main" val="38556870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03712" y="3043064"/>
            <a:ext cx="5832648" cy="1224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ENDOMETRIOSIS    </a:t>
            </a:r>
          </a:p>
          <a:p>
            <a:pPr algn="ctr"/>
            <a:endPar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22161936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http://www.mdguidelines.com/images/Illustrations/endometr.jpg"/>
          <p:cNvPicPr>
            <a:picLocks noChangeAspect="1" noChangeArrowheads="1"/>
          </p:cNvPicPr>
          <p:nvPr/>
        </p:nvPicPr>
        <p:blipFill>
          <a:blip r:embed="rId2" cstate="print"/>
          <a:srcRect/>
          <a:stretch>
            <a:fillRect/>
          </a:stretch>
        </p:blipFill>
        <p:spPr bwMode="auto">
          <a:xfrm>
            <a:off x="3215680" y="980728"/>
            <a:ext cx="5760640" cy="4309652"/>
          </a:xfrm>
          <a:prstGeom prst="rect">
            <a:avLst/>
          </a:prstGeom>
          <a:noFill/>
        </p:spPr>
      </p:pic>
      <p:sp>
        <p:nvSpPr>
          <p:cNvPr id="5" name="Rounded Rectangle 4"/>
          <p:cNvSpPr/>
          <p:nvPr/>
        </p:nvSpPr>
        <p:spPr>
          <a:xfrm>
            <a:off x="3431704" y="260648"/>
            <a:ext cx="518457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Endometriosis  sites  - Diagram</a:t>
            </a:r>
          </a:p>
        </p:txBody>
      </p:sp>
      <p:sp>
        <p:nvSpPr>
          <p:cNvPr id="6" name="Rectangle 5"/>
          <p:cNvSpPr/>
          <p:nvPr/>
        </p:nvSpPr>
        <p:spPr>
          <a:xfrm>
            <a:off x="2207568" y="4869160"/>
            <a:ext cx="7416824" cy="1477328"/>
          </a:xfrm>
          <a:prstGeom prst="rect">
            <a:avLst/>
          </a:prstGeom>
        </p:spPr>
        <p:txBody>
          <a:bodyPr wrap="square">
            <a:spAutoFit/>
          </a:bodyPr>
          <a:lstStyle/>
          <a:p>
            <a:pPr algn="ctr"/>
            <a:r>
              <a:rPr lang="en-US" b="1" i="1" dirty="0"/>
              <a:t>Endometriosis, a chronic noncancerous disorder of the female reproductive system, develops when the endometrium grows outside the uterus. </a:t>
            </a:r>
          </a:p>
          <a:p>
            <a:pPr algn="ctr"/>
            <a:r>
              <a:rPr lang="en-US" b="1" i="1" dirty="0"/>
              <a:t>Common sites for endometriosis include ovaries, fallopian tubes, external genitalia (vulva), ligaments supporting the uterus, intestine, bladder, cervix, and vagina.</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542814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library.med.utah.edu/WebPath/jpeg4/FEM114.jpg"/>
          <p:cNvPicPr>
            <a:picLocks noChangeAspect="1" noChangeArrowheads="1"/>
          </p:cNvPicPr>
          <p:nvPr/>
        </p:nvPicPr>
        <p:blipFill>
          <a:blip r:embed="rId2" cstate="print"/>
          <a:srcRect/>
          <a:stretch>
            <a:fillRect/>
          </a:stretch>
        </p:blipFill>
        <p:spPr bwMode="auto">
          <a:xfrm>
            <a:off x="3003784" y="1124744"/>
            <a:ext cx="5920754" cy="4032448"/>
          </a:xfrm>
          <a:prstGeom prst="rect">
            <a:avLst/>
          </a:prstGeom>
          <a:noFill/>
        </p:spPr>
      </p:pic>
      <p:sp>
        <p:nvSpPr>
          <p:cNvPr id="3" name="Rectangle 2"/>
          <p:cNvSpPr/>
          <p:nvPr/>
        </p:nvSpPr>
        <p:spPr>
          <a:xfrm>
            <a:off x="1276865" y="5336049"/>
            <a:ext cx="9185189" cy="646331"/>
          </a:xfrm>
          <a:prstGeom prst="rect">
            <a:avLst/>
          </a:prstGeom>
        </p:spPr>
        <p:txBody>
          <a:bodyPr wrap="square">
            <a:spAutoFit/>
          </a:bodyPr>
          <a:lstStyle/>
          <a:p>
            <a:pPr algn="ctr"/>
            <a:r>
              <a:rPr lang="en-US" b="1" i="1" dirty="0"/>
              <a:t>Grossly, in areas of endometriosis the blood is darker and gives the small foci of endometriosis the gross appearance of "powder burns". Small foci are seen here just under the </a:t>
            </a:r>
            <a:r>
              <a:rPr lang="en-US" b="1" i="1" dirty="0" smtClean="0"/>
              <a:t>serosa.</a:t>
            </a:r>
            <a:endParaRPr lang="en-US" b="1" i="1" dirty="0"/>
          </a:p>
        </p:txBody>
      </p:sp>
      <p:sp>
        <p:nvSpPr>
          <p:cNvPr id="4" name="Rounded Rectangle 3"/>
          <p:cNvSpPr/>
          <p:nvPr/>
        </p:nvSpPr>
        <p:spPr>
          <a:xfrm>
            <a:off x="3647728" y="404664"/>
            <a:ext cx="4680520"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Endometriosis  - Gross</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119143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4486" y="5120025"/>
            <a:ext cx="9391136" cy="646331"/>
          </a:xfrm>
          <a:prstGeom prst="rect">
            <a:avLst/>
          </a:prstGeom>
        </p:spPr>
        <p:txBody>
          <a:bodyPr wrap="square">
            <a:spAutoFit/>
          </a:bodyPr>
          <a:lstStyle/>
          <a:p>
            <a:pPr algn="ctr"/>
            <a:r>
              <a:rPr lang="en-US" b="1" i="1" dirty="0"/>
              <a:t>Upon closer view, these five small areas of endometriosis have a reddish-brown to bluish appearance</a:t>
            </a:r>
            <a:r>
              <a:rPr lang="en-US" b="1" i="1" dirty="0" smtClean="0"/>
              <a:t>.</a:t>
            </a:r>
          </a:p>
        </p:txBody>
      </p:sp>
      <p:pic>
        <p:nvPicPr>
          <p:cNvPr id="196610" name="Picture 2" descr="http://library.med.utah.edu/WebPath/jpeg4/FEM115.jpg"/>
          <p:cNvPicPr>
            <a:picLocks noChangeAspect="1" noChangeArrowheads="1"/>
          </p:cNvPicPr>
          <p:nvPr/>
        </p:nvPicPr>
        <p:blipFill>
          <a:blip r:embed="rId2" cstate="print"/>
          <a:srcRect/>
          <a:stretch>
            <a:fillRect/>
          </a:stretch>
        </p:blipFill>
        <p:spPr bwMode="auto">
          <a:xfrm>
            <a:off x="2952232" y="1041303"/>
            <a:ext cx="6024089" cy="3956297"/>
          </a:xfrm>
          <a:prstGeom prst="rect">
            <a:avLst/>
          </a:prstGeom>
          <a:noFill/>
          <a:ln w="12700">
            <a:solidFill>
              <a:schemeClr val="tx1"/>
            </a:solidFill>
          </a:ln>
        </p:spPr>
      </p:pic>
      <p:sp>
        <p:nvSpPr>
          <p:cNvPr id="4" name="Rounded Rectangle 3"/>
          <p:cNvSpPr/>
          <p:nvPr/>
        </p:nvSpPr>
        <p:spPr>
          <a:xfrm>
            <a:off x="3647728" y="404664"/>
            <a:ext cx="4680520"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Endometriosis  - Gross</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231593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15680" y="404664"/>
            <a:ext cx="5616624"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Endometriosis  - HPF Microscopy</a:t>
            </a:r>
          </a:p>
        </p:txBody>
      </p:sp>
      <p:sp>
        <p:nvSpPr>
          <p:cNvPr id="4" name="Rectangle 3"/>
          <p:cNvSpPr/>
          <p:nvPr/>
        </p:nvSpPr>
        <p:spPr>
          <a:xfrm>
            <a:off x="1729945" y="5165430"/>
            <a:ext cx="8493211" cy="923330"/>
          </a:xfrm>
          <a:prstGeom prst="rect">
            <a:avLst/>
          </a:prstGeom>
        </p:spPr>
        <p:txBody>
          <a:bodyPr wrap="square">
            <a:spAutoFit/>
          </a:bodyPr>
          <a:lstStyle/>
          <a:p>
            <a:pPr algn="ctr"/>
            <a:r>
              <a:rPr lang="en-US" b="1" i="1" dirty="0"/>
              <a:t>Endometrial</a:t>
            </a:r>
            <a:r>
              <a:rPr lang="en-US" b="1" i="1" dirty="0">
                <a:solidFill>
                  <a:srgbClr val="FF0000"/>
                </a:solidFill>
              </a:rPr>
              <a:t> glands</a:t>
            </a:r>
            <a:r>
              <a:rPr lang="en-US" b="1" i="1" dirty="0"/>
              <a:t> along with </a:t>
            </a:r>
            <a:r>
              <a:rPr lang="en-US" b="1" i="1" dirty="0">
                <a:solidFill>
                  <a:srgbClr val="FF0000"/>
                </a:solidFill>
              </a:rPr>
              <a:t>stroma</a:t>
            </a:r>
            <a:r>
              <a:rPr lang="en-US" b="1" i="1" dirty="0"/>
              <a:t> are seen at high magnification in the smooth muscle wall of the colon. Endometriosis is symptomatic during reproductive years when patients may present with dysmenorrhea, pelvic pain, and infertility</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2050" name="Picture 2" descr="http://library.med.utah.edu/WebPath/jpeg4/FEM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1124744"/>
            <a:ext cx="6048672"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830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927648" y="2907432"/>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effectLst>
                  <a:outerShdw blurRad="38100" dist="38100" dir="2700000" algn="tl">
                    <a:srgbClr val="000000">
                      <a:alpha val="43137"/>
                    </a:srgbClr>
                  </a:outerShdw>
                </a:effectLst>
                <a:latin typeface="Aharoni" pitchFamily="2" charset="-79"/>
                <a:cs typeface="Aharoni" pitchFamily="2" charset="-79"/>
              </a:rPr>
              <a:t>UTERINE CERVIX</a:t>
            </a: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3560493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72172" y="2907432"/>
            <a:ext cx="6588224" cy="1512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800000"/>
                </a:solidFill>
                <a:effectLst>
                  <a:outerShdw blurRad="38100" dist="38100" dir="2700000" algn="tl">
                    <a:srgbClr val="000000">
                      <a:alpha val="43137"/>
                    </a:srgbClr>
                  </a:outerShdw>
                </a:effectLst>
                <a:latin typeface="Aharoni" pitchFamily="2" charset="-79"/>
                <a:cs typeface="Aharoni" pitchFamily="2" charset="-79"/>
              </a:rPr>
              <a:t>Cervical Dysplasia &amp; Cervical Carcinoma</a:t>
            </a:r>
            <a:endParaRPr lang="en-US" sz="4400" b="1" dirty="0">
              <a:solidFill>
                <a:srgbClr val="800000"/>
              </a:solidFill>
              <a:latin typeface="Aharoni" pitchFamily="2" charset="-79"/>
              <a:cs typeface="Aharoni" pitchFamily="2" charset="-79"/>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21634148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http://library.med.utah.edu/WebPath/jpeg4/FEM007.jpg"/>
          <p:cNvPicPr>
            <a:picLocks noChangeAspect="1" noChangeArrowheads="1"/>
          </p:cNvPicPr>
          <p:nvPr/>
        </p:nvPicPr>
        <p:blipFill>
          <a:blip r:embed="rId2" cstate="print"/>
          <a:srcRect/>
          <a:stretch>
            <a:fillRect/>
          </a:stretch>
        </p:blipFill>
        <p:spPr bwMode="auto">
          <a:xfrm>
            <a:off x="2639616" y="1268760"/>
            <a:ext cx="6768752" cy="4320480"/>
          </a:xfrm>
          <a:prstGeom prst="rect">
            <a:avLst/>
          </a:prstGeom>
          <a:noFill/>
          <a:ln w="28575">
            <a:solidFill>
              <a:schemeClr val="tx1"/>
            </a:solidFill>
          </a:ln>
        </p:spPr>
      </p:pic>
      <p:sp>
        <p:nvSpPr>
          <p:cNvPr id="3" name="Rectangle 2"/>
          <p:cNvSpPr/>
          <p:nvPr/>
        </p:nvSpPr>
        <p:spPr>
          <a:xfrm>
            <a:off x="2095472" y="5661248"/>
            <a:ext cx="7715304" cy="707886"/>
          </a:xfrm>
          <a:prstGeom prst="rect">
            <a:avLst/>
          </a:prstGeom>
        </p:spPr>
        <p:txBody>
          <a:bodyPr wrap="square">
            <a:spAutoFit/>
          </a:bodyPr>
          <a:lstStyle/>
          <a:p>
            <a:pPr algn="ctr"/>
            <a:r>
              <a:rPr lang="en-US" sz="2000" b="1" i="1" dirty="0"/>
              <a:t>The normal cervical squamous epithelium at the left transforms to dysplastic changes on the right with  underlying chronic inflammation </a:t>
            </a:r>
          </a:p>
        </p:txBody>
      </p:sp>
      <p:sp>
        <p:nvSpPr>
          <p:cNvPr id="4" name="مستطيل مستدير الزوايا 5"/>
          <p:cNvSpPr/>
          <p:nvPr/>
        </p:nvSpPr>
        <p:spPr>
          <a:xfrm>
            <a:off x="3309918" y="214290"/>
            <a:ext cx="5500726" cy="785818"/>
          </a:xfrm>
          <a:prstGeom prst="roundRect">
            <a:avLst/>
          </a:prstGeom>
          <a:solidFill>
            <a:srgbClr val="150F8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Normal and Dysplastic Cervical Squamous Epithelium</a:t>
            </a:r>
            <a:endParaRPr lang="ar-SA" sz="2400" b="1" i="1" dirty="0">
              <a:solidFill>
                <a:schemeClr val="bg1"/>
              </a:solidFill>
            </a:endParaRPr>
          </a:p>
        </p:txBody>
      </p:sp>
      <p:sp>
        <p:nvSpPr>
          <p:cNvPr id="5" name="TextBox 4"/>
          <p:cNvSpPr txBox="1"/>
          <p:nvPr/>
        </p:nvSpPr>
        <p:spPr>
          <a:xfrm>
            <a:off x="2999656" y="1936212"/>
            <a:ext cx="1357322" cy="369332"/>
          </a:xfrm>
          <a:prstGeom prst="rect">
            <a:avLst/>
          </a:prstGeom>
          <a:noFill/>
        </p:spPr>
        <p:txBody>
          <a:bodyPr wrap="square" rtlCol="0">
            <a:spAutoFit/>
          </a:bodyPr>
          <a:lstStyle/>
          <a:p>
            <a:r>
              <a:rPr lang="en-US" b="1" dirty="0">
                <a:solidFill>
                  <a:srgbClr val="FF0000"/>
                </a:solidFill>
              </a:rPr>
              <a:t>Normal</a:t>
            </a:r>
          </a:p>
        </p:txBody>
      </p:sp>
      <p:sp>
        <p:nvSpPr>
          <p:cNvPr id="6" name="TextBox 5"/>
          <p:cNvSpPr txBox="1"/>
          <p:nvPr/>
        </p:nvSpPr>
        <p:spPr>
          <a:xfrm>
            <a:off x="7953388" y="1785926"/>
            <a:ext cx="1500198" cy="369332"/>
          </a:xfrm>
          <a:prstGeom prst="rect">
            <a:avLst/>
          </a:prstGeom>
          <a:noFill/>
        </p:spPr>
        <p:txBody>
          <a:bodyPr wrap="square" rtlCol="0">
            <a:spAutoFit/>
          </a:bodyPr>
          <a:lstStyle/>
          <a:p>
            <a:r>
              <a:rPr lang="en-US" b="1" dirty="0">
                <a:solidFill>
                  <a:srgbClr val="FF0000"/>
                </a:solidFill>
              </a:rPr>
              <a:t>Dysplasia</a:t>
            </a:r>
          </a:p>
        </p:txBody>
      </p:sp>
      <p:sp>
        <p:nvSpPr>
          <p:cNvPr id="11" name="TextBox 10"/>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2" name="TextBox 11"/>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366442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5"/>
          <p:cNvSpPr/>
          <p:nvPr/>
        </p:nvSpPr>
        <p:spPr>
          <a:xfrm>
            <a:off x="3024166" y="214290"/>
            <a:ext cx="6072230" cy="47840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Endocervical Squamous Dysplasia</a:t>
            </a:r>
            <a:endParaRPr lang="ar-SA" sz="2400" b="1" i="1" dirty="0">
              <a:solidFill>
                <a:schemeClr val="bg1"/>
              </a:solidFill>
            </a:endParaRPr>
          </a:p>
        </p:txBody>
      </p:sp>
      <p:pic>
        <p:nvPicPr>
          <p:cNvPr id="192514" name="Picture 2" descr="http://library.med.utah.edu/WebPath/jpeg4/FEM008.jpg"/>
          <p:cNvPicPr>
            <a:picLocks noChangeAspect="1" noChangeArrowheads="1"/>
          </p:cNvPicPr>
          <p:nvPr/>
        </p:nvPicPr>
        <p:blipFill>
          <a:blip r:embed="rId2" cstate="print"/>
          <a:srcRect/>
          <a:stretch>
            <a:fillRect/>
          </a:stretch>
        </p:blipFill>
        <p:spPr bwMode="auto">
          <a:xfrm>
            <a:off x="2639616" y="928672"/>
            <a:ext cx="6840760" cy="4214147"/>
          </a:xfrm>
          <a:prstGeom prst="rect">
            <a:avLst/>
          </a:prstGeom>
          <a:noFill/>
          <a:ln w="28575">
            <a:solidFill>
              <a:schemeClr val="tx1"/>
            </a:solidFill>
          </a:ln>
        </p:spPr>
      </p:pic>
      <p:sp>
        <p:nvSpPr>
          <p:cNvPr id="5" name="Rectangle 4"/>
          <p:cNvSpPr/>
          <p:nvPr/>
        </p:nvSpPr>
        <p:spPr>
          <a:xfrm>
            <a:off x="1881158" y="5229201"/>
            <a:ext cx="8072494" cy="1200329"/>
          </a:xfrm>
          <a:prstGeom prst="rect">
            <a:avLst/>
          </a:prstGeom>
        </p:spPr>
        <p:txBody>
          <a:bodyPr wrap="square">
            <a:spAutoFit/>
          </a:bodyPr>
          <a:lstStyle/>
          <a:p>
            <a:pPr algn="ctr"/>
            <a:r>
              <a:rPr lang="en-US" b="1" i="1" dirty="0"/>
              <a:t>Cervical squamous dysplasia is seen at medium magnification, extending from the center to the right. The epithelium is normal at the left. </a:t>
            </a:r>
          </a:p>
          <a:p>
            <a:pPr algn="ctr"/>
            <a:r>
              <a:rPr lang="en-US" b="1" i="1" dirty="0"/>
              <a:t>Note how the dysplastic cell nuclei at the right are larger and darker, and the dysplastic cells have a disorderly arrangement</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7" name="TextBox 6"/>
          <p:cNvSpPr txBox="1"/>
          <p:nvPr/>
        </p:nvSpPr>
        <p:spPr>
          <a:xfrm>
            <a:off x="8947432" y="990600"/>
            <a:ext cx="425169" cy="369332"/>
          </a:xfrm>
          <a:prstGeom prst="rect">
            <a:avLst/>
          </a:prstGeom>
          <a:noFill/>
        </p:spPr>
        <p:txBody>
          <a:bodyPr wrap="square" rtlCol="0">
            <a:spAutoFit/>
          </a:bodyPr>
          <a:lstStyle/>
          <a:p>
            <a:r>
              <a:rPr lang="en-US" b="1" dirty="0"/>
              <a:t>Rt</a:t>
            </a:r>
          </a:p>
        </p:txBody>
      </p:sp>
      <p:sp>
        <p:nvSpPr>
          <p:cNvPr id="8" name="TextBox 7"/>
          <p:cNvSpPr txBox="1"/>
          <p:nvPr/>
        </p:nvSpPr>
        <p:spPr>
          <a:xfrm>
            <a:off x="2667001" y="990600"/>
            <a:ext cx="425169" cy="369332"/>
          </a:xfrm>
          <a:prstGeom prst="rect">
            <a:avLst/>
          </a:prstGeom>
          <a:noFill/>
        </p:spPr>
        <p:txBody>
          <a:bodyPr wrap="square" rtlCol="0">
            <a:spAutoFit/>
          </a:bodyPr>
          <a:lstStyle/>
          <a:p>
            <a:r>
              <a:rPr lang="en-US" b="1" dirty="0"/>
              <a:t>Lt</a:t>
            </a:r>
          </a:p>
        </p:txBody>
      </p:sp>
    </p:spTree>
    <p:extLst>
      <p:ext uri="{BB962C8B-B14F-4D97-AF65-F5344CB8AC3E}">
        <p14:creationId xmlns:p14="http://schemas.microsoft.com/office/powerpoint/2010/main" val="97396860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library.med.utah.edu/WebPath/jpeg4/FEM013.jpg"/>
          <p:cNvPicPr>
            <a:picLocks noChangeAspect="1" noChangeArrowheads="1"/>
          </p:cNvPicPr>
          <p:nvPr/>
        </p:nvPicPr>
        <p:blipFill>
          <a:blip r:embed="rId2" cstate="print"/>
          <a:srcRect/>
          <a:stretch>
            <a:fillRect/>
          </a:stretch>
        </p:blipFill>
        <p:spPr bwMode="auto">
          <a:xfrm>
            <a:off x="6096000" y="1412776"/>
            <a:ext cx="3936504" cy="3744416"/>
          </a:xfrm>
          <a:prstGeom prst="rect">
            <a:avLst/>
          </a:prstGeom>
          <a:noFill/>
        </p:spPr>
      </p:pic>
      <p:sp>
        <p:nvSpPr>
          <p:cNvPr id="3" name="مستطيل مستدير الزوايا 5"/>
          <p:cNvSpPr/>
          <p:nvPr/>
        </p:nvSpPr>
        <p:spPr>
          <a:xfrm>
            <a:off x="3024166" y="337216"/>
            <a:ext cx="6024162" cy="571504"/>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Cervical Squamous  Cell Carcinoma </a:t>
            </a:r>
            <a:endParaRPr lang="ar-SA" sz="2400" b="1" i="1" dirty="0">
              <a:solidFill>
                <a:schemeClr val="bg1"/>
              </a:solidFill>
            </a:endParaRPr>
          </a:p>
        </p:txBody>
      </p:sp>
      <p:pic>
        <p:nvPicPr>
          <p:cNvPr id="167940" name="Picture 4" descr="http://library.med.utah.edu/WebPath/jpeg4/FEM012.jpg"/>
          <p:cNvPicPr>
            <a:picLocks noChangeAspect="1" noChangeArrowheads="1"/>
          </p:cNvPicPr>
          <p:nvPr/>
        </p:nvPicPr>
        <p:blipFill>
          <a:blip r:embed="rId3" cstate="print"/>
          <a:srcRect/>
          <a:stretch>
            <a:fillRect/>
          </a:stretch>
        </p:blipFill>
        <p:spPr bwMode="auto">
          <a:xfrm>
            <a:off x="1947540" y="1412776"/>
            <a:ext cx="4004444" cy="3744416"/>
          </a:xfrm>
          <a:prstGeom prst="rect">
            <a:avLst/>
          </a:prstGeom>
          <a:noFill/>
        </p:spPr>
      </p:pic>
      <p:sp>
        <p:nvSpPr>
          <p:cNvPr id="6" name="Rectangle 5"/>
          <p:cNvSpPr/>
          <p:nvPr/>
        </p:nvSpPr>
        <p:spPr>
          <a:xfrm>
            <a:off x="2351584" y="5457998"/>
            <a:ext cx="6984776" cy="923330"/>
          </a:xfrm>
          <a:prstGeom prst="rect">
            <a:avLst/>
          </a:prstGeom>
        </p:spPr>
        <p:txBody>
          <a:bodyPr wrap="square">
            <a:spAutoFit/>
          </a:bodyPr>
          <a:lstStyle/>
          <a:p>
            <a:pPr algn="ctr"/>
            <a:r>
              <a:rPr lang="en-US" b="1" i="1" dirty="0"/>
              <a:t>This is the gross appearance of a cervical squamous cell carcinoma that is still limited to the cervix (stage I). </a:t>
            </a:r>
          </a:p>
          <a:p>
            <a:pPr algn="ctr"/>
            <a:r>
              <a:rPr lang="en-US" b="1" i="1" dirty="0"/>
              <a:t>The tumor is a fungating red to tan to yellow mass.</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183786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3048000"/>
            <a:ext cx="5472608" cy="1368152"/>
          </a:xfrm>
        </p:spPr>
        <p:txBody>
          <a:bodyPr>
            <a:noAutofit/>
          </a:bodyPr>
          <a:lstStyle/>
          <a:p>
            <a:pPr algn="ctr">
              <a:defRPr/>
            </a:pPr>
            <a:r>
              <a:rPr lang="en-US" sz="5400" b="1" i="1" dirty="0" err="1">
                <a:solidFill>
                  <a:srgbClr val="993366"/>
                </a:solidFill>
                <a:effectLst>
                  <a:outerShdw blurRad="38100" dist="38100" dir="2700000" algn="tl">
                    <a:srgbClr val="000000">
                      <a:alpha val="43137"/>
                    </a:srgbClr>
                  </a:outerShdw>
                </a:effectLst>
                <a:latin typeface="Aharoni" pitchFamily="2" charset="-79"/>
                <a:cs typeface="Aharoni" pitchFamily="2" charset="-79"/>
              </a:rPr>
              <a:t>Seminoma</a:t>
            </a:r>
            <a:r>
              <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 </a:t>
            </a:r>
            <a:br>
              <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br>
            <a:r>
              <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of the Testis </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14766707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5"/>
          <p:cNvSpPr/>
          <p:nvPr/>
        </p:nvSpPr>
        <p:spPr>
          <a:xfrm>
            <a:off x="2567608" y="337216"/>
            <a:ext cx="6912768" cy="49949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Cervical Squamous  Cell Carcinoma - HPF </a:t>
            </a:r>
            <a:endParaRPr lang="ar-SA" sz="2400" b="1" i="1" dirty="0">
              <a:solidFill>
                <a:schemeClr val="bg1"/>
              </a:solidFill>
            </a:endParaRPr>
          </a:p>
        </p:txBody>
      </p:sp>
      <p:pic>
        <p:nvPicPr>
          <p:cNvPr id="175106" name="Picture 2" descr="http://library.med.utah.edu/WebPath/jpeg4/FEM011.jpg"/>
          <p:cNvPicPr>
            <a:picLocks noChangeAspect="1" noChangeArrowheads="1"/>
          </p:cNvPicPr>
          <p:nvPr/>
        </p:nvPicPr>
        <p:blipFill>
          <a:blip r:embed="rId2" cstate="print"/>
          <a:srcRect/>
          <a:stretch>
            <a:fillRect/>
          </a:stretch>
        </p:blipFill>
        <p:spPr bwMode="auto">
          <a:xfrm>
            <a:off x="2927648" y="1052736"/>
            <a:ext cx="6264696" cy="3897620"/>
          </a:xfrm>
          <a:prstGeom prst="rect">
            <a:avLst/>
          </a:prstGeom>
          <a:noFill/>
          <a:ln w="12700">
            <a:solidFill>
              <a:schemeClr val="tx1"/>
            </a:solidFill>
          </a:ln>
        </p:spPr>
      </p:pic>
      <p:sp>
        <p:nvSpPr>
          <p:cNvPr id="4" name="Rectangle 3"/>
          <p:cNvSpPr/>
          <p:nvPr/>
        </p:nvSpPr>
        <p:spPr>
          <a:xfrm>
            <a:off x="1894703" y="5013176"/>
            <a:ext cx="8962767" cy="1200329"/>
          </a:xfrm>
          <a:prstGeom prst="rect">
            <a:avLst/>
          </a:prstGeom>
        </p:spPr>
        <p:txBody>
          <a:bodyPr wrap="square">
            <a:spAutoFit/>
          </a:bodyPr>
          <a:lstStyle/>
          <a:p>
            <a:pPr algn="ctr"/>
            <a:r>
              <a:rPr lang="en-US" b="1" i="1" dirty="0"/>
              <a:t>At high magnification, nests of neoplastic squamous cells are invaded through a chronically inflamed stroma. </a:t>
            </a:r>
            <a:endParaRPr lang="en-US" b="1" i="1" dirty="0" smtClean="0"/>
          </a:p>
          <a:p>
            <a:pPr algn="ctr"/>
            <a:r>
              <a:rPr lang="en-US" b="1" i="1" dirty="0" smtClean="0"/>
              <a:t>This </a:t>
            </a:r>
            <a:r>
              <a:rPr lang="en-US" b="1" i="1" dirty="0"/>
              <a:t>cancer is well- differentiated, as evidenced by keratin pearls (*) within nests of tumor cells. However, most cervical squamous carcinomas are non-keratinizing.</a:t>
            </a:r>
          </a:p>
        </p:txBody>
      </p:sp>
      <p:sp>
        <p:nvSpPr>
          <p:cNvPr id="5" name="Rectangle 4"/>
          <p:cNvSpPr/>
          <p:nvPr/>
        </p:nvSpPr>
        <p:spPr>
          <a:xfrm>
            <a:off x="7320136" y="1772817"/>
            <a:ext cx="338554" cy="461665"/>
          </a:xfrm>
          <a:prstGeom prst="rect">
            <a:avLst/>
          </a:prstGeom>
        </p:spPr>
        <p:txBody>
          <a:bodyPr wrap="none">
            <a:spAutoFit/>
          </a:bodyPr>
          <a:lstStyle/>
          <a:p>
            <a:r>
              <a:rPr lang="en-US" sz="2400" b="1" i="1" dirty="0"/>
              <a:t>*</a:t>
            </a:r>
            <a:endParaRPr lang="en-US" sz="2400" dirty="0"/>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298037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5105400" y="3962400"/>
            <a:ext cx="3429000" cy="2438400"/>
          </a:xfrm>
          <a:prstGeom prst="rect">
            <a:avLst/>
          </a:prstGeom>
          <a:noFill/>
        </p:spPr>
      </p:pic>
      <p:sp>
        <p:nvSpPr>
          <p:cNvPr id="5" name="Oval 4"/>
          <p:cNvSpPr/>
          <p:nvPr/>
        </p:nvSpPr>
        <p:spPr>
          <a:xfrm>
            <a:off x="3429000" y="2362200"/>
            <a:ext cx="6624736" cy="1512168"/>
          </a:xfrm>
          <a:prstGeom prst="ellipse">
            <a:avLst/>
          </a:prstGeom>
          <a:solidFill>
            <a:schemeClr val="accent5">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effectLst>
                  <a:outerShdw blurRad="38100" dist="38100" dir="2700000" algn="tl">
                    <a:srgbClr val="000000">
                      <a:alpha val="43137"/>
                    </a:srgbClr>
                  </a:outerShdw>
                </a:effectLst>
                <a:latin typeface="Aharoni" pitchFamily="2" charset="-79"/>
                <a:cs typeface="Aharoni" pitchFamily="2" charset="-79"/>
              </a:rPr>
              <a:t>FALLOPIAN TUBES</a:t>
            </a: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1862050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89312" y="457200"/>
            <a:ext cx="5715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Salpingitis - Gross</a:t>
            </a:r>
          </a:p>
        </p:txBody>
      </p:sp>
      <p:pic>
        <p:nvPicPr>
          <p:cNvPr id="145410" name="Picture 2" descr="http://o.quizlet.com/i/nVRl3a7aEAMerTabTrbJ6w_m.jpg"/>
          <p:cNvPicPr>
            <a:picLocks noChangeAspect="1" noChangeArrowheads="1"/>
          </p:cNvPicPr>
          <p:nvPr/>
        </p:nvPicPr>
        <p:blipFill>
          <a:blip r:embed="rId2" cstate="print"/>
          <a:srcRect/>
          <a:stretch>
            <a:fillRect/>
          </a:stretch>
        </p:blipFill>
        <p:spPr bwMode="auto">
          <a:xfrm rot="16200000">
            <a:off x="3912052" y="356365"/>
            <a:ext cx="4248472" cy="6217278"/>
          </a:xfrm>
          <a:prstGeom prst="rect">
            <a:avLst/>
          </a:prstGeom>
          <a:noFill/>
          <a:ln w="12700">
            <a:solidFill>
              <a:schemeClr val="tx1"/>
            </a:solidFill>
          </a:ln>
        </p:spPr>
      </p:pic>
      <p:sp>
        <p:nvSpPr>
          <p:cNvPr id="6" name="TextBox 5"/>
          <p:cNvSpPr txBox="1"/>
          <p:nvPr/>
        </p:nvSpPr>
        <p:spPr>
          <a:xfrm>
            <a:off x="2999656" y="5805265"/>
            <a:ext cx="6048672" cy="646331"/>
          </a:xfrm>
          <a:prstGeom prst="rect">
            <a:avLst/>
          </a:prstGeom>
          <a:noFill/>
        </p:spPr>
        <p:txBody>
          <a:bodyPr wrap="square" rtlCol="0">
            <a:spAutoFit/>
          </a:bodyPr>
          <a:lstStyle/>
          <a:p>
            <a:pPr algn="ctr"/>
            <a:r>
              <a:rPr lang="en-US" b="1" i="1" dirty="0"/>
              <a:t>Acute salpingitis: Excised congested swollen fallopian tube with hemorrhagic patches</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971226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17304" y="457200"/>
            <a:ext cx="5715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Salpingitis - Microscopic</a:t>
            </a:r>
          </a:p>
        </p:txBody>
      </p:sp>
      <p:sp>
        <p:nvSpPr>
          <p:cNvPr id="5" name="Rectangle 4"/>
          <p:cNvSpPr/>
          <p:nvPr/>
        </p:nvSpPr>
        <p:spPr>
          <a:xfrm>
            <a:off x="1285103" y="5352871"/>
            <a:ext cx="8822724" cy="646331"/>
          </a:xfrm>
          <a:prstGeom prst="rect">
            <a:avLst/>
          </a:prstGeom>
        </p:spPr>
        <p:txBody>
          <a:bodyPr wrap="square">
            <a:spAutoFit/>
          </a:bodyPr>
          <a:lstStyle/>
          <a:p>
            <a:pPr algn="ctr"/>
            <a:r>
              <a:rPr lang="en-US" b="1" i="1" dirty="0"/>
              <a:t>A remnant of tubal epithelium is seen here surrounded and infiltrated by numerous neutrophils. This is acute salpingitis. Neisseria gonorrheae was cultured.</a:t>
            </a:r>
          </a:p>
        </p:txBody>
      </p:sp>
      <p:pic>
        <p:nvPicPr>
          <p:cNvPr id="6" name="Picture 2" descr="http://library.med.utah.edu/WebPath/jpeg4/FEM041.jpg"/>
          <p:cNvPicPr>
            <a:picLocks noChangeAspect="1" noChangeArrowheads="1"/>
          </p:cNvPicPr>
          <p:nvPr/>
        </p:nvPicPr>
        <p:blipFill>
          <a:blip r:embed="rId3" cstate="print"/>
          <a:srcRect/>
          <a:stretch>
            <a:fillRect/>
          </a:stretch>
        </p:blipFill>
        <p:spPr bwMode="auto">
          <a:xfrm>
            <a:off x="2895600" y="1295400"/>
            <a:ext cx="6096000" cy="3962401"/>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608400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05200" y="2514600"/>
            <a:ext cx="6120680"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prstClr val="white"/>
                </a:solidFill>
                <a:effectLst>
                  <a:outerShdw blurRad="38100" dist="38100" dir="2700000" algn="tl">
                    <a:srgbClr val="000000">
                      <a:alpha val="43137"/>
                    </a:srgbClr>
                  </a:outerShdw>
                </a:effectLst>
                <a:latin typeface="Aharoni" pitchFamily="2" charset="-79"/>
                <a:cs typeface="Aharoni" pitchFamily="2" charset="-79"/>
              </a:rPr>
              <a:t>Ovarian Cysts and </a:t>
            </a:r>
            <a:br>
              <a:rPr lang="en-US" sz="4800" b="1" i="1" dirty="0">
                <a:solidFill>
                  <a:prstClr val="white"/>
                </a:solidFill>
                <a:effectLst>
                  <a:outerShdw blurRad="38100" dist="38100" dir="2700000" algn="tl">
                    <a:srgbClr val="000000">
                      <a:alpha val="43137"/>
                    </a:srgbClr>
                  </a:outerShdw>
                </a:effectLst>
                <a:latin typeface="Aharoni" pitchFamily="2" charset="-79"/>
                <a:cs typeface="Aharoni" pitchFamily="2" charset="-79"/>
              </a:rPr>
            </a:br>
            <a:r>
              <a:rPr lang="en-US" sz="4800" b="1" i="1" dirty="0">
                <a:solidFill>
                  <a:prstClr val="white"/>
                </a:solidFill>
                <a:effectLst>
                  <a:outerShdw blurRad="38100" dist="38100" dir="2700000" algn="tl">
                    <a:srgbClr val="000000">
                      <a:alpha val="43137"/>
                    </a:srgbClr>
                  </a:outerShdw>
                </a:effectLst>
                <a:latin typeface="Aharoni" pitchFamily="2" charset="-79"/>
                <a:cs typeface="Aharoni" pitchFamily="2" charset="-79"/>
              </a:rPr>
              <a:t> Breast Masses</a:t>
            </a:r>
            <a:endParaRPr lang="en-US" sz="4800" b="1" dirty="0">
              <a:solidFill>
                <a:prstClr val="white"/>
              </a:solidFill>
              <a:latin typeface="Aharoni" pitchFamily="2" charset="-79"/>
              <a:cs typeface="Aharoni" pitchFamily="2" charset="-79"/>
            </a:endParaRPr>
          </a:p>
        </p:txBody>
      </p:sp>
      <p:sp>
        <p:nvSpPr>
          <p:cNvPr id="6" name="Title 1"/>
          <p:cNvSpPr txBox="1">
            <a:spLocks/>
          </p:cNvSpPr>
          <p:nvPr/>
        </p:nvSpPr>
        <p:spPr>
          <a:xfrm>
            <a:off x="2855640" y="980728"/>
            <a:ext cx="6984776" cy="864096"/>
          </a:xfrm>
          <a:prstGeom prst="rect">
            <a:avLst/>
          </a:prstGeom>
        </p:spPr>
        <p:txBody>
          <a:bodyPr vert="horz" anchor="b">
            <a:noAutofit/>
          </a:bodyPr>
          <a:lstStyle/>
          <a:p>
            <a:pPr algn="ctr">
              <a:spcBef>
                <a:spcPct val="0"/>
              </a:spcBef>
              <a:defRPr/>
            </a:pP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3</a:t>
            </a:r>
            <a:r>
              <a:rPr lang="en-US" sz="4400" b="1" i="1" cap="small" baseline="30000" dirty="0">
                <a:solidFill>
                  <a:prstClr val="black"/>
                </a:solidFill>
                <a:effectLst>
                  <a:outerShdw blurRad="38100" dist="38100" dir="2700000" algn="tl">
                    <a:srgbClr val="000000">
                      <a:alpha val="43137"/>
                    </a:srgbClr>
                  </a:outerShdw>
                </a:effectLst>
                <a:ea typeface="+mj-ea"/>
                <a:cs typeface="+mj-cs"/>
              </a:rPr>
              <a:t>rd</a:t>
            </a:r>
            <a:r>
              <a:rPr lang="en-US" sz="4400" b="1" i="1" cap="small" dirty="0">
                <a:solidFill>
                  <a:prstClr val="black"/>
                </a:solidFill>
                <a:effectLst>
                  <a:outerShdw blurRad="38100" dist="38100" dir="2700000" algn="tl">
                    <a:srgbClr val="000000">
                      <a:alpha val="43137"/>
                    </a:srgbClr>
                  </a:outerShdw>
                </a:effectLst>
                <a:ea typeface="+mj-ea"/>
                <a:cs typeface="+mj-cs"/>
              </a:rPr>
              <a:t>   Practical Session</a:t>
            </a:r>
            <a:endParaRPr lang="en-US" sz="3600" b="1" i="1" cap="small" dirty="0">
              <a:solidFill>
                <a:prstClr val="black"/>
              </a:solidFill>
              <a:effectLst>
                <a:outerShdw blurRad="38100" dist="38100" dir="2700000" algn="tl">
                  <a:srgbClr val="000000">
                    <a:alpha val="43137"/>
                  </a:srgbClr>
                </a:outerShdw>
              </a:effectLst>
              <a:ea typeface="+mj-ea"/>
              <a:cs typeface="+mj-cs"/>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prstClr val="black"/>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12429701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5257800"/>
            <a:ext cx="5867400" cy="646331"/>
          </a:xfrm>
          <a:prstGeom prst="rect">
            <a:avLst/>
          </a:prstGeom>
        </p:spPr>
        <p:txBody>
          <a:bodyPr wrap="square">
            <a:spAutoFit/>
          </a:bodyPr>
          <a:lstStyle/>
          <a:p>
            <a:pPr algn="ctr"/>
            <a:r>
              <a:rPr lang="en-US" b="1" i="1" dirty="0">
                <a:solidFill>
                  <a:prstClr val="black"/>
                </a:solidFill>
              </a:rPr>
              <a:t>Benign epithelial tumors of the ovary can reach massive proportions. </a:t>
            </a:r>
          </a:p>
        </p:txBody>
      </p:sp>
      <p:pic>
        <p:nvPicPr>
          <p:cNvPr id="74754" name="Picture 2" descr="http://library.med.utah.edu/WebPath/jpeg4/FEM052.jpg"/>
          <p:cNvPicPr>
            <a:picLocks noChangeAspect="1" noChangeArrowheads="1"/>
          </p:cNvPicPr>
          <p:nvPr/>
        </p:nvPicPr>
        <p:blipFill>
          <a:blip r:embed="rId2" cstate="print"/>
          <a:srcRect/>
          <a:stretch>
            <a:fillRect/>
          </a:stretch>
        </p:blipFill>
        <p:spPr bwMode="auto">
          <a:xfrm>
            <a:off x="3200401" y="1371601"/>
            <a:ext cx="5659581" cy="3705679"/>
          </a:xfrm>
          <a:prstGeom prst="rect">
            <a:avLst/>
          </a:prstGeom>
          <a:noFill/>
        </p:spPr>
      </p:pic>
      <p:sp>
        <p:nvSpPr>
          <p:cNvPr id="5" name="Rounded Rectangle 4"/>
          <p:cNvSpPr/>
          <p:nvPr/>
        </p:nvSpPr>
        <p:spPr>
          <a:xfrm>
            <a:off x="3276600" y="457200"/>
            <a:ext cx="548640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Serous Cystadenoma of the Ovary</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9344120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43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Serous Cystadenoma of the Ovary - LPF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24932" name="Picture 4" descr="http://cai.md.chula.ac.th/chulapatho/chulapatho/systemic/female/movcyt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24744"/>
            <a:ext cx="6367642" cy="3973214"/>
          </a:xfrm>
          <a:prstGeom prst="rect">
            <a:avLst/>
          </a:prstGeom>
          <a:noFill/>
          <a:ln>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743200" y="5385990"/>
            <a:ext cx="6161112" cy="646331"/>
          </a:xfrm>
          <a:prstGeom prst="rect">
            <a:avLst/>
          </a:prstGeom>
        </p:spPr>
        <p:txBody>
          <a:bodyPr wrap="square">
            <a:spAutoFit/>
          </a:bodyPr>
          <a:lstStyle/>
          <a:p>
            <a:pPr algn="ctr"/>
            <a:r>
              <a:rPr lang="en-US" b="1" i="1" dirty="0">
                <a:solidFill>
                  <a:prstClr val="black"/>
                </a:solidFill>
              </a:rPr>
              <a:t>Microscopy shows the thin wall lined by a single layer of </a:t>
            </a:r>
            <a:r>
              <a:rPr lang="en-US" b="1" i="1" dirty="0" smtClean="0">
                <a:solidFill>
                  <a:prstClr val="black"/>
                </a:solidFill>
              </a:rPr>
              <a:t>columnar </a:t>
            </a:r>
            <a:r>
              <a:rPr lang="en-US" b="1" i="1" dirty="0">
                <a:solidFill>
                  <a:prstClr val="black"/>
                </a:solidFill>
              </a:rPr>
              <a:t>cells with a basally-placed spherical small nucleus</a:t>
            </a:r>
          </a:p>
        </p:txBody>
      </p:sp>
    </p:spTree>
    <p:extLst>
      <p:ext uri="{BB962C8B-B14F-4D97-AF65-F5344CB8AC3E}">
        <p14:creationId xmlns:p14="http://schemas.microsoft.com/office/powerpoint/2010/main" val="1662637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43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Serous Cystadenoma of the Ovary -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0" name="Picture 6" descr="http://cai.md.chula.ac.th/chulapatho/chulapatho/systemic/female/movcyt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96752"/>
            <a:ext cx="6449144" cy="4032448"/>
          </a:xfrm>
          <a:prstGeom prst="rect">
            <a:avLst/>
          </a:prstGeom>
          <a:solidFill>
            <a:schemeClr val="accent1">
              <a:lumMod val="40000"/>
              <a:lumOff val="60000"/>
            </a:schemeClr>
          </a:solidFill>
        </p:spPr>
      </p:pic>
      <p:sp>
        <p:nvSpPr>
          <p:cNvPr id="11" name="Rectangle 10"/>
          <p:cNvSpPr/>
          <p:nvPr/>
        </p:nvSpPr>
        <p:spPr>
          <a:xfrm>
            <a:off x="3071664" y="5313982"/>
            <a:ext cx="5756412" cy="923330"/>
          </a:xfrm>
          <a:prstGeom prst="rect">
            <a:avLst/>
          </a:prstGeom>
        </p:spPr>
        <p:txBody>
          <a:bodyPr wrap="square">
            <a:spAutoFit/>
          </a:bodyPr>
          <a:lstStyle/>
          <a:p>
            <a:pPr algn="ctr"/>
            <a:r>
              <a:rPr lang="en-US" b="1" dirty="0">
                <a:solidFill>
                  <a:prstClr val="black"/>
                </a:solidFill>
                <a:latin typeface="Times New Roman" panose="02020603050405020304" pitchFamily="18" charset="0"/>
              </a:rPr>
              <a:t> </a:t>
            </a:r>
            <a:r>
              <a:rPr lang="en-US" b="1" i="1" dirty="0">
                <a:solidFill>
                  <a:prstClr val="black"/>
                </a:solidFill>
              </a:rPr>
              <a:t>High power shows the thin wall lined by a single layer of </a:t>
            </a:r>
            <a:r>
              <a:rPr lang="en-US" b="1" i="1" dirty="0" smtClean="0">
                <a:solidFill>
                  <a:prstClr val="black"/>
                </a:solidFill>
              </a:rPr>
              <a:t>columnar </a:t>
            </a:r>
            <a:r>
              <a:rPr lang="en-US" b="1" i="1" dirty="0">
                <a:solidFill>
                  <a:prstClr val="black"/>
                </a:solidFill>
              </a:rPr>
              <a:t>cells with </a:t>
            </a:r>
          </a:p>
          <a:p>
            <a:pPr algn="ctr"/>
            <a:r>
              <a:rPr lang="en-US" b="1" i="1" dirty="0">
                <a:solidFill>
                  <a:prstClr val="black"/>
                </a:solidFill>
              </a:rPr>
              <a:t>a basally-placed spherical small nucleus</a:t>
            </a:r>
          </a:p>
        </p:txBody>
      </p:sp>
    </p:spTree>
    <p:extLst>
      <p:ext uri="{BB962C8B-B14F-4D97-AF65-F5344CB8AC3E}">
        <p14:creationId xmlns:p14="http://schemas.microsoft.com/office/powerpoint/2010/main" val="4080745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5276671"/>
            <a:ext cx="6172200" cy="369332"/>
          </a:xfrm>
          <a:prstGeom prst="rect">
            <a:avLst/>
          </a:prstGeom>
        </p:spPr>
        <p:txBody>
          <a:bodyPr wrap="square">
            <a:spAutoFit/>
          </a:bodyPr>
          <a:lstStyle/>
          <a:p>
            <a:pPr algn="ctr"/>
            <a:r>
              <a:rPr lang="en-US" b="1" i="1" dirty="0">
                <a:solidFill>
                  <a:prstClr val="white"/>
                </a:solidFill>
              </a:rPr>
              <a:t> .</a:t>
            </a:r>
          </a:p>
        </p:txBody>
      </p:sp>
      <p:sp>
        <p:nvSpPr>
          <p:cNvPr id="4" name="Rounded Rectangle 3"/>
          <p:cNvSpPr/>
          <p:nvPr/>
        </p:nvSpPr>
        <p:spPr>
          <a:xfrm>
            <a:off x="2743200" y="457200"/>
            <a:ext cx="659316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Serous Cystadenoma of the Ovary -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23912" name="Picture 8" descr="http://155.37.5.42/eatlas/images/GYN/5368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59586"/>
            <a:ext cx="6593160" cy="3714565"/>
          </a:xfrm>
          <a:prstGeom prst="rect">
            <a:avLst/>
          </a:prstGeom>
          <a:solidFill>
            <a:schemeClr val="accent1">
              <a:lumMod val="75000"/>
            </a:schemeClr>
          </a:solidFill>
          <a:ln w="12700">
            <a:solidFill>
              <a:schemeClr val="accent1">
                <a:lumMod val="40000"/>
                <a:lumOff val="60000"/>
              </a:schemeClr>
            </a:solidFill>
          </a:ln>
        </p:spPr>
      </p:pic>
      <p:sp>
        <p:nvSpPr>
          <p:cNvPr id="5" name="Rectangle 4"/>
          <p:cNvSpPr/>
          <p:nvPr/>
        </p:nvSpPr>
        <p:spPr>
          <a:xfrm>
            <a:off x="2495600" y="5181000"/>
            <a:ext cx="7488832" cy="1200329"/>
          </a:xfrm>
          <a:prstGeom prst="rect">
            <a:avLst/>
          </a:prstGeom>
        </p:spPr>
        <p:txBody>
          <a:bodyPr wrap="square">
            <a:spAutoFit/>
          </a:bodyPr>
          <a:lstStyle/>
          <a:p>
            <a:r>
              <a:rPr lang="en-US" b="1" i="1" dirty="0">
                <a:solidFill>
                  <a:srgbClr val="333333"/>
                </a:solidFill>
              </a:rPr>
              <a:t>•  The blue arrows point to cilia. </a:t>
            </a:r>
            <a:br>
              <a:rPr lang="en-US" b="1" i="1" dirty="0">
                <a:solidFill>
                  <a:srgbClr val="333333"/>
                </a:solidFill>
              </a:rPr>
            </a:br>
            <a:r>
              <a:rPr lang="en-US" b="1" i="1" dirty="0">
                <a:solidFill>
                  <a:srgbClr val="333333"/>
                </a:solidFill>
              </a:rPr>
              <a:t>•  The cells have dark nuclei without nucleoli or mitoses. </a:t>
            </a:r>
            <a:br>
              <a:rPr lang="en-US" b="1" i="1" dirty="0">
                <a:solidFill>
                  <a:srgbClr val="333333"/>
                </a:solidFill>
              </a:rPr>
            </a:br>
            <a:r>
              <a:rPr lang="en-US" b="1" i="1" dirty="0">
                <a:solidFill>
                  <a:srgbClr val="333333"/>
                </a:solidFill>
              </a:rPr>
              <a:t>•  The cytoplasm is eosinophlic and ciliated like tubal epithelium. </a:t>
            </a:r>
            <a:br>
              <a:rPr lang="en-US" b="1" i="1" dirty="0">
                <a:solidFill>
                  <a:srgbClr val="333333"/>
                </a:solidFill>
              </a:rPr>
            </a:br>
            <a:r>
              <a:rPr lang="en-US" b="1" i="1" dirty="0">
                <a:solidFill>
                  <a:srgbClr val="333333"/>
                </a:solidFill>
              </a:rPr>
              <a:t>•  The stroma contains spindly fibroblasts</a:t>
            </a:r>
          </a:p>
        </p:txBody>
      </p:sp>
    </p:spTree>
    <p:extLst>
      <p:ext uri="{BB962C8B-B14F-4D97-AF65-F5344CB8AC3E}">
        <p14:creationId xmlns:p14="http://schemas.microsoft.com/office/powerpoint/2010/main" val="24481648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52801" y="2743200"/>
            <a:ext cx="6336703" cy="2123658"/>
          </a:xfrm>
          <a:prstGeom prst="rect">
            <a:avLst/>
          </a:prstGeom>
        </p:spPr>
        <p:txBody>
          <a:bodyPr wrap="square">
            <a:spAutoFit/>
          </a:bodyPr>
          <a:lstStyle/>
          <a:p>
            <a:pPr algn="ctr"/>
            <a:r>
              <a:rPr lang="en-US" sz="4400" b="1" i="1" dirty="0" err="1">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t>Dermoid</a:t>
            </a:r>
            <a:r>
              <a:rPr lang="en-US" sz="4400" b="1" i="1" dirty="0">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t> Cyst</a:t>
            </a:r>
          </a:p>
          <a:p>
            <a:pPr algn="ctr"/>
            <a:r>
              <a:rPr lang="en-US" sz="4400" b="1" i="1" dirty="0">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t>(Teratoma) </a:t>
            </a:r>
            <a:br>
              <a:rPr lang="en-US" sz="4400" b="1" i="1" dirty="0">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br>
            <a:r>
              <a:rPr lang="en-US" sz="4400" b="1" i="1" dirty="0">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t>of the Ovary</a:t>
            </a:r>
            <a:endParaRPr lang="en-US" sz="4400" b="1" dirty="0">
              <a:solidFill>
                <a:prstClr val="black">
                  <a:lumMod val="75000"/>
                  <a:lumOff val="25000"/>
                </a:prstClr>
              </a:solidFill>
              <a:latin typeface="Aharoni" pitchFamily="2" charset="-79"/>
              <a:cs typeface="Aharoni" pitchFamily="2" charset="-79"/>
            </a:endParaRPr>
          </a:p>
        </p:txBody>
      </p:sp>
      <p:sp>
        <p:nvSpPr>
          <p:cNvPr id="5" name="TextBox 4"/>
          <p:cNvSpPr txBox="1"/>
          <p:nvPr/>
        </p:nvSpPr>
        <p:spPr>
          <a:xfrm>
            <a:off x="9110842" y="6588177"/>
            <a:ext cx="1547664" cy="253916"/>
          </a:xfrm>
          <a:prstGeom prst="rect">
            <a:avLst/>
          </a:prstGeom>
          <a:noFill/>
        </p:spPr>
        <p:txBody>
          <a:bodyPr wrap="square" rtlCol="0">
            <a:spAutoFit/>
          </a:bodyPr>
          <a:lstStyle/>
          <a:p>
            <a:pPr algn="r"/>
            <a:r>
              <a:rPr lang="en-US" sz="1000" b="1" i="1" dirty="0">
                <a:solidFill>
                  <a:prstClr val="black"/>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668868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C:\Users\Toshiba\Pictures\MALE086.jpg"/>
          <p:cNvPicPr>
            <a:picLocks noGrp="1" noChangeAspect="1" noChangeArrowheads="1"/>
          </p:cNvPicPr>
          <p:nvPr>
            <p:ph idx="1"/>
          </p:nvPr>
        </p:nvPicPr>
        <p:blipFill>
          <a:blip r:embed="rId3" cstate="print"/>
          <a:stretch>
            <a:fillRect/>
          </a:stretch>
        </p:blipFill>
        <p:spPr>
          <a:xfrm>
            <a:off x="5327904" y="3498374"/>
            <a:ext cx="1536192" cy="1005840"/>
          </a:xfrm>
          <a:noFill/>
        </p:spPr>
      </p:pic>
      <p:sp>
        <p:nvSpPr>
          <p:cNvPr id="4" name="Rectangle 3"/>
          <p:cNvSpPr/>
          <p:nvPr/>
        </p:nvSpPr>
        <p:spPr>
          <a:xfrm>
            <a:off x="2351584" y="5120025"/>
            <a:ext cx="7272808" cy="1200329"/>
          </a:xfrm>
          <a:prstGeom prst="rect">
            <a:avLst/>
          </a:prstGeom>
        </p:spPr>
        <p:txBody>
          <a:bodyPr wrap="square">
            <a:spAutoFit/>
          </a:bodyPr>
          <a:lstStyle/>
          <a:p>
            <a:pPr algn="ctr"/>
            <a:r>
              <a:rPr lang="en-US" b="1" i="1" dirty="0" smtClean="0"/>
              <a:t>Normal </a:t>
            </a:r>
            <a:r>
              <a:rPr lang="en-US" b="1" i="1" dirty="0"/>
              <a:t>testis appears to the left of the mass. Pale and lobulated testicular mass with bulging and potato like cut surface with attached and congested spermatic cord  . Most important risk factor is cryptorchidism (undescended testicle) .</a:t>
            </a:r>
          </a:p>
        </p:txBody>
      </p:sp>
      <p:sp>
        <p:nvSpPr>
          <p:cNvPr id="6" name="Rounded Rectangle 5"/>
          <p:cNvSpPr/>
          <p:nvPr/>
        </p:nvSpPr>
        <p:spPr>
          <a:xfrm>
            <a:off x="3431704" y="404664"/>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Seminoma of the Testis - Gross</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9429616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373217"/>
            <a:ext cx="7776864" cy="923330"/>
          </a:xfrm>
          <a:prstGeom prst="rect">
            <a:avLst/>
          </a:prstGeom>
        </p:spPr>
        <p:txBody>
          <a:bodyPr wrap="square">
            <a:spAutoFit/>
          </a:bodyPr>
          <a:lstStyle/>
          <a:p>
            <a:pPr algn="ctr"/>
            <a:r>
              <a:rPr lang="en-US" b="1" i="1" dirty="0">
                <a:solidFill>
                  <a:prstClr val="black"/>
                </a:solidFill>
              </a:rPr>
              <a:t>This 4.0 cm dermoid cyst is filled with greasy material (keratin and sebaceous secretions) and shows tufts of hair. The rounded solid area at the bottom is called Rokitansky's protruberance. </a:t>
            </a:r>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2988577" y="908720"/>
            <a:ext cx="6419791" cy="4392488"/>
          </a:xfrm>
          <a:prstGeom prst="rect">
            <a:avLst/>
          </a:prstGeom>
          <a:noFill/>
          <a:ln w="28575">
            <a:solidFill>
              <a:schemeClr val="tx1"/>
            </a:solidFill>
          </a:ln>
        </p:spPr>
      </p:pic>
      <p:sp>
        <p:nvSpPr>
          <p:cNvPr id="4" name="Rounded Rectangle 3"/>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Ovary: Mature Cystic Teratoma</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4054177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1"/>
          <p:cNvPicPr>
            <a:picLocks noChangeAspect="1"/>
          </p:cNvPicPr>
          <p:nvPr/>
        </p:nvPicPr>
        <p:blipFill>
          <a:blip r:embed="rId3" cstate="print"/>
          <a:srcRect/>
          <a:stretch>
            <a:fillRect/>
          </a:stretch>
        </p:blipFill>
        <p:spPr bwMode="auto">
          <a:xfrm>
            <a:off x="2829578" y="1071324"/>
            <a:ext cx="6434774" cy="4301893"/>
          </a:xfrm>
          <a:prstGeom prst="rect">
            <a:avLst/>
          </a:prstGeom>
          <a:noFill/>
          <a:ln w="12700">
            <a:solidFill>
              <a:schemeClr val="tx1"/>
            </a:solidFill>
            <a:miter lim="800000"/>
            <a:headEnd/>
            <a:tailEnd/>
          </a:ln>
        </p:spPr>
      </p:pic>
      <p:sp>
        <p:nvSpPr>
          <p:cNvPr id="3" name="Rectangle 2"/>
          <p:cNvSpPr/>
          <p:nvPr/>
        </p:nvSpPr>
        <p:spPr>
          <a:xfrm>
            <a:off x="2567608" y="5517232"/>
            <a:ext cx="6984776" cy="923330"/>
          </a:xfrm>
          <a:prstGeom prst="rect">
            <a:avLst/>
          </a:prstGeom>
        </p:spPr>
        <p:txBody>
          <a:bodyPr wrap="square">
            <a:spAutoFit/>
          </a:bodyPr>
          <a:lstStyle/>
          <a:p>
            <a:pPr algn="ctr">
              <a:spcBef>
                <a:spcPct val="0"/>
              </a:spcBef>
            </a:pPr>
            <a:r>
              <a:rPr lang="en-US" b="1" i="1" dirty="0">
                <a:solidFill>
                  <a:prstClr val="black"/>
                </a:solidFill>
              </a:rPr>
              <a:t>The picture shows cyst containing teeth and hairs with nail tissue and skin . It may be complicated by torsion infarction , struma ovarii and immature teratoma .</a:t>
            </a:r>
          </a:p>
        </p:txBody>
      </p:sp>
      <p:sp>
        <p:nvSpPr>
          <p:cNvPr id="4" name="Rounded Rectangle 3"/>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Ovary: Mature Cystic Teratoma</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01670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2836112" y="980728"/>
            <a:ext cx="6428240"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914400" y="5249392"/>
            <a:ext cx="10089222" cy="1200329"/>
          </a:xfrm>
          <a:prstGeom prst="rect">
            <a:avLst/>
          </a:prstGeom>
        </p:spPr>
        <p:txBody>
          <a:bodyPr wrap="square">
            <a:spAutoFit/>
          </a:bodyPr>
          <a:lstStyle/>
          <a:p>
            <a:pPr algn="ctr"/>
            <a:r>
              <a:rPr lang="en-US" b="1" i="1" dirty="0">
                <a:solidFill>
                  <a:prstClr val="black"/>
                </a:solidFill>
              </a:rPr>
              <a:t>Stratified  Squamous epithelium with underlying sweat glands, sebaceous glands, hair follicles, columnar ciliated epithelium, mucous and serous glands and structures from other germ layers such as bone and cartilage, lymphoid tissue, smooth  muscle </a:t>
            </a:r>
          </a:p>
          <a:p>
            <a:pPr algn="ctr"/>
            <a:r>
              <a:rPr lang="en-US" b="1" i="1" dirty="0">
                <a:solidFill>
                  <a:prstClr val="black"/>
                </a:solidFill>
              </a:rPr>
              <a:t>and brain tissue containing neurons and glial cells</a:t>
            </a:r>
          </a:p>
        </p:txBody>
      </p:sp>
      <p:sp>
        <p:nvSpPr>
          <p:cNvPr id="6" name="Rounded Rectangle 5"/>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Ovary: Mature Cystic Teratoma</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20754930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2693977" y="1052737"/>
            <a:ext cx="6642384" cy="4464496"/>
          </a:xfrm>
          <a:prstGeom prst="rect">
            <a:avLst/>
          </a:prstGeom>
          <a:noFill/>
          <a:ln w="28575">
            <a:solidFill>
              <a:schemeClr val="tx1"/>
            </a:solidFill>
          </a:ln>
        </p:spPr>
      </p:pic>
      <p:sp>
        <p:nvSpPr>
          <p:cNvPr id="3" name="Rectangle 2"/>
          <p:cNvSpPr/>
          <p:nvPr/>
        </p:nvSpPr>
        <p:spPr>
          <a:xfrm>
            <a:off x="2135560" y="5807005"/>
            <a:ext cx="7560840" cy="707886"/>
          </a:xfrm>
          <a:prstGeom prst="rect">
            <a:avLst/>
          </a:prstGeom>
        </p:spPr>
        <p:txBody>
          <a:bodyPr wrap="square">
            <a:spAutoFit/>
          </a:bodyPr>
          <a:lstStyle/>
          <a:p>
            <a:pPr algn="ctr"/>
            <a:r>
              <a:rPr lang="en-US" sz="2000" b="1" i="1" dirty="0">
                <a:solidFill>
                  <a:prstClr val="black"/>
                </a:solidFill>
              </a:rPr>
              <a:t>This image shows skin and mucinous glands in </a:t>
            </a:r>
          </a:p>
          <a:p>
            <a:pPr algn="ctr"/>
            <a:r>
              <a:rPr lang="en-US" sz="2000" b="1" i="1" dirty="0">
                <a:solidFill>
                  <a:prstClr val="black"/>
                </a:solidFill>
              </a:rPr>
              <a:t>a mature solid teratoma of the ovary</a:t>
            </a:r>
          </a:p>
        </p:txBody>
      </p:sp>
      <p:sp>
        <p:nvSpPr>
          <p:cNvPr id="4" name="Rounded Rectangle 3"/>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Ovary: Mature Cystic Teratoma</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809770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007768" y="2492896"/>
            <a:ext cx="4392488"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prstClr val="white"/>
                </a:solidFill>
                <a:effectLst>
                  <a:outerShdw blurRad="38100" dist="38100" dir="2700000" algn="tl">
                    <a:srgbClr val="000000">
                      <a:alpha val="43137"/>
                    </a:srgbClr>
                  </a:outerShdw>
                </a:effectLst>
                <a:latin typeface="Aharoni" pitchFamily="2" charset="-79"/>
                <a:cs typeface="Aharoni" pitchFamily="2" charset="-79"/>
              </a:rPr>
              <a:t>Breast Diseases</a:t>
            </a:r>
            <a:endParaRPr lang="en-US" sz="5400" b="1" dirty="0">
              <a:solidFill>
                <a:prstClr val="white"/>
              </a:solidFill>
              <a:latin typeface="Aharoni" pitchFamily="2" charset="-79"/>
              <a:cs typeface="Aharoni" pitchFamily="2" charset="-79"/>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prstClr val="black"/>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26586734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276600"/>
            <a:ext cx="6400800" cy="1152532"/>
          </a:xfrm>
        </p:spPr>
        <p:txBody>
          <a:bodyPr>
            <a:noAutofit/>
          </a:bodyPr>
          <a:lstStyle/>
          <a:p>
            <a:pPr algn="ctr">
              <a:defRPr/>
            </a:pPr>
            <a:r>
              <a:rPr lang="en-US" sz="5400" b="1" i="1" dirty="0" err="1">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Fibroadenoma</a:t>
            </a:r>
            <a:r>
              <a:rPr lang="en-US" sz="54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a:gradFill>
                <a:gsLst>
                  <a:gs pos="0">
                    <a:prstClr val="black">
                      <a:alpha val="92000"/>
                    </a:prstClr>
                  </a:gs>
                  <a:gs pos="45000">
                    <a:prstClr val="black">
                      <a:alpha val="51000"/>
                    </a:prstClr>
                  </a:gs>
                  <a:gs pos="100000">
                    <a:prstClr val="black"/>
                  </a:gs>
                </a:gsLst>
                <a:lin ang="3600000" scaled="0"/>
              </a:gradFill>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38999848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www.webpathology.com/slides/slides/Breast_Benign_Fibroadenoma.jpg"/>
          <p:cNvPicPr>
            <a:picLocks noChangeAspect="1" noChangeArrowheads="1"/>
          </p:cNvPicPr>
          <p:nvPr/>
        </p:nvPicPr>
        <p:blipFill>
          <a:blip r:embed="rId3" cstate="print"/>
          <a:srcRect/>
          <a:stretch>
            <a:fillRect/>
          </a:stretch>
        </p:blipFill>
        <p:spPr bwMode="auto">
          <a:xfrm>
            <a:off x="5867401" y="1828800"/>
            <a:ext cx="4177457" cy="3276600"/>
          </a:xfrm>
          <a:prstGeom prst="rect">
            <a:avLst/>
          </a:prstGeom>
          <a:noFill/>
        </p:spPr>
      </p:pic>
      <p:sp>
        <p:nvSpPr>
          <p:cNvPr id="5" name="Rectangle 4"/>
          <p:cNvSpPr/>
          <p:nvPr/>
        </p:nvSpPr>
        <p:spPr>
          <a:xfrm>
            <a:off x="5715000" y="5181601"/>
            <a:ext cx="4038600" cy="1477328"/>
          </a:xfrm>
          <a:prstGeom prst="rect">
            <a:avLst/>
          </a:prstGeom>
        </p:spPr>
        <p:txBody>
          <a:bodyPr wrap="square">
            <a:spAutoFit/>
          </a:bodyPr>
          <a:lstStyle/>
          <a:p>
            <a:pPr algn="ctr"/>
            <a:r>
              <a:rPr lang="en-US" b="1" i="1" dirty="0">
                <a:solidFill>
                  <a:prstClr val="black"/>
                </a:solidFill>
              </a:rPr>
              <a:t> Well circumscribed and bulging white mass .The cut surface  is lobulated with  slit-like spaces  </a:t>
            </a:r>
            <a:endParaRPr lang="en-US" b="1" i="1" dirty="0" smtClean="0">
              <a:solidFill>
                <a:prstClr val="black"/>
              </a:solidFill>
            </a:endParaRPr>
          </a:p>
          <a:p>
            <a:pPr algn="ctr"/>
            <a:r>
              <a:rPr lang="en-US" b="1" i="1" dirty="0" smtClean="0">
                <a:solidFill>
                  <a:prstClr val="black"/>
                </a:solidFill>
              </a:rPr>
              <a:t> </a:t>
            </a:r>
          </a:p>
          <a:p>
            <a:pPr algn="ctr"/>
            <a:endParaRPr lang="en-US" b="1" i="1" dirty="0">
              <a:solidFill>
                <a:prstClr val="black"/>
              </a:solidFill>
            </a:endParaRPr>
          </a:p>
        </p:txBody>
      </p:sp>
      <p:sp>
        <p:nvSpPr>
          <p:cNvPr id="52227" name="Rectangle 3"/>
          <p:cNvSpPr>
            <a:spLocks noChangeArrowheads="1"/>
          </p:cNvSpPr>
          <p:nvPr/>
        </p:nvSpPr>
        <p:spPr bwMode="auto">
          <a:xfrm>
            <a:off x="1524000" y="5181601"/>
            <a:ext cx="4191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solidFill>
                  <a:prstClr val="black"/>
                </a:solidFill>
                <a:cs typeface="Arial" pitchFamily="34" charset="0"/>
              </a:rPr>
              <a:t>Multiple fibroadenomas with smooth, circumscribed borders </a:t>
            </a:r>
          </a:p>
        </p:txBody>
      </p:sp>
      <p:sp>
        <p:nvSpPr>
          <p:cNvPr id="7" name="Rectangle 6"/>
          <p:cNvSpPr/>
          <p:nvPr/>
        </p:nvSpPr>
        <p:spPr>
          <a:xfrm>
            <a:off x="2438400" y="838200"/>
            <a:ext cx="7239000" cy="707886"/>
          </a:xfrm>
          <a:prstGeom prst="rect">
            <a:avLst/>
          </a:prstGeom>
        </p:spPr>
        <p:txBody>
          <a:bodyPr wrap="square">
            <a:spAutoFit/>
          </a:bodyPr>
          <a:lstStyle/>
          <a:p>
            <a:pPr algn="ctr"/>
            <a:r>
              <a:rPr lang="en-US" sz="2000" b="1" i="1" dirty="0">
                <a:solidFill>
                  <a:prstClr val="black"/>
                </a:solidFill>
              </a:rPr>
              <a:t>Fibroadenoma of the breast has a </a:t>
            </a:r>
            <a:r>
              <a:rPr lang="en-US" sz="2000" b="1" i="1" dirty="0" smtClean="0">
                <a:solidFill>
                  <a:prstClr val="black"/>
                </a:solidFill>
              </a:rPr>
              <a:t>benign tumor </a:t>
            </a:r>
            <a:r>
              <a:rPr lang="en-US" sz="2000" b="1" i="1" dirty="0">
                <a:solidFill>
                  <a:prstClr val="black"/>
                </a:solidFill>
              </a:rPr>
              <a:t>with good prognosis </a:t>
            </a:r>
          </a:p>
        </p:txBody>
      </p:sp>
      <p:sp>
        <p:nvSpPr>
          <p:cNvPr id="8" name="Rounded Rectangle 7"/>
          <p:cNvSpPr/>
          <p:nvPr/>
        </p:nvSpPr>
        <p:spPr>
          <a:xfrm>
            <a:off x="3048000" y="228600"/>
            <a:ext cx="617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Fibroadenoma of  the Breast - Gross</a:t>
            </a:r>
          </a:p>
        </p:txBody>
      </p:sp>
      <p:pic>
        <p:nvPicPr>
          <p:cNvPr id="295938" name="Picture 2" descr="http://www.webpathology.com/slides/thumbnails/Breast_Fibroadenoma1_GrossTN.jpg">
            <a:hlinkClick r:id="rId4"/>
          </p:cNvPr>
          <p:cNvPicPr>
            <a:picLocks noChangeAspect="1" noChangeArrowheads="1"/>
          </p:cNvPicPr>
          <p:nvPr/>
        </p:nvPicPr>
        <p:blipFill>
          <a:blip r:embed="rId5" cstate="print"/>
          <a:srcRect/>
          <a:stretch>
            <a:fillRect/>
          </a:stretch>
        </p:blipFill>
        <p:spPr bwMode="auto">
          <a:xfrm>
            <a:off x="1775521" y="1844824"/>
            <a:ext cx="4021719" cy="3312368"/>
          </a:xfrm>
          <a:prstGeom prst="rect">
            <a:avLst/>
          </a:prstGeom>
          <a:noFill/>
        </p:spPr>
      </p:pic>
      <p:sp>
        <p:nvSpPr>
          <p:cNvPr id="12" name="TextBox 11"/>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3" name="TextBox 12"/>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241846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20000"/>
          </a:blip>
          <a:srcRect/>
          <a:stretch>
            <a:fillRect/>
          </a:stretch>
        </p:blipFill>
        <p:spPr>
          <a:xfrm>
            <a:off x="2628900" y="838200"/>
            <a:ext cx="6705600" cy="4343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28194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Fibroadenoma  of the Breast- LPF</a:t>
            </a:r>
          </a:p>
        </p:txBody>
      </p:sp>
      <p:sp>
        <p:nvSpPr>
          <p:cNvPr id="7" name="Rectangle 6"/>
          <p:cNvSpPr/>
          <p:nvPr/>
        </p:nvSpPr>
        <p:spPr>
          <a:xfrm>
            <a:off x="2438399" y="5291746"/>
            <a:ext cx="8051515" cy="1477328"/>
          </a:xfrm>
          <a:prstGeom prst="rect">
            <a:avLst/>
          </a:prstGeom>
        </p:spPr>
        <p:txBody>
          <a:bodyPr wrap="square">
            <a:spAutoFit/>
          </a:bodyPr>
          <a:lstStyle/>
          <a:p>
            <a:pPr algn="ctr">
              <a:defRPr/>
            </a:pPr>
            <a:r>
              <a:rPr lang="en-US" b="1" i="1" dirty="0">
                <a:solidFill>
                  <a:prstClr val="black"/>
                </a:solidFill>
              </a:rPr>
              <a:t>A tumour shows proliferation of both glandular tissue and fibrous tissue with intracanalicular and pericanalicular fibrous and ductular tissue growth pattern </a:t>
            </a:r>
            <a:r>
              <a:rPr lang="en-US" b="1" i="1" dirty="0" smtClean="0">
                <a:solidFill>
                  <a:prstClr val="black"/>
                </a:solidFill>
              </a:rPr>
              <a:t>.</a:t>
            </a:r>
          </a:p>
          <a:p>
            <a:pPr algn="ctr">
              <a:defRPr/>
            </a:pPr>
            <a:endParaRPr lang="en-US" b="1" i="1" dirty="0" smtClean="0">
              <a:solidFill>
                <a:prstClr val="black"/>
              </a:solidFill>
            </a:endParaRPr>
          </a:p>
          <a:p>
            <a:pPr algn="ctr">
              <a:defRPr/>
            </a:pPr>
            <a:r>
              <a:rPr lang="en-US" b="1" i="1" dirty="0">
                <a:solidFill>
                  <a:srgbClr val="FF0000"/>
                </a:solidFill>
              </a:rPr>
              <a:t>If this tumor becomes large and shows cellular fibrous </a:t>
            </a:r>
            <a:r>
              <a:rPr lang="en-US" b="1" i="1" dirty="0" err="1">
                <a:solidFill>
                  <a:srgbClr val="FF0000"/>
                </a:solidFill>
              </a:rPr>
              <a:t>stroma</a:t>
            </a:r>
            <a:r>
              <a:rPr lang="en-US" b="1" i="1" dirty="0">
                <a:solidFill>
                  <a:srgbClr val="FF0000"/>
                </a:solidFill>
              </a:rPr>
              <a:t> with cystic spaces- </a:t>
            </a:r>
            <a:r>
              <a:rPr lang="en-US" b="1" i="1" dirty="0" smtClean="0">
                <a:solidFill>
                  <a:srgbClr val="FF0000"/>
                </a:solidFill>
              </a:rPr>
              <a:t>its </a:t>
            </a:r>
            <a:r>
              <a:rPr lang="en-US" b="1" i="1" dirty="0">
                <a:solidFill>
                  <a:srgbClr val="FF0000"/>
                </a:solidFill>
              </a:rPr>
              <a:t>pathologic name </a:t>
            </a:r>
            <a:r>
              <a:rPr lang="en-US" b="1" i="1" dirty="0" smtClean="0">
                <a:solidFill>
                  <a:srgbClr val="FF0000"/>
                </a:solidFill>
              </a:rPr>
              <a:t>will be :      </a:t>
            </a:r>
            <a:r>
              <a:rPr lang="en-US" b="1" i="1" dirty="0" err="1" smtClean="0">
                <a:solidFill>
                  <a:srgbClr val="FF0000"/>
                </a:solidFill>
              </a:rPr>
              <a:t>Phyllodes</a:t>
            </a:r>
            <a:r>
              <a:rPr lang="en-US" b="1" i="1" dirty="0" smtClean="0">
                <a:solidFill>
                  <a:srgbClr val="FF0000"/>
                </a:solidFill>
              </a:rPr>
              <a:t> </a:t>
            </a:r>
            <a:r>
              <a:rPr lang="en-US" b="1" i="1" dirty="0">
                <a:solidFill>
                  <a:srgbClr val="FF0000"/>
                </a:solidFill>
              </a:rPr>
              <a:t>tumor</a:t>
            </a:r>
            <a:r>
              <a:rPr lang="en-US" b="1" i="1" dirty="0">
                <a:solidFill>
                  <a:prstClr val="black"/>
                </a:solidFill>
              </a:rPr>
              <a:t>.</a:t>
            </a:r>
          </a:p>
        </p:txBody>
      </p:sp>
    </p:spTree>
    <p:extLst>
      <p:ext uri="{BB962C8B-B14F-4D97-AF65-F5344CB8AC3E}">
        <p14:creationId xmlns:p14="http://schemas.microsoft.com/office/powerpoint/2010/main" val="48039280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2667000" y="990600"/>
            <a:ext cx="6705600" cy="42148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089061" y="5304472"/>
            <a:ext cx="9339209" cy="1200329"/>
          </a:xfrm>
          <a:prstGeom prst="rect">
            <a:avLst/>
          </a:prstGeom>
        </p:spPr>
        <p:txBody>
          <a:bodyPr wrap="square">
            <a:spAutoFit/>
          </a:bodyPr>
          <a:lstStyle/>
          <a:p>
            <a:pPr marL="627063" indent="-627063" algn="ctr">
              <a:defRPr/>
            </a:pPr>
            <a:r>
              <a:rPr lang="en-US" b="1" i="1" dirty="0">
                <a:solidFill>
                  <a:srgbClr val="FF0000"/>
                </a:solidFill>
                <a:effectLst>
                  <a:outerShdw blurRad="38100" dist="38100" dir="2700000" algn="tl">
                    <a:srgbClr val="000000">
                      <a:alpha val="43137"/>
                    </a:srgbClr>
                  </a:outerShdw>
                </a:effectLst>
              </a:rPr>
              <a:t>        </a:t>
            </a:r>
            <a:r>
              <a:rPr lang="en-US" b="1" i="1" dirty="0">
                <a:solidFill>
                  <a:srgbClr val="FF0000"/>
                </a:solidFill>
              </a:rPr>
              <a:t>Proliferation </a:t>
            </a:r>
            <a:r>
              <a:rPr lang="en-US" b="1" i="1" dirty="0" smtClean="0">
                <a:solidFill>
                  <a:srgbClr val="FF0000"/>
                </a:solidFill>
              </a:rPr>
              <a:t>stromal </a:t>
            </a:r>
            <a:r>
              <a:rPr lang="en-US" b="1" i="1" dirty="0">
                <a:solidFill>
                  <a:srgbClr val="FF0000"/>
                </a:solidFill>
              </a:rPr>
              <a:t>tissue is invaginating the ducts causing elongation, compression and distortion of the ducts which have slit-like lumen (intracanalicular).</a:t>
            </a:r>
          </a:p>
          <a:p>
            <a:pPr marL="627063" indent="-627063" algn="ctr">
              <a:defRPr/>
            </a:pPr>
            <a:r>
              <a:rPr lang="en-US" b="1" i="1" dirty="0">
                <a:solidFill>
                  <a:srgbClr val="FF0000"/>
                </a:solidFill>
              </a:rPr>
              <a:t> 	At places fibrous tissue is arranged around the ducts (pericanalicular) and does not invaginate</a:t>
            </a:r>
          </a:p>
        </p:txBody>
      </p:sp>
      <p:sp>
        <p:nvSpPr>
          <p:cNvPr id="6" name="Rounded Rectangle 5"/>
          <p:cNvSpPr/>
          <p:nvPr/>
        </p:nvSpPr>
        <p:spPr>
          <a:xfrm>
            <a:off x="27432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Fibroadenoma  of the Breast- HPF</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25893978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2855640" y="5209402"/>
            <a:ext cx="66247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solidFill>
                  <a:prstClr val="black"/>
                </a:solidFill>
              </a:rPr>
              <a:t>Pericanalicular </a:t>
            </a:r>
            <a:r>
              <a:rPr lang="en-US" b="1" i="1" dirty="0">
                <a:solidFill>
                  <a:prstClr val="black"/>
                </a:solidFill>
                <a:cs typeface="Arial" pitchFamily="34" charset="0"/>
              </a:rPr>
              <a:t>Fibroadenoma: in</a:t>
            </a:r>
            <a:r>
              <a:rPr lang="en-US" b="1" i="1" dirty="0">
                <a:solidFill>
                  <a:prstClr val="black"/>
                </a:solidFill>
              </a:rPr>
              <a:t> histologic pattern, the glands maintain their round or oval profiles. There is no prognostic or clinical significance attached to the pericanalicular and intracanalicular patterns. Both may be seen within the same lesion</a:t>
            </a:r>
            <a:endParaRPr lang="en-US" b="1" i="1" dirty="0">
              <a:solidFill>
                <a:prstClr val="black"/>
              </a:solidFill>
              <a:cs typeface="Arial" pitchFamily="34" charset="0"/>
            </a:endParaRPr>
          </a:p>
        </p:txBody>
      </p:sp>
      <p:sp>
        <p:nvSpPr>
          <p:cNvPr id="5" name="Rounded Rectangle 4"/>
          <p:cNvSpPr/>
          <p:nvPr/>
        </p:nvSpPr>
        <p:spPr>
          <a:xfrm>
            <a:off x="2783632" y="304800"/>
            <a:ext cx="676875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Pericanalicular Fibroadenoma of Breast</a:t>
            </a:r>
          </a:p>
        </p:txBody>
      </p:sp>
      <p:pic>
        <p:nvPicPr>
          <p:cNvPr id="289794" name="Picture 2" descr="http://www.webpathology.com/slides/slides/Breast_Benign_GiantFibroadenoma1.jpg"/>
          <p:cNvPicPr>
            <a:picLocks noChangeAspect="1" noChangeArrowheads="1"/>
          </p:cNvPicPr>
          <p:nvPr/>
        </p:nvPicPr>
        <p:blipFill>
          <a:blip r:embed="rId2" cstate="print"/>
          <a:srcRect/>
          <a:stretch>
            <a:fillRect/>
          </a:stretch>
        </p:blipFill>
        <p:spPr bwMode="auto">
          <a:xfrm>
            <a:off x="3001094" y="1052736"/>
            <a:ext cx="6191250" cy="4144144"/>
          </a:xfrm>
          <a:prstGeom prst="rect">
            <a:avLst/>
          </a:prstGeom>
          <a:noFill/>
          <a:ln w="12700">
            <a:solidFill>
              <a:schemeClr val="tx1"/>
            </a:solidFill>
          </a:ln>
        </p:spPr>
      </p:pic>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720542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31704" y="332656"/>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Seminoma of the Testis - Gross</a:t>
            </a:r>
          </a:p>
        </p:txBody>
      </p:sp>
      <p:sp>
        <p:nvSpPr>
          <p:cNvPr id="4" name="Rectangle 3"/>
          <p:cNvSpPr/>
          <p:nvPr/>
        </p:nvSpPr>
        <p:spPr>
          <a:xfrm>
            <a:off x="2855640" y="5085185"/>
            <a:ext cx="6552728" cy="1200329"/>
          </a:xfrm>
          <a:prstGeom prst="rect">
            <a:avLst/>
          </a:prstGeom>
        </p:spPr>
        <p:txBody>
          <a:bodyPr wrap="square">
            <a:spAutoFit/>
          </a:bodyPr>
          <a:lstStyle/>
          <a:p>
            <a:pPr algn="ctr"/>
            <a:r>
              <a:rPr lang="en-US" b="1" i="1" dirty="0"/>
              <a:t>Seminoma: Germ cell neoplasms are the most common types of testicular neoplasm. They are most common in the 15 to 34 age group. They often have several histologic components: seminoma, embryonal carcinoma, teratoma &amp; </a:t>
            </a:r>
            <a:r>
              <a:rPr lang="en-US" b="1" i="1" dirty="0" err="1"/>
              <a:t>choriocarcinoma</a:t>
            </a:r>
            <a:r>
              <a:rPr lang="en-US" b="1" i="1" dirty="0"/>
              <a:t>.</a:t>
            </a:r>
          </a:p>
        </p:txBody>
      </p:sp>
      <p:pic>
        <p:nvPicPr>
          <p:cNvPr id="220161" name="Picture 1"/>
          <p:cNvPicPr>
            <a:picLocks noChangeAspect="1" noChangeArrowheads="1"/>
          </p:cNvPicPr>
          <p:nvPr/>
        </p:nvPicPr>
        <p:blipFill>
          <a:blip r:embed="rId3" cstate="print"/>
          <a:srcRect/>
          <a:stretch>
            <a:fillRect/>
          </a:stretch>
        </p:blipFill>
        <p:spPr bwMode="auto">
          <a:xfrm>
            <a:off x="3935761" y="1196752"/>
            <a:ext cx="4366989" cy="3790950"/>
          </a:xfrm>
          <a:prstGeom prst="rect">
            <a:avLst/>
          </a:prstGeom>
          <a:noFill/>
          <a:ln w="9525">
            <a:noFill/>
            <a:miter lim="800000"/>
            <a:headEnd/>
            <a:tailEnd/>
          </a:ln>
        </p:spPr>
      </p:pic>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5333525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286000"/>
            <a:ext cx="5638800" cy="2167880"/>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Carcinoma of the breast  </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a:gradFill>
                <a:gsLst>
                  <a:gs pos="0">
                    <a:prstClr val="black">
                      <a:alpha val="92000"/>
                    </a:prstClr>
                  </a:gs>
                  <a:gs pos="45000">
                    <a:prstClr val="black">
                      <a:alpha val="51000"/>
                    </a:prstClr>
                  </a:gs>
                  <a:gs pos="100000">
                    <a:prstClr val="black"/>
                  </a:gs>
                </a:gsLst>
                <a:lin ang="3600000" scaled="0"/>
              </a:gradFill>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28730883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a:xfrm>
            <a:off x="2514600" y="1143001"/>
            <a:ext cx="6934200" cy="421540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2514600" y="457200"/>
            <a:ext cx="69342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prstClr val="white"/>
                </a:solidFill>
                <a:effectLst>
                  <a:outerShdw blurRad="38100" dist="38100" dir="2700000" algn="tl">
                    <a:srgbClr val="000000">
                      <a:alpha val="43137"/>
                    </a:srgbClr>
                  </a:outerShdw>
                </a:effectLst>
              </a:rPr>
              <a:t>Intraductal</a:t>
            </a:r>
            <a:r>
              <a:rPr lang="en-US" sz="2400" b="1" i="1" dirty="0">
                <a:solidFill>
                  <a:prstClr val="white"/>
                </a:solidFill>
                <a:effectLst>
                  <a:outerShdw blurRad="38100" dist="38100" dir="2700000" algn="tl">
                    <a:srgbClr val="000000">
                      <a:alpha val="43137"/>
                    </a:srgbClr>
                  </a:outerShdw>
                </a:effectLst>
              </a:rPr>
              <a:t> (In-situ) Carcinoma of the Breast- LPF  </a:t>
            </a:r>
          </a:p>
        </p:txBody>
      </p:sp>
      <p:sp>
        <p:nvSpPr>
          <p:cNvPr id="8" name="Rectangle 7"/>
          <p:cNvSpPr/>
          <p:nvPr/>
        </p:nvSpPr>
        <p:spPr>
          <a:xfrm>
            <a:off x="2438400" y="5477470"/>
            <a:ext cx="6781800" cy="923330"/>
          </a:xfrm>
          <a:prstGeom prst="rect">
            <a:avLst/>
          </a:prstGeom>
        </p:spPr>
        <p:txBody>
          <a:bodyPr wrap="square">
            <a:spAutoFit/>
          </a:bodyPr>
          <a:lstStyle/>
          <a:p>
            <a:pPr algn="ctr"/>
            <a:r>
              <a:rPr lang="en-US" b="1" i="1" dirty="0">
                <a:solidFill>
                  <a:prstClr val="black"/>
                </a:solidFill>
              </a:rPr>
              <a:t>Cells are forming imperfect acini and shows a cribriform pattern. Small groups of cells in the center of many ducts are necrotic. No invasion of basement membrane of the ducts.</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90040443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2639616" y="1143000"/>
            <a:ext cx="6696744" cy="41523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514600" y="381000"/>
            <a:ext cx="6965776"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Intraductal Carcinoma of the Breast- HPF  </a:t>
            </a:r>
          </a:p>
        </p:txBody>
      </p:sp>
      <p:sp>
        <p:nvSpPr>
          <p:cNvPr id="7" name="Rectangle 6"/>
          <p:cNvSpPr/>
          <p:nvPr/>
        </p:nvSpPr>
        <p:spPr>
          <a:xfrm>
            <a:off x="2743200" y="5562601"/>
            <a:ext cx="6553200" cy="646331"/>
          </a:xfrm>
          <a:prstGeom prst="rect">
            <a:avLst/>
          </a:prstGeom>
        </p:spPr>
        <p:txBody>
          <a:bodyPr wrap="square">
            <a:spAutoFit/>
          </a:bodyPr>
          <a:lstStyle/>
          <a:p>
            <a:pPr algn="ctr"/>
            <a:r>
              <a:rPr lang="en-US" b="1" i="1" dirty="0">
                <a:solidFill>
                  <a:prstClr val="black"/>
                </a:solidFill>
              </a:rPr>
              <a:t>Large ducts are distended by neoplastic epithelial cells which are pleomorphic with large  hyperchromatic nuclei and mitosis.</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53853122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667000"/>
            <a:ext cx="5715000" cy="2133600"/>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Invasive </a:t>
            </a:r>
            <a:r>
              <a:rPr lang="en-US" sz="4800" b="1" i="1" dirty="0" err="1">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Ductal</a:t>
            </a: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Carcinoma of the Breast</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a:gradFill>
                <a:gsLst>
                  <a:gs pos="0">
                    <a:prstClr val="black">
                      <a:alpha val="92000"/>
                    </a:prstClr>
                  </a:gs>
                  <a:gs pos="45000">
                    <a:prstClr val="black">
                      <a:alpha val="51000"/>
                    </a:prstClr>
                  </a:gs>
                  <a:gs pos="100000">
                    <a:prstClr val="black"/>
                  </a:gs>
                </a:gsLst>
                <a:lin ang="3600000" scaled="0"/>
              </a:gradFill>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21118091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3733800" y="1243596"/>
            <a:ext cx="4516266" cy="3861804"/>
          </a:xfrm>
          <a:prstGeom prst="rect">
            <a:avLst/>
          </a:prstGeom>
          <a:noFill/>
          <a:ln w="12700">
            <a:solidFill>
              <a:schemeClr val="tx1"/>
            </a:solidFill>
          </a:ln>
        </p:spPr>
      </p:pic>
      <p:sp>
        <p:nvSpPr>
          <p:cNvPr id="3" name="Rectangle 2"/>
          <p:cNvSpPr/>
          <p:nvPr/>
        </p:nvSpPr>
        <p:spPr>
          <a:xfrm>
            <a:off x="3810000" y="5401271"/>
            <a:ext cx="4343400" cy="646331"/>
          </a:xfrm>
          <a:prstGeom prst="rect">
            <a:avLst/>
          </a:prstGeom>
        </p:spPr>
        <p:txBody>
          <a:bodyPr wrap="square">
            <a:spAutoFit/>
          </a:bodyPr>
          <a:lstStyle/>
          <a:p>
            <a:pPr algn="ctr"/>
            <a:r>
              <a:rPr lang="en-US" b="1" i="1" dirty="0">
                <a:solidFill>
                  <a:prstClr val="black"/>
                </a:solidFill>
              </a:rPr>
              <a:t>Breast cancer showing an inverted nipple, lump and skin dimpling</a:t>
            </a:r>
          </a:p>
        </p:txBody>
      </p:sp>
      <p:sp>
        <p:nvSpPr>
          <p:cNvPr id="5" name="Rounded Rectangle 4"/>
          <p:cNvSpPr/>
          <p:nvPr/>
        </p:nvSpPr>
        <p:spPr>
          <a:xfrm>
            <a:off x="3352800" y="457200"/>
            <a:ext cx="5257800" cy="5334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Breast Cancer – Clinical Signs</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233612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3048000" y="1143001"/>
            <a:ext cx="5943600" cy="4381335"/>
          </a:xfrm>
          <a:prstGeom prst="rect">
            <a:avLst/>
          </a:prstGeom>
          <a:noFill/>
          <a:ln w="12700">
            <a:solidFill>
              <a:schemeClr val="tx1"/>
            </a:solidFill>
          </a:ln>
        </p:spPr>
      </p:pic>
      <p:sp>
        <p:nvSpPr>
          <p:cNvPr id="3" name="Rectangle 2"/>
          <p:cNvSpPr/>
          <p:nvPr/>
        </p:nvSpPr>
        <p:spPr>
          <a:xfrm>
            <a:off x="3048000" y="5791201"/>
            <a:ext cx="5950024" cy="646331"/>
          </a:xfrm>
          <a:prstGeom prst="rect">
            <a:avLst/>
          </a:prstGeom>
        </p:spPr>
        <p:txBody>
          <a:bodyPr wrap="square">
            <a:spAutoFit/>
          </a:bodyPr>
          <a:lstStyle/>
          <a:p>
            <a:pPr algn="ctr"/>
            <a:r>
              <a:rPr lang="en-US" b="1" i="1" dirty="0">
                <a:solidFill>
                  <a:prstClr val="black"/>
                </a:solidFill>
              </a:rPr>
              <a:t>Ill-defined pale and firm nodule with overlying retracted nipple and surrounding skin .</a:t>
            </a:r>
          </a:p>
        </p:txBody>
      </p:sp>
      <p:sp>
        <p:nvSpPr>
          <p:cNvPr id="4" name="Rounded Rectangle 3"/>
          <p:cNvSpPr/>
          <p:nvPr/>
        </p:nvSpPr>
        <p:spPr>
          <a:xfrm>
            <a:off x="3352800" y="457200"/>
            <a:ext cx="52578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Breast Cancer – Gross Biopsy</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5436072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50840"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Invasive Ductal Carcinoma of Breast</a:t>
            </a:r>
          </a:p>
        </p:txBody>
      </p:sp>
      <p:pic>
        <p:nvPicPr>
          <p:cNvPr id="4" name="Picture 2" descr="http://www.webpathology.com/slides/slides/Breast_DuctalCA_Gross1.jpg"/>
          <p:cNvPicPr>
            <a:picLocks noChangeAspect="1" noChangeArrowheads="1"/>
          </p:cNvPicPr>
          <p:nvPr/>
        </p:nvPicPr>
        <p:blipFill>
          <a:blip r:embed="rId2" cstate="print"/>
          <a:srcRect/>
          <a:stretch>
            <a:fillRect/>
          </a:stretch>
        </p:blipFill>
        <p:spPr bwMode="auto">
          <a:xfrm>
            <a:off x="2857078" y="1124744"/>
            <a:ext cx="6335266" cy="3888432"/>
          </a:xfrm>
          <a:prstGeom prst="rect">
            <a:avLst/>
          </a:prstGeom>
          <a:noFill/>
          <a:ln w="12700">
            <a:solidFill>
              <a:schemeClr val="tx1"/>
            </a:solidFill>
          </a:ln>
        </p:spPr>
      </p:pic>
      <p:sp>
        <p:nvSpPr>
          <p:cNvPr id="5" name="Rectangle 4"/>
          <p:cNvSpPr/>
          <p:nvPr/>
        </p:nvSpPr>
        <p:spPr>
          <a:xfrm>
            <a:off x="2783631" y="5253008"/>
            <a:ext cx="7110381" cy="923330"/>
          </a:xfrm>
          <a:prstGeom prst="rect">
            <a:avLst/>
          </a:prstGeom>
        </p:spPr>
        <p:txBody>
          <a:bodyPr wrap="square">
            <a:spAutoFit/>
          </a:bodyPr>
          <a:lstStyle/>
          <a:p>
            <a:pPr algn="ctr"/>
            <a:r>
              <a:rPr lang="en-US" b="1" i="1" dirty="0">
                <a:solidFill>
                  <a:prstClr val="black"/>
                </a:solidFill>
              </a:rPr>
              <a:t>In a typical invasive ductal carcinoma, the tumor is </a:t>
            </a:r>
            <a:r>
              <a:rPr lang="en-US" b="1" i="1" dirty="0">
                <a:solidFill>
                  <a:srgbClr val="FF0000"/>
                </a:solidFill>
              </a:rPr>
              <a:t>firm and poorly circumscribed</a:t>
            </a:r>
            <a:r>
              <a:rPr lang="en-US" b="1" i="1" dirty="0">
                <a:solidFill>
                  <a:prstClr val="black"/>
                </a:solidFill>
              </a:rPr>
              <a:t> with a yellowish gray cut surface. It cuts with a gritty sensation. It may show strands radiating into the surrounding fat. </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0716243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breastdiseases.com/slides/invsl6.gif"/>
          <p:cNvPicPr>
            <a:picLocks noChangeAspect="1" noChangeArrowheads="1"/>
          </p:cNvPicPr>
          <p:nvPr/>
        </p:nvPicPr>
        <p:blipFill>
          <a:blip r:embed="rId2" cstate="print"/>
          <a:srcRect/>
          <a:stretch>
            <a:fillRect/>
          </a:stretch>
        </p:blipFill>
        <p:spPr bwMode="auto">
          <a:xfrm>
            <a:off x="2816977" y="1143001"/>
            <a:ext cx="6411332" cy="4229389"/>
          </a:xfrm>
          <a:prstGeom prst="rect">
            <a:avLst/>
          </a:prstGeom>
          <a:noFill/>
          <a:ln w="12700">
            <a:solidFill>
              <a:schemeClr val="tx1"/>
            </a:solidFill>
          </a:ln>
        </p:spPr>
      </p:pic>
      <p:sp>
        <p:nvSpPr>
          <p:cNvPr id="84995" name="Rectangle 3"/>
          <p:cNvSpPr>
            <a:spLocks noChangeArrowheads="1"/>
          </p:cNvSpPr>
          <p:nvPr/>
        </p:nvSpPr>
        <p:spPr bwMode="auto">
          <a:xfrm>
            <a:off x="2514601" y="5438000"/>
            <a:ext cx="685799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solidFill>
                  <a:prstClr val="black"/>
                </a:solidFill>
                <a:cs typeface="Times New Roman" pitchFamily="18" charset="0"/>
              </a:rPr>
              <a:t>Microscopically , A well-differentiated ductal carcinoma made up of small acini and glands. Tumour cells are </a:t>
            </a:r>
            <a:r>
              <a:rPr lang="en-US" b="1" i="1" dirty="0" smtClean="0">
                <a:solidFill>
                  <a:prstClr val="black"/>
                </a:solidFill>
                <a:cs typeface="Times New Roman" pitchFamily="18" charset="0"/>
              </a:rPr>
              <a:t>round </a:t>
            </a:r>
            <a:r>
              <a:rPr lang="en-US" b="1" i="1" dirty="0">
                <a:solidFill>
                  <a:prstClr val="black"/>
                </a:solidFill>
                <a:cs typeface="Times New Roman" pitchFamily="18" charset="0"/>
              </a:rPr>
              <a:t>to polygonal with deeply stained nuclei and occasional mitoses. Nuclear atypia is mild</a:t>
            </a:r>
          </a:p>
        </p:txBody>
      </p:sp>
      <p:sp>
        <p:nvSpPr>
          <p:cNvPr id="5" name="Rounded Rectangle 4"/>
          <p:cNvSpPr/>
          <p:nvPr/>
        </p:nvSpPr>
        <p:spPr>
          <a:xfrm>
            <a:off x="2878832" y="457200"/>
            <a:ext cx="6313512"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Invasive Ductal Carcinoma of  Breast</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2581148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78832"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Invasive  Ductal Carcinoma of Breast</a:t>
            </a:r>
          </a:p>
        </p:txBody>
      </p:sp>
      <p:sp>
        <p:nvSpPr>
          <p:cNvPr id="6" name="Rectangle 5"/>
          <p:cNvSpPr/>
          <p:nvPr/>
        </p:nvSpPr>
        <p:spPr>
          <a:xfrm>
            <a:off x="2743199" y="5674023"/>
            <a:ext cx="7787811" cy="369332"/>
          </a:xfrm>
          <a:prstGeom prst="rect">
            <a:avLst/>
          </a:prstGeom>
        </p:spPr>
        <p:txBody>
          <a:bodyPr wrap="square">
            <a:spAutoFit/>
          </a:bodyPr>
          <a:lstStyle/>
          <a:p>
            <a:pPr algn="ctr"/>
            <a:r>
              <a:rPr lang="en-US" b="1" i="1" dirty="0">
                <a:solidFill>
                  <a:prstClr val="black"/>
                </a:solidFill>
              </a:rPr>
              <a:t>Cords, sheets and nests of tumour cells surrounded by dense fibrous </a:t>
            </a:r>
            <a:r>
              <a:rPr lang="en-US" b="1" i="1" dirty="0" smtClean="0">
                <a:solidFill>
                  <a:prstClr val="black"/>
                </a:solidFill>
              </a:rPr>
              <a:t>tissue</a:t>
            </a:r>
            <a:endParaRPr lang="en-US" b="1" i="1" dirty="0">
              <a:solidFill>
                <a:prstClr val="black"/>
              </a:solidFill>
            </a:endParaRPr>
          </a:p>
        </p:txBody>
      </p:sp>
      <p:pic>
        <p:nvPicPr>
          <p:cNvPr id="275458" name="Picture 2" descr="http://www.webpathology.com/slides/slides/Breast_Carcinoma_Ductal_IntGrade2.jpg"/>
          <p:cNvPicPr>
            <a:picLocks noChangeAspect="1" noChangeArrowheads="1"/>
          </p:cNvPicPr>
          <p:nvPr/>
        </p:nvPicPr>
        <p:blipFill>
          <a:blip r:embed="rId3" cstate="print"/>
          <a:srcRect/>
          <a:stretch>
            <a:fillRect/>
          </a:stretch>
        </p:blipFill>
        <p:spPr bwMode="auto">
          <a:xfrm>
            <a:off x="2927648" y="1124744"/>
            <a:ext cx="6191250" cy="4464496"/>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797771509"/>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7607" y="5638800"/>
            <a:ext cx="8353821" cy="646331"/>
          </a:xfrm>
          <a:prstGeom prst="rect">
            <a:avLst/>
          </a:prstGeom>
        </p:spPr>
        <p:txBody>
          <a:bodyPr wrap="square">
            <a:spAutoFit/>
          </a:bodyPr>
          <a:lstStyle/>
          <a:p>
            <a:pPr algn="ctr"/>
            <a:r>
              <a:rPr lang="en-US" b="1" i="1" dirty="0">
                <a:solidFill>
                  <a:prstClr val="black"/>
                </a:solidFill>
              </a:rPr>
              <a:t>High grade invasive ductal carcinoma, The tumor cells are highly pleomorphic and show frequent mitotic figures with minimal tubular formation</a:t>
            </a:r>
          </a:p>
        </p:txBody>
      </p:sp>
      <p:sp>
        <p:nvSpPr>
          <p:cNvPr id="5" name="Rounded Rectangle 4"/>
          <p:cNvSpPr/>
          <p:nvPr/>
        </p:nvSpPr>
        <p:spPr>
          <a:xfrm>
            <a:off x="2927648" y="457200"/>
            <a:ext cx="6192688"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Invasive Ductal Carcinoma of  Breast</a:t>
            </a:r>
          </a:p>
        </p:txBody>
      </p:sp>
      <p:pic>
        <p:nvPicPr>
          <p:cNvPr id="272386" name="Picture 2" descr="http://www.webpathology.com/slides/slides/Breast_Carcinoma_Ductal_Highgrade.jpg"/>
          <p:cNvPicPr>
            <a:picLocks noChangeAspect="1" noChangeArrowheads="1"/>
          </p:cNvPicPr>
          <p:nvPr/>
        </p:nvPicPr>
        <p:blipFill>
          <a:blip r:embed="rId2" cstate="print"/>
          <a:srcRect/>
          <a:stretch>
            <a:fillRect/>
          </a:stretch>
        </p:blipFill>
        <p:spPr bwMode="auto">
          <a:xfrm>
            <a:off x="2639616" y="1196753"/>
            <a:ext cx="6696744" cy="4251027"/>
          </a:xfrm>
          <a:prstGeom prst="rect">
            <a:avLst/>
          </a:prstGeom>
          <a:noFill/>
          <a:ln w="12700">
            <a:solidFill>
              <a:schemeClr val="tx1"/>
            </a:solidFill>
          </a:ln>
        </p:spPr>
      </p:pic>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056106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711624" y="332656"/>
            <a:ext cx="66247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Seminoma </a:t>
            </a:r>
            <a:r>
              <a:rPr lang="en-US" sz="2400" b="1" i="1" dirty="0" err="1"/>
              <a:t>vs</a:t>
            </a:r>
            <a:r>
              <a:rPr lang="en-US" sz="2400" b="1" i="1" dirty="0"/>
              <a:t> Normal Testis - LPF</a:t>
            </a:r>
          </a:p>
        </p:txBody>
      </p:sp>
      <p:pic>
        <p:nvPicPr>
          <p:cNvPr id="37890" name="Picture 2" descr="http://library.med.utah.edu/WebPath/jpeg1/MALE096.jpg"/>
          <p:cNvPicPr>
            <a:picLocks noChangeAspect="1" noChangeArrowheads="1"/>
          </p:cNvPicPr>
          <p:nvPr/>
        </p:nvPicPr>
        <p:blipFill>
          <a:blip r:embed="rId2" cstate="print"/>
          <a:srcRect/>
          <a:stretch>
            <a:fillRect/>
          </a:stretch>
        </p:blipFill>
        <p:spPr bwMode="auto">
          <a:xfrm>
            <a:off x="2999656" y="1124744"/>
            <a:ext cx="6120680" cy="4032448"/>
          </a:xfrm>
          <a:prstGeom prst="rect">
            <a:avLst/>
          </a:prstGeom>
          <a:noFill/>
          <a:ln w="12700">
            <a:solidFill>
              <a:schemeClr val="tx1"/>
            </a:solidFill>
          </a:ln>
        </p:spPr>
      </p:pic>
      <p:sp>
        <p:nvSpPr>
          <p:cNvPr id="8" name="Rectangle 7"/>
          <p:cNvSpPr/>
          <p:nvPr/>
        </p:nvSpPr>
        <p:spPr>
          <a:xfrm>
            <a:off x="2279576" y="5253008"/>
            <a:ext cx="7488832" cy="1200329"/>
          </a:xfrm>
          <a:prstGeom prst="rect">
            <a:avLst/>
          </a:prstGeom>
        </p:spPr>
        <p:txBody>
          <a:bodyPr wrap="square">
            <a:spAutoFit/>
          </a:bodyPr>
          <a:lstStyle/>
          <a:p>
            <a:pPr algn="ctr"/>
            <a:r>
              <a:rPr lang="en-US" b="1" i="1" dirty="0"/>
              <a:t>Normal testis appears at the left, and seminoma is present at the right. Note the difference in size and staining quality of the neoplastic nests of cells compared to normal germ cells. </a:t>
            </a:r>
          </a:p>
          <a:p>
            <a:pPr algn="ctr"/>
            <a:r>
              <a:rPr lang="en-US" b="1" i="1" dirty="0"/>
              <a:t>Note the lymphoid stroma between the nests of seminoma.</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9" name="TextBox 8"/>
          <p:cNvSpPr txBox="1"/>
          <p:nvPr/>
        </p:nvSpPr>
        <p:spPr>
          <a:xfrm>
            <a:off x="8686801" y="1154668"/>
            <a:ext cx="425169" cy="369332"/>
          </a:xfrm>
          <a:prstGeom prst="rect">
            <a:avLst/>
          </a:prstGeom>
          <a:noFill/>
        </p:spPr>
        <p:txBody>
          <a:bodyPr wrap="square" rtlCol="0">
            <a:spAutoFit/>
          </a:bodyPr>
          <a:lstStyle/>
          <a:p>
            <a:r>
              <a:rPr lang="en-US" b="1" dirty="0"/>
              <a:t>Rt</a:t>
            </a:r>
          </a:p>
        </p:txBody>
      </p:sp>
      <p:sp>
        <p:nvSpPr>
          <p:cNvPr id="12" name="TextBox 11"/>
          <p:cNvSpPr txBox="1"/>
          <p:nvPr/>
        </p:nvSpPr>
        <p:spPr>
          <a:xfrm>
            <a:off x="3003832" y="1154668"/>
            <a:ext cx="425169" cy="369332"/>
          </a:xfrm>
          <a:prstGeom prst="rect">
            <a:avLst/>
          </a:prstGeom>
          <a:noFill/>
        </p:spPr>
        <p:txBody>
          <a:bodyPr wrap="square" rtlCol="0">
            <a:spAutoFit/>
          </a:bodyPr>
          <a:lstStyle/>
          <a:p>
            <a:r>
              <a:rPr lang="en-US" b="1" dirty="0"/>
              <a:t>Lt</a:t>
            </a:r>
          </a:p>
        </p:txBody>
      </p:sp>
    </p:spTree>
    <p:extLst>
      <p:ext uri="{BB962C8B-B14F-4D97-AF65-F5344CB8AC3E}">
        <p14:creationId xmlns:p14="http://schemas.microsoft.com/office/powerpoint/2010/main" val="28904374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3048000"/>
            <a:ext cx="6515832" cy="1498848"/>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Paget’s Disease of the Nipple  </a:t>
            </a:r>
          </a:p>
        </p:txBody>
      </p:sp>
      <p:sp>
        <p:nvSpPr>
          <p:cNvPr id="6" name="TextBox 5"/>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7" name="TextBox 6"/>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27683612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1933" y="5013177"/>
            <a:ext cx="10808413" cy="1200329"/>
          </a:xfrm>
          <a:prstGeom prst="rect">
            <a:avLst/>
          </a:prstGeom>
          <a:noFill/>
        </p:spPr>
        <p:txBody>
          <a:bodyPr wrap="square" rtlCol="0">
            <a:spAutoFit/>
          </a:bodyPr>
          <a:lstStyle/>
          <a:p>
            <a:pPr algn="ctr"/>
            <a:r>
              <a:rPr lang="en-US" b="1" i="1" dirty="0">
                <a:solidFill>
                  <a:prstClr val="black"/>
                </a:solidFill>
              </a:rPr>
              <a:t>Paget's disease is a nipple lesion associated with underlying ductal carcinoma-in-situ with or without associated stromal invasion. </a:t>
            </a:r>
            <a:endParaRPr lang="en-US" b="1" i="1" dirty="0" smtClean="0">
              <a:solidFill>
                <a:prstClr val="black"/>
              </a:solidFill>
            </a:endParaRPr>
          </a:p>
          <a:p>
            <a:pPr algn="ctr"/>
            <a:r>
              <a:rPr lang="en-US" b="1" i="1" dirty="0" smtClean="0">
                <a:solidFill>
                  <a:prstClr val="black"/>
                </a:solidFill>
              </a:rPr>
              <a:t>Clinically</a:t>
            </a:r>
            <a:r>
              <a:rPr lang="en-US" b="1" i="1" dirty="0">
                <a:solidFill>
                  <a:prstClr val="black"/>
                </a:solidFill>
              </a:rPr>
              <a:t>, the lesion is eczema-like with hyperemia and erosion of the epidermis. Initially centered on the nipple, they may later involve the areola.</a:t>
            </a:r>
          </a:p>
        </p:txBody>
      </p:sp>
      <p:pic>
        <p:nvPicPr>
          <p:cNvPr id="25601" name="Picture 1"/>
          <p:cNvPicPr>
            <a:picLocks noChangeAspect="1" noChangeArrowheads="1"/>
          </p:cNvPicPr>
          <p:nvPr/>
        </p:nvPicPr>
        <p:blipFill>
          <a:blip r:embed="rId2" cstate="print"/>
          <a:srcRect/>
          <a:stretch>
            <a:fillRect/>
          </a:stretch>
        </p:blipFill>
        <p:spPr bwMode="auto">
          <a:xfrm>
            <a:off x="4727849" y="1772816"/>
            <a:ext cx="2675579" cy="2798394"/>
          </a:xfrm>
          <a:prstGeom prst="rect">
            <a:avLst/>
          </a:prstGeom>
          <a:noFill/>
          <a:ln w="12700">
            <a:solidFill>
              <a:schemeClr val="tx1"/>
            </a:solidFill>
            <a:miter lim="800000"/>
            <a:headEnd/>
            <a:tailEnd/>
          </a:ln>
        </p:spPr>
      </p:pic>
      <p:sp>
        <p:nvSpPr>
          <p:cNvPr id="5" name="Rounded Rectangle 4"/>
          <p:cNvSpPr/>
          <p:nvPr/>
        </p:nvSpPr>
        <p:spPr>
          <a:xfrm>
            <a:off x="3124200" y="597024"/>
            <a:ext cx="6019800" cy="52772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Paget’s Disease of the Nipple - Gross</a:t>
            </a:r>
          </a:p>
        </p:txBody>
      </p:sp>
      <p:pic>
        <p:nvPicPr>
          <p:cNvPr id="6" name="Picture 2" descr="http://www.vashishtsurgicalservices.co.uk/images/pics/pagett1.gif"/>
          <p:cNvPicPr>
            <a:picLocks noChangeAspect="1" noChangeArrowheads="1"/>
          </p:cNvPicPr>
          <p:nvPr/>
        </p:nvPicPr>
        <p:blipFill>
          <a:blip r:embed="rId3" cstate="print"/>
          <a:srcRect/>
          <a:stretch>
            <a:fillRect/>
          </a:stretch>
        </p:blipFill>
        <p:spPr bwMode="auto">
          <a:xfrm>
            <a:off x="1902724" y="1772817"/>
            <a:ext cx="2609101" cy="2808312"/>
          </a:xfrm>
          <a:prstGeom prst="rect">
            <a:avLst/>
          </a:prstGeom>
          <a:noFill/>
          <a:ln w="12700">
            <a:solidFill>
              <a:schemeClr val="tx1"/>
            </a:solidFill>
          </a:ln>
        </p:spPr>
      </p:pic>
      <p:pic>
        <p:nvPicPr>
          <p:cNvPr id="269316" name="Picture 4" descr="Paget's Disease of the Nipple/Breast"/>
          <p:cNvPicPr>
            <a:picLocks noChangeAspect="1" noChangeArrowheads="1"/>
          </p:cNvPicPr>
          <p:nvPr/>
        </p:nvPicPr>
        <p:blipFill>
          <a:blip r:embed="rId4" cstate="print"/>
          <a:srcRect/>
          <a:stretch>
            <a:fillRect/>
          </a:stretch>
        </p:blipFill>
        <p:spPr bwMode="auto">
          <a:xfrm>
            <a:off x="7608169" y="1772816"/>
            <a:ext cx="2482837" cy="2808312"/>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730424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ben61.jpg (74204 bytes)"/>
          <p:cNvPicPr>
            <a:picLocks noChangeAspect="1" noChangeArrowheads="1"/>
          </p:cNvPicPr>
          <p:nvPr/>
        </p:nvPicPr>
        <p:blipFill>
          <a:blip r:embed="rId2" cstate="print"/>
          <a:srcRect/>
          <a:stretch>
            <a:fillRect/>
          </a:stretch>
        </p:blipFill>
        <p:spPr bwMode="auto">
          <a:xfrm>
            <a:off x="2696882" y="1066800"/>
            <a:ext cx="6493436" cy="4038600"/>
          </a:xfrm>
          <a:prstGeom prst="rect">
            <a:avLst/>
          </a:prstGeom>
          <a:noFill/>
          <a:ln w="12700">
            <a:solidFill>
              <a:schemeClr val="tx1"/>
            </a:solidFill>
          </a:ln>
        </p:spPr>
      </p:pic>
      <p:sp>
        <p:nvSpPr>
          <p:cNvPr id="82947" name="Rectangle 3"/>
          <p:cNvSpPr>
            <a:spLocks noChangeArrowheads="1"/>
          </p:cNvSpPr>
          <p:nvPr/>
        </p:nvSpPr>
        <p:spPr bwMode="auto">
          <a:xfrm>
            <a:off x="1140431" y="5377046"/>
            <a:ext cx="8192093"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solidFill>
                  <a:prstClr val="black"/>
                </a:solidFill>
                <a:cs typeface="Arial" pitchFamily="34" charset="0"/>
              </a:rPr>
              <a:t>Paget's disease of nipple. </a:t>
            </a:r>
            <a:r>
              <a:rPr lang="en-US" b="1" i="1" dirty="0">
                <a:solidFill>
                  <a:srgbClr val="FF0000"/>
                </a:solidFill>
                <a:cs typeface="Arial" pitchFamily="34" charset="0"/>
              </a:rPr>
              <a:t>Paget's cells </a:t>
            </a:r>
            <a:r>
              <a:rPr lang="en-US" b="1" i="1" dirty="0">
                <a:solidFill>
                  <a:prstClr val="black"/>
                </a:solidFill>
                <a:cs typeface="Arial" pitchFamily="34" charset="0"/>
              </a:rPr>
              <a:t>have pale, vacuolated cytoplasm and large nuclei and migrate through the epidermis from parabasal cell layers upward. Notice the highest concentration in the deep layers of epidermis. </a:t>
            </a:r>
          </a:p>
        </p:txBody>
      </p:sp>
      <p:sp>
        <p:nvSpPr>
          <p:cNvPr id="4" name="Rounded Rectangle 3"/>
          <p:cNvSpPr/>
          <p:nvPr/>
        </p:nvSpPr>
        <p:spPr>
          <a:xfrm>
            <a:off x="2743200" y="3048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Paget’s Disease of the Nipple-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873926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35760" y="2924944"/>
            <a:ext cx="4267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FFFF00"/>
                </a:solidFill>
              </a:rPr>
              <a:t>GOOD LUCK</a:t>
            </a:r>
          </a:p>
        </p:txBody>
      </p:sp>
    </p:spTree>
    <p:extLst>
      <p:ext uri="{BB962C8B-B14F-4D97-AF65-F5344CB8AC3E}">
        <p14:creationId xmlns:p14="http://schemas.microsoft.com/office/powerpoint/2010/main" val="1428656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2999656" y="1124745"/>
            <a:ext cx="6048673" cy="4320480"/>
          </a:xfrm>
          <a:prstGeom prst="rect">
            <a:avLst/>
          </a:prstGeom>
          <a:noFill/>
          <a:ln w="12700">
            <a:solidFill>
              <a:schemeClr val="tx1"/>
            </a:solidFill>
            <a:miter lim="800000"/>
            <a:headEnd/>
            <a:tailEnd/>
          </a:ln>
        </p:spPr>
      </p:pic>
      <p:sp>
        <p:nvSpPr>
          <p:cNvPr id="4" name="Rounded Rectangle 3"/>
          <p:cNvSpPr/>
          <p:nvPr/>
        </p:nvSpPr>
        <p:spPr>
          <a:xfrm>
            <a:off x="3431704" y="332656"/>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Seminoma of the Testis -  HPF</a:t>
            </a:r>
          </a:p>
        </p:txBody>
      </p:sp>
      <p:sp>
        <p:nvSpPr>
          <p:cNvPr id="5" name="Rectangle 4"/>
          <p:cNvSpPr/>
          <p:nvPr/>
        </p:nvSpPr>
        <p:spPr>
          <a:xfrm>
            <a:off x="2999656" y="5530006"/>
            <a:ext cx="6048672" cy="923330"/>
          </a:xfrm>
          <a:prstGeom prst="rect">
            <a:avLst/>
          </a:prstGeom>
        </p:spPr>
        <p:txBody>
          <a:bodyPr wrap="square">
            <a:spAutoFit/>
          </a:bodyPr>
          <a:lstStyle/>
          <a:p>
            <a:pPr algn="ctr"/>
            <a:r>
              <a:rPr lang="en-US" b="1" i="1" dirty="0"/>
              <a:t>Seminoma ;  a malignant tumour consisting of sheets of uniform malignant germ cells showing large vesicular nuclei and prominent nucleoli. </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3074010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TotalTime>
  <Words>2770</Words>
  <Application>Microsoft Office PowerPoint</Application>
  <PresentationFormat>Widescreen</PresentationFormat>
  <Paragraphs>386</Paragraphs>
  <Slides>83</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Aharoni</vt:lpstr>
      <vt:lpstr>Arial</vt:lpstr>
      <vt:lpstr>Calibri</vt:lpstr>
      <vt:lpstr>Calibri Light</vt:lpstr>
      <vt:lpstr>Times New Roman</vt:lpstr>
      <vt:lpstr>Tunga</vt:lpstr>
      <vt:lpstr>Wingdings</vt:lpstr>
      <vt:lpstr>Office Theme</vt:lpstr>
      <vt:lpstr>Reproduction Block  Pathology Practical Revision</vt:lpstr>
      <vt:lpstr>PowerPoint Presentation</vt:lpstr>
      <vt:lpstr>PowerPoint Presentation</vt:lpstr>
      <vt:lpstr>PowerPoint Presentation</vt:lpstr>
      <vt:lpstr>Seminoma  of the Testis </vt:lpstr>
      <vt:lpstr>PowerPoint Presentation</vt:lpstr>
      <vt:lpstr>PowerPoint Presentation</vt:lpstr>
      <vt:lpstr>PowerPoint Presentation</vt:lpstr>
      <vt:lpstr>PowerPoint Presentation</vt:lpstr>
      <vt:lpstr>Embryonal Carcinoma  &amp; Teratoma of the Testis </vt:lpstr>
      <vt:lpstr>PowerPoint Presentation</vt:lpstr>
      <vt:lpstr>PowerPoint Presentation</vt:lpstr>
      <vt:lpstr>PowerPoint Presentation</vt:lpstr>
      <vt:lpstr> Prostatic Hyperplasia </vt:lpstr>
      <vt:lpstr>PowerPoint Presentation</vt:lpstr>
      <vt:lpstr>PowerPoint Presentation</vt:lpstr>
      <vt:lpstr>PowerPoint Presentation</vt:lpstr>
      <vt:lpstr>PowerPoint Presentation</vt:lpstr>
      <vt:lpstr> Adenocarcinoma of Prostate</vt:lpstr>
      <vt:lpstr>PowerPoint Presentation</vt:lpstr>
      <vt:lpstr>PowerPoint Presentation</vt:lpstr>
      <vt:lpstr>PowerPoint Presentation</vt:lpstr>
      <vt:lpstr>PowerPoint Presentation</vt:lpstr>
      <vt:lpstr>        2nd  Practical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Fibroadenoma </vt:lpstr>
      <vt:lpstr>PowerPoint Presentation</vt:lpstr>
      <vt:lpstr>PowerPoint Presentation</vt:lpstr>
      <vt:lpstr>PowerPoint Presentation</vt:lpstr>
      <vt:lpstr>PowerPoint Presentation</vt:lpstr>
      <vt:lpstr>Carcinoma of the breast  </vt:lpstr>
      <vt:lpstr>PowerPoint Presentation</vt:lpstr>
      <vt:lpstr>PowerPoint Presentation</vt:lpstr>
      <vt:lpstr>Invasive Ductal Carcinoma of the Breast</vt:lpstr>
      <vt:lpstr>PowerPoint Presentation</vt:lpstr>
      <vt:lpstr>PowerPoint Presentation</vt:lpstr>
      <vt:lpstr>PowerPoint Presentation</vt:lpstr>
      <vt:lpstr>PowerPoint Presentation</vt:lpstr>
      <vt:lpstr>PowerPoint Presentation</vt:lpstr>
      <vt:lpstr>PowerPoint Presentation</vt:lpstr>
      <vt:lpstr>Paget’s Disease of the Nipple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Reproduction Block  Pathology Practicals</dc:title>
  <dc:creator>Naseem Zaidi Shaesta</dc:creator>
  <cp:lastModifiedBy>Naseem Zaidi Shaesta</cp:lastModifiedBy>
  <cp:revision>12</cp:revision>
  <dcterms:created xsi:type="dcterms:W3CDTF">2015-04-05T08:15:39Z</dcterms:created>
  <dcterms:modified xsi:type="dcterms:W3CDTF">2015-05-24T06:14:18Z</dcterms:modified>
</cp:coreProperties>
</file>