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26"/>
  </p:notesMasterIdLst>
  <p:sldIdLst>
    <p:sldId id="318" r:id="rId2"/>
    <p:sldId id="322" r:id="rId3"/>
    <p:sldId id="326" r:id="rId4"/>
    <p:sldId id="327" r:id="rId5"/>
    <p:sldId id="321" r:id="rId6"/>
    <p:sldId id="332" r:id="rId7"/>
    <p:sldId id="333" r:id="rId8"/>
    <p:sldId id="256" r:id="rId9"/>
    <p:sldId id="324" r:id="rId10"/>
    <p:sldId id="323" r:id="rId11"/>
    <p:sldId id="320" r:id="rId12"/>
    <p:sldId id="262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330" r:id="rId21"/>
    <p:sldId id="325" r:id="rId22"/>
    <p:sldId id="273" r:id="rId23"/>
    <p:sldId id="335" r:id="rId24"/>
    <p:sldId id="33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8940" autoAdjust="0"/>
  </p:normalViewPr>
  <p:slideViewPr>
    <p:cSldViewPr>
      <p:cViewPr>
        <p:scale>
          <a:sx n="98" d="100"/>
          <a:sy n="98" d="100"/>
        </p:scale>
        <p:origin x="-35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7371BC-5447-40FD-9843-68F5E779BA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7CE1C9-EE7A-4272-A6CF-0E25A5C147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B3173C-3CBA-4129-A458-BAA8B751CA9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55D960-9B2A-496E-83D4-A7357105F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eaLnBrk="1" hangingPunct="1"/>
            <a:r>
              <a:rPr lang="en-US" sz="6400" b="1" dirty="0" smtClean="0"/>
              <a:t>Sufia Husain.</a:t>
            </a:r>
          </a:p>
          <a:p>
            <a:pPr>
              <a:defRPr/>
            </a:pPr>
            <a:r>
              <a:rPr lang="en-US" sz="6400" b="1" dirty="0"/>
              <a:t>Pathology Department</a:t>
            </a:r>
          </a:p>
          <a:p>
            <a:pPr>
              <a:defRPr/>
            </a:pPr>
            <a:r>
              <a:rPr lang="en-US" sz="6400" b="1" dirty="0"/>
              <a:t>KSU, Riyadh</a:t>
            </a:r>
          </a:p>
          <a:p>
            <a:pPr>
              <a:defRPr/>
            </a:pPr>
            <a:r>
              <a:rPr lang="en-US" sz="6400" b="1" dirty="0" smtClean="0"/>
              <a:t>April 2015</a:t>
            </a:r>
          </a:p>
          <a:p>
            <a:pPr>
              <a:defRPr/>
            </a:pPr>
            <a:r>
              <a:rPr lang="en-US" sz="6400" b="1" dirty="0"/>
              <a:t>Reference: Robbins &amp; </a:t>
            </a:r>
            <a:r>
              <a:rPr lang="en-US" sz="6400" b="1" dirty="0" err="1"/>
              <a:t>Cotran</a:t>
            </a:r>
            <a:r>
              <a:rPr lang="en-US" sz="6400" b="1" dirty="0"/>
              <a:t> Pathology and Rubin’s Pathology</a:t>
            </a:r>
          </a:p>
          <a:p>
            <a:pPr>
              <a:defRPr/>
            </a:pPr>
            <a:endParaRPr lang="en-US" sz="6400" b="1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6712"/>
            <a:ext cx="914345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Testicular tumors are a </a:t>
            </a:r>
            <a:r>
              <a:rPr lang="en-US" sz="1400" dirty="0"/>
              <a:t>heterogeneous group </a:t>
            </a:r>
            <a:r>
              <a:rPr lang="en-US" sz="1400" dirty="0" smtClean="0"/>
              <a:t>of tumors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 smtClean="0"/>
              <a:t> 1) </a:t>
            </a:r>
            <a:r>
              <a:rPr lang="en-US" sz="1400" b="1" dirty="0" smtClean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2) </a:t>
            </a:r>
            <a:r>
              <a:rPr lang="en-US" sz="1400" b="1" dirty="0" smtClean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964488" cy="504056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sz="2300" dirty="0" smtClean="0"/>
          </a:p>
          <a:p>
            <a:r>
              <a:rPr lang="en-US" sz="2000" dirty="0" smtClean="0"/>
              <a:t>Between 15 to 30 years of age, these are the most common tumor of men.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gem cell tumors are highly aggressive </a:t>
            </a:r>
            <a:r>
              <a:rPr lang="en-US" sz="2000" dirty="0" smtClean="0"/>
              <a:t>cancers, capable </a:t>
            </a:r>
            <a:r>
              <a:rPr lang="en-US" sz="2000" dirty="0"/>
              <a:t>of </a:t>
            </a:r>
            <a:r>
              <a:rPr lang="en-US" sz="2000" dirty="0" smtClean="0"/>
              <a:t> extensive </a:t>
            </a:r>
            <a:r>
              <a:rPr lang="en-US" sz="2000" dirty="0"/>
              <a:t>dissemination</a:t>
            </a:r>
          </a:p>
          <a:p>
            <a:r>
              <a:rPr lang="en-US" sz="2000" dirty="0" smtClean="0"/>
              <a:t>Good news is that with current </a:t>
            </a:r>
            <a:r>
              <a:rPr lang="en-US" sz="2000" dirty="0"/>
              <a:t>therapy </a:t>
            </a:r>
            <a:r>
              <a:rPr lang="en-US" sz="2000" dirty="0" smtClean="0"/>
              <a:t>most </a:t>
            </a:r>
            <a:r>
              <a:rPr lang="en-US" sz="2000" dirty="0"/>
              <a:t>of them can be </a:t>
            </a:r>
            <a:r>
              <a:rPr lang="en-US" sz="2000" dirty="0" smtClean="0"/>
              <a:t>cured.</a:t>
            </a:r>
          </a:p>
          <a:p>
            <a:r>
              <a:rPr lang="en-US" sz="2000" dirty="0"/>
              <a:t>Germ cell tumors may have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tumor type component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as is 60% of cases a mixture of tumor types e.g. </a:t>
            </a:r>
            <a:r>
              <a:rPr lang="en-US" sz="2000" dirty="0" smtClean="0"/>
              <a:t>mixtures </a:t>
            </a:r>
            <a:r>
              <a:rPr lang="en-US" sz="2000" dirty="0"/>
              <a:t>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000" dirty="0" smtClean="0"/>
              <a:t>Most GCTs originate from  precursor lesions called  </a:t>
            </a:r>
            <a:r>
              <a:rPr lang="en-US" sz="2000" dirty="0" err="1" smtClean="0"/>
              <a:t>intratubular</a:t>
            </a:r>
            <a:r>
              <a:rPr lang="en-US" sz="20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109728" indent="0">
              <a:buNone/>
            </a:pPr>
            <a:r>
              <a:rPr lang="en-US" sz="2000" b="1" dirty="0"/>
              <a:t>Predisposing factors:</a:t>
            </a:r>
          </a:p>
          <a:p>
            <a:r>
              <a:rPr lang="en-US" sz="2000" dirty="0" smtClean="0"/>
              <a:t>Cryptorchidism </a:t>
            </a:r>
            <a:r>
              <a:rPr lang="en-US" sz="2000" dirty="0"/>
              <a:t>is associated with a </a:t>
            </a:r>
            <a:r>
              <a:rPr lang="en-US" sz="2000" dirty="0" smtClean="0"/>
              <a:t>3 </a:t>
            </a:r>
            <a:r>
              <a:rPr lang="en-US" sz="2000" dirty="0"/>
              <a:t>to </a:t>
            </a:r>
            <a:r>
              <a:rPr lang="en-US" sz="2000" dirty="0" smtClean="0"/>
              <a:t>5 fold </a:t>
            </a:r>
            <a:r>
              <a:rPr lang="en-US" sz="2000" dirty="0"/>
              <a:t>increase in the risk of cancer in the undescended </a:t>
            </a:r>
            <a:r>
              <a:rPr lang="en-US" sz="2000" dirty="0" smtClean="0"/>
              <a:t>testis and in </a:t>
            </a:r>
            <a:r>
              <a:rPr lang="en-US" sz="2000" dirty="0"/>
              <a:t>the contralateral descended testis. About 10% cases of testicular cancer have cryptorchidism. </a:t>
            </a:r>
          </a:p>
          <a:p>
            <a:r>
              <a:rPr lang="en-US" sz="2000" dirty="0"/>
              <a:t>Testicular </a:t>
            </a:r>
            <a:r>
              <a:rPr lang="en-US" sz="2000" dirty="0" err="1"/>
              <a:t>dysgenesis</a:t>
            </a:r>
            <a:r>
              <a:rPr lang="en-US" sz="2000" dirty="0"/>
              <a:t> </a:t>
            </a:r>
          </a:p>
          <a:p>
            <a:r>
              <a:rPr lang="en-US" sz="2000" dirty="0"/>
              <a:t>Genetic factors</a:t>
            </a:r>
          </a:p>
          <a:p>
            <a:r>
              <a:rPr lang="en-US" sz="2000" dirty="0"/>
              <a:t>Strong family </a:t>
            </a:r>
            <a:r>
              <a:rPr lang="en-US" sz="2000" dirty="0" smtClean="0"/>
              <a:t>predisposition. Brothers</a:t>
            </a:r>
            <a:r>
              <a:rPr lang="en-US" sz="2000" dirty="0"/>
              <a:t>, fathers and sons of testicular cancer </a:t>
            </a:r>
            <a:r>
              <a:rPr lang="en-US" sz="2000" dirty="0" smtClean="0"/>
              <a:t>patients are at risk.</a:t>
            </a:r>
            <a:endParaRPr lang="en-US" sz="2000" dirty="0"/>
          </a:p>
          <a:p>
            <a:r>
              <a:rPr lang="en-US" sz="2000" dirty="0"/>
              <a:t>There is a high risk of developing cancer in one testis if the contralateral testis has cancer. </a:t>
            </a:r>
          </a:p>
          <a:p>
            <a:r>
              <a:rPr lang="en-US" sz="2000" dirty="0"/>
              <a:t>Testicular tumors are more common in whites than in blacks.</a:t>
            </a:r>
          </a:p>
          <a:p>
            <a:pPr marL="624078" indent="-514350">
              <a:buFont typeface="+mj-lt"/>
              <a:buAutoNum type="romanLcPeriod"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4644007" cy="432047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100" dirty="0" smtClean="0"/>
              <a:t>Is the most common type of testicular tumors.</a:t>
            </a:r>
          </a:p>
          <a:p>
            <a:pPr eaLnBrk="1" hangingPunct="1"/>
            <a:r>
              <a:rPr lang="en-US" sz="2100" dirty="0" smtClean="0"/>
              <a:t>It is also the most common type of testicular GCT (50%)</a:t>
            </a:r>
          </a:p>
          <a:p>
            <a:pPr eaLnBrk="1" hangingPunct="1"/>
            <a:r>
              <a:rPr lang="en-US" sz="2100" dirty="0" smtClean="0"/>
              <a:t>Almost never occur in infants</a:t>
            </a:r>
          </a:p>
          <a:p>
            <a:pPr eaLnBrk="1" hangingPunct="1"/>
            <a:r>
              <a:rPr lang="en-US" sz="2100" dirty="0" smtClean="0"/>
              <a:t>Peak incidence in the 30ies</a:t>
            </a:r>
          </a:p>
          <a:p>
            <a:pPr eaLnBrk="1" hangingPunct="1"/>
            <a:r>
              <a:rPr lang="en-US" sz="2100" dirty="0" smtClean="0"/>
              <a:t>An identical tumor occurs in the ovary (called dysgerminoma).</a:t>
            </a:r>
          </a:p>
          <a:p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</a:t>
            </a:r>
            <a:r>
              <a:rPr lang="en-US" sz="2100" dirty="0" smtClean="0">
                <a:solidFill>
                  <a:prstClr val="black"/>
                </a:solidFill>
              </a:rPr>
              <a:t>90 to 95</a:t>
            </a:r>
            <a:r>
              <a:rPr lang="en-US" sz="2100" dirty="0">
                <a:solidFill>
                  <a:prstClr val="black"/>
                </a:solidFill>
              </a:rPr>
              <a:t>%.</a:t>
            </a:r>
          </a:p>
          <a:p>
            <a:pPr eaLnBrk="1" hangingPunct="1"/>
            <a:r>
              <a:rPr lang="en-US" sz="21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Bulky </a:t>
            </a:r>
            <a:r>
              <a:rPr lang="en-US" sz="2100" dirty="0" smtClean="0"/>
              <a:t>masses, sometimes very large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Homogenous ,</a:t>
            </a:r>
            <a:r>
              <a:rPr lang="en-US" sz="2100" dirty="0" smtClean="0"/>
              <a:t>gray-white, lobulated </a:t>
            </a:r>
            <a:r>
              <a:rPr lang="en-US" sz="21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No </a:t>
            </a:r>
            <a:r>
              <a:rPr lang="en-US" sz="2100" dirty="0"/>
              <a:t>necrosis or hemorrhage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41" y="1196752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8444" y="40770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761"/>
            <a:ext cx="9144000" cy="28803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divided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excellent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23718"/>
            <a:ext cx="410445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51520" y="1444294"/>
            <a:ext cx="4245868" cy="541370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 smtClean="0"/>
          </a:p>
          <a:p>
            <a:r>
              <a:rPr lang="en-US" dirty="0"/>
              <a:t>It 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metastasizes 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Radiation </a:t>
            </a:r>
            <a:r>
              <a:rPr lang="en-US" dirty="0">
                <a:solidFill>
                  <a:prstClr val="black"/>
                </a:solidFill>
              </a:rPr>
              <a:t>is not as effective as with seminoma, but newer chemotherapeutic agents have greatly improved 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Smaller 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85934"/>
            <a:ext cx="4526657" cy="50861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eaLnBrk="1" hangingPunct="1">
              <a:buNone/>
            </a:pPr>
            <a:endParaRPr lang="en-US" sz="29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731520" lvl="2" indent="-182880">
              <a:buFont typeface="Wingdings" pitchFamily="2" charset="2"/>
              <a:buChar char="Ø"/>
              <a:defRPr/>
            </a:pPr>
            <a:r>
              <a:rPr lang="en-US" sz="2900" dirty="0"/>
              <a:t>as a pure form in young children or </a:t>
            </a:r>
          </a:p>
          <a:p>
            <a:pPr marL="731520" lvl="2" indent="-182880">
              <a:buFont typeface="Wingdings" pitchFamily="2" charset="2"/>
              <a:buChar char="Ø"/>
              <a:defRPr/>
            </a:pPr>
            <a:r>
              <a:rPr lang="en-US" sz="2900" dirty="0"/>
              <a:t>as in combination with other NSGCTs, mainly embryonal carcinoma, in 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2900" dirty="0"/>
              <a:t>Pure YST of the adult testis is rare </a:t>
            </a:r>
            <a:endParaRPr lang="en-US" sz="2900" dirty="0" smtClean="0"/>
          </a:p>
          <a:p>
            <a:r>
              <a:rPr lang="en-US" sz="2900" dirty="0" smtClean="0"/>
              <a:t>It is the most common tumor in infant and children up to 3 years of age and it 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2900" dirty="0">
                <a:solidFill>
                  <a:prstClr val="black"/>
                </a:solidFill>
              </a:rPr>
              <a:t> AFP may be used as a marker of disease progression in the patient's serum and also aid in  diagnosis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9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 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 smtClean="0"/>
              <a:t>Hyaline–pink </a:t>
            </a:r>
            <a:r>
              <a:rPr lang="en-US" sz="2900" dirty="0"/>
              <a:t>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/>
              <a:t>alphafetoprotein</a:t>
            </a:r>
            <a:r>
              <a:rPr lang="en-US" sz="2900" dirty="0"/>
              <a:t> (AFP) 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Highly malignant tumor</a:t>
            </a:r>
          </a:p>
          <a:p>
            <a:r>
              <a:rPr lang="en-US" sz="2000" dirty="0" smtClean="0"/>
              <a:t>Patients have elevated serum </a:t>
            </a:r>
            <a:r>
              <a:rPr lang="en-US" sz="2000" dirty="0"/>
              <a:t>human chorionic gonadotropin (HCG) </a:t>
            </a:r>
            <a:endParaRPr lang="en-US" sz="2000" dirty="0" smtClean="0"/>
          </a:p>
          <a:p>
            <a:r>
              <a:rPr lang="en-US" sz="2000" dirty="0"/>
              <a:t>Small sized lesions</a:t>
            </a:r>
          </a:p>
          <a:p>
            <a:pPr eaLnBrk="1" hangingPunct="1"/>
            <a:r>
              <a:rPr lang="en-US" sz="2000" dirty="0" smtClean="0"/>
              <a:t>Prominent hemorrhage and necrosis</a:t>
            </a:r>
          </a:p>
          <a:p>
            <a:pPr eaLnBrk="1" hangingPunct="1"/>
            <a:r>
              <a:rPr lang="en-US" sz="2000" dirty="0" smtClean="0"/>
              <a:t>Made up of malignant trophoblastic (placental) tissue </a:t>
            </a:r>
            <a:r>
              <a:rPr lang="en-US" sz="2000" dirty="0"/>
              <a:t>(</a:t>
            </a:r>
            <a:r>
              <a:rPr lang="en-US" sz="2000" dirty="0" err="1" smtClean="0"/>
              <a:t>cyto</a:t>
            </a:r>
            <a:r>
              <a:rPr lang="en-US" sz="2000" dirty="0" smtClean="0"/>
              <a:t>-trophoblastic and </a:t>
            </a:r>
            <a:r>
              <a:rPr lang="en-US" sz="2000" dirty="0" err="1" smtClean="0"/>
              <a:t>syncytio-troblastic</a:t>
            </a:r>
            <a:r>
              <a:rPr lang="en-US" sz="2000" dirty="0" smtClean="0"/>
              <a:t> cells)</a:t>
            </a:r>
          </a:p>
          <a:p>
            <a:r>
              <a:rPr lang="en-US" sz="2000" dirty="0" smtClean="0"/>
              <a:t>Tumor cells positive for human chorionic gonadotropin (HCG) stain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Pure </a:t>
            </a:r>
            <a:r>
              <a:rPr lang="en-US" altLang="en-US" sz="20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0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a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2225" y="33697"/>
            <a:ext cx="4041775" cy="26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140968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2180" y="5923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err="1" smtClean="0"/>
              <a:t>Heterogenous</a:t>
            </a:r>
            <a:r>
              <a:rPr lang="en-US" sz="26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Composed of </a:t>
            </a:r>
            <a:r>
              <a:rPr lang="en-US" sz="2600" dirty="0" err="1" smtClean="0"/>
              <a:t>bizzarely</a:t>
            </a:r>
            <a:r>
              <a:rPr lang="en-US" sz="2600" dirty="0" smtClean="0"/>
              <a:t>  distributed  collection of different type of cells or organ structures (</a:t>
            </a:r>
            <a:r>
              <a:rPr lang="en-US" sz="2600" dirty="0" err="1" smtClean="0"/>
              <a:t>heterogenous</a:t>
            </a:r>
            <a:r>
              <a:rPr lang="en-US" sz="2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If the cellular/organ tissue is mature looking it is called as </a:t>
            </a:r>
            <a:r>
              <a:rPr lang="en-US" sz="2600" b="1" dirty="0" smtClean="0"/>
              <a:t>mature </a:t>
            </a:r>
            <a:r>
              <a:rPr lang="en-US" sz="2600" b="1" dirty="0" err="1" smtClean="0"/>
              <a:t>teratoma</a:t>
            </a:r>
            <a:r>
              <a:rPr lang="en-US" sz="26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600" b="1" dirty="0" smtClean="0"/>
          </a:p>
          <a:p>
            <a:pPr>
              <a:lnSpc>
                <a:spcPct val="90000"/>
              </a:lnSpc>
            </a:pPr>
            <a:r>
              <a:rPr lang="en-US" sz="2600" dirty="0"/>
              <a:t>If </a:t>
            </a:r>
            <a:r>
              <a:rPr lang="en-US" sz="2600" dirty="0" smtClean="0"/>
              <a:t>some of the </a:t>
            </a:r>
            <a:r>
              <a:rPr lang="en-US" sz="2600" dirty="0"/>
              <a:t>cellular/organ </a:t>
            </a:r>
            <a:r>
              <a:rPr lang="en-US" sz="2600" dirty="0" smtClean="0"/>
              <a:t>tissue component is immature it </a:t>
            </a:r>
            <a:r>
              <a:rPr lang="en-US" sz="2600" dirty="0"/>
              <a:t>is called as </a:t>
            </a:r>
            <a:r>
              <a:rPr lang="en-US" sz="2600" b="1" dirty="0" smtClean="0"/>
              <a:t>immature </a:t>
            </a:r>
            <a:r>
              <a:rPr lang="en-US" sz="2600" b="1" dirty="0" err="1"/>
              <a:t>teratoma</a:t>
            </a:r>
            <a:r>
              <a:rPr lang="en-US" sz="2600" b="1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600" b="1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If any of </a:t>
            </a:r>
            <a:r>
              <a:rPr lang="en-US" sz="2600" dirty="0"/>
              <a:t>the cellular/organ tissue </a:t>
            </a:r>
            <a:r>
              <a:rPr lang="en-US" sz="2600" dirty="0" smtClean="0"/>
              <a:t>undergoes non germ cell type of malignant </a:t>
            </a:r>
            <a:r>
              <a:rPr lang="en-US" sz="2600" dirty="0" err="1" smtClean="0"/>
              <a:t>tranformation</a:t>
            </a:r>
            <a:r>
              <a:rPr lang="en-US" sz="2600" dirty="0" smtClean="0"/>
              <a:t> it is called </a:t>
            </a:r>
            <a:r>
              <a:rPr lang="en-US" sz="2600" dirty="0"/>
              <a:t>as </a:t>
            </a:r>
            <a:r>
              <a:rPr lang="en-US" sz="2600" b="1" dirty="0" err="1" smtClean="0"/>
              <a:t>teratoma</a:t>
            </a:r>
            <a:r>
              <a:rPr lang="en-US" sz="2600" b="1" dirty="0" smtClean="0"/>
              <a:t> with malignant transformation </a:t>
            </a:r>
            <a:r>
              <a:rPr lang="en-US" sz="2600" dirty="0" smtClean="0"/>
              <a:t>(rare) </a:t>
            </a:r>
            <a:r>
              <a:rPr lang="en-US" sz="2600" dirty="0" err="1" smtClean="0"/>
              <a:t>e.g</a:t>
            </a:r>
            <a:r>
              <a:rPr lang="en-US" sz="2600" dirty="0" smtClean="0"/>
              <a:t> squamous cell carcinoma or adenocarcinoma</a:t>
            </a:r>
          </a:p>
          <a:p>
            <a:pPr>
              <a:lnSpc>
                <a:spcPct val="90000"/>
              </a:lnSpc>
            </a:pPr>
            <a:endParaRPr lang="en-US" sz="2600" b="1" dirty="0" smtClean="0"/>
          </a:p>
          <a:p>
            <a:r>
              <a:rPr lang="en-US" sz="2600" dirty="0"/>
              <a:t>Behavior of </a:t>
            </a:r>
            <a:r>
              <a:rPr lang="en-US" sz="2600" dirty="0" err="1"/>
              <a:t>teratomas</a:t>
            </a:r>
            <a:r>
              <a:rPr lang="en-US" sz="2600" dirty="0"/>
              <a:t>:</a:t>
            </a:r>
          </a:p>
          <a:p>
            <a:pPr lvl="1"/>
            <a:r>
              <a:rPr lang="en-US" sz="2600" dirty="0"/>
              <a:t>In </a:t>
            </a:r>
            <a:r>
              <a:rPr lang="en-US" sz="2600" dirty="0" smtClean="0"/>
              <a:t>infants and children</a:t>
            </a:r>
            <a:r>
              <a:rPr lang="en-US" sz="2600" dirty="0"/>
              <a:t>, mature </a:t>
            </a:r>
            <a:r>
              <a:rPr lang="en-US" sz="2600" dirty="0" err="1" smtClean="0"/>
              <a:t>teratomas</a:t>
            </a:r>
            <a:r>
              <a:rPr lang="en-US" sz="2600" dirty="0" smtClean="0"/>
              <a:t> are benign</a:t>
            </a:r>
            <a:r>
              <a:rPr lang="en-US" sz="2600" dirty="0"/>
              <a:t> </a:t>
            </a:r>
            <a:r>
              <a:rPr lang="en-US" sz="2600" dirty="0" smtClean="0"/>
              <a:t>and </a:t>
            </a:r>
            <a:r>
              <a:rPr lang="en-US" sz="2600" dirty="0"/>
              <a:t>immature </a:t>
            </a:r>
            <a:r>
              <a:rPr lang="en-US" sz="2600" dirty="0" err="1"/>
              <a:t>teratoma</a:t>
            </a:r>
            <a:r>
              <a:rPr lang="en-US" sz="2600" dirty="0"/>
              <a:t> is considered </a:t>
            </a:r>
            <a:r>
              <a:rPr lang="en-US" sz="2600" dirty="0" smtClean="0"/>
              <a:t>malignant.</a:t>
            </a:r>
            <a:endParaRPr lang="en-US" sz="2600" dirty="0"/>
          </a:p>
          <a:p>
            <a:pPr lvl="1"/>
            <a:r>
              <a:rPr lang="en-US" sz="2600" dirty="0" smtClean="0"/>
              <a:t>In </a:t>
            </a:r>
            <a:r>
              <a:rPr lang="en-US" sz="2600" dirty="0"/>
              <a:t>post pubertal male, all </a:t>
            </a:r>
            <a:r>
              <a:rPr lang="en-US" sz="2600" dirty="0" err="1"/>
              <a:t>teratomas</a:t>
            </a:r>
            <a:r>
              <a:rPr lang="en-US" sz="2600" dirty="0"/>
              <a:t> are regarded as malignant, and capable of metastasis, regardless of whether the elements are mature or not.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52920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Epididymitis  and  </a:t>
            </a:r>
            <a:r>
              <a:rPr lang="en-US" b="1" dirty="0" err="1" smtClean="0"/>
              <a:t>orchitis</a:t>
            </a:r>
            <a:endParaRPr lang="en-US" b="1" dirty="0" smtClean="0"/>
          </a:p>
          <a:p>
            <a:pPr lvl="1"/>
            <a:r>
              <a:rPr lang="en-US" dirty="0" smtClean="0"/>
              <a:t>Non specific </a:t>
            </a:r>
            <a:r>
              <a:rPr lang="en-US" dirty="0"/>
              <a:t>Epididymitis  and  </a:t>
            </a:r>
            <a:r>
              <a:rPr lang="en-US" dirty="0" err="1" smtClean="0"/>
              <a:t>orchitis</a:t>
            </a:r>
            <a:endParaRPr lang="en-US" dirty="0" smtClean="0"/>
          </a:p>
          <a:p>
            <a:pPr lvl="1"/>
            <a:r>
              <a:rPr lang="en-US" sz="2400" dirty="0" smtClean="0"/>
              <a:t>Granulomatous/Autoimmune </a:t>
            </a:r>
            <a:r>
              <a:rPr lang="en-US" sz="2400" dirty="0" err="1" smtClean="0"/>
              <a:t>Orchitis</a:t>
            </a:r>
            <a:endParaRPr lang="en-US" sz="2400" dirty="0" smtClean="0"/>
          </a:p>
          <a:p>
            <a:pPr lvl="1"/>
            <a:r>
              <a:rPr lang="en-US" dirty="0" smtClean="0"/>
              <a:t>Gonorrhea</a:t>
            </a:r>
          </a:p>
          <a:p>
            <a:pPr lvl="1"/>
            <a:r>
              <a:rPr lang="en-US" dirty="0" smtClean="0"/>
              <a:t>Tuberculosis</a:t>
            </a:r>
          </a:p>
          <a:p>
            <a:pPr marL="594360" indent="-457200"/>
            <a:r>
              <a:rPr lang="en-US" b="1" dirty="0" smtClean="0"/>
              <a:t>Testicular tumors</a:t>
            </a:r>
          </a:p>
          <a:p>
            <a:pPr marL="850392" lvl="1" indent="-457200"/>
            <a:r>
              <a:rPr lang="en-US" dirty="0" smtClean="0"/>
              <a:t>seminoma </a:t>
            </a:r>
          </a:p>
          <a:p>
            <a:pPr marL="850392" lvl="1" indent="-457200"/>
            <a:r>
              <a:rPr lang="en-US" dirty="0" smtClean="0"/>
              <a:t>yolk </a:t>
            </a:r>
            <a:r>
              <a:rPr lang="en-US" dirty="0"/>
              <a:t>sac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</a:p>
          <a:p>
            <a:pPr marL="850392" lvl="1" indent="-457200"/>
            <a:r>
              <a:rPr lang="en-US" dirty="0" smtClean="0"/>
              <a:t>embryonal </a:t>
            </a:r>
            <a:r>
              <a:rPr lang="en-US" dirty="0"/>
              <a:t>carcinoma </a:t>
            </a:r>
            <a:r>
              <a:rPr lang="en-US" dirty="0" smtClean="0"/>
              <a:t> </a:t>
            </a:r>
          </a:p>
          <a:p>
            <a:pPr marL="850392" lvl="1" indent="-457200"/>
            <a:r>
              <a:rPr lang="en-US" dirty="0" err="1" smtClean="0"/>
              <a:t>Teratoma</a:t>
            </a:r>
            <a:endParaRPr lang="en-US" dirty="0" smtClean="0"/>
          </a:p>
          <a:p>
            <a:pPr marL="850392" lvl="1" indent="-457200"/>
            <a:r>
              <a:rPr lang="en-US" dirty="0" err="1" smtClean="0"/>
              <a:t>choriocarcinoma</a:t>
            </a:r>
            <a:r>
              <a:rPr lang="en-US" dirty="0" smtClean="0"/>
              <a:t>.</a:t>
            </a:r>
            <a:endParaRPr lang="en-US" dirty="0"/>
          </a:p>
          <a:p>
            <a:pPr marL="594360" indent="-457200"/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5540450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43098"/>
            <a:ext cx="352989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11" y="0"/>
            <a:ext cx="8638778" cy="64845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Mixed 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combinations/mixtures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GCTs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7920880" cy="504056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300" dirty="0" smtClean="0"/>
              <a:t>Present as a painless enlarging mass in the testis. Generally any solid testicular mass should be considered neoplastic.</a:t>
            </a:r>
          </a:p>
          <a:p>
            <a:pPr eaLnBrk="1" hangingPunct="1"/>
            <a:endParaRPr lang="en-US" sz="2300" dirty="0" smtClean="0"/>
          </a:p>
          <a:p>
            <a:r>
              <a:rPr lang="en-US" sz="2300" dirty="0"/>
              <a:t>Germ cell tumors secrete hormones and enzymes that can be detected in blood (HCG, AFP, and lactate dehydrogenase) </a:t>
            </a:r>
            <a:endParaRPr lang="ar-SA" sz="2300" dirty="0"/>
          </a:p>
          <a:p>
            <a:pPr eaLnBrk="1" hangingPunct="1"/>
            <a:endParaRPr lang="en-US" sz="2300" dirty="0" smtClean="0"/>
          </a:p>
          <a:p>
            <a:pPr eaLnBrk="1" hangingPunct="1"/>
            <a:r>
              <a:rPr lang="en-US" sz="2300" dirty="0" smtClean="0"/>
              <a:t>Biopsy of a testicular tumor is  associated with a risk of tumor spillage therefore it is not recommended.</a:t>
            </a:r>
          </a:p>
          <a:p>
            <a:pPr eaLnBrk="1" hangingPunct="1"/>
            <a:endParaRPr lang="en-US" sz="2300" dirty="0" smtClean="0"/>
          </a:p>
          <a:p>
            <a:pPr eaLnBrk="1" hangingPunct="1"/>
            <a:r>
              <a:rPr lang="en-US" sz="2300" dirty="0" smtClean="0"/>
              <a:t>The standard management of solid testicular tumors is radical orchiectomy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GCTs can spread </a:t>
            </a:r>
            <a:r>
              <a:rPr lang="en-US" dirty="0"/>
              <a:t>by direct extension to the epididymis, spermatic cord, or scrotal sac</a:t>
            </a:r>
          </a:p>
          <a:p>
            <a:pPr eaLnBrk="1" hangingPunct="1"/>
            <a:endParaRPr lang="en-US" sz="2300" dirty="0" smtClean="0"/>
          </a:p>
          <a:p>
            <a:pPr eaLnBrk="1" hangingPunct="1"/>
            <a:r>
              <a:rPr lang="en-US" sz="2300" dirty="0" smtClean="0"/>
              <a:t>Lymphatic spread is common. Retroperitoneal and para-aortic nodes are first to be involved</a:t>
            </a:r>
          </a:p>
          <a:p>
            <a:pPr eaLnBrk="1" hangingPunct="1"/>
            <a:endParaRPr lang="en-US" sz="2300" dirty="0" smtClean="0"/>
          </a:p>
          <a:p>
            <a:pPr eaLnBrk="1" hangingPunct="1"/>
            <a:r>
              <a:rPr lang="en-US" sz="2300" dirty="0" err="1" smtClean="0"/>
              <a:t>Hematogenous</a:t>
            </a:r>
            <a:r>
              <a:rPr lang="en-US" sz="2300" dirty="0" smtClean="0"/>
              <a:t> spread to Lung, liver, Brain, and bones.</a:t>
            </a:r>
          </a:p>
          <a:p>
            <a:pPr eaLnBrk="1" hangingPunct="1"/>
            <a:endParaRPr lang="en-US" sz="2300" dirty="0" smtClean="0"/>
          </a:p>
          <a:p>
            <a:pPr eaLnBrk="1" hangingPunct="1"/>
            <a:r>
              <a:rPr lang="en-US" sz="2300" dirty="0" err="1" smtClean="0"/>
              <a:t>Seminomatous</a:t>
            </a:r>
            <a:r>
              <a:rPr lang="en-US" sz="2300" dirty="0" smtClean="0"/>
              <a:t> tumors are radiosensitive.</a:t>
            </a:r>
          </a:p>
          <a:p>
            <a:pPr eaLnBrk="1" hangingPunct="1"/>
            <a:endParaRPr lang="en-US" sz="2300" dirty="0" smtClean="0"/>
          </a:p>
          <a:p>
            <a:pPr eaLnBrk="1" hangingPunct="1"/>
            <a:r>
              <a:rPr lang="en-US" sz="2300" dirty="0" smtClean="0"/>
              <a:t>Non-</a:t>
            </a:r>
            <a:r>
              <a:rPr lang="en-US" sz="2300" dirty="0" err="1" smtClean="0"/>
              <a:t>seminomatous</a:t>
            </a:r>
            <a:r>
              <a:rPr lang="en-US" sz="2300" dirty="0" smtClean="0"/>
              <a:t> tumors are </a:t>
            </a:r>
            <a:r>
              <a:rPr lang="en-US" sz="2300" dirty="0" err="1" smtClean="0"/>
              <a:t>chemosensitive</a:t>
            </a:r>
            <a:r>
              <a:rPr lang="en-US" sz="23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More than 95% of patients with </a:t>
            </a:r>
            <a:r>
              <a:rPr lang="en-US" sz="2800" dirty="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>
                <a:cs typeface="Arial" pitchFamily="34" charset="0"/>
              </a:rPr>
              <a:t>90% of patients with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</a:t>
            </a:r>
            <a:r>
              <a:rPr lang="en-US" sz="2800" dirty="0"/>
              <a:t>tumors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/>
              <a:t>The 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tumor.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smtClean="0">
                <a:cs typeface="Arial" panose="020B0604020202020204" pitchFamily="34" charset="0"/>
              </a:rPr>
              <a:t>Difference between seminoma and non-seminomatous germ cell tumors </a:t>
            </a:r>
            <a:endParaRPr lang="ar-SA" altLang="en-US" b="1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41663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/>
              <a:t>E</a:t>
            </a:r>
            <a:r>
              <a:rPr lang="en-US" sz="2400" b="1" dirty="0" smtClean="0"/>
              <a:t>pididymitis  and 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90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600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24487"/>
          </a:xfrm>
        </p:spPr>
        <p:txBody>
          <a:bodyPr rtlCol="0">
            <a:normAutofit fontScale="850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1.Non specific epididymitis and </a:t>
            </a:r>
            <a:r>
              <a:rPr lang="en-US" sz="2200" b="1" dirty="0" err="1" smtClean="0"/>
              <a:t>Orchitis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Causative </a:t>
            </a:r>
            <a:r>
              <a:rPr lang="en-US" sz="2200" dirty="0" err="1" smtClean="0"/>
              <a:t>organisims</a:t>
            </a:r>
            <a:r>
              <a:rPr lang="en-US" sz="2200" dirty="0" smtClean="0"/>
              <a:t> vary </a:t>
            </a:r>
            <a:r>
              <a:rPr lang="en-US" sz="2200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 age 35 </a:t>
            </a:r>
            <a:r>
              <a:rPr lang="en-US" sz="2200" dirty="0" smtClean="0"/>
              <a:t>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/>
              <a:t>Microscopic findings: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600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2578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2.Granulomatous (autoimmune) epididymitis &amp; </a:t>
            </a:r>
            <a:r>
              <a:rPr lang="en-US" sz="1700" b="1" dirty="0" err="1" smtClean="0"/>
              <a:t>orchitis</a:t>
            </a:r>
            <a:r>
              <a:rPr lang="en-US" sz="17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middle–aged </a:t>
            </a:r>
            <a:r>
              <a:rPr lang="en-US" sz="17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mimic testicular </a:t>
            </a:r>
            <a:r>
              <a:rPr lang="en-US" sz="17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autoimmune </a:t>
            </a:r>
            <a:r>
              <a:rPr lang="en-US" sz="1700" dirty="0"/>
              <a:t>basis is </a:t>
            </a:r>
            <a:r>
              <a:rPr lang="en-US" sz="17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May </a:t>
            </a:r>
            <a:r>
              <a:rPr lang="en-US" sz="1700" dirty="0"/>
              <a:t>be </a:t>
            </a:r>
            <a:r>
              <a:rPr lang="en-US" sz="1700" dirty="0" smtClean="0"/>
              <a:t>in </a:t>
            </a:r>
            <a:r>
              <a:rPr lang="en-US" sz="1700" dirty="0"/>
              <a:t>response </a:t>
            </a:r>
            <a:r>
              <a:rPr lang="en-US" sz="1700" dirty="0" smtClean="0"/>
              <a:t>to </a:t>
            </a:r>
            <a:r>
              <a:rPr lang="en-US" sz="1700" dirty="0"/>
              <a:t>disintegrated sperm, </a:t>
            </a:r>
            <a:r>
              <a:rPr lang="en-US" sz="1700" dirty="0" smtClean="0"/>
              <a:t>post-infectious, due </a:t>
            </a:r>
            <a:r>
              <a:rPr lang="en-US" sz="1700" dirty="0"/>
              <a:t>to trauma or </a:t>
            </a:r>
            <a:r>
              <a:rPr lang="en-US" sz="1700" dirty="0" smtClean="0"/>
              <a:t>sarcoidosis.</a:t>
            </a:r>
            <a:endParaRPr lang="en-US" sz="17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err="1"/>
              <a:t>G</a:t>
            </a:r>
            <a:r>
              <a:rPr lang="en-US" sz="1700" dirty="0" err="1" smtClean="0"/>
              <a:t>onoccocal</a:t>
            </a:r>
            <a:r>
              <a:rPr lang="en-US" sz="1700" dirty="0" smtClean="0"/>
              <a:t>  infection can spread from urethra </a:t>
            </a:r>
            <a:r>
              <a:rPr lang="en-US" sz="1700" dirty="0"/>
              <a:t>to </a:t>
            </a:r>
            <a:r>
              <a:rPr lang="en-US" sz="1700" dirty="0" smtClean="0"/>
              <a:t>prostate, seminal </a:t>
            </a:r>
            <a:r>
              <a:rPr lang="en-US" sz="1700" dirty="0"/>
              <a:t>vesicles and then to </a:t>
            </a:r>
            <a:r>
              <a:rPr lang="en-US" sz="1700" dirty="0" smtClean="0"/>
              <a:t>epididymis and testis leading to </a:t>
            </a:r>
            <a:r>
              <a:rPr lang="en-US" sz="1700" dirty="0" err="1" smtClean="0"/>
              <a:t>suppurative</a:t>
            </a:r>
            <a:r>
              <a:rPr lang="en-US" sz="1700" dirty="0" smtClean="0"/>
              <a:t> </a:t>
            </a:r>
            <a:r>
              <a:rPr lang="en-US" sz="1700" dirty="0" err="1" smtClean="0"/>
              <a:t>orchitis</a:t>
            </a:r>
            <a:r>
              <a:rPr lang="en-US" sz="17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17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There is associated tuberculous </a:t>
            </a:r>
            <a:r>
              <a:rPr lang="en-US" sz="1700" dirty="0" smtClean="0"/>
              <a:t>prostatitis and seminal </a:t>
            </a:r>
            <a:r>
              <a:rPr lang="en-US" sz="1700" dirty="0" err="1" smtClean="0"/>
              <a:t>vesiculitis</a:t>
            </a:r>
            <a:r>
              <a:rPr lang="en-US" sz="1700" dirty="0" smtClean="0"/>
              <a:t> </a:t>
            </a:r>
            <a:endParaRPr lang="en-US" sz="17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Microscopy: </a:t>
            </a:r>
            <a:r>
              <a:rPr lang="en-US" sz="1700" dirty="0" err="1"/>
              <a:t>Caseating</a:t>
            </a:r>
            <a:r>
              <a:rPr lang="en-US" sz="1700" dirty="0"/>
              <a:t> </a:t>
            </a:r>
            <a:r>
              <a:rPr lang="en-US" sz="1700" dirty="0" smtClean="0"/>
              <a:t>Granulomas </a:t>
            </a:r>
            <a:endParaRPr lang="en-US" sz="17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0" y="2276872"/>
            <a:ext cx="5364089" cy="581896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55" y="170080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989</TotalTime>
  <Words>1686</Words>
  <Application>Microsoft Office PowerPoint</Application>
  <PresentationFormat>On-screen Show (4:3)</PresentationFormat>
  <Paragraphs>243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Seminoma</vt:lpstr>
      <vt:lpstr>Seminoma</vt:lpstr>
      <vt:lpstr>Spermatocytic Seminoma</vt:lpstr>
      <vt:lpstr>Embryonal Carcinoma</vt:lpstr>
      <vt:lpstr>Yolk Sac Tumor</vt:lpstr>
      <vt:lpstr>Choriocarcinoma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Sufia</dc:creator>
  <cp:lastModifiedBy>GCUSER</cp:lastModifiedBy>
  <cp:revision>101</cp:revision>
  <dcterms:created xsi:type="dcterms:W3CDTF">2005-03-09T09:49:13Z</dcterms:created>
  <dcterms:modified xsi:type="dcterms:W3CDTF">2015-04-01T05:05:13Z</dcterms:modified>
</cp:coreProperties>
</file>