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2" r:id="rId2"/>
  </p:sldMasterIdLst>
  <p:sldIdLst>
    <p:sldId id="257" r:id="rId3"/>
    <p:sldId id="258" r:id="rId4"/>
    <p:sldId id="282" r:id="rId5"/>
    <p:sldId id="259" r:id="rId6"/>
    <p:sldId id="260" r:id="rId7"/>
    <p:sldId id="261" r:id="rId8"/>
    <p:sldId id="262" r:id="rId9"/>
    <p:sldId id="263" r:id="rId10"/>
    <p:sldId id="283" r:id="rId11"/>
    <p:sldId id="264" r:id="rId12"/>
    <p:sldId id="265" r:id="rId13"/>
    <p:sldId id="266" r:id="rId14"/>
    <p:sldId id="267" r:id="rId15"/>
    <p:sldId id="268" r:id="rId16"/>
    <p:sldId id="285" r:id="rId17"/>
    <p:sldId id="270" r:id="rId18"/>
    <p:sldId id="284" r:id="rId19"/>
    <p:sldId id="286" r:id="rId20"/>
    <p:sldId id="293" r:id="rId21"/>
    <p:sldId id="271" r:id="rId22"/>
    <p:sldId id="272" r:id="rId23"/>
    <p:sldId id="273" r:id="rId24"/>
    <p:sldId id="274" r:id="rId25"/>
    <p:sldId id="297" r:id="rId26"/>
    <p:sldId id="287" r:id="rId27"/>
    <p:sldId id="275" r:id="rId28"/>
    <p:sldId id="276" r:id="rId29"/>
    <p:sldId id="296" r:id="rId30"/>
    <p:sldId id="277" r:id="rId31"/>
    <p:sldId id="289" r:id="rId32"/>
    <p:sldId id="278" r:id="rId33"/>
    <p:sldId id="279" r:id="rId34"/>
    <p:sldId id="280"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p:cViewPr>
        <p:scale>
          <a:sx n="75" d="100"/>
          <a:sy n="75" d="100"/>
        </p:scale>
        <p:origin x="-954" y="-186"/>
      </p:cViewPr>
      <p:guideLst>
        <p:guide orient="horz" pos="2160"/>
        <p:guide pos="2880"/>
      </p:guideLst>
    </p:cSldViewPr>
  </p:slideViewPr>
  <p:notesTextViewPr>
    <p:cViewPr>
      <p:scale>
        <a:sx n="1" d="1"/>
        <a:sy n="1" d="1"/>
      </p:scale>
      <p:origin x="0" y="0"/>
    </p:cViewPr>
  </p:notesTextViewPr>
  <p:sorterViewPr>
    <p:cViewPr>
      <p:scale>
        <a:sx n="100" d="100"/>
        <a:sy n="100" d="100"/>
      </p:scale>
      <p:origin x="0" y="-5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p:cNvSpPr>
            <a:spLocks noGrp="1"/>
          </p:cNvSpPr>
          <p:nvPr>
            <p:ph type="ctrTitle"/>
          </p:nvPr>
        </p:nvSpPr>
        <p:spPr>
          <a:xfrm>
            <a:off x="1432560" y="1179705"/>
            <a:ext cx="7406640" cy="1472184"/>
          </a:xfrm>
          <a:prstGeom prst="rect">
            <a:avLst/>
          </a:prstGeom>
        </p:spPr>
        <p:txBody>
          <a:bodyPr anchor="b"/>
          <a:lstStyle>
            <a:lvl1pPr algn="ctr">
              <a:defRPr/>
            </a:lvl1pPr>
            <a:extLst/>
          </a:lstStyle>
          <a:p>
            <a:r>
              <a:rPr kumimoji="0" lang="en-US" smtClean="0"/>
              <a:t>Click to edit Master title style</a:t>
            </a:r>
            <a:endParaRPr kumimoji="0" lang="en-US" dirty="0"/>
          </a:p>
        </p:txBody>
      </p:sp>
      <p:sp>
        <p:nvSpPr>
          <p:cNvPr id="22" name="Subtitle 21"/>
          <p:cNvSpPr>
            <a:spLocks noGrp="1"/>
          </p:cNvSpPr>
          <p:nvPr>
            <p:ph type="subTitle" idx="1"/>
          </p:nvPr>
        </p:nvSpPr>
        <p:spPr>
          <a:xfrm>
            <a:off x="1432560" y="2669871"/>
            <a:ext cx="7406640" cy="1752600"/>
          </a:xfrm>
          <a:prstGeom prst="rect">
            <a:avLst/>
          </a:prstGeom>
        </p:spPr>
        <p:txBody>
          <a:bodyPr tIns="0"/>
          <a:lstStyle>
            <a:lvl1pPr marL="20574" indent="0" algn="ctr">
              <a:buNone/>
              <a:defRPr sz="1950" b="1">
                <a:solidFill>
                  <a:schemeClr val="accent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smtClean="0"/>
              <a:t>Click to edit Master subtitle style</a:t>
            </a:r>
            <a:endParaRPr kumimoji="0" lang="en-US" dirty="0"/>
          </a:p>
        </p:txBody>
      </p:sp>
      <p:sp>
        <p:nvSpPr>
          <p:cNvPr id="7" name="Date Placeholder 6"/>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20" name="Footer Placeholder 19"/>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10" name="Slide Number Placeholder 9"/>
          <p:cNvSpPr>
            <a:spLocks noGrp="1"/>
          </p:cNvSpPr>
          <p:nvPr>
            <p:ph type="sldNum" sz="quarter" idx="12"/>
          </p:nvPr>
        </p:nvSpPr>
        <p:spPr>
          <a:xfrm>
            <a:off x="8613648" y="6305550"/>
            <a:ext cx="457200" cy="476250"/>
          </a:xfrm>
          <a:prstGeom prst="rect">
            <a:avLst/>
          </a:prstGeom>
        </p:spPr>
        <p:txBody>
          <a:bodyPr/>
          <a:lstStyle>
            <a:extLst/>
          </a:lstStyle>
          <a:p>
            <a:fld id="{ABAD2830-F273-4060-86D4-4212F8838728}" type="slidenum">
              <a:rPr lang="en-US" smtClean="0"/>
              <a:pPr/>
              <a:t>‹#›</a:t>
            </a:fld>
            <a:endParaRPr lang="en-US"/>
          </a:p>
        </p:txBody>
      </p:sp>
    </p:spTree>
    <p:extLst>
      <p:ext uri="{BB962C8B-B14F-4D97-AF65-F5344CB8AC3E}">
        <p14:creationId xmlns:p14="http://schemas.microsoft.com/office/powerpoint/2010/main" val="127935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143000"/>
          </a:xfrm>
          <a:prstGeom prst="rect">
            <a:avLst/>
          </a:prstGeo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435608" y="1447800"/>
            <a:ext cx="7498080" cy="4800600"/>
          </a:xfrm>
          <a:prstGeom prst="rect">
            <a:avLst/>
          </a:prstGeo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48186030-5CC8-4862-BD32-64EE76B21CF8}" type="slidenum">
              <a:rPr lang="en-US" smtClean="0"/>
              <a:pPr/>
              <a:t>‹#›</a:t>
            </a:fld>
            <a:endParaRPr lang="en-US"/>
          </a:p>
        </p:txBody>
      </p:sp>
    </p:spTree>
    <p:extLst>
      <p:ext uri="{BB962C8B-B14F-4D97-AF65-F5344CB8AC3E}">
        <p14:creationId xmlns:p14="http://schemas.microsoft.com/office/powerpoint/2010/main" val="13856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1"/>
            <a:ext cx="1828800" cy="5851525"/>
          </a:xfrm>
          <a:prstGeom prst="rect">
            <a:avLst/>
          </a:prstGeo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2"/>
            <a:ext cx="5562600" cy="5851525"/>
          </a:xfrm>
          <a:prstGeom prst="rect">
            <a:avLst/>
          </a:prstGeo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A8DE86A5-5193-4F6E-B814-5140BB00CB2F}" type="slidenum">
              <a:rPr lang="en-US" smtClean="0"/>
              <a:pPr/>
              <a:t>‹#›</a:t>
            </a:fld>
            <a:endParaRPr lang="en-US"/>
          </a:p>
        </p:txBody>
      </p:sp>
    </p:spTree>
    <p:extLst>
      <p:ext uri="{BB962C8B-B14F-4D97-AF65-F5344CB8AC3E}">
        <p14:creationId xmlns:p14="http://schemas.microsoft.com/office/powerpoint/2010/main" val="288857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143000"/>
          </a:xfrm>
          <a:prstGeom prst="rect">
            <a:avLst/>
          </a:prstGeo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1435608" y="1447800"/>
            <a:ext cx="7498080" cy="4800600"/>
          </a:xfrm>
          <a:prstGeom prst="rect">
            <a:avLst/>
          </a:prstGeo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49AED484-F614-4F83-9E0A-076B4E5CA0E7}" type="slidenum">
              <a:rPr lang="en-US" smtClean="0"/>
              <a:pPr/>
              <a:t>‹#›</a:t>
            </a:fld>
            <a:endParaRPr lang="en-US"/>
          </a:p>
        </p:txBody>
      </p:sp>
    </p:spTree>
    <p:extLst>
      <p:ext uri="{BB962C8B-B14F-4D97-AF65-F5344CB8AC3E}">
        <p14:creationId xmlns:p14="http://schemas.microsoft.com/office/powerpoint/2010/main" val="142709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p15:clr>
            <a:srgbClr val="FBAE40"/>
          </p15:clr>
        </p15:guide>
        <p15:guide id="2" pos="3840">
          <p15:clr>
            <a:srgbClr val="FBAE40"/>
          </p15:clr>
        </p15:guide>
        <p15:guide id="3" pos="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0" y="2600325"/>
            <a:ext cx="6400800" cy="2286000"/>
          </a:xfrm>
          <a:prstGeom prst="rect">
            <a:avLst/>
          </a:prstGeom>
        </p:spPr>
        <p:txBody>
          <a:bodyPr anchor="t"/>
          <a:lstStyle>
            <a:lvl1pPr algn="l">
              <a:lnSpc>
                <a:spcPts val="3375"/>
              </a:lnSpc>
              <a:buNone/>
              <a:defRPr sz="3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371600" y="1066800"/>
            <a:ext cx="6400800" cy="1509712"/>
          </a:xfrm>
          <a:prstGeom prst="rect">
            <a:avLst/>
          </a:prstGeom>
        </p:spPr>
        <p:txBody>
          <a:bodyPr anchor="b"/>
          <a:lstStyle>
            <a:lvl1pPr marL="13716" indent="0">
              <a:lnSpc>
                <a:spcPts val="1725"/>
              </a:lnSpc>
              <a:spcBef>
                <a:spcPts val="0"/>
              </a:spcBef>
              <a:buNone/>
              <a:defRPr sz="1500">
                <a:solidFill>
                  <a:schemeClr val="tx2">
                    <a:shade val="30000"/>
                    <a:satMod val="150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0AB13AC2-A539-44A5-A75A-C18879A01690}" type="slidenum">
              <a:rPr lang="en-US" smtClean="0"/>
              <a:pPr/>
              <a:t>‹#›</a:t>
            </a:fld>
            <a:endParaRPr lang="en-US"/>
          </a:p>
        </p:txBody>
      </p:sp>
    </p:spTree>
    <p:extLst>
      <p:ext uri="{BB962C8B-B14F-4D97-AF65-F5344CB8AC3E}">
        <p14:creationId xmlns:p14="http://schemas.microsoft.com/office/powerpoint/2010/main" val="290584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a:prstGeom prst="rect">
            <a:avLst/>
          </a:prstGeo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a:prstGeom prst="rect">
            <a:avLst/>
          </a:prstGeo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a:prstGeom prst="rect">
            <a:avLst/>
          </a:prstGeo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7" name="Slide Number Placeholder 6"/>
          <p:cNvSpPr>
            <a:spLocks noGrp="1"/>
          </p:cNvSpPr>
          <p:nvPr>
            <p:ph type="sldNum" sz="quarter" idx="12"/>
          </p:nvPr>
        </p:nvSpPr>
        <p:spPr>
          <a:xfrm>
            <a:off x="8613648" y="6305550"/>
            <a:ext cx="457200" cy="476250"/>
          </a:xfrm>
          <a:prstGeom prst="rect">
            <a:avLst/>
          </a:prstGeom>
        </p:spPr>
        <p:txBody>
          <a:bodyPr/>
          <a:lstStyle>
            <a:extLst/>
          </a:lstStyle>
          <a:p>
            <a:fld id="{896CBDDE-ADDB-4969-B498-C64558BF0988}" type="slidenum">
              <a:rPr lang="en-US" smtClean="0"/>
              <a:pPr/>
              <a:t>‹#›</a:t>
            </a:fld>
            <a:endParaRPr lang="en-US"/>
          </a:p>
        </p:txBody>
      </p:sp>
    </p:spTree>
    <p:extLst>
      <p:ext uri="{BB962C8B-B14F-4D97-AF65-F5344CB8AC3E}">
        <p14:creationId xmlns:p14="http://schemas.microsoft.com/office/powerpoint/2010/main" val="143447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a:prstGeom prst="rect">
            <a:avLst/>
          </a:prstGeom>
        </p:spPr>
        <p:txBody>
          <a:bodyPr anchor="ctr"/>
          <a:lstStyle>
            <a:lvl1pPr algn="ctr">
              <a:defRPr sz="3375"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prstGeom prst="rect">
            <a:avLst/>
          </a:prstGeom>
          <a:noFill/>
          <a:ln w="10795">
            <a:solidFill>
              <a:schemeClr val="bg1"/>
            </a:solidFill>
            <a:miter lim="800000"/>
          </a:ln>
        </p:spPr>
        <p:txBody>
          <a:bodyPr anchor="ctr"/>
          <a:lstStyle>
            <a:lvl1pPr marL="48006" indent="0" algn="l">
              <a:lnSpc>
                <a:spcPct val="100000"/>
              </a:lnSpc>
              <a:spcBef>
                <a:spcPts val="75"/>
              </a:spcBef>
              <a:buNone/>
              <a:defRPr sz="1425" b="1">
                <a:solidFill>
                  <a:schemeClr val="accent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prstGeom prst="rect">
            <a:avLst/>
          </a:prstGeom>
          <a:noFill/>
          <a:ln w="10795">
            <a:solidFill>
              <a:schemeClr val="bg1"/>
            </a:solidFill>
            <a:miter lim="800000"/>
          </a:ln>
        </p:spPr>
        <p:txBody>
          <a:bodyPr anchor="ctr"/>
          <a:lstStyle>
            <a:lvl1pPr marL="48006" indent="0" algn="l">
              <a:lnSpc>
                <a:spcPct val="100000"/>
              </a:lnSpc>
              <a:spcBef>
                <a:spcPts val="75"/>
              </a:spcBef>
              <a:buNone/>
              <a:defRPr sz="1425" b="1">
                <a:solidFill>
                  <a:schemeClr val="accent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prstGeom prst="rect">
            <a:avLst/>
          </a:prstGeom>
          <a:ln w="10795">
            <a:solidFill>
              <a:schemeClr val="bg1"/>
            </a:solidFill>
            <a:prstDash val="dash"/>
            <a:miter lim="800000"/>
          </a:ln>
        </p:spPr>
        <p:txBody>
          <a:bodyPr/>
          <a:lstStyle>
            <a:lvl1pPr marL="294894" indent="-205740">
              <a:lnSpc>
                <a:spcPct val="100000"/>
              </a:lnSpc>
              <a:spcBef>
                <a:spcPts val="525"/>
              </a:spcBef>
              <a:defRPr sz="1800"/>
            </a:lvl1pPr>
            <a:lvl2pPr>
              <a:lnSpc>
                <a:spcPct val="100000"/>
              </a:lnSpc>
              <a:spcBef>
                <a:spcPts val="525"/>
              </a:spcBef>
              <a:defRPr sz="1500"/>
            </a:lvl2pPr>
            <a:lvl3pPr>
              <a:lnSpc>
                <a:spcPct val="100000"/>
              </a:lnSpc>
              <a:spcBef>
                <a:spcPts val="525"/>
              </a:spcBef>
              <a:defRPr sz="1350"/>
            </a:lvl3pPr>
            <a:lvl4pPr>
              <a:lnSpc>
                <a:spcPct val="100000"/>
              </a:lnSpc>
              <a:spcBef>
                <a:spcPts val="525"/>
              </a:spcBef>
              <a:defRPr sz="1200"/>
            </a:lvl4pPr>
            <a:lvl5pPr>
              <a:lnSpc>
                <a:spcPct val="100000"/>
              </a:lnSpc>
              <a:spcBef>
                <a:spcPts val="525"/>
              </a:spcBef>
              <a:defRPr sz="12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prstGeom prst="rect">
            <a:avLst/>
          </a:prstGeom>
          <a:ln w="10795">
            <a:solidFill>
              <a:schemeClr val="bg1"/>
            </a:solidFill>
            <a:prstDash val="dash"/>
            <a:miter lim="800000"/>
          </a:ln>
        </p:spPr>
        <p:txBody>
          <a:bodyPr/>
          <a:lstStyle>
            <a:lvl1pPr marL="294894" indent="-205740">
              <a:lnSpc>
                <a:spcPct val="100000"/>
              </a:lnSpc>
              <a:spcBef>
                <a:spcPts val="525"/>
              </a:spcBef>
              <a:defRPr sz="1800"/>
            </a:lvl1pPr>
            <a:lvl2pPr>
              <a:lnSpc>
                <a:spcPct val="100000"/>
              </a:lnSpc>
              <a:spcBef>
                <a:spcPts val="525"/>
              </a:spcBef>
              <a:defRPr sz="1500"/>
            </a:lvl2pPr>
            <a:lvl3pPr>
              <a:lnSpc>
                <a:spcPct val="100000"/>
              </a:lnSpc>
              <a:spcBef>
                <a:spcPts val="525"/>
              </a:spcBef>
              <a:defRPr sz="1350"/>
            </a:lvl3pPr>
            <a:lvl4pPr>
              <a:lnSpc>
                <a:spcPct val="100000"/>
              </a:lnSpc>
              <a:spcBef>
                <a:spcPts val="525"/>
              </a:spcBef>
              <a:defRPr sz="1200"/>
            </a:lvl4pPr>
            <a:lvl5pPr>
              <a:lnSpc>
                <a:spcPct val="100000"/>
              </a:lnSpc>
              <a:spcBef>
                <a:spcPts val="525"/>
              </a:spcBef>
              <a:defRPr sz="12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8" name="Footer Placeholder 7"/>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9" name="Slide Number Placeholder 8"/>
          <p:cNvSpPr>
            <a:spLocks noGrp="1"/>
          </p:cNvSpPr>
          <p:nvPr>
            <p:ph type="sldNum" sz="quarter" idx="12"/>
          </p:nvPr>
        </p:nvSpPr>
        <p:spPr>
          <a:xfrm>
            <a:off x="8613648" y="6305550"/>
            <a:ext cx="457200" cy="476250"/>
          </a:xfrm>
          <a:prstGeom prst="rect">
            <a:avLst/>
          </a:prstGeom>
        </p:spPr>
        <p:txBody>
          <a:bodyPr/>
          <a:lstStyle>
            <a:extLst/>
          </a:lstStyle>
          <a:p>
            <a:fld id="{F199A621-527F-4419-8114-66700E9D8B3C}" type="slidenum">
              <a:rPr lang="en-US" smtClean="0"/>
              <a:pPr/>
              <a:t>‹#›</a:t>
            </a:fld>
            <a:endParaRPr lang="en-US"/>
          </a:p>
        </p:txBody>
      </p:sp>
    </p:spTree>
    <p:extLst>
      <p:ext uri="{BB962C8B-B14F-4D97-AF65-F5344CB8AC3E}">
        <p14:creationId xmlns:p14="http://schemas.microsoft.com/office/powerpoint/2010/main" val="88797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a:prstGeom prst="rect">
            <a:avLst/>
          </a:prstGeo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4" name="Footer Placeholder 3"/>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5" name="Slide Number Placeholder 4"/>
          <p:cNvSpPr>
            <a:spLocks noGrp="1"/>
          </p:cNvSpPr>
          <p:nvPr>
            <p:ph type="sldNum" sz="quarter" idx="12"/>
          </p:nvPr>
        </p:nvSpPr>
        <p:spPr>
          <a:xfrm>
            <a:off x="8613648" y="6305550"/>
            <a:ext cx="457200" cy="476250"/>
          </a:xfrm>
          <a:prstGeom prst="rect">
            <a:avLst/>
          </a:prstGeom>
        </p:spPr>
        <p:txBody>
          <a:bodyPr/>
          <a:lstStyle>
            <a:extLst/>
          </a:lstStyle>
          <a:p>
            <a:fld id="{05DA4931-8AD3-4F39-AFC6-75B298129106}" type="slidenum">
              <a:rPr lang="en-US" smtClean="0"/>
              <a:pPr/>
              <a:t>‹#›</a:t>
            </a:fld>
            <a:endParaRPr lang="en-US"/>
          </a:p>
        </p:txBody>
      </p:sp>
    </p:spTree>
    <p:extLst>
      <p:ext uri="{BB962C8B-B14F-4D97-AF65-F5344CB8AC3E}">
        <p14:creationId xmlns:p14="http://schemas.microsoft.com/office/powerpoint/2010/main" val="406709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3" name="Footer Placeholder 2"/>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4" name="Slide Number Placeholder 3"/>
          <p:cNvSpPr>
            <a:spLocks noGrp="1"/>
          </p:cNvSpPr>
          <p:nvPr>
            <p:ph type="sldNum" sz="quarter" idx="12"/>
          </p:nvPr>
        </p:nvSpPr>
        <p:spPr>
          <a:xfrm>
            <a:off x="8613648" y="6305550"/>
            <a:ext cx="457200" cy="476250"/>
          </a:xfrm>
          <a:prstGeom prst="rect">
            <a:avLst/>
          </a:prstGeom>
        </p:spPr>
        <p:txBody>
          <a:bodyPr/>
          <a:lstStyle>
            <a:extLst/>
          </a:lstStyle>
          <a:p>
            <a:fld id="{E9BF9D10-0EE8-4FE1-A679-2758A24CF54E}" type="slidenum">
              <a:rPr lang="en-US" smtClean="0"/>
              <a:pPr/>
              <a:t>‹#›</a:t>
            </a:fld>
            <a:endParaRPr lang="en-US"/>
          </a:p>
        </p:txBody>
      </p:sp>
    </p:spTree>
    <p:extLst>
      <p:ext uri="{BB962C8B-B14F-4D97-AF65-F5344CB8AC3E}">
        <p14:creationId xmlns:p14="http://schemas.microsoft.com/office/powerpoint/2010/main" val="347695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prstGeom prst="rect">
            <a:avLst/>
          </a:prstGeom>
          <a:ln>
            <a:noFill/>
          </a:ln>
        </p:spPr>
        <p:txBody>
          <a:bodyPr anchor="b"/>
          <a:lstStyle>
            <a:lvl1pPr algn="l">
              <a:lnSpc>
                <a:spcPts val="1500"/>
              </a:lnSpc>
              <a:buNone/>
              <a:defRPr sz="165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a:prstGeom prst="rect">
            <a:avLst/>
          </a:prstGeom>
        </p:spPr>
        <p:txBody>
          <a:bodyPr/>
          <a:lstStyle>
            <a:lvl1pPr marL="34290" indent="0">
              <a:lnSpc>
                <a:spcPct val="100000"/>
              </a:lnSpc>
              <a:spcBef>
                <a:spcPts val="0"/>
              </a:spcBef>
              <a:buNone/>
              <a:defRPr sz="1050"/>
            </a:lvl1pPr>
            <a:lvl2pPr>
              <a:buNone/>
              <a:defRPr sz="900"/>
            </a:lvl2pPr>
            <a:lvl3pPr>
              <a:buNone/>
              <a:defRPr sz="750"/>
            </a:lvl3pPr>
            <a:lvl4pPr>
              <a:buNone/>
              <a:defRPr sz="675"/>
            </a:lvl4pPr>
            <a:lvl5pPr>
              <a:buNone/>
              <a:defRPr sz="675"/>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2"/>
            <a:ext cx="8153400" cy="3992563"/>
          </a:xfrm>
          <a:prstGeom prst="rect">
            <a:avLst/>
          </a:prstGeom>
        </p:spPr>
        <p:txBody>
          <a:bodyPr/>
          <a:lstStyle>
            <a:lvl1pPr>
              <a:defRPr sz="2400"/>
            </a:lvl1pPr>
            <a:lvl2pPr>
              <a:defRPr sz="2100"/>
            </a:lvl2pPr>
            <a:lvl3pPr>
              <a:defRPr sz="1800"/>
            </a:lvl3pPr>
            <a:lvl4pPr>
              <a:defRPr sz="1500"/>
            </a:lvl4pPr>
            <a:lvl5pPr>
              <a:defRPr sz="15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extLst/>
          </a:lstStyle>
          <a:p>
            <a:endParaRPr lang="en-US" dirty="0"/>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extLst/>
          </a:lstStyle>
          <a:p>
            <a:endParaRPr lang="en-US" dirty="0"/>
          </a:p>
        </p:txBody>
      </p:sp>
      <p:sp>
        <p:nvSpPr>
          <p:cNvPr id="7" name="Slide Number Placeholder 6"/>
          <p:cNvSpPr>
            <a:spLocks noGrp="1"/>
          </p:cNvSpPr>
          <p:nvPr>
            <p:ph type="sldNum" sz="quarter" idx="12"/>
          </p:nvPr>
        </p:nvSpPr>
        <p:spPr>
          <a:xfrm>
            <a:off x="8613648" y="6305550"/>
            <a:ext cx="457200" cy="476250"/>
          </a:xfrm>
          <a:prstGeom prst="rect">
            <a:avLst/>
          </a:prstGeom>
        </p:spPr>
        <p:txBody>
          <a:bodyPr/>
          <a:lstStyle>
            <a:extLst/>
          </a:lstStyle>
          <a:p>
            <a:fld id="{99F1CA9D-7821-47AD-A6E4-8DB98AEA0B3D}" type="slidenum">
              <a:rPr lang="en-US" smtClean="0"/>
              <a:pPr/>
              <a:t>‹#›</a:t>
            </a:fld>
            <a:endParaRPr lang="en-US"/>
          </a:p>
        </p:txBody>
      </p:sp>
    </p:spTree>
    <p:extLst>
      <p:ext uri="{BB962C8B-B14F-4D97-AF65-F5344CB8AC3E}">
        <p14:creationId xmlns:p14="http://schemas.microsoft.com/office/powerpoint/2010/main" val="222165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a:prstGeom prst="rect">
            <a:avLst/>
          </a:prstGeom>
        </p:spPr>
        <p:txBody>
          <a:bodyPr anchor="b">
            <a:noAutofit/>
          </a:bodyPr>
          <a:lstStyle>
            <a:lvl1pPr algn="l">
              <a:buNone/>
              <a:defRPr sz="1575"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7" name="Slide Number Placeholder 6"/>
          <p:cNvSpPr>
            <a:spLocks noGrp="1"/>
          </p:cNvSpPr>
          <p:nvPr>
            <p:ph type="sldNum" sz="quarter" idx="12"/>
          </p:nvPr>
        </p:nvSpPr>
        <p:spPr>
          <a:xfrm>
            <a:off x="8613648" y="6305550"/>
            <a:ext cx="457200" cy="476250"/>
          </a:xfrm>
          <a:prstGeom prst="rect">
            <a:avLst/>
          </a:prstGeom>
        </p:spPr>
        <p:txBody>
          <a:bodyPr/>
          <a:lstStyle>
            <a:extLst/>
          </a:lstStyle>
          <a:p>
            <a:fld id="{F6DDDB1C-7DF6-4C06-BC2C-8CA3CB84B2E6}"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68580" tIns="205740" rtlCol="0" anchor="t">
            <a:normAutofit/>
          </a:bodyPr>
          <a:lstStyle>
            <a:extLst/>
          </a:lstStyle>
          <a:p>
            <a:pPr marL="0" indent="-212598" algn="l" rtl="0" eaLnBrk="1" latinLnBrk="0" hangingPunct="1">
              <a:lnSpc>
                <a:spcPts val="2250"/>
              </a:lnSpc>
              <a:spcBef>
                <a:spcPts val="450"/>
              </a:spcBef>
              <a:buClr>
                <a:schemeClr val="accent1"/>
              </a:buClr>
              <a:buSzPct val="80000"/>
              <a:buFont typeface="Wingdings 2"/>
              <a:buNone/>
            </a:pPr>
            <a:endParaRPr kumimoji="0" lang="en-US" sz="24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5"/>
            <a:ext cx="44196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24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350"/>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350" dirty="0"/>
          </a:p>
        </p:txBody>
      </p:sp>
      <p:sp>
        <p:nvSpPr>
          <p:cNvPr id="4" name="Text Placeholder 3"/>
          <p:cNvSpPr>
            <a:spLocks noGrp="1"/>
          </p:cNvSpPr>
          <p:nvPr>
            <p:ph type="body" sz="half" idx="2"/>
          </p:nvPr>
        </p:nvSpPr>
        <p:spPr>
          <a:xfrm>
            <a:off x="838200" y="4800600"/>
            <a:ext cx="4419600" cy="762000"/>
          </a:xfrm>
          <a:prstGeom prst="rect">
            <a:avLst/>
          </a:prstGeom>
        </p:spPr>
        <p:txBody>
          <a:bodyPr anchor="ctr"/>
          <a:lstStyle>
            <a:lvl1pPr marL="0" indent="0" algn="l">
              <a:lnSpc>
                <a:spcPts val="1200"/>
              </a:lnSpc>
              <a:spcBef>
                <a:spcPts val="0"/>
              </a:spcBef>
              <a:buNone/>
              <a:defRPr sz="1050">
                <a:solidFill>
                  <a:srgbClr val="777777"/>
                </a:solidFill>
              </a:defRPr>
            </a:lvl1pPr>
            <a:lvl2pPr>
              <a:defRPr sz="900"/>
            </a:lvl2pPr>
            <a:lvl3pPr>
              <a:defRPr sz="750"/>
            </a:lvl3pPr>
            <a:lvl4pPr>
              <a:defRPr sz="675"/>
            </a:lvl4pPr>
            <a:lvl5pPr>
              <a:defRPr sz="675"/>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0502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1"/>
      </p:bgRef>
    </p:bg>
    <p:spTree>
      <p:nvGrpSpPr>
        <p:cNvPr id="1" name=""/>
        <p:cNvGrpSpPr/>
        <p:nvPr/>
      </p:nvGrpSpPr>
      <p:grpSpPr>
        <a:xfrm>
          <a:off x="0" y="0"/>
          <a:ext cx="0" cy="0"/>
          <a:chOff x="0" y="0"/>
          <a:chExt cx="0" cy="0"/>
        </a:xfrm>
      </p:grpSpPr>
      <p:grpSp>
        <p:nvGrpSpPr>
          <p:cNvPr id="6" name="Group 5"/>
          <p:cNvGrpSpPr/>
          <p:nvPr/>
        </p:nvGrpSpPr>
        <p:grpSpPr>
          <a:xfrm>
            <a:off x="5361" y="-54"/>
            <a:ext cx="9141714" cy="6858054"/>
            <a:chOff x="7148" y="-54"/>
            <a:chExt cx="12188952" cy="6858054"/>
          </a:xfrm>
        </p:grpSpPr>
        <p:sp>
          <p:nvSpPr>
            <p:cNvPr id="4" name="Rectangle 3"/>
            <p:cNvSpPr/>
            <p:nvPr/>
          </p:nvSpPr>
          <p:spPr>
            <a:xfrm>
              <a:off x="7148" y="0"/>
              <a:ext cx="12188952"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bwMode="invGray">
            <a:xfrm>
              <a:off x="1473566" y="-54"/>
              <a:ext cx="96070" cy="6858054"/>
            </a:xfrm>
            <a:prstGeom prst="rect">
              <a:avLst/>
            </a:prstGeom>
            <a:solidFill>
              <a:schemeClr val="bg2">
                <a:lumMod val="10000"/>
              </a:schemeClr>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350"/>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8" y="0"/>
              <a:ext cx="1495425" cy="6858000"/>
            </a:xfrm>
            <a:prstGeom prst="rect">
              <a:avLst/>
            </a:prstGeom>
          </p:spPr>
        </p:pic>
      </p:grpSp>
      <p:sp>
        <p:nvSpPr>
          <p:cNvPr id="16"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dirty="0"/>
          </a:p>
        </p:txBody>
      </p:sp>
      <p:sp>
        <p:nvSpPr>
          <p:cNvPr id="17"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8"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900">
                <a:solidFill>
                  <a:schemeClr val="tx2"/>
                </a:solidFill>
              </a:defRPr>
            </a:lvl1pPr>
            <a:extLst/>
          </a:lstStyle>
          <a:p>
            <a:endParaRPr lang="en-US" dirty="0"/>
          </a:p>
        </p:txBody>
      </p:sp>
      <p:sp>
        <p:nvSpPr>
          <p:cNvPr id="19"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900">
                <a:solidFill>
                  <a:schemeClr val="tx2"/>
                </a:solidFill>
                <a:effectLst/>
              </a:defRPr>
            </a:lvl1pPr>
            <a:extLst/>
          </a:lstStyle>
          <a:p>
            <a:endParaRPr lang="en-US" dirty="0"/>
          </a:p>
        </p:txBody>
      </p:sp>
      <p:sp>
        <p:nvSpPr>
          <p:cNvPr id="20"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900">
                <a:solidFill>
                  <a:schemeClr val="tx2"/>
                </a:solidFill>
                <a:effectLst/>
              </a:defRPr>
            </a:lvl1pPr>
            <a:extLst/>
          </a:lstStyle>
          <a:p>
            <a:fld id="{99F1CA9D-7821-47AD-A6E4-8DB98AEA0B3D}" type="slidenum">
              <a:rPr lang="en-US" smtClean="0"/>
              <a:pPr/>
              <a:t>‹#›</a:t>
            </a:fld>
            <a:endParaRPr lang="en-US"/>
          </a:p>
        </p:txBody>
      </p:sp>
    </p:spTree>
    <p:extLst>
      <p:ext uri="{BB962C8B-B14F-4D97-AF65-F5344CB8AC3E}">
        <p14:creationId xmlns:p14="http://schemas.microsoft.com/office/powerpoint/2010/main" val="1582574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latinLnBrk="0" hangingPunct="1">
        <a:spcBef>
          <a:spcPct val="0"/>
        </a:spcBef>
        <a:buNone/>
        <a:defRPr kumimoji="0" sz="3225" b="1" kern="1200">
          <a:solidFill>
            <a:schemeClr val="accent2"/>
          </a:solidFill>
          <a:effectLst/>
          <a:latin typeface="+mj-lt"/>
          <a:ea typeface="+mj-ea"/>
          <a:cs typeface="+mj-cs"/>
        </a:defRPr>
      </a:lvl1pPr>
      <a:extLst/>
    </p:titleStyle>
    <p:bodyStyle>
      <a:lvl1pPr marL="274320" indent="-212598" algn="l" rtl="0" eaLnBrk="1" latinLnBrk="0" hangingPunct="1">
        <a:lnSpc>
          <a:spcPct val="100000"/>
        </a:lnSpc>
        <a:spcBef>
          <a:spcPts val="450"/>
        </a:spcBef>
        <a:buClr>
          <a:schemeClr val="accent1"/>
        </a:buClr>
        <a:buSzPct val="80000"/>
        <a:buFont typeface="Wingdings 2"/>
        <a:buChar char=""/>
        <a:defRPr kumimoji="0" sz="2400" kern="1200">
          <a:solidFill>
            <a:schemeClr val="tx2"/>
          </a:solidFill>
          <a:latin typeface="+mn-lt"/>
          <a:ea typeface="+mn-ea"/>
          <a:cs typeface="+mn-cs"/>
        </a:defRPr>
      </a:lvl1pPr>
      <a:lvl2pPr marL="480060" indent="-178308" algn="l" rtl="0" eaLnBrk="1" latinLnBrk="0" hangingPunct="1">
        <a:lnSpc>
          <a:spcPct val="100000"/>
        </a:lnSpc>
        <a:spcBef>
          <a:spcPts val="413"/>
        </a:spcBef>
        <a:buClr>
          <a:schemeClr val="accent1"/>
        </a:buClr>
        <a:buFont typeface="Verdana"/>
        <a:buChar char="◦"/>
        <a:defRPr kumimoji="0" sz="2100" kern="1200">
          <a:solidFill>
            <a:schemeClr val="tx2"/>
          </a:solidFill>
          <a:latin typeface="+mn-lt"/>
          <a:ea typeface="+mn-ea"/>
          <a:cs typeface="+mn-cs"/>
        </a:defRPr>
      </a:lvl2pPr>
      <a:lvl3pPr marL="665226" indent="-171450" algn="l" rtl="0" eaLnBrk="1" latinLnBrk="0" hangingPunct="1">
        <a:lnSpc>
          <a:spcPct val="100000"/>
        </a:lnSpc>
        <a:spcBef>
          <a:spcPct val="20000"/>
        </a:spcBef>
        <a:buClr>
          <a:schemeClr val="accent2"/>
        </a:buClr>
        <a:buFont typeface="Wingdings 2"/>
        <a:buChar char=""/>
        <a:defRPr kumimoji="0" sz="1800" kern="1200">
          <a:solidFill>
            <a:schemeClr val="tx2"/>
          </a:solidFill>
          <a:latin typeface="+mn-lt"/>
          <a:ea typeface="+mn-ea"/>
          <a:cs typeface="+mn-cs"/>
        </a:defRPr>
      </a:lvl3pPr>
      <a:lvl4pPr marL="822960" indent="-130302" algn="l" rtl="0" eaLnBrk="1" latinLnBrk="0" hangingPunct="1">
        <a:lnSpc>
          <a:spcPct val="100000"/>
        </a:lnSpc>
        <a:spcBef>
          <a:spcPct val="20000"/>
        </a:spcBef>
        <a:buClr>
          <a:schemeClr val="accent3"/>
        </a:buClr>
        <a:buFont typeface="Wingdings 2"/>
        <a:buChar char=""/>
        <a:defRPr kumimoji="0" sz="1500" kern="1200">
          <a:solidFill>
            <a:schemeClr val="tx2"/>
          </a:solidFill>
          <a:latin typeface="+mn-lt"/>
          <a:ea typeface="+mn-ea"/>
          <a:cs typeface="+mn-cs"/>
        </a:defRPr>
      </a:lvl4pPr>
      <a:lvl5pPr marL="973836" indent="-137160" algn="l" rtl="0" eaLnBrk="1" latinLnBrk="0" hangingPunct="1">
        <a:lnSpc>
          <a:spcPct val="100000"/>
        </a:lnSpc>
        <a:spcBef>
          <a:spcPct val="20000"/>
        </a:spcBef>
        <a:buClr>
          <a:schemeClr val="accent4"/>
        </a:buClr>
        <a:buFont typeface="Wingdings 2"/>
        <a:buChar char=""/>
        <a:defRPr kumimoji="0" sz="1500" kern="1200">
          <a:solidFill>
            <a:schemeClr val="tx2"/>
          </a:solidFill>
          <a:latin typeface="+mn-lt"/>
          <a:ea typeface="+mn-ea"/>
          <a:cs typeface="+mn-cs"/>
        </a:defRPr>
      </a:lvl5pPr>
      <a:lvl6pPr marL="1131570" indent="-137160" algn="l" rtl="0" eaLnBrk="1" latinLnBrk="0" hangingPunct="1">
        <a:lnSpc>
          <a:spcPct val="100000"/>
        </a:lnSpc>
        <a:spcBef>
          <a:spcPct val="20000"/>
        </a:spcBef>
        <a:buClr>
          <a:schemeClr val="accent5"/>
        </a:buClr>
        <a:buFont typeface="Wingdings 2"/>
        <a:buChar char=""/>
        <a:defRPr kumimoji="0" sz="1500" kern="1200">
          <a:solidFill>
            <a:schemeClr val="tx1"/>
          </a:solidFill>
          <a:latin typeface="+mn-lt"/>
          <a:ea typeface="+mn-ea"/>
          <a:cs typeface="+mn-cs"/>
        </a:defRPr>
      </a:lvl6pPr>
      <a:lvl7pPr marL="1289304"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7pPr>
      <a:lvl8pPr marL="1440180"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8pPr>
      <a:lvl9pPr marL="1597914"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7512">
          <p15:clr>
            <a:srgbClr val="F26B43"/>
          </p15:clr>
        </p15:guide>
        <p15:guide id="4" pos="1176">
          <p15:clr>
            <a:srgbClr val="F26B43"/>
          </p15:clr>
        </p15:guide>
        <p15:guide id="5" orient="horz" pos="3936">
          <p15:clr>
            <a:srgbClr val="F26B43"/>
          </p15:clr>
        </p15:guide>
        <p15:guide id="6" orient="horz" pos="888">
          <p15:clr>
            <a:srgbClr val="F26B43"/>
          </p15:clr>
        </p15:guide>
        <p15:guide id="7" orient="horz" pos="1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57400"/>
            <a:ext cx="7406640" cy="1472184"/>
          </a:xfrm>
        </p:spPr>
        <p:txBody>
          <a:bodyPr rtlCol="0">
            <a:normAutofit fontScale="90000"/>
          </a:bodyPr>
          <a:lstStyle/>
          <a:p>
            <a:pPr fontAlgn="auto">
              <a:spcAft>
                <a:spcPts val="0"/>
              </a:spcAft>
              <a:defRPr/>
            </a:pPr>
            <a:r>
              <a:rPr lang="en-US" sz="3200" u="sng" dirty="0" smtClean="0"/>
              <a:t>DISORDERS OF PREGNANCY AND PLACENTA</a:t>
            </a:r>
            <a:r>
              <a:rPr lang="en-US" sz="3200" dirty="0" smtClean="0"/>
              <a:t/>
            </a:r>
            <a:br>
              <a:rPr lang="en-US" sz="3200" dirty="0" smtClean="0"/>
            </a:br>
            <a:r>
              <a:rPr lang="en-US" sz="3200" b="1" dirty="0" smtClean="0"/>
              <a:t>ECTOPIC PREGNANCY, SPONTANEOUS ABORTION AND GESTATIONAL TROPHOBLASTIC DISEASE</a:t>
            </a:r>
            <a:r>
              <a:rPr lang="en-US" sz="3600" b="1" dirty="0" smtClean="0"/>
              <a:t>.</a:t>
            </a:r>
            <a:endParaRPr lang="en-US" sz="3600" b="1" dirty="0"/>
          </a:p>
        </p:txBody>
      </p:sp>
      <p:sp>
        <p:nvSpPr>
          <p:cNvPr id="4" name="Subtitle 3"/>
          <p:cNvSpPr>
            <a:spLocks noGrp="1"/>
          </p:cNvSpPr>
          <p:nvPr>
            <p:ph type="subTitle" idx="1"/>
          </p:nvPr>
        </p:nvSpPr>
        <p:spPr>
          <a:xfrm>
            <a:off x="1295400" y="3529584"/>
            <a:ext cx="7406640" cy="1752600"/>
          </a:xfrm>
        </p:spPr>
        <p:txBody>
          <a:bodyPr>
            <a:normAutofit lnSpcReduction="10000"/>
          </a:bodyPr>
          <a:lstStyle/>
          <a:p>
            <a:endParaRPr lang="en-US" dirty="0" smtClean="0"/>
          </a:p>
          <a:p>
            <a:r>
              <a:rPr lang="en-US" dirty="0" smtClean="0"/>
              <a:t>SUFIA HUSAIN</a:t>
            </a:r>
          </a:p>
          <a:p>
            <a:r>
              <a:rPr lang="en-US" dirty="0" smtClean="0"/>
              <a:t>Pathology</a:t>
            </a:r>
          </a:p>
          <a:p>
            <a:r>
              <a:rPr lang="en-US" dirty="0" smtClean="0"/>
              <a:t>KSU, Riyadh</a:t>
            </a:r>
          </a:p>
          <a:p>
            <a:r>
              <a:rPr lang="en-US" dirty="0" smtClean="0"/>
              <a:t>April 2015</a:t>
            </a:r>
            <a:endParaRPr lang="en-US" dirty="0"/>
          </a:p>
        </p:txBody>
      </p:sp>
    </p:spTree>
    <p:extLst>
      <p:ext uri="{BB962C8B-B14F-4D97-AF65-F5344CB8AC3E}">
        <p14:creationId xmlns:p14="http://schemas.microsoft.com/office/powerpoint/2010/main" val="67516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normAutofit/>
          </a:bodyPr>
          <a:lstStyle/>
          <a:p>
            <a:r>
              <a:rPr lang="en-US" sz="3200" dirty="0" smtClean="0"/>
              <a:t>Spontaneous abortion (SAB)/ Miscarriage</a:t>
            </a:r>
          </a:p>
        </p:txBody>
      </p:sp>
      <p:sp>
        <p:nvSpPr>
          <p:cNvPr id="6147" name="Content Placeholder 1"/>
          <p:cNvSpPr>
            <a:spLocks noGrp="1"/>
          </p:cNvSpPr>
          <p:nvPr>
            <p:ph sz="half" idx="1"/>
          </p:nvPr>
        </p:nvSpPr>
        <p:spPr>
          <a:xfrm>
            <a:off x="1435608" y="1417320"/>
            <a:ext cx="7708392" cy="3611880"/>
          </a:xfrm>
        </p:spPr>
        <p:txBody>
          <a:bodyPr>
            <a:normAutofit fontScale="85000" lnSpcReduction="20000"/>
          </a:bodyPr>
          <a:lstStyle/>
          <a:p>
            <a:r>
              <a:rPr lang="en-US" sz="2800" b="1" dirty="0" smtClean="0"/>
              <a:t>Also known as miscarriage</a:t>
            </a:r>
          </a:p>
          <a:p>
            <a:r>
              <a:rPr lang="en-US" sz="2800" dirty="0" smtClean="0"/>
              <a:t>It</a:t>
            </a:r>
            <a:r>
              <a:rPr lang="en-US" sz="2800" b="1" dirty="0" smtClean="0"/>
              <a:t> </a:t>
            </a:r>
            <a:r>
              <a:rPr lang="en-US" sz="2800" dirty="0"/>
              <a:t>is the spontaneous end of a pregnancy at a stage where the embryo or fetus is incapable of </a:t>
            </a:r>
            <a:r>
              <a:rPr lang="en-US" sz="2800" dirty="0" smtClean="0"/>
              <a:t>surviving. </a:t>
            </a:r>
            <a:endParaRPr lang="en-US" sz="2800" dirty="0"/>
          </a:p>
          <a:p>
            <a:r>
              <a:rPr lang="en-US" sz="2800" dirty="0"/>
              <a:t>Miscarriages that occur before the sixth week of gestation are </a:t>
            </a:r>
            <a:r>
              <a:rPr lang="en-US" sz="2800" dirty="0" smtClean="0"/>
              <a:t>called </a:t>
            </a:r>
            <a:r>
              <a:rPr lang="en-US" sz="2800" i="1" dirty="0"/>
              <a:t>early pregnancy loss</a:t>
            </a:r>
            <a:r>
              <a:rPr lang="en-US" sz="2800" dirty="0"/>
              <a:t> or </a:t>
            </a:r>
            <a:r>
              <a:rPr lang="en-US" sz="2800" i="1" dirty="0"/>
              <a:t>chemical pregnancy</a:t>
            </a:r>
            <a:r>
              <a:rPr lang="en-US" sz="2800" dirty="0"/>
              <a:t>. </a:t>
            </a:r>
          </a:p>
          <a:p>
            <a:r>
              <a:rPr lang="en-US" sz="2800" dirty="0"/>
              <a:t>Miscarriages that occur after the sixth </a:t>
            </a:r>
            <a:r>
              <a:rPr lang="en-US" sz="2800" dirty="0" smtClean="0"/>
              <a:t>week of gestation </a:t>
            </a:r>
            <a:r>
              <a:rPr lang="en-US" sz="2800" dirty="0"/>
              <a:t>are </a:t>
            </a:r>
            <a:r>
              <a:rPr lang="en-US" sz="2800" dirty="0" smtClean="0"/>
              <a:t>called </a:t>
            </a:r>
            <a:r>
              <a:rPr lang="en-US" sz="2800" i="1" dirty="0"/>
              <a:t>clinical spontaneous abortion.</a:t>
            </a:r>
            <a:endParaRPr lang="en-US" sz="2800" dirty="0"/>
          </a:p>
          <a:p>
            <a:pPr fontAlgn="auto">
              <a:spcAft>
                <a:spcPts val="0"/>
              </a:spcAft>
              <a:buFont typeface="Arial" pitchFamily="34" charset="0"/>
              <a:buChar char="•"/>
              <a:defRPr/>
            </a:pPr>
            <a:r>
              <a:rPr lang="en-US" sz="2800" dirty="0" smtClean="0"/>
              <a:t>About 10-25</a:t>
            </a:r>
            <a:r>
              <a:rPr lang="en-US" sz="2800" dirty="0"/>
              <a:t>% of all </a:t>
            </a:r>
            <a:r>
              <a:rPr lang="en-US" sz="2800" dirty="0" smtClean="0"/>
              <a:t>pregnancies end </a:t>
            </a:r>
            <a:r>
              <a:rPr lang="en-US" sz="2800" dirty="0"/>
              <a:t>in miscarriage. </a:t>
            </a:r>
          </a:p>
          <a:p>
            <a:pPr fontAlgn="auto">
              <a:spcAft>
                <a:spcPts val="0"/>
              </a:spcAft>
              <a:buFont typeface="Arial" pitchFamily="34" charset="0"/>
              <a:buChar char="•"/>
              <a:defRPr/>
            </a:pPr>
            <a:r>
              <a:rPr lang="en-US" sz="2800" dirty="0"/>
              <a:t>Most miscarriages occur during the first 13 weeks of pregnancy. </a:t>
            </a:r>
            <a:br>
              <a:rPr lang="en-US" sz="2800" dirty="0"/>
            </a:br>
            <a:endParaRPr lang="en-US" dirty="0" smtClean="0"/>
          </a:p>
        </p:txBody>
      </p:sp>
      <p:pic>
        <p:nvPicPr>
          <p:cNvPr id="7" name="Picture 6"/>
          <p:cNvPicPr>
            <a:picLocks noChangeAspect="1"/>
          </p:cNvPicPr>
          <p:nvPr/>
        </p:nvPicPr>
        <p:blipFill>
          <a:blip r:embed="rId2"/>
          <a:stretch>
            <a:fillRect/>
          </a:stretch>
        </p:blipFill>
        <p:spPr>
          <a:xfrm>
            <a:off x="5391605" y="4547983"/>
            <a:ext cx="3542083" cy="2091109"/>
          </a:xfrm>
          <a:prstGeom prst="rect">
            <a:avLst/>
          </a:prstGeom>
        </p:spPr>
      </p:pic>
      <p:sp>
        <p:nvSpPr>
          <p:cNvPr id="8" name="Rectangle 7"/>
          <p:cNvSpPr/>
          <p:nvPr/>
        </p:nvSpPr>
        <p:spPr>
          <a:xfrm>
            <a:off x="5334000" y="6642556"/>
            <a:ext cx="4572000" cy="215444"/>
          </a:xfrm>
          <a:prstGeom prst="rect">
            <a:avLst/>
          </a:prstGeom>
        </p:spPr>
        <p:txBody>
          <a:bodyPr>
            <a:spAutoFit/>
          </a:bodyPr>
          <a:lstStyle/>
          <a:p>
            <a:r>
              <a:rPr lang="en-US" sz="800" dirty="0"/>
              <a:t>http://www.symptomsandtreatment.net/wp-content/uploads/2011/11/Miscarriage.jpg</a:t>
            </a:r>
          </a:p>
        </p:txBody>
      </p:sp>
    </p:spTree>
    <p:extLst>
      <p:ext uri="{BB962C8B-B14F-4D97-AF65-F5344CB8AC3E}">
        <p14:creationId xmlns:p14="http://schemas.microsoft.com/office/powerpoint/2010/main" val="277855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r>
              <a:rPr lang="en-US" dirty="0" smtClean="0"/>
              <a:t>Causes of SAB/Miscarriage:</a:t>
            </a:r>
          </a:p>
        </p:txBody>
      </p:sp>
      <p:sp>
        <p:nvSpPr>
          <p:cNvPr id="7171" name="Content Placeholder 1"/>
          <p:cNvSpPr>
            <a:spLocks noGrp="1"/>
          </p:cNvSpPr>
          <p:nvPr>
            <p:ph idx="1"/>
          </p:nvPr>
        </p:nvSpPr>
        <p:spPr>
          <a:xfrm>
            <a:off x="1295400" y="1628775"/>
            <a:ext cx="7638288" cy="4525963"/>
          </a:xfrm>
        </p:spPr>
        <p:txBody>
          <a:bodyPr>
            <a:normAutofit fontScale="85000" lnSpcReduction="20000"/>
          </a:bodyPr>
          <a:lstStyle/>
          <a:p>
            <a:r>
              <a:rPr lang="en-US" dirty="0"/>
              <a:t>Most miscarriages occur during the first trimester.</a:t>
            </a:r>
          </a:p>
          <a:p>
            <a:r>
              <a:rPr lang="en-US" sz="2400" dirty="0" smtClean="0"/>
              <a:t>The cause of a miscarriage cannot always be determined. </a:t>
            </a:r>
          </a:p>
          <a:p>
            <a:r>
              <a:rPr lang="en-US" sz="2400" dirty="0" smtClean="0"/>
              <a:t>Miscarriages can occur for many reasons. Some of these causes include genetic, uterine or hormonal abnormalities like diabetes, collagen vascular disease (e.g. SLE), reproductive tract infections, and congenital (present at birth) abnormalities of the uterus</a:t>
            </a:r>
            <a:endParaRPr lang="en-US" sz="2400" b="1" dirty="0" smtClean="0"/>
          </a:p>
          <a:p>
            <a:r>
              <a:rPr lang="en-US" sz="2400" dirty="0" smtClean="0"/>
              <a:t>Chromosomal abnormalities of the fetus are the most common cause of early miscarriages.</a:t>
            </a:r>
          </a:p>
          <a:p>
            <a:r>
              <a:rPr lang="en-US" sz="2400" dirty="0" smtClean="0"/>
              <a:t>The causes are as follows</a:t>
            </a:r>
          </a:p>
          <a:p>
            <a:pPr>
              <a:buFont typeface="Wingdings 3" pitchFamily="18" charset="2"/>
              <a:buNone/>
            </a:pPr>
            <a:r>
              <a:rPr lang="en-US" sz="2000" b="1" dirty="0" smtClean="0"/>
              <a:t>1. </a:t>
            </a:r>
            <a:r>
              <a:rPr lang="en-US" sz="2000" b="1" dirty="0"/>
              <a:t>Chromosomal abnormalities</a:t>
            </a:r>
            <a:r>
              <a:rPr lang="en-US" sz="2000" dirty="0"/>
              <a:t>:  </a:t>
            </a:r>
          </a:p>
          <a:p>
            <a:pPr lvl="1">
              <a:buFont typeface="Wingdings" panose="05000000000000000000" pitchFamily="2" charset="2"/>
              <a:buChar char="Ø"/>
            </a:pPr>
            <a:r>
              <a:rPr lang="en-US" sz="2100" dirty="0"/>
              <a:t>Half of the </a:t>
            </a:r>
            <a:r>
              <a:rPr lang="en-US" sz="2100" dirty="0" smtClean="0"/>
              <a:t>1st </a:t>
            </a:r>
            <a:r>
              <a:rPr lang="en-US" sz="2100" dirty="0"/>
              <a:t>trimester miscarriages </a:t>
            </a:r>
            <a:r>
              <a:rPr lang="en-US" sz="2100" dirty="0" smtClean="0"/>
              <a:t>have </a:t>
            </a:r>
            <a:r>
              <a:rPr lang="en-US" sz="2100" dirty="0"/>
              <a:t>abnormal chromosomes. </a:t>
            </a:r>
            <a:endParaRPr lang="en-US" sz="2100" dirty="0" smtClean="0"/>
          </a:p>
          <a:p>
            <a:pPr lvl="1">
              <a:buFont typeface="Wingdings" panose="05000000000000000000" pitchFamily="2" charset="2"/>
              <a:buChar char="Ø"/>
            </a:pPr>
            <a:r>
              <a:rPr lang="en-US" sz="2100" dirty="0" smtClean="0"/>
              <a:t>Chromosomal abnormalities also become more common with aging, and women over age 35 have a higher rate of miscarriage than younger women. </a:t>
            </a:r>
          </a:p>
          <a:p>
            <a:pPr lvl="1">
              <a:buFont typeface="Wingdings" panose="05000000000000000000" pitchFamily="2" charset="2"/>
              <a:buChar char="Ø"/>
            </a:pPr>
            <a:r>
              <a:rPr lang="en-US" sz="2100" dirty="0" smtClean="0"/>
              <a:t>A </a:t>
            </a:r>
            <a:r>
              <a:rPr lang="en-US" sz="2100" dirty="0"/>
              <a:t>pregnancy with a genetic problem has a 95% probability of ending in miscarriage</a:t>
            </a:r>
            <a:r>
              <a:rPr lang="en-US" sz="1700" dirty="0"/>
              <a:t>.   </a:t>
            </a:r>
            <a:endParaRPr lang="en-US" sz="2100" dirty="0"/>
          </a:p>
          <a:p>
            <a:endParaRPr lang="en-US" sz="2400" dirty="0" smtClean="0"/>
          </a:p>
          <a:p>
            <a:endParaRPr lang="en-US" dirty="0" smtClean="0"/>
          </a:p>
        </p:txBody>
      </p:sp>
    </p:spTree>
    <p:extLst>
      <p:ext uri="{BB962C8B-B14F-4D97-AF65-F5344CB8AC3E}">
        <p14:creationId xmlns:p14="http://schemas.microsoft.com/office/powerpoint/2010/main" val="386604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r>
              <a:rPr lang="en-US" dirty="0" smtClean="0"/>
              <a:t>Causes of SAB/miscarriage</a:t>
            </a:r>
          </a:p>
        </p:txBody>
      </p:sp>
      <p:sp>
        <p:nvSpPr>
          <p:cNvPr id="9219" name="Content Placeholder 1"/>
          <p:cNvSpPr>
            <a:spLocks noGrp="1"/>
          </p:cNvSpPr>
          <p:nvPr>
            <p:ph idx="1"/>
          </p:nvPr>
        </p:nvSpPr>
        <p:spPr>
          <a:xfrm>
            <a:off x="1295400" y="1481138"/>
            <a:ext cx="7741096" cy="5300662"/>
          </a:xfrm>
        </p:spPr>
        <p:txBody>
          <a:bodyPr>
            <a:normAutofit fontScale="92500" lnSpcReduction="20000"/>
          </a:bodyPr>
          <a:lstStyle/>
          <a:p>
            <a:pPr>
              <a:buFont typeface="Wingdings 3" pitchFamily="18" charset="2"/>
              <a:buNone/>
            </a:pPr>
            <a:r>
              <a:rPr lang="en-US" sz="1900" b="1" dirty="0" smtClean="0"/>
              <a:t>2. Hormonal problems: </a:t>
            </a:r>
            <a:r>
              <a:rPr lang="en-US" sz="1900" dirty="0" smtClean="0"/>
              <a:t>there is an increased risk of miscarriage with </a:t>
            </a:r>
          </a:p>
          <a:p>
            <a:pPr lvl="1">
              <a:buFont typeface="Wingdings" panose="05000000000000000000" pitchFamily="2" charset="2"/>
              <a:buChar char="Ø"/>
            </a:pPr>
            <a:r>
              <a:rPr lang="en-US" sz="1900" dirty="0" smtClean="0"/>
              <a:t>Cushing’s Syndrome </a:t>
            </a:r>
          </a:p>
          <a:p>
            <a:pPr lvl="1">
              <a:buFont typeface="Wingdings" panose="05000000000000000000" pitchFamily="2" charset="2"/>
              <a:buChar char="Ø"/>
            </a:pPr>
            <a:r>
              <a:rPr lang="en-US" sz="1900" dirty="0" smtClean="0"/>
              <a:t>Thyroid disease </a:t>
            </a:r>
          </a:p>
          <a:p>
            <a:pPr lvl="1">
              <a:buFont typeface="Wingdings" panose="05000000000000000000" pitchFamily="2" charset="2"/>
              <a:buChar char="Ø"/>
            </a:pPr>
            <a:r>
              <a:rPr lang="en-US" sz="1900" dirty="0"/>
              <a:t>P</a:t>
            </a:r>
            <a:r>
              <a:rPr lang="en-US" sz="1900" dirty="0" smtClean="0"/>
              <a:t>olycystic ovary syndrome (PCOS).  </a:t>
            </a:r>
          </a:p>
          <a:p>
            <a:pPr lvl="1">
              <a:buFont typeface="Wingdings" panose="05000000000000000000" pitchFamily="2" charset="2"/>
              <a:buChar char="Ø"/>
            </a:pPr>
            <a:r>
              <a:rPr lang="en-US" sz="1900" dirty="0" smtClean="0"/>
              <a:t>Diabetes: good </a:t>
            </a:r>
            <a:r>
              <a:rPr lang="en-US" sz="1900" dirty="0"/>
              <a:t>control of blood sugars during pregnancy is </a:t>
            </a:r>
            <a:r>
              <a:rPr lang="en-US" sz="1900" dirty="0" smtClean="0"/>
              <a:t>important. If the diabetes is not well controlled, there is increase risk of miscarriages and also of the baby  to have birth defects. </a:t>
            </a:r>
          </a:p>
          <a:p>
            <a:pPr lvl="1">
              <a:buFont typeface="Wingdings" panose="05000000000000000000" pitchFamily="2" charset="2"/>
              <a:buChar char="Ø"/>
            </a:pPr>
            <a:r>
              <a:rPr lang="en-US" sz="1900" dirty="0" smtClean="0"/>
              <a:t>It is suggested that inadequate function of the corpus luteum in the ovary (which produces progesterone necessary for maintenance of the very early stages of pregnancy) leads to </a:t>
            </a:r>
            <a:r>
              <a:rPr lang="en-US" sz="1900" dirty="0" err="1" smtClean="0"/>
              <a:t>progeterone</a:t>
            </a:r>
            <a:r>
              <a:rPr lang="en-US" sz="1900" dirty="0" smtClean="0"/>
              <a:t> deficiency which may lead to miscarriage.   </a:t>
            </a:r>
          </a:p>
          <a:p>
            <a:pPr>
              <a:buFont typeface="Wingdings 3" pitchFamily="18" charset="2"/>
              <a:buNone/>
            </a:pPr>
            <a:r>
              <a:rPr lang="en-US" sz="1900" b="1" dirty="0"/>
              <a:t>3. Infections</a:t>
            </a:r>
            <a:r>
              <a:rPr lang="en-US" sz="1900" dirty="0" smtClean="0"/>
              <a:t>: </a:t>
            </a:r>
            <a:r>
              <a:rPr lang="en-US" sz="1900" dirty="0"/>
              <a:t>infections by Listeria </a:t>
            </a:r>
            <a:r>
              <a:rPr lang="en-US" sz="1900" dirty="0" err="1"/>
              <a:t>monocytogenes</a:t>
            </a:r>
            <a:r>
              <a:rPr lang="en-US" sz="1900" dirty="0"/>
              <a:t>, Toxoplasma </a:t>
            </a:r>
            <a:r>
              <a:rPr lang="en-US" sz="1900" dirty="0" err="1"/>
              <a:t>gondii</a:t>
            </a:r>
            <a:r>
              <a:rPr lang="en-US" sz="1900" dirty="0"/>
              <a:t>, parvovirus B19, rubella, herpes simplex, cytomegalovirus and lymphocytic </a:t>
            </a:r>
            <a:r>
              <a:rPr lang="en-US" sz="1900" dirty="0" err="1"/>
              <a:t>choriomeningitis</a:t>
            </a:r>
            <a:r>
              <a:rPr lang="en-US" sz="1900" dirty="0"/>
              <a:t> virus </a:t>
            </a:r>
            <a:r>
              <a:rPr lang="en-US" sz="1900" dirty="0" err="1" smtClean="0"/>
              <a:t>etc</a:t>
            </a:r>
            <a:r>
              <a:rPr lang="en-US" sz="1900" dirty="0" smtClean="0"/>
              <a:t> </a:t>
            </a:r>
            <a:r>
              <a:rPr lang="en-US" sz="1900" dirty="0"/>
              <a:t>are associated with an increased risk of pregnancy </a:t>
            </a:r>
            <a:r>
              <a:rPr lang="en-US" sz="1900" dirty="0" smtClean="0"/>
              <a:t>loss.</a:t>
            </a:r>
            <a:endParaRPr lang="en-US" sz="1900" dirty="0"/>
          </a:p>
          <a:p>
            <a:pPr>
              <a:buNone/>
            </a:pPr>
            <a:r>
              <a:rPr lang="en-US" sz="1900" b="1" dirty="0" smtClean="0"/>
              <a:t>4</a:t>
            </a:r>
            <a:r>
              <a:rPr lang="en-US" sz="1900" b="1" dirty="0"/>
              <a:t>. Maternal health </a:t>
            </a:r>
            <a:r>
              <a:rPr lang="en-US" sz="1900" b="1" dirty="0" smtClean="0"/>
              <a:t>problems can predispose to miscarriages </a:t>
            </a:r>
            <a:r>
              <a:rPr lang="en-US" sz="1900" b="1" dirty="0"/>
              <a:t>e.g. </a:t>
            </a:r>
            <a:r>
              <a:rPr lang="en-US" sz="1900" dirty="0" smtClean="0"/>
              <a:t>systemic </a:t>
            </a:r>
            <a:r>
              <a:rPr lang="en-US" sz="1900" dirty="0"/>
              <a:t>lupus erythematosus and </a:t>
            </a:r>
            <a:r>
              <a:rPr lang="en-US" sz="1900" dirty="0" err="1"/>
              <a:t>antiphospholipid</a:t>
            </a:r>
            <a:r>
              <a:rPr lang="en-US" sz="1900" dirty="0"/>
              <a:t> antibody </a:t>
            </a:r>
            <a:r>
              <a:rPr lang="en-US" sz="1900" dirty="0" smtClean="0"/>
              <a:t>syndrome </a:t>
            </a:r>
          </a:p>
          <a:p>
            <a:pPr>
              <a:buNone/>
            </a:pPr>
            <a:r>
              <a:rPr lang="en-US" sz="1900" b="1" dirty="0" smtClean="0"/>
              <a:t>5</a:t>
            </a:r>
            <a:r>
              <a:rPr lang="en-US" sz="1900" b="1" dirty="0"/>
              <a:t>. </a:t>
            </a:r>
            <a:r>
              <a:rPr lang="en-US" sz="1900" b="1" dirty="0" smtClean="0"/>
              <a:t>Lifestyle:</a:t>
            </a:r>
            <a:r>
              <a:rPr lang="en-US" sz="1900" dirty="0" smtClean="0"/>
              <a:t> </a:t>
            </a:r>
            <a:r>
              <a:rPr lang="en-US" sz="1900" dirty="0"/>
              <a:t>smoking, drug use, malnutrition, excessive caffeine and exposure to radiation or toxic </a:t>
            </a:r>
            <a:r>
              <a:rPr lang="en-US" sz="1900" dirty="0" smtClean="0"/>
              <a:t>substances</a:t>
            </a:r>
          </a:p>
          <a:p>
            <a:pPr>
              <a:buNone/>
            </a:pPr>
            <a:r>
              <a:rPr lang="en-US" sz="1900" b="1" dirty="0" smtClean="0"/>
              <a:t>6. Maternal </a:t>
            </a:r>
            <a:r>
              <a:rPr lang="en-US" sz="1900" b="1" dirty="0"/>
              <a:t>age</a:t>
            </a:r>
            <a:r>
              <a:rPr lang="en-US" sz="1900" dirty="0"/>
              <a:t>: SABs increase after age 35 due to ovum </a:t>
            </a:r>
            <a:r>
              <a:rPr lang="en-US" sz="1900" dirty="0" smtClean="0"/>
              <a:t>abnormalities</a:t>
            </a:r>
          </a:p>
          <a:p>
            <a:pPr>
              <a:buNone/>
            </a:pPr>
            <a:r>
              <a:rPr lang="en-US" sz="1900" b="1" dirty="0" smtClean="0"/>
              <a:t>7. </a:t>
            </a:r>
            <a:r>
              <a:rPr lang="en-US" sz="1900" b="1" dirty="0"/>
              <a:t>Maternal trauma </a:t>
            </a:r>
          </a:p>
          <a:p>
            <a:pPr>
              <a:buNone/>
            </a:pPr>
            <a:endParaRPr lang="en-US" sz="2000" dirty="0"/>
          </a:p>
          <a:p>
            <a:pPr>
              <a:buNone/>
            </a:pPr>
            <a:endParaRPr lang="en-US" sz="2000" dirty="0"/>
          </a:p>
          <a:p>
            <a:pPr>
              <a:buFont typeface="Wingdings 3" pitchFamily="18" charset="2"/>
              <a:buNone/>
            </a:pPr>
            <a:endParaRPr lang="en-US" sz="2000" dirty="0" smtClean="0"/>
          </a:p>
          <a:p>
            <a:pPr>
              <a:buFont typeface="Wingdings 3" pitchFamily="18" charset="2"/>
              <a:buNone/>
            </a:pPr>
            <a:endParaRPr lang="en-US" sz="2000" dirty="0" smtClean="0"/>
          </a:p>
        </p:txBody>
      </p:sp>
    </p:spTree>
    <p:extLst>
      <p:ext uri="{BB962C8B-B14F-4D97-AF65-F5344CB8AC3E}">
        <p14:creationId xmlns:p14="http://schemas.microsoft.com/office/powerpoint/2010/main" val="378701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r>
              <a:rPr lang="en-US" dirty="0" smtClean="0"/>
              <a:t>Causes of SAB/miscarriage</a:t>
            </a:r>
          </a:p>
        </p:txBody>
      </p:sp>
      <p:sp>
        <p:nvSpPr>
          <p:cNvPr id="11267" name="Content Placeholder 1"/>
          <p:cNvSpPr>
            <a:spLocks noGrp="1"/>
          </p:cNvSpPr>
          <p:nvPr>
            <p:ph sz="half" idx="1"/>
          </p:nvPr>
        </p:nvSpPr>
        <p:spPr>
          <a:xfrm>
            <a:off x="1143000" y="1371600"/>
            <a:ext cx="3322260" cy="5153744"/>
          </a:xfrm>
        </p:spPr>
        <p:txBody>
          <a:bodyPr>
            <a:normAutofit fontScale="92500" lnSpcReduction="20000"/>
          </a:bodyPr>
          <a:lstStyle/>
          <a:p>
            <a:pPr>
              <a:buFont typeface="Wingdings 3" pitchFamily="18" charset="2"/>
              <a:buNone/>
            </a:pPr>
            <a:endParaRPr lang="en-US" b="1" dirty="0" smtClean="0"/>
          </a:p>
          <a:p>
            <a:pPr>
              <a:buFont typeface="Wingdings 3" pitchFamily="18" charset="2"/>
              <a:buNone/>
            </a:pPr>
            <a:r>
              <a:rPr lang="en-US" b="1" dirty="0" smtClean="0"/>
              <a:t>8. Abnormal structural anatomy </a:t>
            </a:r>
            <a:r>
              <a:rPr lang="en-US" dirty="0" smtClean="0"/>
              <a:t>of the uterus can also cause miscarriages</a:t>
            </a:r>
            <a:r>
              <a:rPr lang="en-US" dirty="0"/>
              <a:t> </a:t>
            </a:r>
            <a:r>
              <a:rPr lang="en-US" dirty="0" smtClean="0"/>
              <a:t>e.g. </a:t>
            </a:r>
            <a:r>
              <a:rPr lang="en-US" dirty="0" err="1" smtClean="0"/>
              <a:t>septate</a:t>
            </a:r>
            <a:r>
              <a:rPr lang="en-US" dirty="0" smtClean="0"/>
              <a:t> or </a:t>
            </a:r>
            <a:r>
              <a:rPr lang="en-US" dirty="0" err="1" smtClean="0"/>
              <a:t>bicornate</a:t>
            </a:r>
            <a:r>
              <a:rPr lang="en-US" dirty="0" smtClean="0"/>
              <a:t> uterus affect placental attachment and growth. Therefore, an embryo implanting on the septum would be at increased risk of miscarriage. Uncommonly uterine fibroids can interfere with the embryo implantation and blood supply, thereby causing miscarriage </a:t>
            </a:r>
          </a:p>
          <a:p>
            <a:pPr>
              <a:buFont typeface="Wingdings 3" pitchFamily="18" charset="2"/>
              <a:buNone/>
            </a:pPr>
            <a:r>
              <a:rPr lang="en-US" b="1" dirty="0" smtClean="0"/>
              <a:t>9</a:t>
            </a:r>
            <a:r>
              <a:rPr lang="en-US" b="1" dirty="0"/>
              <a:t>. </a:t>
            </a:r>
            <a:r>
              <a:rPr lang="en-US" b="1" dirty="0" smtClean="0"/>
              <a:t>Others:</a:t>
            </a:r>
            <a:r>
              <a:rPr lang="en-US" dirty="0" smtClean="0"/>
              <a:t> surgical </a:t>
            </a:r>
            <a:r>
              <a:rPr lang="en-US" dirty="0"/>
              <a:t>procedures in the uterus during pregnancy </a:t>
            </a:r>
            <a:r>
              <a:rPr lang="en-US" dirty="0" err="1"/>
              <a:t>e.g</a:t>
            </a:r>
            <a:r>
              <a:rPr lang="en-US" dirty="0"/>
              <a:t> amniocentesis and </a:t>
            </a:r>
            <a:r>
              <a:rPr lang="en-US" dirty="0" err="1"/>
              <a:t>chorionc</a:t>
            </a:r>
            <a:r>
              <a:rPr lang="en-US" dirty="0"/>
              <a:t> villus sampling.</a:t>
            </a:r>
          </a:p>
          <a:p>
            <a:pPr>
              <a:buFont typeface="Wingdings 3" pitchFamily="18" charset="2"/>
              <a:buNone/>
            </a:pPr>
            <a:endParaRPr lang="en-US" sz="2400" dirty="0" smtClean="0"/>
          </a:p>
          <a:p>
            <a:endParaRPr lang="en-US" dirty="0" smtClean="0"/>
          </a:p>
          <a:p>
            <a:endParaRPr lang="en-US" dirty="0" smtClean="0"/>
          </a:p>
        </p:txBody>
      </p:sp>
      <p:pic>
        <p:nvPicPr>
          <p:cNvPr id="2" name="Picture 1"/>
          <p:cNvPicPr>
            <a:picLocks noChangeAspect="1"/>
          </p:cNvPicPr>
          <p:nvPr/>
        </p:nvPicPr>
        <p:blipFill>
          <a:blip r:embed="rId2"/>
          <a:stretch>
            <a:fillRect/>
          </a:stretch>
        </p:blipFill>
        <p:spPr>
          <a:xfrm>
            <a:off x="4465260" y="1505943"/>
            <a:ext cx="4678740" cy="3587034"/>
          </a:xfrm>
          <a:prstGeom prst="rect">
            <a:avLst/>
          </a:prstGeom>
        </p:spPr>
      </p:pic>
      <p:sp>
        <p:nvSpPr>
          <p:cNvPr id="3" name="Rectangle 2"/>
          <p:cNvSpPr/>
          <p:nvPr/>
        </p:nvSpPr>
        <p:spPr>
          <a:xfrm>
            <a:off x="5029200" y="5181600"/>
            <a:ext cx="4572000" cy="215444"/>
          </a:xfrm>
          <a:prstGeom prst="rect">
            <a:avLst/>
          </a:prstGeom>
        </p:spPr>
        <p:txBody>
          <a:bodyPr>
            <a:spAutoFit/>
          </a:bodyPr>
          <a:lstStyle/>
          <a:p>
            <a:r>
              <a:rPr lang="en-US" sz="800" dirty="0"/>
              <a:t>http://www.acfs2000.com/assets/images/surgery_services/mullerian7.jpg</a:t>
            </a:r>
          </a:p>
        </p:txBody>
      </p:sp>
    </p:spTree>
    <p:extLst>
      <p:ext uri="{BB962C8B-B14F-4D97-AF65-F5344CB8AC3E}">
        <p14:creationId xmlns:p14="http://schemas.microsoft.com/office/powerpoint/2010/main" val="77319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dirty="0" smtClean="0"/>
              <a:t>Causes of SAB/miscarriage</a:t>
            </a:r>
          </a:p>
        </p:txBody>
      </p:sp>
      <p:sp>
        <p:nvSpPr>
          <p:cNvPr id="12291" name="Content Placeholder 1"/>
          <p:cNvSpPr>
            <a:spLocks noGrp="1"/>
          </p:cNvSpPr>
          <p:nvPr>
            <p:ph idx="1"/>
          </p:nvPr>
        </p:nvSpPr>
        <p:spPr/>
        <p:txBody>
          <a:bodyPr>
            <a:normAutofit/>
          </a:bodyPr>
          <a:lstStyle/>
          <a:p>
            <a:pPr>
              <a:buFont typeface="Wingdings 3" pitchFamily="18" charset="2"/>
              <a:buNone/>
            </a:pPr>
            <a:r>
              <a:rPr lang="en-US" b="1" dirty="0" smtClean="0"/>
              <a:t>Diagnosis</a:t>
            </a:r>
            <a:r>
              <a:rPr lang="en-US" b="1" dirty="0"/>
              <a:t>: </a:t>
            </a:r>
          </a:p>
          <a:p>
            <a:r>
              <a:rPr lang="en-US" dirty="0"/>
              <a:t>A miscarriage can be confirmed via ultrasound and by the examination of the passed tissue microscopically for the products of </a:t>
            </a:r>
            <a:r>
              <a:rPr lang="en-US" dirty="0" smtClean="0"/>
              <a:t>conception. The products of conception include chorionic </a:t>
            </a:r>
            <a:r>
              <a:rPr lang="en-US" dirty="0"/>
              <a:t>villi, </a:t>
            </a:r>
            <a:r>
              <a:rPr lang="en-US" dirty="0" err="1"/>
              <a:t>trophoblasts</a:t>
            </a:r>
            <a:r>
              <a:rPr lang="en-US" dirty="0"/>
              <a:t>, fetal parts, and background gestational changes in the endometrium. </a:t>
            </a:r>
          </a:p>
          <a:p>
            <a:r>
              <a:rPr lang="en-US" dirty="0"/>
              <a:t>Genetic tests may also be performed to look for </a:t>
            </a:r>
            <a:r>
              <a:rPr lang="en-US" dirty="0" smtClean="0"/>
              <a:t> chromosomal anomalies.</a:t>
            </a:r>
            <a:endParaRPr lang="en-US" dirty="0"/>
          </a:p>
          <a:p>
            <a:endParaRPr lang="en-US" dirty="0" smtClean="0"/>
          </a:p>
        </p:txBody>
      </p:sp>
    </p:spTree>
    <p:extLst>
      <p:ext uri="{BB962C8B-B14F-4D97-AF65-F5344CB8AC3E}">
        <p14:creationId xmlns:p14="http://schemas.microsoft.com/office/powerpoint/2010/main" val="27802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3581400"/>
            <a:ext cx="4341888" cy="357522"/>
          </a:xfrm>
        </p:spPr>
        <p:txBody>
          <a:bodyPr>
            <a:noAutofit/>
          </a:bodyPr>
          <a:lstStyle/>
          <a:p>
            <a:r>
              <a:rPr lang="en-US" sz="800" dirty="0"/>
              <a:t>"Human Embryo" by Dr. Vilas </a:t>
            </a:r>
            <a:r>
              <a:rPr lang="en-US" sz="800" dirty="0" err="1"/>
              <a:t>Gayakwad</a:t>
            </a:r>
            <a:r>
              <a:rPr lang="en-US" sz="800" dirty="0"/>
              <a:t> - Own work. Licensed under CC BY-SA 3.0 via Wikimedia Commons - http://commons.wikimedia.org/wiki/File:Human_Embryo.JPG#/media/File:Human_Embryo.JPG</a:t>
            </a:r>
          </a:p>
          <a:p>
            <a:endParaRPr lang="en-US" sz="800" dirty="0"/>
          </a:p>
        </p:txBody>
      </p:sp>
      <p:sp>
        <p:nvSpPr>
          <p:cNvPr id="4" name="Text Placeholder 3"/>
          <p:cNvSpPr>
            <a:spLocks noGrp="1"/>
          </p:cNvSpPr>
          <p:nvPr>
            <p:ph type="body" sz="half" idx="3"/>
          </p:nvPr>
        </p:nvSpPr>
        <p:spPr>
          <a:xfrm>
            <a:off x="4664074" y="3547813"/>
            <a:ext cx="4632325" cy="640080"/>
          </a:xfrm>
        </p:spPr>
        <p:txBody>
          <a:bodyPr>
            <a:normAutofit fontScale="55000" lnSpcReduction="20000"/>
          </a:bodyPr>
          <a:lstStyle/>
          <a:p>
            <a:r>
              <a:rPr lang="en-US" sz="1600" dirty="0"/>
              <a:t>"Human Embryo - Approximately 8 weeks estimated gestational age" by lunar caustic - Embryo. Licensed under CC BY 2.0 via Wikimedia Commons - http://commons.wikimedia.org/wiki/File:Human_Embryo_-_Approximately_8_weeks_estimated_gestational_age.jpg#/media/File:Human_Embryo_-_Approximately_8_weeks_estimated_gestational_age.jpg</a:t>
            </a:r>
          </a:p>
          <a:p>
            <a:endParaRPr lang="en-US" dirty="0"/>
          </a:p>
        </p:txBody>
      </p:sp>
      <p:pic>
        <p:nvPicPr>
          <p:cNvPr id="7" name="Content Placeholder 6"/>
          <p:cNvPicPr>
            <a:picLocks noGrp="1" noChangeAspect="1"/>
          </p:cNvPicPr>
          <p:nvPr>
            <p:ph sz="quarter" idx="2"/>
          </p:nvPr>
        </p:nvPicPr>
        <p:blipFill>
          <a:blip r:embed="rId2"/>
          <a:stretch>
            <a:fillRect/>
          </a:stretch>
        </p:blipFill>
        <p:spPr>
          <a:xfrm>
            <a:off x="0" y="457200"/>
            <a:ext cx="4479925" cy="2994966"/>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664075" y="477982"/>
            <a:ext cx="4479925" cy="3000000"/>
          </a:xfrm>
          <a:prstGeom prst="rect">
            <a:avLst/>
          </a:prstGeom>
        </p:spPr>
      </p:pic>
      <p:pic>
        <p:nvPicPr>
          <p:cNvPr id="9" name="Picture 8"/>
          <p:cNvPicPr>
            <a:picLocks noChangeAspect="1"/>
          </p:cNvPicPr>
          <p:nvPr/>
        </p:nvPicPr>
        <p:blipFill>
          <a:blip r:embed="rId4"/>
          <a:stretch>
            <a:fillRect/>
          </a:stretch>
        </p:blipFill>
        <p:spPr>
          <a:xfrm>
            <a:off x="-30657" y="3938922"/>
            <a:ext cx="4084674" cy="3267739"/>
          </a:xfrm>
          <a:prstGeom prst="rect">
            <a:avLst/>
          </a:prstGeom>
        </p:spPr>
      </p:pic>
      <p:pic>
        <p:nvPicPr>
          <p:cNvPr id="10" name="Picture 9"/>
          <p:cNvPicPr>
            <a:picLocks noChangeAspect="1"/>
          </p:cNvPicPr>
          <p:nvPr/>
        </p:nvPicPr>
        <p:blipFill>
          <a:blip r:embed="rId5"/>
          <a:stretch>
            <a:fillRect/>
          </a:stretch>
        </p:blipFill>
        <p:spPr>
          <a:xfrm>
            <a:off x="2330208" y="-94076"/>
            <a:ext cx="4237087" cy="703676"/>
          </a:xfrm>
          <a:prstGeom prst="rect">
            <a:avLst/>
          </a:prstGeom>
        </p:spPr>
      </p:pic>
      <p:pic>
        <p:nvPicPr>
          <p:cNvPr id="11" name="Picture 10"/>
          <p:cNvPicPr>
            <a:picLocks noChangeAspect="1"/>
          </p:cNvPicPr>
          <p:nvPr/>
        </p:nvPicPr>
        <p:blipFill>
          <a:blip r:embed="rId6"/>
          <a:stretch>
            <a:fillRect/>
          </a:stretch>
        </p:blipFill>
        <p:spPr>
          <a:xfrm>
            <a:off x="4861700" y="4127446"/>
            <a:ext cx="4084674" cy="2761727"/>
          </a:xfrm>
          <a:prstGeom prst="rect">
            <a:avLst/>
          </a:prstGeom>
        </p:spPr>
      </p:pic>
    </p:spTree>
    <p:extLst>
      <p:ext uri="{BB962C8B-B14F-4D97-AF65-F5344CB8AC3E}">
        <p14:creationId xmlns:p14="http://schemas.microsoft.com/office/powerpoint/2010/main" val="35089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 OF CONCEPTION</a:t>
            </a:r>
            <a:endParaRPr lang="en-US" dirty="0"/>
          </a:p>
        </p:txBody>
      </p:sp>
      <p:pic>
        <p:nvPicPr>
          <p:cNvPr id="6" name="Picture 5"/>
          <p:cNvPicPr>
            <a:picLocks noChangeAspect="1"/>
          </p:cNvPicPr>
          <p:nvPr/>
        </p:nvPicPr>
        <p:blipFill>
          <a:blip r:embed="rId2" cstate="print"/>
          <a:stretch>
            <a:fillRect/>
          </a:stretch>
        </p:blipFill>
        <p:spPr>
          <a:xfrm>
            <a:off x="4791079" y="1185769"/>
            <a:ext cx="4352921" cy="2895851"/>
          </a:xfrm>
          <a:prstGeom prst="rect">
            <a:avLst/>
          </a:prstGeom>
        </p:spPr>
      </p:pic>
      <p:pic>
        <p:nvPicPr>
          <p:cNvPr id="7" name="Picture 6"/>
          <p:cNvPicPr>
            <a:picLocks noChangeAspect="1"/>
          </p:cNvPicPr>
          <p:nvPr/>
        </p:nvPicPr>
        <p:blipFill>
          <a:blip r:embed="rId3" cstate="print"/>
          <a:stretch>
            <a:fillRect/>
          </a:stretch>
        </p:blipFill>
        <p:spPr>
          <a:xfrm>
            <a:off x="4791079" y="4305990"/>
            <a:ext cx="4352921" cy="2450804"/>
          </a:xfrm>
          <a:prstGeom prst="rect">
            <a:avLst/>
          </a:prstGeom>
        </p:spPr>
      </p:pic>
      <p:pic>
        <p:nvPicPr>
          <p:cNvPr id="3" name="Picture 2"/>
          <p:cNvPicPr>
            <a:picLocks noChangeAspect="1"/>
          </p:cNvPicPr>
          <p:nvPr/>
        </p:nvPicPr>
        <p:blipFill>
          <a:blip r:embed="rId4" cstate="print"/>
          <a:stretch>
            <a:fillRect/>
          </a:stretch>
        </p:blipFill>
        <p:spPr>
          <a:xfrm>
            <a:off x="-33793" y="1467590"/>
            <a:ext cx="4791079" cy="5228059"/>
          </a:xfrm>
          <a:prstGeom prst="rect">
            <a:avLst/>
          </a:prstGeom>
        </p:spPr>
      </p:pic>
    </p:spTree>
    <p:extLst>
      <p:ext uri="{BB962C8B-B14F-4D97-AF65-F5344CB8AC3E}">
        <p14:creationId xmlns:p14="http://schemas.microsoft.com/office/powerpoint/2010/main" val="309927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09800"/>
            <a:ext cx="6440285" cy="1472184"/>
          </a:xfrm>
        </p:spPr>
        <p:txBody>
          <a:bodyPr/>
          <a:lstStyle/>
          <a:p>
            <a:r>
              <a:rPr lang="en-US" sz="3600" dirty="0"/>
              <a:t>GESTATIONAL TROPHOBLASTIC </a:t>
            </a:r>
            <a:r>
              <a:rPr lang="en-US" sz="3600" dirty="0" smtClean="0"/>
              <a:t>DISEASE</a:t>
            </a:r>
            <a:endParaRPr lang="en-US" dirty="0"/>
          </a:p>
        </p:txBody>
      </p:sp>
    </p:spTree>
    <p:extLst>
      <p:ext uri="{BB962C8B-B14F-4D97-AF65-F5344CB8AC3E}">
        <p14:creationId xmlns:p14="http://schemas.microsoft.com/office/powerpoint/2010/main" val="339340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4638"/>
            <a:ext cx="4666488" cy="1143000"/>
          </a:xfrm>
        </p:spPr>
        <p:txBody>
          <a:bodyPr/>
          <a:lstStyle/>
          <a:p>
            <a:r>
              <a:rPr lang="en-US" dirty="0" smtClean="0"/>
              <a:t>Normal placenta</a:t>
            </a:r>
            <a:endParaRPr lang="en-US" dirty="0"/>
          </a:p>
        </p:txBody>
      </p:sp>
      <p:pic>
        <p:nvPicPr>
          <p:cNvPr id="4" name="Content Placeholder 3"/>
          <p:cNvPicPr>
            <a:picLocks noGrp="1" noChangeAspect="1"/>
          </p:cNvPicPr>
          <p:nvPr>
            <p:ph idx="1"/>
          </p:nvPr>
        </p:nvPicPr>
        <p:blipFill>
          <a:blip r:embed="rId2"/>
          <a:stretch>
            <a:fillRect/>
          </a:stretch>
        </p:blipFill>
        <p:spPr>
          <a:xfrm>
            <a:off x="0" y="76200"/>
            <a:ext cx="4191000" cy="4165854"/>
          </a:xfrm>
          <a:prstGeom prst="rect">
            <a:avLst/>
          </a:prstGeom>
        </p:spPr>
      </p:pic>
      <p:pic>
        <p:nvPicPr>
          <p:cNvPr id="6" name="Picture 5"/>
          <p:cNvPicPr>
            <a:picLocks noChangeAspect="1"/>
          </p:cNvPicPr>
          <p:nvPr/>
        </p:nvPicPr>
        <p:blipFill>
          <a:blip r:embed="rId3"/>
          <a:stretch>
            <a:fillRect/>
          </a:stretch>
        </p:blipFill>
        <p:spPr>
          <a:xfrm>
            <a:off x="819150" y="4425277"/>
            <a:ext cx="2552699" cy="2432723"/>
          </a:xfrm>
          <a:prstGeom prst="rect">
            <a:avLst/>
          </a:prstGeom>
        </p:spPr>
      </p:pic>
      <p:pic>
        <p:nvPicPr>
          <p:cNvPr id="7" name="Picture 6"/>
          <p:cNvPicPr>
            <a:picLocks noChangeAspect="1"/>
          </p:cNvPicPr>
          <p:nvPr/>
        </p:nvPicPr>
        <p:blipFill>
          <a:blip r:embed="rId4"/>
          <a:stretch>
            <a:fillRect/>
          </a:stretch>
        </p:blipFill>
        <p:spPr>
          <a:xfrm>
            <a:off x="4218709" y="1524000"/>
            <a:ext cx="4857750" cy="4857750"/>
          </a:xfrm>
          <a:prstGeom prst="rect">
            <a:avLst/>
          </a:prstGeom>
        </p:spPr>
      </p:pic>
      <p:sp>
        <p:nvSpPr>
          <p:cNvPr id="9" name="Rectangle 8"/>
          <p:cNvSpPr/>
          <p:nvPr/>
        </p:nvSpPr>
        <p:spPr>
          <a:xfrm>
            <a:off x="4953000" y="6381750"/>
            <a:ext cx="4572000" cy="215444"/>
          </a:xfrm>
          <a:prstGeom prst="rect">
            <a:avLst/>
          </a:prstGeom>
        </p:spPr>
        <p:txBody>
          <a:bodyPr>
            <a:spAutoFit/>
          </a:bodyPr>
          <a:lstStyle/>
          <a:p>
            <a:r>
              <a:rPr lang="en-US" sz="800" dirty="0"/>
              <a:t>http://www.proteinatlas.org/images_dictionary/placenta__1__example_1__1_100_1.jpg</a:t>
            </a:r>
          </a:p>
        </p:txBody>
      </p:sp>
      <p:sp>
        <p:nvSpPr>
          <p:cNvPr id="10" name="Rectangle 9"/>
          <p:cNvSpPr/>
          <p:nvPr/>
        </p:nvSpPr>
        <p:spPr>
          <a:xfrm>
            <a:off x="465860" y="4215553"/>
            <a:ext cx="4572000" cy="215444"/>
          </a:xfrm>
          <a:prstGeom prst="rect">
            <a:avLst/>
          </a:prstGeom>
        </p:spPr>
        <p:txBody>
          <a:bodyPr>
            <a:spAutoFit/>
          </a:bodyPr>
          <a:lstStyle/>
          <a:p>
            <a:r>
              <a:rPr lang="en-US" sz="800" dirty="0"/>
              <a:t>http://</a:t>
            </a:r>
            <a:r>
              <a:rPr lang="en-US" sz="800" dirty="0" smtClean="0"/>
              <a:t>www.humpath.com/IMG/jpg/placenta1</a:t>
            </a:r>
            <a:endParaRPr lang="en-US" sz="800" dirty="0"/>
          </a:p>
        </p:txBody>
      </p:sp>
    </p:spTree>
    <p:extLst>
      <p:ext uri="{BB962C8B-B14F-4D97-AF65-F5344CB8AC3E}">
        <p14:creationId xmlns:p14="http://schemas.microsoft.com/office/powerpoint/2010/main" val="276379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Normal fertilization: a single sperm of 23 chromosomes </a:t>
            </a:r>
            <a:r>
              <a:rPr lang="en-US" sz="2000" dirty="0" smtClean="0">
                <a:solidFill>
                  <a:srgbClr val="9F2936"/>
                </a:solidFill>
              </a:rPr>
              <a:t>fertilizes </a:t>
            </a:r>
            <a:r>
              <a:rPr lang="en-US" sz="2000" dirty="0">
                <a:solidFill>
                  <a:srgbClr val="9F2936"/>
                </a:solidFill>
              </a:rPr>
              <a:t>a normal egg of 23 chromosomes</a:t>
            </a:r>
            <a:endParaRPr lang="en-US" dirty="0"/>
          </a:p>
        </p:txBody>
      </p:sp>
      <p:pic>
        <p:nvPicPr>
          <p:cNvPr id="5" name="Picture 4"/>
          <p:cNvPicPr>
            <a:picLocks noChangeAspect="1"/>
          </p:cNvPicPr>
          <p:nvPr/>
        </p:nvPicPr>
        <p:blipFill>
          <a:blip r:embed="rId2"/>
          <a:stretch>
            <a:fillRect/>
          </a:stretch>
        </p:blipFill>
        <p:spPr>
          <a:xfrm>
            <a:off x="1307712" y="2819400"/>
            <a:ext cx="7620660" cy="2255716"/>
          </a:xfrm>
          <a:prstGeom prst="rect">
            <a:avLst/>
          </a:prstGeom>
        </p:spPr>
      </p:pic>
      <p:sp>
        <p:nvSpPr>
          <p:cNvPr id="3" name="TextBox 2"/>
          <p:cNvSpPr txBox="1"/>
          <p:nvPr/>
        </p:nvSpPr>
        <p:spPr>
          <a:xfrm>
            <a:off x="7848600" y="3429000"/>
            <a:ext cx="609600" cy="369332"/>
          </a:xfrm>
          <a:prstGeom prst="rect">
            <a:avLst/>
          </a:prstGeom>
          <a:noFill/>
        </p:spPr>
        <p:txBody>
          <a:bodyPr wrap="square" rtlCol="0">
            <a:spAutoFit/>
          </a:bodyPr>
          <a:lstStyle/>
          <a:p>
            <a:r>
              <a:rPr lang="en-US" dirty="0" smtClean="0"/>
              <a:t>46</a:t>
            </a:r>
            <a:endParaRPr lang="en-US" dirty="0"/>
          </a:p>
        </p:txBody>
      </p:sp>
    </p:spTree>
    <p:extLst>
      <p:ext uri="{BB962C8B-B14F-4D97-AF65-F5344CB8AC3E}">
        <p14:creationId xmlns:p14="http://schemas.microsoft.com/office/powerpoint/2010/main" val="18920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pPr>
              <a:buNone/>
            </a:pPr>
            <a:r>
              <a:rPr lang="en-US" dirty="0" smtClean="0"/>
              <a:t>At the end of this lecture, the student should be able to:</a:t>
            </a:r>
          </a:p>
          <a:p>
            <a:pPr marL="596646" indent="-514350">
              <a:buFont typeface="+mj-lt"/>
              <a:buAutoNum type="alphaUcPeriod"/>
            </a:pPr>
            <a:r>
              <a:rPr lang="en-US" dirty="0" smtClean="0"/>
              <a:t>Understand the pathology and predisposing factors of ectopic pregnancy and spontaneous abortion.</a:t>
            </a:r>
          </a:p>
          <a:p>
            <a:pPr marL="596646" indent="-514350">
              <a:buFont typeface="+mj-lt"/>
              <a:buAutoNum type="alphaUcPeriod"/>
            </a:pPr>
            <a:r>
              <a:rPr lang="en-US" dirty="0" smtClean="0"/>
              <a:t>Know the clinical presentation and pathology of </a:t>
            </a:r>
            <a:r>
              <a:rPr lang="en-US" dirty="0" err="1" smtClean="0"/>
              <a:t>hydatidiform</a:t>
            </a:r>
            <a:r>
              <a:rPr lang="en-US" dirty="0" smtClean="0"/>
              <a:t> mole and  </a:t>
            </a:r>
            <a:r>
              <a:rPr lang="en-US" dirty="0" err="1" smtClean="0"/>
              <a:t>choriocarcinoma</a:t>
            </a:r>
            <a:r>
              <a:rPr lang="en-US" dirty="0" smtClean="0"/>
              <a:t>.</a:t>
            </a:r>
          </a:p>
          <a:p>
            <a:endParaRPr lang="en-US" dirty="0"/>
          </a:p>
        </p:txBody>
      </p:sp>
    </p:spTree>
    <p:extLst>
      <p:ext uri="{BB962C8B-B14F-4D97-AF65-F5344CB8AC3E}">
        <p14:creationId xmlns:p14="http://schemas.microsoft.com/office/powerpoint/2010/main" val="3841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Gestational Trophoblastic Disease (GTD)</a:t>
            </a:r>
            <a:endParaRPr lang="en-US" dirty="0"/>
          </a:p>
        </p:txBody>
      </p:sp>
      <p:sp>
        <p:nvSpPr>
          <p:cNvPr id="14339" name="Content Placeholder 2"/>
          <p:cNvSpPr>
            <a:spLocks noGrp="1"/>
          </p:cNvSpPr>
          <p:nvPr>
            <p:ph idx="1"/>
          </p:nvPr>
        </p:nvSpPr>
        <p:spPr/>
        <p:txBody>
          <a:bodyPr>
            <a:normAutofit fontScale="85000" lnSpcReduction="20000"/>
          </a:bodyPr>
          <a:lstStyle/>
          <a:p>
            <a:endParaRPr lang="en-US" sz="1900" dirty="0" smtClean="0"/>
          </a:p>
          <a:p>
            <a:r>
              <a:rPr lang="en-US" sz="1900" dirty="0"/>
              <a:t>Gestational trophoblastic disease comprises a heterogeneous group of related lesions arising from abnormal proliferation of </a:t>
            </a:r>
            <a:r>
              <a:rPr lang="en-US" sz="1900" dirty="0" smtClean="0"/>
              <a:t>placental </a:t>
            </a:r>
            <a:r>
              <a:rPr lang="en-US" sz="1900" dirty="0" err="1" smtClean="0"/>
              <a:t>trophoblasts</a:t>
            </a:r>
            <a:r>
              <a:rPr lang="en-US" sz="1900" dirty="0" smtClean="0"/>
              <a:t>. </a:t>
            </a:r>
          </a:p>
          <a:p>
            <a:r>
              <a:rPr lang="en-US" sz="1900" dirty="0" smtClean="0"/>
              <a:t>GTD are divided into</a:t>
            </a:r>
          </a:p>
          <a:p>
            <a:pPr lvl="1"/>
            <a:r>
              <a:rPr lang="en-US" sz="1900" dirty="0" smtClean="0">
                <a:solidFill>
                  <a:schemeClr val="tx1"/>
                </a:solidFill>
              </a:rPr>
              <a:t>benign non-</a:t>
            </a:r>
            <a:r>
              <a:rPr lang="en-US" sz="1900" dirty="0" err="1" smtClean="0">
                <a:solidFill>
                  <a:schemeClr val="tx1"/>
                </a:solidFill>
              </a:rPr>
              <a:t>neoplastic</a:t>
            </a:r>
            <a:r>
              <a:rPr lang="en-US" sz="1900" dirty="0" smtClean="0">
                <a:solidFill>
                  <a:schemeClr val="tx1"/>
                </a:solidFill>
              </a:rPr>
              <a:t> lesions</a:t>
            </a:r>
          </a:p>
          <a:p>
            <a:pPr lvl="1"/>
            <a:r>
              <a:rPr lang="en-US" sz="1900" dirty="0" err="1" smtClean="0">
                <a:solidFill>
                  <a:schemeClr val="tx1"/>
                </a:solidFill>
              </a:rPr>
              <a:t>hydatidiform</a:t>
            </a:r>
            <a:r>
              <a:rPr lang="en-US" sz="1900" dirty="0" smtClean="0">
                <a:solidFill>
                  <a:schemeClr val="tx1"/>
                </a:solidFill>
              </a:rPr>
              <a:t> moles </a:t>
            </a:r>
          </a:p>
          <a:p>
            <a:pPr lvl="1"/>
            <a:r>
              <a:rPr lang="en-US" sz="1900" dirty="0" err="1" smtClean="0">
                <a:solidFill>
                  <a:schemeClr val="tx1"/>
                </a:solidFill>
              </a:rPr>
              <a:t>neoplastic</a:t>
            </a:r>
            <a:r>
              <a:rPr lang="en-US" sz="1900" dirty="0" smtClean="0">
                <a:solidFill>
                  <a:schemeClr val="tx1"/>
                </a:solidFill>
              </a:rPr>
              <a:t> lesions </a:t>
            </a:r>
          </a:p>
          <a:p>
            <a:pPr marL="274320" lvl="1">
              <a:buClr>
                <a:schemeClr val="accent1"/>
              </a:buClr>
              <a:buSzPct val="85000"/>
              <a:buFont typeface="Wingdings 2"/>
              <a:buChar char=""/>
            </a:pPr>
            <a:r>
              <a:rPr lang="en-US" sz="1900" dirty="0" smtClean="0">
                <a:solidFill>
                  <a:schemeClr val="tx1"/>
                </a:solidFill>
              </a:rPr>
              <a:t>Most </a:t>
            </a:r>
            <a:r>
              <a:rPr lang="en-US" sz="1900" dirty="0">
                <a:solidFill>
                  <a:schemeClr val="tx1"/>
                </a:solidFill>
              </a:rPr>
              <a:t>GTD produces the beta subunit of human chorionic gonadotropin </a:t>
            </a:r>
            <a:r>
              <a:rPr lang="en-US" sz="1900" dirty="0" smtClean="0">
                <a:solidFill>
                  <a:schemeClr val="tx1"/>
                </a:solidFill>
              </a:rPr>
              <a:t>(</a:t>
            </a:r>
            <a:r>
              <a:rPr lang="en-US" sz="1900" dirty="0">
                <a:solidFill>
                  <a:schemeClr val="tx1"/>
                </a:solidFill>
              </a:rPr>
              <a:t>H</a:t>
            </a:r>
            <a:r>
              <a:rPr lang="en-US" sz="1900" dirty="0" smtClean="0">
                <a:solidFill>
                  <a:schemeClr val="tx1"/>
                </a:solidFill>
              </a:rPr>
              <a:t>CG).</a:t>
            </a:r>
            <a:r>
              <a:rPr lang="en-US" sz="1900" dirty="0">
                <a:solidFill>
                  <a:schemeClr val="tx1"/>
                </a:solidFill>
              </a:rPr>
              <a:t> </a:t>
            </a:r>
            <a:endParaRPr lang="en-US" sz="1900" dirty="0" smtClean="0">
              <a:solidFill>
                <a:schemeClr val="tx1"/>
              </a:solidFill>
            </a:endParaRPr>
          </a:p>
          <a:p>
            <a:pPr marL="274320" lvl="1">
              <a:buClr>
                <a:schemeClr val="accent1"/>
              </a:buClr>
              <a:buSzPct val="85000"/>
              <a:buFont typeface="Wingdings 2"/>
              <a:buChar char=""/>
            </a:pPr>
            <a:r>
              <a:rPr lang="en-US" sz="1900" dirty="0" smtClean="0">
                <a:solidFill>
                  <a:schemeClr val="tx1"/>
                </a:solidFill>
              </a:rPr>
              <a:t>Note: serum </a:t>
            </a:r>
            <a:r>
              <a:rPr lang="en-US" sz="1900" dirty="0">
                <a:solidFill>
                  <a:schemeClr val="tx1"/>
                </a:solidFill>
              </a:rPr>
              <a:t>HCG is also elevated in normal and ectopic </a:t>
            </a:r>
            <a:r>
              <a:rPr lang="en-US" sz="1900" dirty="0" smtClean="0">
                <a:solidFill>
                  <a:schemeClr val="tx1"/>
                </a:solidFill>
              </a:rPr>
              <a:t>pregnancy</a:t>
            </a:r>
            <a:r>
              <a:rPr lang="en-US" sz="1900" dirty="0">
                <a:solidFill>
                  <a:schemeClr val="tx1"/>
                </a:solidFill>
              </a:rPr>
              <a:t> </a:t>
            </a:r>
            <a:r>
              <a:rPr lang="en-US" sz="1900" dirty="0" smtClean="0">
                <a:solidFill>
                  <a:schemeClr val="tx1"/>
                </a:solidFill>
              </a:rPr>
              <a:t>but it is </a:t>
            </a:r>
            <a:r>
              <a:rPr lang="en-US" sz="1900" dirty="0">
                <a:solidFill>
                  <a:schemeClr val="tx1"/>
                </a:solidFill>
              </a:rPr>
              <a:t>markedly increased is </a:t>
            </a:r>
            <a:r>
              <a:rPr lang="en-US" sz="1900" dirty="0" smtClean="0">
                <a:solidFill>
                  <a:schemeClr val="tx1"/>
                </a:solidFill>
              </a:rPr>
              <a:t>GTD. In addition the serum HCG </a:t>
            </a:r>
            <a:r>
              <a:rPr lang="en-US" sz="1900" dirty="0">
                <a:solidFill>
                  <a:schemeClr val="tx1"/>
                </a:solidFill>
              </a:rPr>
              <a:t>levels in GTD continue to </a:t>
            </a:r>
            <a:r>
              <a:rPr lang="en-US" sz="1900" dirty="0" smtClean="0">
                <a:solidFill>
                  <a:schemeClr val="tx1"/>
                </a:solidFill>
              </a:rPr>
              <a:t>rise even </a:t>
            </a:r>
            <a:r>
              <a:rPr lang="en-US" sz="1900" dirty="0">
                <a:solidFill>
                  <a:schemeClr val="tx1"/>
                </a:solidFill>
              </a:rPr>
              <a:t>after 14th </a:t>
            </a:r>
            <a:r>
              <a:rPr lang="en-US" sz="1900" dirty="0" smtClean="0">
                <a:solidFill>
                  <a:schemeClr val="tx1"/>
                </a:solidFill>
              </a:rPr>
              <a:t>weeks  in contrast to normal pregnancy in which the </a:t>
            </a:r>
            <a:r>
              <a:rPr lang="en-US" sz="1900" dirty="0">
                <a:solidFill>
                  <a:schemeClr val="tx1"/>
                </a:solidFill>
              </a:rPr>
              <a:t>HCG </a:t>
            </a:r>
            <a:r>
              <a:rPr lang="en-US" sz="1900" dirty="0" smtClean="0">
                <a:solidFill>
                  <a:schemeClr val="tx1"/>
                </a:solidFill>
              </a:rPr>
              <a:t>levels drop after 14 weeks gestation. </a:t>
            </a:r>
            <a:endParaRPr lang="en-US" sz="1900" dirty="0">
              <a:solidFill>
                <a:schemeClr val="tx1"/>
              </a:solidFill>
            </a:endParaRPr>
          </a:p>
          <a:p>
            <a:r>
              <a:rPr lang="en-US" sz="1900" dirty="0" smtClean="0"/>
              <a:t>Most </a:t>
            </a:r>
            <a:r>
              <a:rPr lang="en-US" sz="1900" dirty="0"/>
              <a:t>women who have had gestational trophoblastic disease can have normal pregnancies later</a:t>
            </a:r>
            <a:r>
              <a:rPr lang="en-US" sz="1900" dirty="0" smtClean="0"/>
              <a:t>.</a:t>
            </a:r>
          </a:p>
          <a:p>
            <a:r>
              <a:rPr lang="en-US" sz="1900" dirty="0"/>
              <a:t>The maternal age </a:t>
            </a:r>
            <a:r>
              <a:rPr lang="en-US" sz="1900" dirty="0" smtClean="0"/>
              <a:t>above </a:t>
            </a:r>
            <a:r>
              <a:rPr lang="en-US" sz="1900" dirty="0"/>
              <a:t>40 years </a:t>
            </a:r>
            <a:r>
              <a:rPr lang="en-US" sz="1900" dirty="0" smtClean="0"/>
              <a:t> has a 5 fold </a:t>
            </a:r>
            <a:r>
              <a:rPr lang="en-US" sz="1900" dirty="0"/>
              <a:t>increased risk of trophoblastic disease </a:t>
            </a:r>
            <a:r>
              <a:rPr lang="en-US" sz="1900" dirty="0" smtClean="0"/>
              <a:t>compared to </a:t>
            </a:r>
            <a:r>
              <a:rPr lang="en-US" sz="1900" dirty="0"/>
              <a:t>the mothers below </a:t>
            </a:r>
            <a:r>
              <a:rPr lang="en-US" sz="1900" dirty="0" smtClean="0"/>
              <a:t>35 years.</a:t>
            </a:r>
          </a:p>
          <a:p>
            <a:pPr marL="0" indent="0">
              <a:buNone/>
            </a:pPr>
            <a:endParaRPr lang="en-US" sz="1800" dirty="0">
              <a:latin typeface="Times New Roman" pitchFamily="18" charset="0"/>
            </a:endParaRPr>
          </a:p>
          <a:p>
            <a:endParaRPr lang="en-US" sz="1800" dirty="0"/>
          </a:p>
          <a:p>
            <a:pPr marL="0" indent="0">
              <a:buNone/>
            </a:pPr>
            <a:r>
              <a:rPr lang="en-US" sz="1800" dirty="0" smtClean="0">
                <a:solidFill>
                  <a:schemeClr val="tx1"/>
                </a:solidFill>
              </a:rPr>
              <a:t> </a:t>
            </a:r>
            <a:endParaRPr lang="en-US" sz="1800" dirty="0"/>
          </a:p>
          <a:p>
            <a:endParaRPr lang="en-US" sz="2200" dirty="0" smtClean="0"/>
          </a:p>
          <a:p>
            <a:endParaRPr lang="en-US" dirty="0" smtClean="0"/>
          </a:p>
          <a:p>
            <a:endParaRPr lang="en-US" dirty="0" smtClean="0"/>
          </a:p>
          <a:p>
            <a:pPr>
              <a:buFont typeface="Wingdings 3" pitchFamily="18" charset="2"/>
              <a:buNone/>
            </a:pPr>
            <a:endParaRPr lang="en-US" dirty="0" smtClean="0"/>
          </a:p>
        </p:txBody>
      </p:sp>
    </p:spTree>
    <p:extLst>
      <p:ext uri="{BB962C8B-B14F-4D97-AF65-F5344CB8AC3E}">
        <p14:creationId xmlns:p14="http://schemas.microsoft.com/office/powerpoint/2010/main" val="329883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GTD</a:t>
            </a:r>
            <a:endParaRPr lang="en-US" dirty="0"/>
          </a:p>
        </p:txBody>
      </p:sp>
      <p:sp>
        <p:nvSpPr>
          <p:cNvPr id="3" name="Content Placeholder 2"/>
          <p:cNvSpPr>
            <a:spLocks noGrp="1"/>
          </p:cNvSpPr>
          <p:nvPr>
            <p:ph idx="1"/>
          </p:nvPr>
        </p:nvSpPr>
        <p:spPr>
          <a:xfrm>
            <a:off x="1143000" y="1219200"/>
            <a:ext cx="7924800" cy="5638800"/>
          </a:xfrm>
        </p:spPr>
        <p:txBody>
          <a:bodyPr>
            <a:noAutofit/>
          </a:bodyPr>
          <a:lstStyle/>
          <a:p>
            <a:pPr marL="0" indent="0">
              <a:buNone/>
            </a:pPr>
            <a:r>
              <a:rPr lang="en-US" sz="1600" dirty="0"/>
              <a:t> </a:t>
            </a:r>
            <a:r>
              <a:rPr lang="en-US" sz="1600" dirty="0" smtClean="0"/>
              <a:t>The GTD have been divided and classified as follows:</a:t>
            </a:r>
            <a:endParaRPr lang="en-US" sz="1600" dirty="0"/>
          </a:p>
          <a:p>
            <a:pPr marL="514350" indent="-514350">
              <a:buFont typeface="+mj-lt"/>
              <a:buAutoNum type="arabicPeriod"/>
            </a:pPr>
            <a:r>
              <a:rPr lang="en-US" sz="1600" b="1" dirty="0"/>
              <a:t>Benign </a:t>
            </a:r>
            <a:r>
              <a:rPr lang="en-US" sz="1600" b="1" dirty="0" smtClean="0"/>
              <a:t>non-neoplastic </a:t>
            </a:r>
            <a:r>
              <a:rPr lang="en-US" sz="1600" b="1" dirty="0"/>
              <a:t>trophoblastic lesions</a:t>
            </a:r>
            <a:r>
              <a:rPr lang="en-US" sz="1600" dirty="0"/>
              <a:t> — </a:t>
            </a:r>
            <a:r>
              <a:rPr lang="en-US" sz="1600" dirty="0" smtClean="0"/>
              <a:t>These are </a:t>
            </a:r>
            <a:r>
              <a:rPr lang="en-US" sz="1600" dirty="0"/>
              <a:t>diagnosed </a:t>
            </a:r>
            <a:r>
              <a:rPr lang="en-US" sz="1600" dirty="0" smtClean="0"/>
              <a:t>as </a:t>
            </a:r>
            <a:r>
              <a:rPr lang="en-US" sz="1600" dirty="0"/>
              <a:t>an incidental finding on an endometrial curettage or hysterectomy specimen</a:t>
            </a:r>
            <a:r>
              <a:rPr lang="en-US" sz="1600" dirty="0" smtClean="0"/>
              <a:t>. They are:</a:t>
            </a:r>
            <a:endParaRPr lang="en-US" sz="1600" dirty="0"/>
          </a:p>
          <a:p>
            <a:pPr lvl="3"/>
            <a:r>
              <a:rPr lang="en-US" sz="1600" dirty="0">
                <a:solidFill>
                  <a:schemeClr val="tx1"/>
                </a:solidFill>
              </a:rPr>
              <a:t>Exaggerated placental site</a:t>
            </a:r>
          </a:p>
          <a:p>
            <a:pPr lvl="3"/>
            <a:r>
              <a:rPr lang="en-US" sz="1600" dirty="0">
                <a:solidFill>
                  <a:schemeClr val="tx1"/>
                </a:solidFill>
              </a:rPr>
              <a:t>Placental site nodule</a:t>
            </a:r>
          </a:p>
          <a:p>
            <a:pPr marL="514350" indent="-514350">
              <a:buFont typeface="+mj-lt"/>
              <a:buAutoNum type="arabicPeriod"/>
            </a:pPr>
            <a:r>
              <a:rPr lang="en-US" sz="1600" b="1" dirty="0" err="1"/>
              <a:t>Hydatidiform</a:t>
            </a:r>
            <a:r>
              <a:rPr lang="en-US" sz="1600" b="1" dirty="0"/>
              <a:t> mole</a:t>
            </a:r>
            <a:r>
              <a:rPr lang="en-US" sz="1600" dirty="0"/>
              <a:t> — </a:t>
            </a:r>
            <a:r>
              <a:rPr lang="en-US" sz="1600" dirty="0" smtClean="0"/>
              <a:t>result </a:t>
            </a:r>
            <a:r>
              <a:rPr lang="en-US" sz="1600" dirty="0"/>
              <a:t>from abnormalities in fertilization. They are essentially benign, but carry an increased risk of </a:t>
            </a:r>
            <a:r>
              <a:rPr lang="en-US" sz="1600" dirty="0" smtClean="0"/>
              <a:t>developing malignant </a:t>
            </a:r>
            <a:r>
              <a:rPr lang="en-US" sz="1600" dirty="0" err="1" smtClean="0"/>
              <a:t>choriocarcinoma</a:t>
            </a:r>
            <a:r>
              <a:rPr lang="en-US" sz="1600" dirty="0" smtClean="0"/>
              <a:t>. They are:</a:t>
            </a:r>
            <a:endParaRPr lang="en-US" sz="1600" dirty="0"/>
          </a:p>
          <a:p>
            <a:pPr lvl="3"/>
            <a:r>
              <a:rPr lang="en-US" sz="1600" dirty="0">
                <a:solidFill>
                  <a:schemeClr val="tx1"/>
                </a:solidFill>
              </a:rPr>
              <a:t>Complete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Partial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Invasive </a:t>
            </a:r>
            <a:r>
              <a:rPr lang="en-US" sz="1600" dirty="0" smtClean="0">
                <a:solidFill>
                  <a:schemeClr val="tx1"/>
                </a:solidFill>
              </a:rPr>
              <a:t>mole/</a:t>
            </a:r>
            <a:r>
              <a:rPr lang="en-US" sz="1600" dirty="0" err="1" smtClean="0">
                <a:solidFill>
                  <a:schemeClr val="tx1"/>
                </a:solidFill>
              </a:rPr>
              <a:t>chorioadenoma</a:t>
            </a:r>
            <a:r>
              <a:rPr lang="en-US" sz="1600" dirty="0" smtClean="0">
                <a:solidFill>
                  <a:schemeClr val="tx1"/>
                </a:solidFill>
              </a:rPr>
              <a:t> </a:t>
            </a:r>
            <a:r>
              <a:rPr lang="en-US" sz="1600" dirty="0" err="1" smtClean="0">
                <a:solidFill>
                  <a:schemeClr val="tx1"/>
                </a:solidFill>
              </a:rPr>
              <a:t>destruens</a:t>
            </a:r>
            <a:r>
              <a:rPr lang="en-US" sz="1600" dirty="0" smtClean="0">
                <a:solidFill>
                  <a:schemeClr val="tx1"/>
                </a:solidFill>
              </a:rPr>
              <a:t> </a:t>
            </a:r>
            <a:endParaRPr lang="en-US" sz="1600" dirty="0">
              <a:solidFill>
                <a:schemeClr val="tx1"/>
              </a:solidFill>
            </a:endParaRPr>
          </a:p>
          <a:p>
            <a:pPr marL="514350" indent="-514350">
              <a:buFont typeface="+mj-lt"/>
              <a:buAutoNum type="arabicPeriod"/>
            </a:pPr>
            <a:r>
              <a:rPr lang="en-US" sz="1600" b="1" dirty="0"/>
              <a:t>Gestational trophoblastic neoplasia (GTN)</a:t>
            </a:r>
            <a:r>
              <a:rPr lang="en-US" sz="1600" dirty="0"/>
              <a:t> — </a:t>
            </a:r>
            <a:r>
              <a:rPr lang="en-US" sz="1600" dirty="0" smtClean="0"/>
              <a:t>are a group of tumors. They have </a:t>
            </a:r>
            <a:r>
              <a:rPr lang="en-US" sz="1600" dirty="0"/>
              <a:t>potential for local invasion and </a:t>
            </a:r>
            <a:r>
              <a:rPr lang="en-US" sz="1600" dirty="0" smtClean="0"/>
              <a:t>metastases. </a:t>
            </a:r>
            <a:r>
              <a:rPr lang="en-US" sz="1600" dirty="0"/>
              <a:t>In contrast to other more common malignancies, GTN is curable in </a:t>
            </a:r>
            <a:r>
              <a:rPr lang="en-US" sz="1600" dirty="0" smtClean="0"/>
              <a:t>majority (85-100%) </a:t>
            </a:r>
            <a:r>
              <a:rPr lang="en-US" sz="1600" dirty="0"/>
              <a:t>of </a:t>
            </a:r>
            <a:r>
              <a:rPr lang="en-US" sz="1600" dirty="0" smtClean="0"/>
              <a:t>cases. They are:</a:t>
            </a:r>
            <a:endParaRPr lang="en-US" sz="1600" dirty="0"/>
          </a:p>
          <a:p>
            <a:pPr lvl="3"/>
            <a:r>
              <a:rPr lang="en-US" sz="1600" dirty="0" err="1">
                <a:solidFill>
                  <a:schemeClr val="tx1"/>
                </a:solidFill>
              </a:rPr>
              <a:t>Choriocarcinoma</a:t>
            </a:r>
            <a:endParaRPr lang="en-US" sz="1600" dirty="0">
              <a:solidFill>
                <a:schemeClr val="tx1"/>
              </a:solidFill>
            </a:endParaRPr>
          </a:p>
          <a:p>
            <a:pPr lvl="3"/>
            <a:r>
              <a:rPr lang="en-US" sz="1600" dirty="0">
                <a:solidFill>
                  <a:schemeClr val="tx1"/>
                </a:solidFill>
              </a:rPr>
              <a:t>Placental site trophoblastic tumor</a:t>
            </a:r>
          </a:p>
          <a:p>
            <a:pPr lvl="3"/>
            <a:r>
              <a:rPr lang="en-US" sz="1600" dirty="0" err="1">
                <a:solidFill>
                  <a:schemeClr val="tx1"/>
                </a:solidFill>
              </a:rPr>
              <a:t>Epithelioid</a:t>
            </a:r>
            <a:r>
              <a:rPr lang="en-US" sz="1600" dirty="0">
                <a:solidFill>
                  <a:schemeClr val="tx1"/>
                </a:solidFill>
              </a:rPr>
              <a:t> trophoblastic </a:t>
            </a:r>
            <a:r>
              <a:rPr lang="en-US" sz="1600" dirty="0" smtClean="0">
                <a:solidFill>
                  <a:schemeClr val="tx1"/>
                </a:solidFill>
              </a:rPr>
              <a:t>tumor</a:t>
            </a:r>
            <a:endParaRPr lang="en-US" sz="1600" dirty="0">
              <a:solidFill>
                <a:schemeClr val="tx1"/>
              </a:solidFill>
            </a:endParaRPr>
          </a:p>
          <a:p>
            <a:pPr lvl="1"/>
            <a:endParaRPr lang="en-US" sz="1600" dirty="0"/>
          </a:p>
        </p:txBody>
      </p:sp>
    </p:spTree>
    <p:extLst>
      <p:ext uri="{BB962C8B-B14F-4D97-AF65-F5344CB8AC3E}">
        <p14:creationId xmlns:p14="http://schemas.microsoft.com/office/powerpoint/2010/main" val="2940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err="1" smtClean="0"/>
              <a:t>Hydatidiform</a:t>
            </a:r>
            <a:r>
              <a:rPr lang="en-US" dirty="0" smtClean="0"/>
              <a:t> Mole</a:t>
            </a:r>
          </a:p>
        </p:txBody>
      </p:sp>
      <p:sp>
        <p:nvSpPr>
          <p:cNvPr id="18435" name="Content Placeholder 2"/>
          <p:cNvSpPr>
            <a:spLocks noGrp="1"/>
          </p:cNvSpPr>
          <p:nvPr>
            <p:ph idx="1"/>
          </p:nvPr>
        </p:nvSpPr>
        <p:spPr>
          <a:xfrm>
            <a:off x="1143000" y="1295400"/>
            <a:ext cx="8001000" cy="5157936"/>
          </a:xfrm>
        </p:spPr>
        <p:txBody>
          <a:bodyPr>
            <a:normAutofit fontScale="77500" lnSpcReduction="20000"/>
          </a:bodyPr>
          <a:lstStyle/>
          <a:p>
            <a:r>
              <a:rPr lang="en-US" sz="2300" dirty="0" smtClean="0"/>
              <a:t>It is an abnormal </a:t>
            </a:r>
            <a:r>
              <a:rPr lang="en-US" sz="2300" dirty="0"/>
              <a:t>fertilization resulting in an abnormal placenta due to </a:t>
            </a:r>
            <a:r>
              <a:rPr lang="en-US" sz="2300" dirty="0" smtClean="0"/>
              <a:t>excess of paternal (from father) genes. It is caused </a:t>
            </a:r>
            <a:r>
              <a:rPr lang="en-US" sz="2300" dirty="0"/>
              <a:t>by abnormal gametogenesis and </a:t>
            </a:r>
            <a:r>
              <a:rPr lang="en-US" sz="2300" dirty="0" smtClean="0"/>
              <a:t>fertilization.</a:t>
            </a:r>
          </a:p>
          <a:p>
            <a:r>
              <a:rPr lang="en-US" sz="2300" dirty="0" smtClean="0"/>
              <a:t>It is the most </a:t>
            </a:r>
            <a:r>
              <a:rPr lang="en-US" sz="2300" dirty="0"/>
              <a:t>common form of gestational trophoblastic disease; occurs in </a:t>
            </a:r>
            <a:r>
              <a:rPr lang="en-US" sz="2300" dirty="0" smtClean="0"/>
              <a:t>1/1,000-2,000 </a:t>
            </a:r>
            <a:r>
              <a:rPr lang="en-US" sz="2300" dirty="0"/>
              <a:t>pregnancies </a:t>
            </a:r>
            <a:endParaRPr lang="en-US" sz="2300" dirty="0" smtClean="0"/>
          </a:p>
          <a:p>
            <a:r>
              <a:rPr lang="en-US" sz="2300" dirty="0" smtClean="0"/>
              <a:t>It results in the formation of enlarged and </a:t>
            </a:r>
            <a:r>
              <a:rPr lang="en-US" sz="2300" dirty="0" err="1" smtClean="0"/>
              <a:t>odematous</a:t>
            </a:r>
            <a:r>
              <a:rPr lang="en-US" sz="2300" dirty="0" smtClean="0"/>
              <a:t> placental villi, which fill the lumen of the uterus.</a:t>
            </a:r>
          </a:p>
          <a:p>
            <a:r>
              <a:rPr lang="en-US" sz="2300" dirty="0" smtClean="0"/>
              <a:t>Passage </a:t>
            </a:r>
            <a:r>
              <a:rPr lang="en-US" sz="2300" dirty="0"/>
              <a:t>of tissue fragments, which appear as small grapelike masses, is common. The serum </a:t>
            </a:r>
            <a:r>
              <a:rPr lang="en-US" sz="2300" dirty="0" err="1"/>
              <a:t>hCG</a:t>
            </a:r>
            <a:r>
              <a:rPr lang="en-US" sz="2300" dirty="0"/>
              <a:t> concentration is markedly elevated, and </a:t>
            </a:r>
            <a:r>
              <a:rPr lang="en-US" sz="2300" dirty="0" smtClean="0"/>
              <a:t>are </a:t>
            </a:r>
            <a:r>
              <a:rPr lang="en-US" sz="2300" dirty="0"/>
              <a:t>rapidly </a:t>
            </a:r>
            <a:r>
              <a:rPr lang="en-US" sz="2300" dirty="0" smtClean="0"/>
              <a:t>increasing.</a:t>
            </a:r>
          </a:p>
          <a:p>
            <a:r>
              <a:rPr lang="en-US" sz="2300" b="1" dirty="0" smtClean="0"/>
              <a:t>Risk factors:</a:t>
            </a:r>
          </a:p>
          <a:p>
            <a:pPr lvl="1"/>
            <a:r>
              <a:rPr lang="en-US" sz="2300" dirty="0" smtClean="0">
                <a:solidFill>
                  <a:schemeClr val="tx1"/>
                </a:solidFill>
              </a:rPr>
              <a:t>maternal age: girls younger than 15 years of age and women over 40 are at higher risk. </a:t>
            </a:r>
          </a:p>
          <a:p>
            <a:pPr lvl="1"/>
            <a:r>
              <a:rPr lang="en-US" sz="2300" dirty="0" smtClean="0">
                <a:solidFill>
                  <a:schemeClr val="tx1"/>
                </a:solidFill>
              </a:rPr>
              <a:t>Ethnic background: incidence higher in Asian women  </a:t>
            </a:r>
          </a:p>
          <a:p>
            <a:pPr lvl="1"/>
            <a:r>
              <a:rPr lang="en-US" sz="2300" dirty="0" smtClean="0">
                <a:solidFill>
                  <a:schemeClr val="tx1"/>
                </a:solidFill>
              </a:rPr>
              <a:t>Women with a prior </a:t>
            </a:r>
            <a:r>
              <a:rPr lang="en-US" sz="2300" dirty="0" err="1" smtClean="0">
                <a:solidFill>
                  <a:schemeClr val="tx1"/>
                </a:solidFill>
              </a:rPr>
              <a:t>hydatidiform</a:t>
            </a:r>
            <a:r>
              <a:rPr lang="en-US" sz="2300" dirty="0" smtClean="0">
                <a:solidFill>
                  <a:schemeClr val="tx1"/>
                </a:solidFill>
              </a:rPr>
              <a:t> mole have a 20-fold greater risk of a subsequent molar pregnancy than the general population.</a:t>
            </a:r>
          </a:p>
          <a:p>
            <a:r>
              <a:rPr lang="en-US" sz="2300" dirty="0" smtClean="0"/>
              <a:t>There are 2 types of </a:t>
            </a:r>
            <a:r>
              <a:rPr lang="en-US" sz="2300" dirty="0" err="1" smtClean="0"/>
              <a:t>hydatidiform</a:t>
            </a:r>
            <a:r>
              <a:rPr lang="en-US" sz="2300" dirty="0" smtClean="0"/>
              <a:t> mole (HM).</a:t>
            </a:r>
          </a:p>
          <a:p>
            <a:pPr lvl="2">
              <a:buFont typeface="Arial" panose="020B0604020202020204" pitchFamily="34" charset="0"/>
              <a:buChar char="•"/>
            </a:pPr>
            <a:r>
              <a:rPr lang="en-US" sz="2300" b="1" dirty="0" smtClean="0"/>
              <a:t>Complete HM</a:t>
            </a:r>
          </a:p>
          <a:p>
            <a:pPr lvl="2">
              <a:buFont typeface="Arial" panose="020B0604020202020204" pitchFamily="34" charset="0"/>
              <a:buChar char="•"/>
            </a:pPr>
            <a:r>
              <a:rPr lang="en-US" sz="2300" b="1" dirty="0" smtClean="0"/>
              <a:t>Partial HM</a:t>
            </a:r>
          </a:p>
          <a:p>
            <a:endParaRPr lang="en-US" dirty="0" smtClean="0">
              <a:solidFill>
                <a:schemeClr val="tx1"/>
              </a:solidFill>
            </a:endParaRPr>
          </a:p>
          <a:p>
            <a:endParaRPr lang="en-US" dirty="0" smtClean="0"/>
          </a:p>
        </p:txBody>
      </p:sp>
    </p:spTree>
    <p:extLst>
      <p:ext uri="{BB962C8B-B14F-4D97-AF65-F5344CB8AC3E}">
        <p14:creationId xmlns:p14="http://schemas.microsoft.com/office/powerpoint/2010/main" val="144245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Complete HM</a:t>
            </a:r>
          </a:p>
        </p:txBody>
      </p:sp>
      <p:sp>
        <p:nvSpPr>
          <p:cNvPr id="3" name="Content Placeholder 2"/>
          <p:cNvSpPr>
            <a:spLocks noGrp="1"/>
          </p:cNvSpPr>
          <p:nvPr>
            <p:ph sz="half" idx="1"/>
          </p:nvPr>
        </p:nvSpPr>
        <p:spPr>
          <a:xfrm>
            <a:off x="1111903" y="1072898"/>
            <a:ext cx="5365097" cy="5404102"/>
          </a:xfrm>
        </p:spPr>
        <p:txBody>
          <a:bodyPr rtlCol="0">
            <a:normAutofit fontScale="70000" lnSpcReduction="20000"/>
          </a:bodyPr>
          <a:lstStyle/>
          <a:p>
            <a:pPr marL="365760" lvl="0" indent="-256032">
              <a:buFont typeface="Wingdings 3"/>
              <a:buChar char=""/>
              <a:defRPr/>
            </a:pPr>
            <a:endParaRPr lang="en-US" sz="2000" dirty="0" smtClean="0"/>
          </a:p>
          <a:p>
            <a:pPr marL="365760" lvl="0" indent="-256032">
              <a:buFont typeface="Wingdings 3"/>
              <a:buChar char=""/>
              <a:defRPr/>
            </a:pPr>
            <a:r>
              <a:rPr lang="en-US" sz="2300" dirty="0" smtClean="0"/>
              <a:t>Complete </a:t>
            </a:r>
            <a:r>
              <a:rPr lang="en-US" sz="2300" dirty="0"/>
              <a:t>mole </a:t>
            </a:r>
            <a:r>
              <a:rPr lang="en-US" sz="2300" dirty="0" smtClean="0"/>
              <a:t>results </a:t>
            </a:r>
            <a:r>
              <a:rPr lang="en-US" sz="2300" dirty="0"/>
              <a:t>from fertilization of an empty ovum that </a:t>
            </a:r>
            <a:r>
              <a:rPr lang="en-US" sz="2300" dirty="0" smtClean="0"/>
              <a:t>lacks </a:t>
            </a:r>
            <a:r>
              <a:rPr lang="en-US" sz="2300" dirty="0"/>
              <a:t>maternal DNA. Most commonly, a haploid (</a:t>
            </a:r>
            <a:r>
              <a:rPr lang="en-US" sz="2300" dirty="0" smtClean="0"/>
              <a:t>23X</a:t>
            </a:r>
            <a:r>
              <a:rPr lang="en-US" sz="2300" dirty="0"/>
              <a:t>) set of paternal chromosomes duplicates to </a:t>
            </a:r>
            <a:r>
              <a:rPr lang="en-US" sz="2300" dirty="0" smtClean="0"/>
              <a:t>46XX</a:t>
            </a:r>
            <a:r>
              <a:rPr lang="en-US" sz="2300" dirty="0"/>
              <a:t>. The characteristic feature is complete lack of maternal chromosomes. </a:t>
            </a:r>
            <a:endParaRPr lang="en-US" sz="2300" dirty="0" smtClean="0"/>
          </a:p>
          <a:p>
            <a:pPr marL="365760" indent="-256032">
              <a:buFont typeface="Wingdings 3"/>
              <a:buChar char=""/>
              <a:defRPr/>
            </a:pPr>
            <a:endParaRPr lang="en-US" sz="2300" dirty="0" smtClean="0"/>
          </a:p>
          <a:p>
            <a:pPr marL="365760" indent="-256032">
              <a:buFont typeface="Wingdings 3"/>
              <a:buChar char=""/>
              <a:defRPr/>
            </a:pPr>
            <a:r>
              <a:rPr lang="en-US" sz="2300" dirty="0" smtClean="0"/>
              <a:t>It is a genetically abnormal placenta with hyperplastic </a:t>
            </a:r>
            <a:r>
              <a:rPr lang="en-US" sz="2300" dirty="0" err="1" smtClean="0"/>
              <a:t>trophoblasts</a:t>
            </a:r>
            <a:r>
              <a:rPr lang="en-US" sz="2300" dirty="0" smtClean="0"/>
              <a:t>, without fetus or embryo</a:t>
            </a:r>
            <a:r>
              <a:rPr lang="en-US" sz="2300" dirty="0"/>
              <a:t>. </a:t>
            </a:r>
            <a:endParaRPr lang="en-US" sz="2300" dirty="0" smtClean="0"/>
          </a:p>
          <a:p>
            <a:pPr marL="365760" indent="-256032">
              <a:buFont typeface="Wingdings 3"/>
              <a:buChar char=""/>
              <a:defRPr/>
            </a:pPr>
            <a:endParaRPr lang="en-US" sz="2300" dirty="0" smtClean="0"/>
          </a:p>
          <a:p>
            <a:pPr marL="365760" indent="-256032">
              <a:buFont typeface="Wingdings 3"/>
              <a:buChar char=""/>
              <a:defRPr/>
            </a:pPr>
            <a:r>
              <a:rPr lang="en-US" sz="2300" dirty="0" smtClean="0"/>
              <a:t>Symptoms:  fast rate of abdominal swelling (due to rapid increase in uterine size) mistaken for normal pregnancy but the uterus is disproportionately large for that stage of pregnancy. In addition patient has some vaginal bleeding, severe nausea and vomiting. There is elevated HCG levels. </a:t>
            </a:r>
          </a:p>
          <a:p>
            <a:pPr marL="365760" indent="-256032">
              <a:buFont typeface="Wingdings 3"/>
              <a:buChar char=""/>
              <a:defRPr/>
            </a:pPr>
            <a:endParaRPr lang="en-US" sz="2300" dirty="0" smtClean="0"/>
          </a:p>
          <a:p>
            <a:pPr marL="365760" indent="-256032">
              <a:buFont typeface="Wingdings 3"/>
              <a:buChar char=""/>
              <a:defRPr/>
            </a:pPr>
            <a:r>
              <a:rPr lang="en-US" sz="2300" dirty="0" smtClean="0"/>
              <a:t>Uterus is distended and filled with swollen/large villi with prominent  trophoblastic cell proliferation. No embryo, or fetal tissue is present</a:t>
            </a:r>
            <a:r>
              <a:rPr lang="en-US" sz="2300" dirty="0"/>
              <a:t>. Grossly it looks like a bunch of grapes.</a:t>
            </a:r>
          </a:p>
          <a:p>
            <a:pPr marL="365760" indent="-256032" fontAlgn="auto">
              <a:spcAft>
                <a:spcPts val="0"/>
              </a:spcAft>
              <a:buFont typeface="Wingdings 3"/>
              <a:buChar char=""/>
              <a:defRPr/>
            </a:pPr>
            <a:endParaRPr lang="en-US" sz="2300" dirty="0" smtClean="0"/>
          </a:p>
          <a:p>
            <a:pPr marL="365760" indent="-256032" fontAlgn="auto">
              <a:spcAft>
                <a:spcPts val="0"/>
              </a:spcAft>
              <a:buFont typeface="Wingdings 3"/>
              <a:buChar char=""/>
              <a:defRPr/>
            </a:pPr>
            <a:r>
              <a:rPr lang="en-US" sz="2300" dirty="0" smtClean="0"/>
              <a:t>Chromosomal analysis shows 46XX karyotype and all the chromosomes come from the male/paternal side i.e. it </a:t>
            </a:r>
            <a:r>
              <a:rPr lang="en-US" sz="2300" dirty="0"/>
              <a:t>is </a:t>
            </a:r>
            <a:r>
              <a:rPr lang="en-US" sz="2300" dirty="0" smtClean="0"/>
              <a:t>an </a:t>
            </a:r>
            <a:r>
              <a:rPr lang="en-US" sz="2300" dirty="0" err="1" smtClean="0"/>
              <a:t>androgenetic</a:t>
            </a:r>
            <a:r>
              <a:rPr lang="en-US" sz="2300" dirty="0" smtClean="0"/>
              <a:t> pregnancy with </a:t>
            </a:r>
            <a:r>
              <a:rPr lang="en-US" sz="2300" dirty="0"/>
              <a:t>no maternal </a:t>
            </a:r>
            <a:r>
              <a:rPr lang="en-US" sz="2300" dirty="0" smtClean="0"/>
              <a:t>DNA.</a:t>
            </a:r>
          </a:p>
        </p:txBody>
      </p:sp>
      <p:pic>
        <p:nvPicPr>
          <p:cNvPr id="8" name="Picture 7"/>
          <p:cNvPicPr>
            <a:picLocks noChangeAspect="1"/>
          </p:cNvPicPr>
          <p:nvPr/>
        </p:nvPicPr>
        <p:blipFill>
          <a:blip r:embed="rId2"/>
          <a:stretch>
            <a:fillRect/>
          </a:stretch>
        </p:blipFill>
        <p:spPr>
          <a:xfrm>
            <a:off x="6477000" y="1219200"/>
            <a:ext cx="2606194" cy="3082673"/>
          </a:xfrm>
          <a:prstGeom prst="rect">
            <a:avLst/>
          </a:prstGeom>
        </p:spPr>
      </p:pic>
      <p:sp>
        <p:nvSpPr>
          <p:cNvPr id="11" name="Rectangle 10"/>
          <p:cNvSpPr/>
          <p:nvPr/>
        </p:nvSpPr>
        <p:spPr>
          <a:xfrm>
            <a:off x="6550306" y="4333912"/>
            <a:ext cx="2532888" cy="338554"/>
          </a:xfrm>
          <a:prstGeom prst="rect">
            <a:avLst/>
          </a:prstGeom>
        </p:spPr>
        <p:txBody>
          <a:bodyPr wrap="square">
            <a:spAutoFit/>
          </a:bodyPr>
          <a:lstStyle/>
          <a:p>
            <a:r>
              <a:rPr lang="en-US" sz="800" dirty="0"/>
              <a:t>http://</a:t>
            </a:r>
            <a:r>
              <a:rPr lang="en-US" sz="800" dirty="0" smtClean="0"/>
              <a:t>www.waybuilder.net/sweethaven/MedTech/ObsNewborn/ObstetricsAndNewborn</a:t>
            </a:r>
            <a:endParaRPr lang="en-US" sz="800" dirty="0"/>
          </a:p>
        </p:txBody>
      </p:sp>
    </p:spTree>
    <p:extLst>
      <p:ext uri="{BB962C8B-B14F-4D97-AF65-F5344CB8AC3E}">
        <p14:creationId xmlns:p14="http://schemas.microsoft.com/office/powerpoint/2010/main" val="28927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Complete mole fertilization: in 90% of the cases a single sperm of 23 chromosomes fertilizes a egg that has lost its </a:t>
            </a:r>
            <a:r>
              <a:rPr lang="en-US" sz="2000" dirty="0" smtClean="0">
                <a:solidFill>
                  <a:srgbClr val="9F2936"/>
                </a:solidFill>
              </a:rPr>
              <a:t>chromosomes. It then duplicates </a:t>
            </a:r>
            <a:r>
              <a:rPr lang="en-US" sz="2000" dirty="0">
                <a:solidFill>
                  <a:srgbClr val="9F2936"/>
                </a:solidFill>
              </a:rPr>
              <a:t>resulting in 46XX (all paternal)</a:t>
            </a:r>
            <a:endParaRPr lang="en-US" dirty="0"/>
          </a:p>
        </p:txBody>
      </p:sp>
      <p:pic>
        <p:nvPicPr>
          <p:cNvPr id="8" name="Picture 7"/>
          <p:cNvPicPr>
            <a:picLocks noChangeAspect="1"/>
          </p:cNvPicPr>
          <p:nvPr/>
        </p:nvPicPr>
        <p:blipFill>
          <a:blip r:embed="rId2"/>
          <a:stretch>
            <a:fillRect/>
          </a:stretch>
        </p:blipFill>
        <p:spPr>
          <a:xfrm>
            <a:off x="1295400" y="2590800"/>
            <a:ext cx="7577985" cy="2231329"/>
          </a:xfrm>
          <a:prstGeom prst="rect">
            <a:avLst/>
          </a:prstGeom>
        </p:spPr>
      </p:pic>
    </p:spTree>
    <p:extLst>
      <p:ext uri="{BB962C8B-B14F-4D97-AF65-F5344CB8AC3E}">
        <p14:creationId xmlns:p14="http://schemas.microsoft.com/office/powerpoint/2010/main" val="283793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636712" y="2924556"/>
            <a:ext cx="5530325" cy="3933444"/>
          </a:xfrm>
          <a:prstGeom prst="rect">
            <a:avLst/>
          </a:prstGeom>
        </p:spPr>
      </p:pic>
      <p:pic>
        <p:nvPicPr>
          <p:cNvPr id="6" name="Picture 5"/>
          <p:cNvPicPr>
            <a:picLocks noChangeAspect="1"/>
          </p:cNvPicPr>
          <p:nvPr/>
        </p:nvPicPr>
        <p:blipFill>
          <a:blip r:embed="rId3"/>
          <a:stretch>
            <a:fillRect/>
          </a:stretch>
        </p:blipFill>
        <p:spPr>
          <a:xfrm>
            <a:off x="21265" y="26581"/>
            <a:ext cx="6455736" cy="3011474"/>
          </a:xfrm>
          <a:prstGeom prst="rect">
            <a:avLst/>
          </a:prstGeom>
        </p:spPr>
      </p:pic>
      <p:sp>
        <p:nvSpPr>
          <p:cNvPr id="7" name="Rectangle 6"/>
          <p:cNvSpPr/>
          <p:nvPr/>
        </p:nvSpPr>
        <p:spPr>
          <a:xfrm>
            <a:off x="381000" y="3004016"/>
            <a:ext cx="4572000" cy="215444"/>
          </a:xfrm>
          <a:prstGeom prst="rect">
            <a:avLst/>
          </a:prstGeom>
        </p:spPr>
        <p:txBody>
          <a:bodyPr>
            <a:spAutoFit/>
          </a:bodyPr>
          <a:lstStyle/>
          <a:p>
            <a:r>
              <a:rPr lang="en-US" sz="800" dirty="0"/>
              <a:t>http://lakecharlesobgyn.com/Images/molar-pregnancy-1.jpg</a:t>
            </a:r>
          </a:p>
        </p:txBody>
      </p:sp>
    </p:spTree>
    <p:extLst>
      <p:ext uri="{BB962C8B-B14F-4D97-AF65-F5344CB8AC3E}">
        <p14:creationId xmlns:p14="http://schemas.microsoft.com/office/powerpoint/2010/main" val="3635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4932040" y="3645024"/>
            <a:ext cx="4067944" cy="3044756"/>
          </a:xfrm>
          <a:prstGeom prst="rect">
            <a:avLst/>
          </a:prstGeom>
        </p:spPr>
      </p:pic>
      <p:sp>
        <p:nvSpPr>
          <p:cNvPr id="4" name="Title 3"/>
          <p:cNvSpPr>
            <a:spLocks noGrp="1"/>
          </p:cNvSpPr>
          <p:nvPr>
            <p:ph type="title"/>
          </p:nvPr>
        </p:nvSpPr>
        <p:spPr/>
        <p:txBody>
          <a:bodyPr>
            <a:normAutofit/>
          </a:bodyPr>
          <a:lstStyle/>
          <a:p>
            <a:r>
              <a:rPr lang="en-US" sz="3600" dirty="0"/>
              <a:t>Complete </a:t>
            </a:r>
            <a:r>
              <a:rPr lang="en-US" sz="3600" dirty="0" smtClean="0"/>
              <a:t>HM</a:t>
            </a:r>
            <a:r>
              <a:rPr lang="en-US" sz="3600" dirty="0"/>
              <a:t>. </a:t>
            </a:r>
          </a:p>
        </p:txBody>
      </p:sp>
      <p:sp>
        <p:nvSpPr>
          <p:cNvPr id="8" name="Content Placeholder 7"/>
          <p:cNvSpPr>
            <a:spLocks noGrp="1"/>
          </p:cNvSpPr>
          <p:nvPr>
            <p:ph sz="half" idx="1"/>
          </p:nvPr>
        </p:nvSpPr>
        <p:spPr>
          <a:xfrm>
            <a:off x="1295400" y="1371600"/>
            <a:ext cx="3568798" cy="4681728"/>
          </a:xfrm>
        </p:spPr>
        <p:txBody>
          <a:bodyPr>
            <a:normAutofit fontScale="85000" lnSpcReduction="20000"/>
          </a:bodyPr>
          <a:lstStyle/>
          <a:p>
            <a:pPr marL="365760" indent="-256032" fontAlgn="auto">
              <a:spcAft>
                <a:spcPts val="0"/>
              </a:spcAft>
              <a:buFont typeface="Wingdings 3"/>
              <a:buChar char=""/>
              <a:defRPr/>
            </a:pPr>
            <a:r>
              <a:rPr lang="en-US" sz="2000" b="1" dirty="0" smtClean="0"/>
              <a:t>Ultrasound: </a:t>
            </a:r>
            <a:r>
              <a:rPr lang="en-US" sz="2000" dirty="0" smtClean="0"/>
              <a:t>will show </a:t>
            </a:r>
            <a:r>
              <a:rPr lang="en-US" sz="2000" dirty="0"/>
              <a:t>a “cluster of grapes” appearance or a “snowstorm” appearance, signifying an abnormal placenta. </a:t>
            </a:r>
            <a:endParaRPr lang="en-US" sz="2000" dirty="0" smtClean="0"/>
          </a:p>
          <a:p>
            <a:pPr marL="365760" indent="-256032">
              <a:buFont typeface="Wingdings 3"/>
              <a:buChar char=""/>
              <a:defRPr/>
            </a:pPr>
            <a:endParaRPr lang="en-US" sz="2000" dirty="0" smtClean="0"/>
          </a:p>
          <a:p>
            <a:pPr marL="365760" indent="-256032">
              <a:buFont typeface="Wingdings 3"/>
              <a:buChar char=""/>
              <a:defRPr/>
            </a:pPr>
            <a:r>
              <a:rPr lang="en-US" sz="2000" b="1" dirty="0" smtClean="0"/>
              <a:t>Treatment</a:t>
            </a:r>
            <a:r>
              <a:rPr lang="en-US" sz="2000" dirty="0" smtClean="0"/>
              <a:t>: </a:t>
            </a:r>
            <a:r>
              <a:rPr lang="en-US" sz="2000" dirty="0"/>
              <a:t>Evacuation of uterus by curettage and sometimes chemotherapy. With appropriate therapy cure rate is very high.</a:t>
            </a:r>
          </a:p>
          <a:p>
            <a:pPr marL="365760" indent="-256032" fontAlgn="auto">
              <a:spcAft>
                <a:spcPts val="0"/>
              </a:spcAft>
              <a:buFont typeface="Wingdings 3"/>
              <a:buChar char=""/>
              <a:defRPr/>
            </a:pPr>
            <a:endParaRPr lang="en-US" sz="2000" dirty="0" smtClean="0"/>
          </a:p>
          <a:p>
            <a:pPr marL="365760" indent="-256032" fontAlgn="auto">
              <a:spcAft>
                <a:spcPts val="0"/>
              </a:spcAft>
              <a:buFont typeface="Wingdings 3"/>
              <a:buChar char=""/>
              <a:defRPr/>
            </a:pPr>
            <a:r>
              <a:rPr lang="en-US" sz="2000" b="1" dirty="0" smtClean="0"/>
              <a:t>Complications</a:t>
            </a:r>
            <a:r>
              <a:rPr lang="en-US" sz="2000" dirty="0" smtClean="0"/>
              <a:t>: </a:t>
            </a:r>
            <a:r>
              <a:rPr lang="en-US" sz="2000" dirty="0" smtClean="0">
                <a:solidFill>
                  <a:schemeClr val="tx1"/>
                </a:solidFill>
              </a:rPr>
              <a:t>uterine </a:t>
            </a:r>
            <a:r>
              <a:rPr lang="en-US" sz="2000" dirty="0">
                <a:solidFill>
                  <a:schemeClr val="tx1"/>
                </a:solidFill>
              </a:rPr>
              <a:t>hemorrhage, uterine perforation, trophoblastic embolism, and infection. Few patients </a:t>
            </a:r>
            <a:r>
              <a:rPr lang="en-US" sz="2000" dirty="0" smtClean="0">
                <a:solidFill>
                  <a:schemeClr val="tx1"/>
                </a:solidFill>
              </a:rPr>
              <a:t>develop </a:t>
            </a:r>
            <a:r>
              <a:rPr lang="en-US" sz="2000" dirty="0">
                <a:solidFill>
                  <a:schemeClr val="tx1"/>
                </a:solidFill>
              </a:rPr>
              <a:t>an invasive mole. The most important complication is the development of </a:t>
            </a:r>
            <a:r>
              <a:rPr lang="en-US" sz="2000" dirty="0" err="1">
                <a:solidFill>
                  <a:schemeClr val="tx1"/>
                </a:solidFill>
              </a:rPr>
              <a:t>choriocarcinoma</a:t>
            </a:r>
            <a:r>
              <a:rPr lang="en-US" sz="2000" dirty="0">
                <a:solidFill>
                  <a:schemeClr val="tx1"/>
                </a:solidFill>
              </a:rPr>
              <a:t>, which occurs in about 2% of patients after the mole has been evacuated.</a:t>
            </a:r>
          </a:p>
          <a:p>
            <a:endParaRPr lang="en-US" dirty="0"/>
          </a:p>
        </p:txBody>
      </p:sp>
      <p:pic>
        <p:nvPicPr>
          <p:cNvPr id="7" name="Picture 6"/>
          <p:cNvPicPr>
            <a:picLocks noChangeAspect="1"/>
          </p:cNvPicPr>
          <p:nvPr/>
        </p:nvPicPr>
        <p:blipFill>
          <a:blip r:embed="rId3" cstate="print"/>
          <a:stretch>
            <a:fillRect/>
          </a:stretch>
        </p:blipFill>
        <p:spPr>
          <a:xfrm>
            <a:off x="4999881" y="845820"/>
            <a:ext cx="3932261" cy="2664183"/>
          </a:xfrm>
          <a:prstGeom prst="rect">
            <a:avLst/>
          </a:prstGeom>
        </p:spPr>
      </p:pic>
    </p:spTree>
    <p:extLst>
      <p:ext uri="{BB962C8B-B14F-4D97-AF65-F5344CB8AC3E}">
        <p14:creationId xmlns:p14="http://schemas.microsoft.com/office/powerpoint/2010/main" val="27608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Partial Mole (PM)</a:t>
            </a:r>
          </a:p>
        </p:txBody>
      </p:sp>
      <p:sp>
        <p:nvSpPr>
          <p:cNvPr id="23555" name="Content Placeholder 2"/>
          <p:cNvSpPr>
            <a:spLocks noGrp="1"/>
          </p:cNvSpPr>
          <p:nvPr>
            <p:ph idx="1"/>
          </p:nvPr>
        </p:nvSpPr>
        <p:spPr>
          <a:xfrm>
            <a:off x="1143000" y="1340768"/>
            <a:ext cx="8001000" cy="5517232"/>
          </a:xfrm>
        </p:spPr>
        <p:txBody>
          <a:bodyPr>
            <a:normAutofit fontScale="70000" lnSpcReduction="20000"/>
          </a:bodyPr>
          <a:lstStyle/>
          <a:p>
            <a:endParaRPr lang="en-US" dirty="0" smtClean="0"/>
          </a:p>
          <a:p>
            <a:r>
              <a:rPr lang="en-US" sz="2600" dirty="0" smtClean="0"/>
              <a:t>Partial </a:t>
            </a:r>
            <a:r>
              <a:rPr lang="en-US" sz="2600" dirty="0" err="1"/>
              <a:t>hydatidiform</a:t>
            </a:r>
            <a:r>
              <a:rPr lang="en-US" sz="2600" dirty="0"/>
              <a:t> moles have 69 chromosomes (</a:t>
            </a:r>
            <a:r>
              <a:rPr lang="en-US" sz="2600" dirty="0" err="1" smtClean="0"/>
              <a:t>triploidy</a:t>
            </a:r>
            <a:r>
              <a:rPr lang="en-US" sz="2600" dirty="0" smtClean="0"/>
              <a:t> gestation), </a:t>
            </a:r>
            <a:r>
              <a:rPr lang="en-US" sz="2600" dirty="0"/>
              <a:t>of which one haploid set </a:t>
            </a:r>
            <a:r>
              <a:rPr lang="en-US" sz="2600" dirty="0" smtClean="0"/>
              <a:t>(23,X</a:t>
            </a:r>
            <a:r>
              <a:rPr lang="en-US" sz="2600" dirty="0"/>
              <a:t>) </a:t>
            </a:r>
            <a:r>
              <a:rPr lang="en-US" sz="2600" dirty="0" smtClean="0"/>
              <a:t>is </a:t>
            </a:r>
            <a:r>
              <a:rPr lang="en-US" sz="2600" dirty="0"/>
              <a:t>maternal and </a:t>
            </a:r>
            <a:r>
              <a:rPr lang="en-US" sz="2600" dirty="0" smtClean="0"/>
              <a:t>two haploid (23,X+23X=46X) sets are </a:t>
            </a:r>
            <a:r>
              <a:rPr lang="en-US" sz="2600" dirty="0"/>
              <a:t>paternal in origin. </a:t>
            </a:r>
            <a:endParaRPr lang="en-US" sz="2600" dirty="0" smtClean="0"/>
          </a:p>
          <a:p>
            <a:endParaRPr lang="en-US" sz="2600" dirty="0" smtClean="0"/>
          </a:p>
          <a:p>
            <a:r>
              <a:rPr lang="en-US" sz="2600" dirty="0" smtClean="0"/>
              <a:t>This results </a:t>
            </a:r>
            <a:r>
              <a:rPr lang="en-US" sz="2600" dirty="0"/>
              <a:t>from fertilization of a </a:t>
            </a:r>
            <a:r>
              <a:rPr lang="en-US" sz="2600" dirty="0" smtClean="0"/>
              <a:t>normal single ovum/egg </a:t>
            </a:r>
            <a:r>
              <a:rPr lang="en-US" sz="2600" dirty="0"/>
              <a:t>(23,X) by two normal spermatozoa, each carrying 23 chromosomes, or </a:t>
            </a:r>
            <a:r>
              <a:rPr lang="en-US" sz="2600" dirty="0" smtClean="0"/>
              <a:t>by a </a:t>
            </a:r>
            <a:r>
              <a:rPr lang="en-US" sz="2600" dirty="0"/>
              <a:t>single spermatozoon that has not undergone meiotic reduction and bears 46 </a:t>
            </a:r>
            <a:r>
              <a:rPr lang="en-US" sz="2600" dirty="0" smtClean="0"/>
              <a:t>chromosomes</a:t>
            </a:r>
            <a:r>
              <a:rPr lang="en-US" sz="2600" dirty="0"/>
              <a:t> </a:t>
            </a:r>
            <a:r>
              <a:rPr lang="en-US" sz="2600" dirty="0" smtClean="0"/>
              <a:t>(the pregnancy has too much paternal DNA). </a:t>
            </a:r>
          </a:p>
          <a:p>
            <a:endParaRPr lang="en-US" sz="2600" dirty="0" smtClean="0"/>
          </a:p>
          <a:p>
            <a:r>
              <a:rPr lang="en-US" sz="2600" dirty="0" smtClean="0"/>
              <a:t>It is a genetically abnormal placenta with a resultant mixture of large and small villi with slight hyperplasia of the </a:t>
            </a:r>
            <a:r>
              <a:rPr lang="en-US" sz="2600" dirty="0" err="1" smtClean="0"/>
              <a:t>trophoblasts</a:t>
            </a:r>
            <a:r>
              <a:rPr lang="en-US" sz="2600" dirty="0" smtClean="0"/>
              <a:t>, filling the uterus. In </a:t>
            </a:r>
            <a:r>
              <a:rPr lang="en-US" sz="2600" dirty="0"/>
              <a:t>contrast to a complete mole, </a:t>
            </a:r>
            <a:r>
              <a:rPr lang="en-US" sz="2600" dirty="0" smtClean="0"/>
              <a:t>embryo/fetal </a:t>
            </a:r>
            <a:r>
              <a:rPr lang="en-US" sz="2600" dirty="0"/>
              <a:t>parts may be present. The fetus associated with a partial mole usually dies after 10 weeks' gestation, and the mole is aborted shortly thereafter. </a:t>
            </a:r>
          </a:p>
          <a:p>
            <a:endParaRPr lang="en-US" sz="2600" dirty="0" smtClean="0"/>
          </a:p>
          <a:p>
            <a:r>
              <a:rPr lang="en-US" sz="2600" dirty="0" smtClean="0"/>
              <a:t>It </a:t>
            </a:r>
            <a:r>
              <a:rPr lang="en-US" sz="2600" dirty="0"/>
              <a:t>almost never evolves into </a:t>
            </a:r>
            <a:r>
              <a:rPr lang="en-US" sz="2600" dirty="0" err="1"/>
              <a:t>choriocarcinoma</a:t>
            </a:r>
            <a:r>
              <a:rPr lang="en-US" sz="2600" dirty="0"/>
              <a:t>. </a:t>
            </a:r>
          </a:p>
          <a:p>
            <a:endParaRPr lang="en-US" sz="2600" dirty="0" smtClean="0"/>
          </a:p>
          <a:p>
            <a:r>
              <a:rPr lang="en-US" sz="2600" dirty="0" smtClean="0"/>
              <a:t>Grossly the genetically abnormal placenta has a mixture of large chorionic villi and normal-appearing smaller villi. </a:t>
            </a:r>
          </a:p>
          <a:p>
            <a:pPr>
              <a:buFont typeface="Wingdings 3" pitchFamily="18" charset="2"/>
              <a:buNone/>
            </a:pPr>
            <a:r>
              <a:rPr lang="en-US" dirty="0" smtClean="0"/>
              <a:t> </a:t>
            </a:r>
          </a:p>
          <a:p>
            <a:endParaRPr lang="en-US" dirty="0" smtClean="0"/>
          </a:p>
        </p:txBody>
      </p:sp>
    </p:spTree>
    <p:extLst>
      <p:ext uri="{BB962C8B-B14F-4D97-AF65-F5344CB8AC3E}">
        <p14:creationId xmlns:p14="http://schemas.microsoft.com/office/powerpoint/2010/main" val="31221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dirty="0">
                <a:solidFill>
                  <a:srgbClr val="9F2936"/>
                </a:solidFill>
              </a:rPr>
              <a:t>Partial mole fertilization: it results from fertilization of a normal single ovum (23X) by two normal spermatozoa, each carrying 23 chromosomes, OR by a single spermatozoon that has not undergone meiotic reduction and bears 46 chromosomes (the pregnancy has too much paternal DNA). </a:t>
            </a:r>
            <a:endParaRPr lang="en-US" dirty="0"/>
          </a:p>
        </p:txBody>
      </p:sp>
      <p:pic>
        <p:nvPicPr>
          <p:cNvPr id="3" name="Picture 2"/>
          <p:cNvPicPr>
            <a:picLocks noChangeAspect="1"/>
          </p:cNvPicPr>
          <p:nvPr/>
        </p:nvPicPr>
        <p:blipFill>
          <a:blip r:embed="rId2"/>
          <a:stretch>
            <a:fillRect/>
          </a:stretch>
        </p:blipFill>
        <p:spPr>
          <a:xfrm>
            <a:off x="1295400" y="1905000"/>
            <a:ext cx="7559695" cy="2267909"/>
          </a:xfrm>
          <a:prstGeom prst="rect">
            <a:avLst/>
          </a:prstGeom>
        </p:spPr>
      </p:pic>
      <p:pic>
        <p:nvPicPr>
          <p:cNvPr id="5" name="Picture 4"/>
          <p:cNvPicPr>
            <a:picLocks noChangeAspect="1"/>
          </p:cNvPicPr>
          <p:nvPr/>
        </p:nvPicPr>
        <p:blipFill>
          <a:blip r:embed="rId3"/>
          <a:stretch>
            <a:fillRect/>
          </a:stretch>
        </p:blipFill>
        <p:spPr>
          <a:xfrm>
            <a:off x="1337414" y="4419600"/>
            <a:ext cx="7596274" cy="2267909"/>
          </a:xfrm>
          <a:prstGeom prst="rect">
            <a:avLst/>
          </a:prstGeom>
        </p:spPr>
      </p:pic>
    </p:spTree>
    <p:extLst>
      <p:ext uri="{BB962C8B-B14F-4D97-AF65-F5344CB8AC3E}">
        <p14:creationId xmlns:p14="http://schemas.microsoft.com/office/powerpoint/2010/main" val="248479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Partial Mole (PM)</a:t>
            </a:r>
          </a:p>
        </p:txBody>
      </p:sp>
      <p:sp>
        <p:nvSpPr>
          <p:cNvPr id="24579" name="Content Placeholder 2"/>
          <p:cNvSpPr>
            <a:spLocks noGrp="1"/>
          </p:cNvSpPr>
          <p:nvPr>
            <p:ph idx="1"/>
          </p:nvPr>
        </p:nvSpPr>
        <p:spPr/>
        <p:txBody>
          <a:bodyPr>
            <a:normAutofit/>
          </a:bodyPr>
          <a:lstStyle/>
          <a:p>
            <a:r>
              <a:rPr lang="en-US" dirty="0" smtClean="0"/>
              <a:t>It makes up 15–35% of all moles</a:t>
            </a:r>
          </a:p>
          <a:p>
            <a:r>
              <a:rPr lang="en-US" dirty="0" smtClean="0"/>
              <a:t>Uterine size usually small or appropriate for gestational age</a:t>
            </a:r>
          </a:p>
          <a:p>
            <a:r>
              <a:rPr lang="en-US" dirty="0" smtClean="0"/>
              <a:t>Serum </a:t>
            </a:r>
            <a:r>
              <a:rPr lang="en-US" dirty="0" err="1" smtClean="0"/>
              <a:t>hCG</a:t>
            </a:r>
            <a:r>
              <a:rPr lang="en-US" dirty="0" smtClean="0"/>
              <a:t> levels are elevated but not as high as complete mole.</a:t>
            </a:r>
          </a:p>
          <a:p>
            <a:r>
              <a:rPr lang="en-US" dirty="0" smtClean="0"/>
              <a:t>Chromosomal analysis of partial moles shows 69XXY (i.e. 3 haploid sets also called as </a:t>
            </a:r>
            <a:r>
              <a:rPr lang="en-US" dirty="0" err="1" smtClean="0"/>
              <a:t>triploidy</a:t>
            </a:r>
            <a:r>
              <a:rPr lang="en-US" dirty="0" smtClean="0"/>
              <a:t>). </a:t>
            </a:r>
          </a:p>
          <a:p>
            <a:r>
              <a:rPr lang="en-US" dirty="0"/>
              <a:t>Treatment : Evacuation of uterus by curettage and sometimes chemotherapy.</a:t>
            </a:r>
          </a:p>
          <a:p>
            <a:r>
              <a:rPr lang="en-US" dirty="0"/>
              <a:t>Prognosis</a:t>
            </a:r>
            <a:r>
              <a:rPr lang="en-US" dirty="0" smtClean="0"/>
              <a:t>: Risk </a:t>
            </a:r>
            <a:r>
              <a:rPr lang="en-US" dirty="0"/>
              <a:t>for development of </a:t>
            </a:r>
            <a:r>
              <a:rPr lang="en-US" dirty="0" err="1"/>
              <a:t>choriocarcinoma</a:t>
            </a:r>
            <a:r>
              <a:rPr lang="en-US" dirty="0"/>
              <a:t> very low</a:t>
            </a:r>
            <a:r>
              <a:rPr lang="en-US" dirty="0" smtClean="0"/>
              <a:t>. </a:t>
            </a:r>
            <a:r>
              <a:rPr lang="en-US" dirty="0"/>
              <a:t>Follow-up is mandatory.</a:t>
            </a:r>
          </a:p>
          <a:p>
            <a:endParaRPr lang="en-US" dirty="0" smtClean="0"/>
          </a:p>
          <a:p>
            <a:pPr>
              <a:buNone/>
            </a:pPr>
            <a:endParaRPr lang="en-US" dirty="0" smtClean="0"/>
          </a:p>
        </p:txBody>
      </p:sp>
    </p:spTree>
    <p:extLst>
      <p:ext uri="{BB962C8B-B14F-4D97-AF65-F5344CB8AC3E}">
        <p14:creationId xmlns:p14="http://schemas.microsoft.com/office/powerpoint/2010/main" val="340693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05000"/>
            <a:ext cx="7406640" cy="1472184"/>
          </a:xfrm>
        </p:spPr>
        <p:txBody>
          <a:bodyPr/>
          <a:lstStyle/>
          <a:p>
            <a:r>
              <a:rPr lang="en-US" sz="3600" dirty="0"/>
              <a:t>ECTOPIC PREGNANCY</a:t>
            </a:r>
            <a:endParaRPr lang="en-US" dirty="0"/>
          </a:p>
        </p:txBody>
      </p:sp>
    </p:spTree>
    <p:extLst>
      <p:ext uri="{BB962C8B-B14F-4D97-AF65-F5344CB8AC3E}">
        <p14:creationId xmlns:p14="http://schemas.microsoft.com/office/powerpoint/2010/main" val="1638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24333377"/>
              </p:ext>
            </p:extLst>
          </p:nvPr>
        </p:nvGraphicFramePr>
        <p:xfrm>
          <a:off x="1295401" y="1524000"/>
          <a:ext cx="7696199" cy="3403600"/>
        </p:xfrm>
        <a:graphic>
          <a:graphicData uri="http://schemas.openxmlformats.org/drawingml/2006/table">
            <a:tbl>
              <a:tblPr firstRow="1" bandRow="1">
                <a:tableStyleId>{073A0DAA-6AF3-43AB-8588-CEC1D06C72B9}</a:tableStyleId>
              </a:tblPr>
              <a:tblGrid>
                <a:gridCol w="1745529"/>
                <a:gridCol w="2856322"/>
                <a:gridCol w="3094348"/>
              </a:tblGrid>
              <a:tr h="370840">
                <a:tc>
                  <a:txBody>
                    <a:bodyPr/>
                    <a:lstStyle/>
                    <a:p>
                      <a:r>
                        <a:rPr lang="en-US" dirty="0" smtClean="0"/>
                        <a:t>FEATURE</a:t>
                      </a:r>
                      <a:endParaRPr lang="en-US" dirty="0"/>
                    </a:p>
                  </a:txBody>
                  <a:tcPr/>
                </a:tc>
                <a:tc>
                  <a:txBody>
                    <a:bodyPr/>
                    <a:lstStyle/>
                    <a:p>
                      <a:r>
                        <a:rPr lang="en-US" dirty="0" smtClean="0"/>
                        <a:t>CM</a:t>
                      </a:r>
                      <a:endParaRPr lang="en-US" dirty="0"/>
                    </a:p>
                  </a:txBody>
                  <a:tcPr/>
                </a:tc>
                <a:tc>
                  <a:txBody>
                    <a:bodyPr/>
                    <a:lstStyle/>
                    <a:p>
                      <a:r>
                        <a:rPr lang="en-US" dirty="0" smtClean="0"/>
                        <a:t>PM</a:t>
                      </a:r>
                      <a:endParaRPr lang="en-US" dirty="0"/>
                    </a:p>
                  </a:txBody>
                  <a:tcPr/>
                </a:tc>
              </a:tr>
              <a:tr h="370840">
                <a:tc>
                  <a:txBody>
                    <a:bodyPr/>
                    <a:lstStyle/>
                    <a:p>
                      <a:r>
                        <a:rPr lang="en-US" dirty="0" smtClean="0"/>
                        <a:t>Karyotype</a:t>
                      </a:r>
                      <a:endParaRPr lang="en-US" dirty="0"/>
                    </a:p>
                  </a:txBody>
                  <a:tcPr/>
                </a:tc>
                <a:tc>
                  <a:txBody>
                    <a:bodyPr/>
                    <a:lstStyle/>
                    <a:p>
                      <a:r>
                        <a:rPr lang="en-US" dirty="0" smtClean="0"/>
                        <a:t>Usually</a:t>
                      </a:r>
                      <a:r>
                        <a:rPr lang="en-US" baseline="0" dirty="0" smtClean="0"/>
                        <a:t> diploid 46XX</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Usually</a:t>
                      </a:r>
                      <a:r>
                        <a:rPr lang="en-US" baseline="0" dirty="0" smtClean="0"/>
                        <a:t> </a:t>
                      </a:r>
                      <a:r>
                        <a:rPr lang="en-US" baseline="0" dirty="0" err="1" smtClean="0"/>
                        <a:t>triploidy</a:t>
                      </a:r>
                      <a:r>
                        <a:rPr lang="en-US" baseline="0" dirty="0" smtClean="0"/>
                        <a:t> 69XXY (most common)</a:t>
                      </a:r>
                      <a:endParaRPr lang="en-US" dirty="0"/>
                    </a:p>
                  </a:txBody>
                  <a:tcPr/>
                </a:tc>
              </a:tr>
              <a:tr h="370840">
                <a:tc>
                  <a:txBody>
                    <a:bodyPr/>
                    <a:lstStyle/>
                    <a:p>
                      <a:r>
                        <a:rPr lang="en-US" dirty="0" smtClean="0"/>
                        <a:t>Villi</a:t>
                      </a:r>
                      <a:endParaRPr lang="en-US" dirty="0"/>
                    </a:p>
                  </a:txBody>
                  <a:tcPr/>
                </a:tc>
                <a:tc>
                  <a:txBody>
                    <a:bodyPr/>
                    <a:lstStyle/>
                    <a:p>
                      <a:r>
                        <a:rPr lang="en-US" dirty="0" smtClean="0"/>
                        <a:t>All villi are </a:t>
                      </a:r>
                      <a:r>
                        <a:rPr lang="en-US" dirty="0" err="1" smtClean="0"/>
                        <a:t>hydropic</a:t>
                      </a:r>
                      <a:r>
                        <a:rPr lang="en-US" dirty="0" smtClean="0"/>
                        <a:t>; no normal villi seen</a:t>
                      </a:r>
                      <a:endParaRPr lang="en-US" dirty="0"/>
                    </a:p>
                  </a:txBody>
                  <a:tcPr/>
                </a:tc>
                <a:tc>
                  <a:txBody>
                    <a:bodyPr/>
                    <a:lstStyle/>
                    <a:p>
                      <a:r>
                        <a:rPr lang="en-US" dirty="0" smtClean="0"/>
                        <a:t>Normal</a:t>
                      </a:r>
                      <a:r>
                        <a:rPr lang="en-US" baseline="0" dirty="0" smtClean="0"/>
                        <a:t> villi may be present</a:t>
                      </a:r>
                      <a:endParaRPr lang="en-US" dirty="0"/>
                    </a:p>
                  </a:txBody>
                  <a:tcPr/>
                </a:tc>
              </a:tr>
              <a:tr h="370840">
                <a:tc>
                  <a:txBody>
                    <a:bodyPr/>
                    <a:lstStyle/>
                    <a:p>
                      <a:r>
                        <a:rPr lang="en-US" dirty="0" smtClean="0"/>
                        <a:t>Fetal tissue</a:t>
                      </a:r>
                      <a:endParaRPr lang="en-US" dirty="0"/>
                    </a:p>
                  </a:txBody>
                  <a:tcPr/>
                </a:tc>
                <a:tc>
                  <a:txBody>
                    <a:bodyPr/>
                    <a:lstStyle/>
                    <a:p>
                      <a:r>
                        <a:rPr lang="en-US" dirty="0" smtClean="0"/>
                        <a:t>Not present</a:t>
                      </a:r>
                      <a:endParaRPr lang="en-US" dirty="0"/>
                    </a:p>
                  </a:txBody>
                  <a:tcPr/>
                </a:tc>
                <a:tc>
                  <a:txBody>
                    <a:bodyPr/>
                    <a:lstStyle/>
                    <a:p>
                      <a:r>
                        <a:rPr lang="en-US" dirty="0" smtClean="0"/>
                        <a:t>Usually</a:t>
                      </a:r>
                      <a:r>
                        <a:rPr lang="en-US" baseline="0" dirty="0" smtClean="0"/>
                        <a:t> present</a:t>
                      </a:r>
                      <a:endParaRPr lang="en-US" dirty="0"/>
                    </a:p>
                  </a:txBody>
                  <a:tcPr/>
                </a:tc>
              </a:tr>
              <a:tr h="370840">
                <a:tc>
                  <a:txBody>
                    <a:bodyPr/>
                    <a:lstStyle/>
                    <a:p>
                      <a:r>
                        <a:rPr lang="en-US" dirty="0" err="1" smtClean="0"/>
                        <a:t>Trophoblasts</a:t>
                      </a:r>
                      <a:endParaRPr lang="en-US" dirty="0"/>
                    </a:p>
                  </a:txBody>
                  <a:tcPr/>
                </a:tc>
                <a:tc>
                  <a:txBody>
                    <a:bodyPr/>
                    <a:lstStyle/>
                    <a:p>
                      <a:r>
                        <a:rPr lang="en-US" dirty="0" smtClean="0"/>
                        <a:t>Marked proliferation</a:t>
                      </a:r>
                      <a:endParaRPr lang="en-US" dirty="0"/>
                    </a:p>
                  </a:txBody>
                  <a:tcPr/>
                </a:tc>
                <a:tc>
                  <a:txBody>
                    <a:bodyPr/>
                    <a:lstStyle/>
                    <a:p>
                      <a:r>
                        <a:rPr lang="en-US" dirty="0" smtClean="0"/>
                        <a:t>Mild proliferation</a:t>
                      </a:r>
                    </a:p>
                  </a:txBody>
                  <a:tcPr/>
                </a:tc>
              </a:tr>
              <a:tr h="370840">
                <a:tc>
                  <a:txBody>
                    <a:bodyPr/>
                    <a:lstStyle/>
                    <a:p>
                      <a:r>
                        <a:rPr lang="en-US" dirty="0" smtClean="0"/>
                        <a:t>Serum</a:t>
                      </a:r>
                      <a:r>
                        <a:rPr lang="en-US" baseline="0" dirty="0" smtClean="0"/>
                        <a:t> HCG</a:t>
                      </a:r>
                      <a:endParaRPr lang="en-US" dirty="0"/>
                    </a:p>
                  </a:txBody>
                  <a:tcPr/>
                </a:tc>
                <a:tc>
                  <a:txBody>
                    <a:bodyPr/>
                    <a:lstStyle/>
                    <a:p>
                      <a:r>
                        <a:rPr lang="en-US" dirty="0" smtClean="0"/>
                        <a:t>Markedly</a:t>
                      </a:r>
                      <a:r>
                        <a:rPr lang="en-US" baseline="0" dirty="0" smtClean="0"/>
                        <a:t> elevated</a:t>
                      </a:r>
                      <a:endParaRPr lang="en-US" dirty="0"/>
                    </a:p>
                  </a:txBody>
                  <a:tcPr/>
                </a:tc>
                <a:tc>
                  <a:txBody>
                    <a:bodyPr/>
                    <a:lstStyle/>
                    <a:p>
                      <a:r>
                        <a:rPr lang="en-US" dirty="0" smtClean="0"/>
                        <a:t>Less elevated</a:t>
                      </a:r>
                    </a:p>
                  </a:txBody>
                  <a:tcPr/>
                </a:tc>
              </a:tr>
              <a:tr h="370840">
                <a:tc>
                  <a:txBody>
                    <a:bodyPr/>
                    <a:lstStyle/>
                    <a:p>
                      <a:r>
                        <a:rPr lang="en-US" dirty="0" smtClean="0"/>
                        <a:t>Behavior</a:t>
                      </a:r>
                      <a:endParaRPr lang="en-US" dirty="0"/>
                    </a:p>
                  </a:txBody>
                  <a:tcPr/>
                </a:tc>
                <a:tc>
                  <a:txBody>
                    <a:bodyPr/>
                    <a:lstStyle/>
                    <a:p>
                      <a:r>
                        <a:rPr lang="en-US" dirty="0" smtClean="0"/>
                        <a:t>2% progress</a:t>
                      </a:r>
                      <a:r>
                        <a:rPr lang="en-US" baseline="0" dirty="0" smtClean="0"/>
                        <a:t> to </a:t>
                      </a:r>
                      <a:r>
                        <a:rPr lang="en-US" baseline="0" dirty="0" err="1" smtClean="0"/>
                        <a:t>choriocarcinoma</a:t>
                      </a:r>
                      <a:endParaRPr lang="en-US" dirty="0"/>
                    </a:p>
                  </a:txBody>
                  <a:tcPr/>
                </a:tc>
                <a:tc>
                  <a:txBody>
                    <a:bodyPr/>
                    <a:lstStyle/>
                    <a:p>
                      <a:r>
                        <a:rPr lang="en-US" dirty="0" smtClean="0"/>
                        <a:t>Rare </a:t>
                      </a:r>
                      <a:r>
                        <a:rPr lang="en-US" dirty="0" err="1" smtClean="0"/>
                        <a:t>choriocarcinoma</a:t>
                      </a:r>
                      <a:endParaRPr lang="en-US" dirty="0" smtClean="0"/>
                    </a:p>
                  </a:txBody>
                  <a:tcPr/>
                </a:tc>
              </a:tr>
            </a:tbl>
          </a:graphicData>
        </a:graphic>
      </p:graphicFrame>
    </p:spTree>
    <p:extLst>
      <p:ext uri="{BB962C8B-B14F-4D97-AF65-F5344CB8AC3E}">
        <p14:creationId xmlns:p14="http://schemas.microsoft.com/office/powerpoint/2010/main" val="23553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2. Invasive Mole</a:t>
            </a:r>
          </a:p>
        </p:txBody>
      </p:sp>
      <p:sp>
        <p:nvSpPr>
          <p:cNvPr id="26627" name="Content Placeholder 2"/>
          <p:cNvSpPr>
            <a:spLocks noGrp="1"/>
          </p:cNvSpPr>
          <p:nvPr>
            <p:ph idx="1"/>
          </p:nvPr>
        </p:nvSpPr>
        <p:spPr/>
        <p:txBody>
          <a:bodyPr>
            <a:normAutofit/>
          </a:bodyPr>
          <a:lstStyle/>
          <a:p>
            <a:endParaRPr lang="en-US" dirty="0" smtClean="0"/>
          </a:p>
          <a:p>
            <a:r>
              <a:rPr lang="en-US" dirty="0" smtClean="0"/>
              <a:t>Invasive mole is when the villi </a:t>
            </a:r>
            <a:r>
              <a:rPr lang="en-US" dirty="0"/>
              <a:t>of a </a:t>
            </a:r>
            <a:r>
              <a:rPr lang="en-US" dirty="0" err="1"/>
              <a:t>hydatidiform</a:t>
            </a:r>
            <a:r>
              <a:rPr lang="en-US" dirty="0"/>
              <a:t> mole </a:t>
            </a:r>
            <a:r>
              <a:rPr lang="en-US" dirty="0" smtClean="0"/>
              <a:t>extends/infiltrates into </a:t>
            </a:r>
            <a:r>
              <a:rPr lang="en-US" dirty="0"/>
              <a:t>the myometrium </a:t>
            </a:r>
            <a:r>
              <a:rPr lang="en-US" dirty="0" smtClean="0"/>
              <a:t>of </a:t>
            </a:r>
            <a:r>
              <a:rPr lang="en-US" dirty="0"/>
              <a:t>the </a:t>
            </a:r>
            <a:r>
              <a:rPr lang="en-US" dirty="0" smtClean="0"/>
              <a:t>uterus.</a:t>
            </a:r>
          </a:p>
          <a:p>
            <a:r>
              <a:rPr lang="en-US" dirty="0" smtClean="0"/>
              <a:t>The </a:t>
            </a:r>
            <a:r>
              <a:rPr lang="en-US" dirty="0"/>
              <a:t>mole </a:t>
            </a:r>
            <a:r>
              <a:rPr lang="en-US" dirty="0" smtClean="0"/>
              <a:t>sometime tends </a:t>
            </a:r>
            <a:r>
              <a:rPr lang="en-US" dirty="0"/>
              <a:t>to enter dilated </a:t>
            </a:r>
            <a:r>
              <a:rPr lang="en-US" dirty="0" smtClean="0"/>
              <a:t>veins </a:t>
            </a:r>
            <a:r>
              <a:rPr lang="en-US" dirty="0"/>
              <a:t>in the myometrium, and a </a:t>
            </a:r>
            <a:r>
              <a:rPr lang="en-US" dirty="0" smtClean="0"/>
              <a:t>times through the vascular channels </a:t>
            </a:r>
            <a:r>
              <a:rPr lang="en-US" dirty="0"/>
              <a:t>spread to distant sites, mostly the </a:t>
            </a:r>
            <a:r>
              <a:rPr lang="en-US" dirty="0" smtClean="0"/>
              <a:t>lungs</a:t>
            </a:r>
            <a:r>
              <a:rPr lang="en-US" dirty="0"/>
              <a:t> </a:t>
            </a:r>
            <a:r>
              <a:rPr lang="en-US" dirty="0" smtClean="0"/>
              <a:t>(note: death </a:t>
            </a:r>
            <a:r>
              <a:rPr lang="en-US" dirty="0"/>
              <a:t>from such spread is </a:t>
            </a:r>
            <a:r>
              <a:rPr lang="en-US" dirty="0" smtClean="0"/>
              <a:t>unusual). </a:t>
            </a:r>
          </a:p>
          <a:p>
            <a:r>
              <a:rPr lang="en-US" dirty="0" smtClean="0"/>
              <a:t>It occurs in about 15% of complete moles and rarely in partial mole.</a:t>
            </a:r>
          </a:p>
          <a:p>
            <a:r>
              <a:rPr lang="en-US" dirty="0" smtClean="0"/>
              <a:t>Can cause hemorrhage and uterine perforation.</a:t>
            </a:r>
          </a:p>
          <a:p>
            <a:endParaRPr lang="en-US" dirty="0" smtClean="0"/>
          </a:p>
        </p:txBody>
      </p:sp>
    </p:spTree>
    <p:extLst>
      <p:ext uri="{BB962C8B-B14F-4D97-AF65-F5344CB8AC3E}">
        <p14:creationId xmlns:p14="http://schemas.microsoft.com/office/powerpoint/2010/main" val="22439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 3. </a:t>
            </a:r>
            <a:r>
              <a:rPr lang="en-US" dirty="0" err="1" smtClean="0"/>
              <a:t>Choriocarcinoma</a:t>
            </a:r>
            <a:endParaRPr lang="en-US" dirty="0" smtClean="0"/>
          </a:p>
        </p:txBody>
      </p:sp>
      <p:sp>
        <p:nvSpPr>
          <p:cNvPr id="27651" name="Content Placeholder 2"/>
          <p:cNvSpPr>
            <a:spLocks noGrp="1"/>
          </p:cNvSpPr>
          <p:nvPr>
            <p:ph idx="1"/>
          </p:nvPr>
        </p:nvSpPr>
        <p:spPr/>
        <p:txBody>
          <a:bodyPr>
            <a:normAutofit fontScale="92500" lnSpcReduction="10000"/>
          </a:bodyPr>
          <a:lstStyle/>
          <a:p>
            <a:r>
              <a:rPr lang="en-US" dirty="0" smtClean="0"/>
              <a:t>Definition: Malignant tumor derived from normal or abnormal placental tissue, composed of a proliferation of malignant </a:t>
            </a:r>
            <a:r>
              <a:rPr lang="en-US" dirty="0" err="1" smtClean="0"/>
              <a:t>cytotrophoblast</a:t>
            </a:r>
            <a:r>
              <a:rPr lang="en-US" dirty="0" smtClean="0"/>
              <a:t> and </a:t>
            </a:r>
            <a:r>
              <a:rPr lang="en-US" dirty="0" err="1" smtClean="0"/>
              <a:t>syncytiotrophoblast</a:t>
            </a:r>
            <a:r>
              <a:rPr lang="en-US" dirty="0" smtClean="0"/>
              <a:t>, without </a:t>
            </a:r>
            <a:r>
              <a:rPr lang="en-US" dirty="0" err="1" smtClean="0"/>
              <a:t>villi</a:t>
            </a:r>
            <a:r>
              <a:rPr lang="en-US" dirty="0" smtClean="0"/>
              <a:t> formation.</a:t>
            </a:r>
          </a:p>
          <a:p>
            <a:r>
              <a:rPr lang="en-US" dirty="0" smtClean="0"/>
              <a:t>It is an aggressive malignant neoplasm.</a:t>
            </a:r>
          </a:p>
          <a:p>
            <a:r>
              <a:rPr lang="en-US" dirty="0" smtClean="0"/>
              <a:t>It is characterized by highly increased serum concentration of HCG.</a:t>
            </a:r>
          </a:p>
          <a:p>
            <a:r>
              <a:rPr lang="en-US" dirty="0" err="1" smtClean="0"/>
              <a:t>Choriocarcinomas</a:t>
            </a:r>
            <a:r>
              <a:rPr lang="en-US" dirty="0" smtClean="0"/>
              <a:t> are </a:t>
            </a:r>
            <a:r>
              <a:rPr lang="en-US" dirty="0" err="1" smtClean="0"/>
              <a:t>aneuploidic</a:t>
            </a:r>
            <a:r>
              <a:rPr lang="en-US" dirty="0" smtClean="0"/>
              <a:t>.</a:t>
            </a:r>
          </a:p>
          <a:p>
            <a:r>
              <a:rPr lang="en-US" dirty="0"/>
              <a:t>It spreads early via blood to the lungs and other organs. </a:t>
            </a:r>
          </a:p>
          <a:p>
            <a:r>
              <a:rPr lang="en-US" dirty="0"/>
              <a:t>Responds well to chemotherapy </a:t>
            </a:r>
          </a:p>
          <a:p>
            <a:r>
              <a:rPr lang="en-US" dirty="0"/>
              <a:t>About half the </a:t>
            </a:r>
            <a:r>
              <a:rPr lang="en-US" dirty="0" err="1"/>
              <a:t>choriocarcinoma</a:t>
            </a:r>
            <a:r>
              <a:rPr lang="en-US" dirty="0"/>
              <a:t> are preceded by complete </a:t>
            </a:r>
            <a:r>
              <a:rPr lang="en-US" dirty="0" err="1"/>
              <a:t>hydatidiform</a:t>
            </a:r>
            <a:r>
              <a:rPr lang="en-US" dirty="0"/>
              <a:t> mole . Others are preceded by partial mole </a:t>
            </a:r>
            <a:r>
              <a:rPr lang="en-US" dirty="0" smtClean="0"/>
              <a:t>(rare),  </a:t>
            </a:r>
            <a:r>
              <a:rPr lang="en-US" dirty="0"/>
              <a:t>abortion</a:t>
            </a:r>
            <a:r>
              <a:rPr lang="en-US" dirty="0" smtClean="0"/>
              <a:t>, ectopic </a:t>
            </a:r>
            <a:r>
              <a:rPr lang="en-US" dirty="0"/>
              <a:t>pregnancy and occasionally normal term pregnancy.</a:t>
            </a:r>
          </a:p>
          <a:p>
            <a:endParaRPr lang="en-US" dirty="0" smtClean="0"/>
          </a:p>
        </p:txBody>
      </p:sp>
    </p:spTree>
    <p:extLst>
      <p:ext uri="{BB962C8B-B14F-4D97-AF65-F5344CB8AC3E}">
        <p14:creationId xmlns:p14="http://schemas.microsoft.com/office/powerpoint/2010/main" val="191463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101380" name="AutoShape 4"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29701" name="Title 4"/>
          <p:cNvSpPr>
            <a:spLocks noGrp="1"/>
          </p:cNvSpPr>
          <p:nvPr>
            <p:ph type="title"/>
          </p:nvPr>
        </p:nvSpPr>
        <p:spPr>
          <a:xfrm>
            <a:off x="1066800" y="24245"/>
            <a:ext cx="7848600" cy="725470"/>
          </a:xfrm>
        </p:spPr>
        <p:txBody>
          <a:bodyPr>
            <a:normAutofit/>
          </a:bodyPr>
          <a:lstStyle/>
          <a:p>
            <a:r>
              <a:rPr lang="en-US" sz="2000" dirty="0" smtClean="0"/>
              <a:t>CHORIOCARCINOMA</a:t>
            </a:r>
          </a:p>
        </p:txBody>
      </p:sp>
      <p:pic>
        <p:nvPicPr>
          <p:cNvPr id="3" name="Picture 2"/>
          <p:cNvPicPr>
            <a:picLocks noChangeAspect="1"/>
          </p:cNvPicPr>
          <p:nvPr/>
        </p:nvPicPr>
        <p:blipFill>
          <a:blip r:embed="rId2"/>
          <a:stretch>
            <a:fillRect/>
          </a:stretch>
        </p:blipFill>
        <p:spPr>
          <a:xfrm>
            <a:off x="27709" y="3366716"/>
            <a:ext cx="4620491" cy="3470502"/>
          </a:xfrm>
          <a:prstGeom prst="rect">
            <a:avLst/>
          </a:prstGeom>
        </p:spPr>
      </p:pic>
      <p:pic>
        <p:nvPicPr>
          <p:cNvPr id="4" name="Picture 3"/>
          <p:cNvPicPr>
            <a:picLocks noChangeAspect="1"/>
          </p:cNvPicPr>
          <p:nvPr/>
        </p:nvPicPr>
        <p:blipFill>
          <a:blip r:embed="rId3"/>
          <a:stretch>
            <a:fillRect/>
          </a:stretch>
        </p:blipFill>
        <p:spPr>
          <a:xfrm>
            <a:off x="3285236" y="0"/>
            <a:ext cx="5858764" cy="3810330"/>
          </a:xfrm>
          <a:prstGeom prst="rect">
            <a:avLst/>
          </a:prstGeom>
        </p:spPr>
      </p:pic>
      <p:sp>
        <p:nvSpPr>
          <p:cNvPr id="9" name="Rectangle 8"/>
          <p:cNvSpPr/>
          <p:nvPr/>
        </p:nvSpPr>
        <p:spPr>
          <a:xfrm>
            <a:off x="3124200" y="6640784"/>
            <a:ext cx="4572000" cy="215444"/>
          </a:xfrm>
          <a:prstGeom prst="rect">
            <a:avLst/>
          </a:prstGeom>
        </p:spPr>
        <p:txBody>
          <a:bodyPr>
            <a:spAutoFit/>
          </a:bodyPr>
          <a:lstStyle/>
          <a:p>
            <a:r>
              <a:rPr lang="en-US" sz="800" dirty="0"/>
              <a:t>http://www.sccs.swarthmore.edu/users/98/amita/chorio2.jpeg</a:t>
            </a:r>
          </a:p>
        </p:txBody>
      </p:sp>
    </p:spTree>
    <p:extLst>
      <p:ext uri="{BB962C8B-B14F-4D97-AF65-F5344CB8AC3E}">
        <p14:creationId xmlns:p14="http://schemas.microsoft.com/office/powerpoint/2010/main" val="244818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p:txBody>
          <a:bodyPr/>
          <a:lstStyle/>
          <a:p>
            <a:r>
              <a:rPr lang="en-US" dirty="0" smtClean="0"/>
              <a:t>Ectopic Pregnancy</a:t>
            </a:r>
          </a:p>
        </p:txBody>
      </p:sp>
      <p:sp>
        <p:nvSpPr>
          <p:cNvPr id="10242" name="Content Placeholder 1"/>
          <p:cNvSpPr>
            <a:spLocks noGrp="1"/>
          </p:cNvSpPr>
          <p:nvPr>
            <p:ph sz="half" idx="1"/>
          </p:nvPr>
        </p:nvSpPr>
        <p:spPr>
          <a:xfrm>
            <a:off x="1435608" y="1524000"/>
            <a:ext cx="3288792" cy="4663440"/>
          </a:xfrm>
        </p:spPr>
        <p:txBody>
          <a:bodyPr rtlCol="0">
            <a:normAutofit fontScale="85000" lnSpcReduction="20000"/>
          </a:bodyPr>
          <a:lstStyle/>
          <a:p>
            <a:pPr fontAlgn="auto">
              <a:spcAft>
                <a:spcPts val="0"/>
              </a:spcAft>
              <a:buFont typeface="Arial" pitchFamily="34" charset="0"/>
              <a:buChar char="•"/>
              <a:defRPr/>
            </a:pPr>
            <a:r>
              <a:rPr lang="en-US" sz="2400" b="1" dirty="0" smtClean="0"/>
              <a:t>Definition:</a:t>
            </a:r>
            <a:r>
              <a:rPr lang="en-US" sz="2400" dirty="0" smtClean="0"/>
              <a:t> Ectopic pregnancy is defined as implantation of a fertilized ovum in any site other than the endometrium of the uterine cavity. About 1% of all pregnancies are ectopic. </a:t>
            </a:r>
          </a:p>
          <a:p>
            <a:pPr fontAlgn="auto">
              <a:spcAft>
                <a:spcPts val="0"/>
              </a:spcAft>
              <a:buFont typeface="Arial" pitchFamily="34" charset="0"/>
              <a:buChar char="•"/>
              <a:defRPr/>
            </a:pPr>
            <a:r>
              <a:rPr lang="en-US" sz="2400" b="1" dirty="0" smtClean="0"/>
              <a:t>Sites: </a:t>
            </a:r>
          </a:p>
          <a:p>
            <a:pPr lvl="1">
              <a:buFont typeface="Arial" pitchFamily="34" charset="0"/>
              <a:buChar char="•"/>
              <a:defRPr/>
            </a:pPr>
            <a:r>
              <a:rPr lang="en-US" sz="2400" dirty="0" smtClean="0">
                <a:solidFill>
                  <a:schemeClr val="tx1"/>
                </a:solidFill>
              </a:rPr>
              <a:t>Over 90% of ectopic pregnancies occur in the fallopian tubes (tubal pregnancy). </a:t>
            </a:r>
          </a:p>
          <a:p>
            <a:pPr lvl="1">
              <a:buFont typeface="Arial" pitchFamily="34" charset="0"/>
              <a:buChar char="•"/>
              <a:defRPr/>
            </a:pPr>
            <a:r>
              <a:rPr lang="en-US" sz="2400" dirty="0" smtClean="0">
                <a:solidFill>
                  <a:schemeClr val="tx1"/>
                </a:solidFill>
              </a:rPr>
              <a:t>Other sites of ectopic pregnancy include the ovaries, abdominal cavity and uterine cervix.</a:t>
            </a:r>
          </a:p>
          <a:p>
            <a:pPr fontAlgn="auto">
              <a:spcAft>
                <a:spcPts val="0"/>
              </a:spcAft>
              <a:buFont typeface="Arial" pitchFamily="34" charset="0"/>
              <a:buChar char="•"/>
              <a:defRPr/>
            </a:pPr>
            <a:endParaRPr lang="en-US" dirty="0" smtClean="0"/>
          </a:p>
        </p:txBody>
      </p:sp>
      <p:pic>
        <p:nvPicPr>
          <p:cNvPr id="3" name="Content Placeholder 2"/>
          <p:cNvPicPr>
            <a:picLocks noGrp="1" noChangeAspect="1"/>
          </p:cNvPicPr>
          <p:nvPr>
            <p:ph sz="half" idx="2"/>
          </p:nvPr>
        </p:nvPicPr>
        <p:blipFill>
          <a:blip r:embed="rId2"/>
          <a:stretch>
            <a:fillRect/>
          </a:stretch>
        </p:blipFill>
        <p:spPr>
          <a:xfrm>
            <a:off x="4832684" y="1524000"/>
            <a:ext cx="4311316" cy="3276600"/>
          </a:xfrm>
          <a:prstGeom prst="rect">
            <a:avLst/>
          </a:prstGeom>
        </p:spPr>
      </p:pic>
      <p:sp>
        <p:nvSpPr>
          <p:cNvPr id="4" name="Rectangle 3"/>
          <p:cNvSpPr/>
          <p:nvPr/>
        </p:nvSpPr>
        <p:spPr>
          <a:xfrm>
            <a:off x="4745182" y="4800600"/>
            <a:ext cx="4572000" cy="338554"/>
          </a:xfrm>
          <a:prstGeom prst="rect">
            <a:avLst/>
          </a:prstGeom>
        </p:spPr>
        <p:txBody>
          <a:bodyPr>
            <a:spAutoFit/>
          </a:bodyPr>
          <a:lstStyle/>
          <a:p>
            <a:r>
              <a:rPr lang="en-US" sz="800" dirty="0"/>
              <a:t>Ectopic pregnancy. The fallopian tube is the most common site for ectopic pregnancies but they can also occur on the ovary or the peritoneal surface of the abdominal cavity. From </a:t>
            </a:r>
            <a:r>
              <a:rPr lang="en-US" sz="800" dirty="0" err="1"/>
              <a:t>Damjanov</a:t>
            </a:r>
            <a:r>
              <a:rPr lang="en-US" sz="800" dirty="0"/>
              <a:t>, 2000.</a:t>
            </a:r>
          </a:p>
        </p:txBody>
      </p:sp>
    </p:spTree>
    <p:extLst>
      <p:ext uri="{BB962C8B-B14F-4D97-AF65-F5344CB8AC3E}">
        <p14:creationId xmlns:p14="http://schemas.microsoft.com/office/powerpoint/2010/main" val="8139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dirty="0" smtClean="0"/>
              <a:t>Ectopic Pregnancy</a:t>
            </a:r>
          </a:p>
        </p:txBody>
      </p:sp>
      <p:sp>
        <p:nvSpPr>
          <p:cNvPr id="11266" name="Content Placeholder 1"/>
          <p:cNvSpPr>
            <a:spLocks noGrp="1"/>
          </p:cNvSpPr>
          <p:nvPr>
            <p:ph idx="1"/>
          </p:nvPr>
        </p:nvSpPr>
        <p:spPr/>
        <p:txBody>
          <a:bodyPr rtlCol="0">
            <a:normAutofit lnSpcReduction="10000"/>
          </a:bodyPr>
          <a:lstStyle/>
          <a:p>
            <a:pPr fontAlgn="auto">
              <a:spcAft>
                <a:spcPts val="0"/>
              </a:spcAft>
              <a:buNone/>
              <a:defRPr/>
            </a:pPr>
            <a:endParaRPr lang="en-US" dirty="0" smtClean="0"/>
          </a:p>
          <a:p>
            <a:pPr fontAlgn="auto">
              <a:spcAft>
                <a:spcPts val="0"/>
              </a:spcAft>
              <a:buNone/>
              <a:defRPr/>
            </a:pPr>
            <a:r>
              <a:rPr lang="en-US" b="1" dirty="0" smtClean="0"/>
              <a:t>Clinical features</a:t>
            </a:r>
            <a:endParaRPr lang="en-US" dirty="0" smtClean="0"/>
          </a:p>
          <a:p>
            <a:pPr fontAlgn="auto">
              <a:spcAft>
                <a:spcPts val="0"/>
              </a:spcAft>
              <a:buFont typeface="Arial" pitchFamily="34" charset="0"/>
              <a:buChar char="•"/>
              <a:defRPr/>
            </a:pPr>
            <a:r>
              <a:rPr lang="en-US" dirty="0" smtClean="0"/>
              <a:t>A woman with an ectopic tubal pregnancy may present with pelvic pain or abnormal bleeding following a period of </a:t>
            </a:r>
            <a:r>
              <a:rPr lang="en-US" dirty="0" err="1" smtClean="0"/>
              <a:t>amenorrhoea</a:t>
            </a:r>
            <a:r>
              <a:rPr lang="en-US" dirty="0" smtClean="0"/>
              <a:t>.</a:t>
            </a:r>
          </a:p>
          <a:p>
            <a:pPr fontAlgn="auto">
              <a:spcAft>
                <a:spcPts val="0"/>
              </a:spcAft>
              <a:buFont typeface="Arial" pitchFamily="34" charset="0"/>
              <a:buChar char="•"/>
              <a:defRPr/>
            </a:pPr>
            <a:r>
              <a:rPr lang="en-US" dirty="0" smtClean="0"/>
              <a:t>The majority will present as an emergency with tubal rupture and hemorrhagic shock.</a:t>
            </a:r>
          </a:p>
          <a:p>
            <a:pPr>
              <a:buNone/>
            </a:pPr>
            <a:r>
              <a:rPr lang="en-US" b="1" dirty="0" smtClean="0"/>
              <a:t>Diagnosis</a:t>
            </a:r>
            <a:br>
              <a:rPr lang="en-US" b="1" dirty="0" smtClean="0"/>
            </a:br>
            <a:endParaRPr lang="en-US" b="1" dirty="0" smtClean="0"/>
          </a:p>
          <a:p>
            <a:r>
              <a:rPr lang="en-US" dirty="0" smtClean="0"/>
              <a:t>Clinical: abdominal/pelvic ultrasound shows mass (gestational sac) within fallopian tube, plus positive </a:t>
            </a:r>
            <a:r>
              <a:rPr lang="en-US" dirty="0" err="1" smtClean="0"/>
              <a:t>hCG</a:t>
            </a:r>
            <a:r>
              <a:rPr lang="en-US" dirty="0" smtClean="0"/>
              <a:t> levels </a:t>
            </a:r>
          </a:p>
          <a:p>
            <a:r>
              <a:rPr lang="en-US" dirty="0" smtClean="0"/>
              <a:t>Microscopic: placental tissue or fetal parts</a:t>
            </a:r>
          </a:p>
          <a:p>
            <a:pPr fontAlgn="auto">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5099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ectopic pregnancy </a:t>
            </a:r>
            <a:endParaRPr lang="en-US" dirty="0"/>
          </a:p>
        </p:txBody>
      </p:sp>
      <p:sp>
        <p:nvSpPr>
          <p:cNvPr id="3" name="Content Placeholder 2"/>
          <p:cNvSpPr>
            <a:spLocks noGrp="1"/>
          </p:cNvSpPr>
          <p:nvPr>
            <p:ph idx="1"/>
          </p:nvPr>
        </p:nvSpPr>
        <p:spPr>
          <a:xfrm>
            <a:off x="1295400" y="1219200"/>
            <a:ext cx="7498080" cy="5486400"/>
          </a:xfrm>
        </p:spPr>
        <p:txBody>
          <a:bodyPr>
            <a:noAutofit/>
          </a:bodyPr>
          <a:lstStyle/>
          <a:p>
            <a:pPr>
              <a:buNone/>
            </a:pPr>
            <a:r>
              <a:rPr lang="en-US" sz="1600" b="1" dirty="0" smtClean="0"/>
              <a:t>Tubal ectopic pregnancy: </a:t>
            </a:r>
            <a:r>
              <a:rPr lang="en-US" sz="1600" dirty="0" smtClean="0"/>
              <a:t>fallopian tubes are the most common location for ectopic</a:t>
            </a:r>
          </a:p>
          <a:p>
            <a:pPr>
              <a:buNone/>
            </a:pPr>
            <a:r>
              <a:rPr lang="en-US" sz="1600" dirty="0" smtClean="0"/>
              <a:t>pregnancies and any factor that retards passage of the ovum through the tubes</a:t>
            </a:r>
          </a:p>
          <a:p>
            <a:pPr>
              <a:buNone/>
            </a:pPr>
            <a:r>
              <a:rPr lang="en-US" sz="1600" dirty="0"/>
              <a:t>p</a:t>
            </a:r>
            <a:r>
              <a:rPr lang="en-US" sz="1600" dirty="0" smtClean="0"/>
              <a:t>redisposes to tubal ectopic pregnancy. In about half of the cases, it is due to chronic</a:t>
            </a:r>
          </a:p>
          <a:p>
            <a:pPr>
              <a:buNone/>
            </a:pPr>
            <a:r>
              <a:rPr lang="en-US" sz="1600" dirty="0" smtClean="0"/>
              <a:t>inflammation and scarring in the oviduct. The risk factors are as follows:</a:t>
            </a:r>
          </a:p>
          <a:p>
            <a:pPr marL="644652" lvl="1" indent="-342900">
              <a:buFont typeface="+mj-lt"/>
              <a:buAutoNum type="arabicPeriod"/>
            </a:pPr>
            <a:r>
              <a:rPr lang="en-US" sz="1600" dirty="0" smtClean="0">
                <a:solidFill>
                  <a:schemeClr val="tx1"/>
                </a:solidFill>
              </a:rPr>
              <a:t>Pelvic inflammatory disease/infections/</a:t>
            </a:r>
            <a:r>
              <a:rPr lang="en-US" sz="1600" dirty="0" err="1" smtClean="0">
                <a:solidFill>
                  <a:schemeClr val="tx1"/>
                </a:solidFill>
              </a:rPr>
              <a:t>salpingitis</a:t>
            </a:r>
            <a:r>
              <a:rPr lang="en-US" sz="1600" dirty="0" smtClean="0">
                <a:solidFill>
                  <a:schemeClr val="tx1"/>
                </a:solidFill>
              </a:rPr>
              <a:t>  is one of the most common cause. The inflammation may damage </a:t>
            </a:r>
            <a:r>
              <a:rPr lang="en-US" sz="1600" dirty="0" err="1" smtClean="0">
                <a:solidFill>
                  <a:schemeClr val="tx1"/>
                </a:solidFill>
              </a:rPr>
              <a:t>ciliary</a:t>
            </a:r>
            <a:r>
              <a:rPr lang="en-US" sz="1600" dirty="0" smtClean="0">
                <a:solidFill>
                  <a:schemeClr val="tx1"/>
                </a:solidFill>
              </a:rPr>
              <a:t> activity, cause tubal obstruction, pelvic adhesions with scarring  and distortion of the fallopian tubes.  Women who have had pelvic infections have a five times greater risk of ectopic pregnancy. </a:t>
            </a:r>
            <a:r>
              <a:rPr lang="en-US" sz="1600" dirty="0">
                <a:solidFill>
                  <a:schemeClr val="tx1"/>
                </a:solidFill>
              </a:rPr>
              <a:t>Organisms </a:t>
            </a:r>
            <a:r>
              <a:rPr lang="en-US" sz="1600" dirty="0" smtClean="0">
                <a:solidFill>
                  <a:schemeClr val="tx1"/>
                </a:solidFill>
              </a:rPr>
              <a:t>like </a:t>
            </a:r>
            <a:r>
              <a:rPr lang="en-US" sz="1600" dirty="0" err="1">
                <a:solidFill>
                  <a:schemeClr val="tx1"/>
                </a:solidFill>
              </a:rPr>
              <a:t>Neisseriae</a:t>
            </a:r>
            <a:r>
              <a:rPr lang="en-US" sz="1600" dirty="0">
                <a:solidFill>
                  <a:schemeClr val="tx1"/>
                </a:solidFill>
              </a:rPr>
              <a:t> gonorrhea and chlamydia infect the reproductive organs</a:t>
            </a:r>
            <a:endParaRPr lang="en-US" sz="1600" dirty="0" smtClean="0">
              <a:solidFill>
                <a:schemeClr val="tx1"/>
              </a:solidFill>
            </a:endParaRPr>
          </a:p>
          <a:p>
            <a:pPr marL="644652" lvl="1" indent="-342900">
              <a:buFont typeface="+mj-lt"/>
              <a:buAutoNum type="arabicPeriod"/>
            </a:pPr>
            <a:r>
              <a:rPr lang="en-US" sz="1600" dirty="0" smtClean="0">
                <a:solidFill>
                  <a:schemeClr val="tx1"/>
                </a:solidFill>
              </a:rPr>
              <a:t>Abdominal/pelvic surgery or tubal ligation surgery.</a:t>
            </a:r>
          </a:p>
          <a:p>
            <a:pPr marL="644652" lvl="1" indent="-342900">
              <a:buFont typeface="+mj-lt"/>
              <a:buAutoNum type="arabicPeriod"/>
            </a:pPr>
            <a:r>
              <a:rPr lang="en-US" sz="1600" dirty="0" smtClean="0">
                <a:solidFill>
                  <a:schemeClr val="tx1"/>
                </a:solidFill>
              </a:rPr>
              <a:t>Intrauterine tumors and endometriosis.</a:t>
            </a:r>
          </a:p>
          <a:p>
            <a:pPr marL="644652" lvl="1" indent="-342900">
              <a:buFont typeface="+mj-lt"/>
              <a:buAutoNum type="arabicPeriod"/>
            </a:pPr>
            <a:r>
              <a:rPr lang="en-US" sz="1600" dirty="0" smtClean="0">
                <a:solidFill>
                  <a:schemeClr val="tx1"/>
                </a:solidFill>
              </a:rPr>
              <a:t>Smoking may contribute to decreased tubal motility by damaging ciliated cells or it  may predisposing them to pelvic inflammatory disease (due to the impaired immunity in smokers).</a:t>
            </a:r>
          </a:p>
          <a:p>
            <a:pPr marL="644652" lvl="1" indent="-342900">
              <a:buFont typeface="+mj-lt"/>
              <a:buAutoNum type="arabicPeriod"/>
            </a:pPr>
            <a:r>
              <a:rPr lang="en-US" sz="1600" dirty="0" smtClean="0">
                <a:solidFill>
                  <a:schemeClr val="tx1"/>
                </a:solidFill>
              </a:rPr>
              <a:t>Congenital anomaly of the tubes. </a:t>
            </a:r>
          </a:p>
          <a:p>
            <a:pPr marL="644652" lvl="1" indent="-342900">
              <a:buFont typeface="+mj-lt"/>
              <a:buAutoNum type="arabicPeriod"/>
            </a:pPr>
            <a:r>
              <a:rPr lang="en-US" sz="1600" dirty="0" smtClean="0">
                <a:solidFill>
                  <a:schemeClr val="tx1"/>
                </a:solidFill>
              </a:rPr>
              <a:t>In-</a:t>
            </a:r>
            <a:r>
              <a:rPr lang="en-US" sz="1600" dirty="0" err="1" smtClean="0">
                <a:solidFill>
                  <a:schemeClr val="tx1"/>
                </a:solidFill>
              </a:rPr>
              <a:t>utero</a:t>
            </a:r>
            <a:r>
              <a:rPr lang="en-US" sz="1600" dirty="0" smtClean="0">
                <a:solidFill>
                  <a:schemeClr val="tx1"/>
                </a:solidFill>
              </a:rPr>
              <a:t>  diethylstilbestrol (DES) exposure  increases the risk of ectopic pregnancy due to abnormal tubal morphology.</a:t>
            </a:r>
          </a:p>
        </p:txBody>
      </p:sp>
    </p:spTree>
    <p:extLst>
      <p:ext uri="{BB962C8B-B14F-4D97-AF65-F5344CB8AC3E}">
        <p14:creationId xmlns:p14="http://schemas.microsoft.com/office/powerpoint/2010/main" val="13783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ectopic pregnancy </a:t>
            </a:r>
            <a:endParaRPr lang="en-US" dirty="0"/>
          </a:p>
        </p:txBody>
      </p:sp>
      <p:sp>
        <p:nvSpPr>
          <p:cNvPr id="3" name="Content Placeholder 2"/>
          <p:cNvSpPr>
            <a:spLocks noGrp="1"/>
          </p:cNvSpPr>
          <p:nvPr>
            <p:ph idx="1"/>
          </p:nvPr>
        </p:nvSpPr>
        <p:spPr>
          <a:xfrm>
            <a:off x="990600" y="1527048"/>
            <a:ext cx="7973888" cy="5330952"/>
          </a:xfrm>
        </p:spPr>
        <p:txBody>
          <a:bodyPr>
            <a:noAutofit/>
          </a:bodyPr>
          <a:lstStyle/>
          <a:p>
            <a:pPr marL="644652" lvl="1" indent="-342900">
              <a:buFont typeface="+mj-lt"/>
              <a:buAutoNum type="arabicPeriod" startAt="7"/>
            </a:pPr>
            <a:r>
              <a:rPr lang="en-US" sz="1600" dirty="0" smtClean="0">
                <a:solidFill>
                  <a:schemeClr val="tx1"/>
                </a:solidFill>
              </a:rPr>
              <a:t>History of previous ectopic pregnancy </a:t>
            </a:r>
          </a:p>
          <a:p>
            <a:pPr marL="644652" lvl="1" indent="-342900">
              <a:buFont typeface="+mj-lt"/>
              <a:buAutoNum type="arabicPeriod" startAt="7"/>
            </a:pPr>
            <a:r>
              <a:rPr lang="en-US" sz="1600" dirty="0" smtClean="0">
                <a:solidFill>
                  <a:schemeClr val="tx1"/>
                </a:solidFill>
              </a:rPr>
              <a:t>History of multiple sexual partners has an </a:t>
            </a:r>
            <a:r>
              <a:rPr lang="en-US" sz="1600" dirty="0">
                <a:solidFill>
                  <a:schemeClr val="tx1"/>
                </a:solidFill>
              </a:rPr>
              <a:t>increase chance of pelvic inflammatory disease </a:t>
            </a:r>
            <a:r>
              <a:rPr lang="en-US" sz="1600" dirty="0" smtClean="0">
                <a:solidFill>
                  <a:schemeClr val="tx1"/>
                </a:solidFill>
              </a:rPr>
              <a:t>and therefore are high risk for ectopic pregnancy. </a:t>
            </a:r>
          </a:p>
          <a:p>
            <a:pPr marL="644652" lvl="1" indent="-342900">
              <a:buFont typeface="+mj-lt"/>
              <a:buAutoNum type="arabicPeriod" startAt="7"/>
            </a:pPr>
            <a:r>
              <a:rPr lang="en-US" sz="1600" dirty="0" smtClean="0">
                <a:solidFill>
                  <a:schemeClr val="tx1"/>
                </a:solidFill>
              </a:rPr>
              <a:t>Intrauterine device users are at higher risk of having an ectopic pregnancy should pregnancy occurs.  </a:t>
            </a:r>
          </a:p>
          <a:p>
            <a:pPr marL="644652" lvl="1" indent="-342900">
              <a:buFont typeface="+mj-lt"/>
              <a:buAutoNum type="arabicPeriod" startAt="7"/>
            </a:pPr>
            <a:r>
              <a:rPr lang="en-US" sz="1600" dirty="0" smtClean="0">
                <a:solidFill>
                  <a:schemeClr val="tx1"/>
                </a:solidFill>
              </a:rPr>
              <a:t>History of infertility: there is higher risk of ectopic pregnancy in the infertile population. This may be due to the underlying infertility related issues or fertility drugs and treatments. In vitro fertilization has been associated with an increased risk of ectopic pregnancy including cervical pregnancies</a:t>
            </a:r>
          </a:p>
          <a:p>
            <a:pPr lvl="1"/>
            <a:r>
              <a:rPr lang="en-US" sz="1600" dirty="0" smtClean="0">
                <a:solidFill>
                  <a:schemeClr val="tx1"/>
                </a:solidFill>
              </a:rPr>
              <a:t>NOTE: In the other 50% of tubal pregnancies, no anatomic cause is evident.</a:t>
            </a:r>
          </a:p>
          <a:p>
            <a:pPr>
              <a:buNone/>
            </a:pPr>
            <a:r>
              <a:rPr lang="en-US" sz="1600" b="1" dirty="0" smtClean="0"/>
              <a:t>     </a:t>
            </a:r>
          </a:p>
          <a:p>
            <a:pPr>
              <a:buNone/>
            </a:pPr>
            <a:r>
              <a:rPr lang="en-US" sz="1600" b="1" dirty="0" smtClean="0"/>
              <a:t>     Ovarian pregnancies </a:t>
            </a:r>
            <a:r>
              <a:rPr lang="en-US" sz="1600" dirty="0" smtClean="0"/>
              <a:t>probably result from rare instances in which the ovum is fertilized just as the follicle ruptures. </a:t>
            </a:r>
          </a:p>
          <a:p>
            <a:pPr>
              <a:buNone/>
            </a:pPr>
            <a:r>
              <a:rPr lang="en-US" sz="1600" b="1" dirty="0" smtClean="0"/>
              <a:t>     Gestation within the abdominal cavity </a:t>
            </a:r>
            <a:r>
              <a:rPr lang="en-US" sz="1600" dirty="0" smtClean="0"/>
              <a:t>occurs when the fertilized egg drops out of the </a:t>
            </a:r>
            <a:r>
              <a:rPr lang="en-US" sz="1600" dirty="0" err="1" smtClean="0"/>
              <a:t>fimbriated</a:t>
            </a:r>
            <a:r>
              <a:rPr lang="en-US" sz="1600" dirty="0" smtClean="0"/>
              <a:t> end of the oviduct and implants on the peritoneum.</a:t>
            </a:r>
          </a:p>
          <a:p>
            <a:endParaRPr lang="en-US" sz="1200" dirty="0" smtClean="0"/>
          </a:p>
          <a:p>
            <a:endParaRPr lang="en-US" sz="1200" dirty="0"/>
          </a:p>
        </p:txBody>
      </p:sp>
    </p:spTree>
    <p:extLst>
      <p:ext uri="{BB962C8B-B14F-4D97-AF65-F5344CB8AC3E}">
        <p14:creationId xmlns:p14="http://schemas.microsoft.com/office/powerpoint/2010/main" val="41711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thguy.com/lectures/ectopic.jpg"/>
          <p:cNvPicPr>
            <a:picLocks noChangeAspect="1" noChangeArrowheads="1"/>
          </p:cNvPicPr>
          <p:nvPr/>
        </p:nvPicPr>
        <p:blipFill>
          <a:blip r:embed="rId2" cstate="print"/>
          <a:srcRect/>
          <a:stretch>
            <a:fillRect/>
          </a:stretch>
        </p:blipFill>
        <p:spPr bwMode="auto">
          <a:xfrm>
            <a:off x="1371600" y="76199"/>
            <a:ext cx="7616874" cy="5693423"/>
          </a:xfrm>
          <a:prstGeom prst="rect">
            <a:avLst/>
          </a:prstGeom>
          <a:noFill/>
        </p:spPr>
      </p:pic>
      <p:sp>
        <p:nvSpPr>
          <p:cNvPr id="2" name="Rectangle 1"/>
          <p:cNvSpPr/>
          <p:nvPr/>
        </p:nvSpPr>
        <p:spPr>
          <a:xfrm>
            <a:off x="3727210" y="5769622"/>
            <a:ext cx="5257800" cy="215444"/>
          </a:xfrm>
          <a:prstGeom prst="rect">
            <a:avLst/>
          </a:prstGeom>
        </p:spPr>
        <p:txBody>
          <a:bodyPr wrap="square">
            <a:spAutoFit/>
          </a:bodyPr>
          <a:lstStyle/>
          <a:p>
            <a:r>
              <a:rPr lang="en-US" sz="800" dirty="0"/>
              <a:t>http://4.bp.blogspot.com</a:t>
            </a:r>
            <a:r>
              <a:rPr lang="en-US" sz="800" dirty="0" smtClean="0"/>
              <a:t>/-99ik_pMAEF4/USoTKSJB5fI/AAAAAAAAAD4/3w8mdgVxDSQ/s320/ectopic_pregnancy.jpg</a:t>
            </a:r>
            <a:endParaRPr lang="en-US" sz="800" dirty="0"/>
          </a:p>
        </p:txBody>
      </p:sp>
      <p:pic>
        <p:nvPicPr>
          <p:cNvPr id="3" name="Picture 2"/>
          <p:cNvPicPr>
            <a:picLocks noChangeAspect="1"/>
          </p:cNvPicPr>
          <p:nvPr/>
        </p:nvPicPr>
        <p:blipFill>
          <a:blip r:embed="rId3"/>
          <a:stretch>
            <a:fillRect/>
          </a:stretch>
        </p:blipFill>
        <p:spPr>
          <a:xfrm>
            <a:off x="0" y="4384952"/>
            <a:ext cx="3414713" cy="2504123"/>
          </a:xfrm>
          <a:prstGeom prst="rect">
            <a:avLst/>
          </a:prstGeom>
        </p:spPr>
      </p:pic>
      <p:sp>
        <p:nvSpPr>
          <p:cNvPr id="5" name="Rectangle 4"/>
          <p:cNvSpPr/>
          <p:nvPr/>
        </p:nvSpPr>
        <p:spPr>
          <a:xfrm>
            <a:off x="24245" y="6673631"/>
            <a:ext cx="4572000" cy="215444"/>
          </a:xfrm>
          <a:prstGeom prst="rect">
            <a:avLst/>
          </a:prstGeom>
        </p:spPr>
        <p:txBody>
          <a:bodyPr>
            <a:spAutoFit/>
          </a:bodyPr>
          <a:lstStyle/>
          <a:p>
            <a:r>
              <a:rPr lang="en-US" sz="800" dirty="0"/>
              <a:t>http://ladylike.hr/upload_data/ckeditor/Ectopic-Pregnancy2.png</a:t>
            </a:r>
          </a:p>
        </p:txBody>
      </p:sp>
    </p:spTree>
    <p:extLst>
      <p:ext uri="{BB962C8B-B14F-4D97-AF65-F5344CB8AC3E}">
        <p14:creationId xmlns:p14="http://schemas.microsoft.com/office/powerpoint/2010/main" val="252064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828800"/>
            <a:ext cx="7406640" cy="1472184"/>
          </a:xfrm>
        </p:spPr>
        <p:txBody>
          <a:bodyPr/>
          <a:lstStyle/>
          <a:p>
            <a:r>
              <a:rPr lang="en-US" sz="3600" dirty="0"/>
              <a:t>SPONTANEOUS ABORTION</a:t>
            </a:r>
            <a:endParaRPr lang="en-US" dirty="0"/>
          </a:p>
        </p:txBody>
      </p:sp>
    </p:spTree>
    <p:extLst>
      <p:ext uri="{BB962C8B-B14F-4D97-AF65-F5344CB8AC3E}">
        <p14:creationId xmlns:p14="http://schemas.microsoft.com/office/powerpoint/2010/main" val="26318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xmlns="" name="Theme2" id="{F254F9D3-A4EE-4A60-8463-ADBC891787B0}" vid="{33410CBA-1BD2-4651-97EF-186EB5E2992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E1596A-A690-4827-8B17-F638600A8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320</TotalTime>
  <Words>2198</Words>
  <Application>Microsoft Office PowerPoint</Application>
  <PresentationFormat>On-screen Show (4:3)</PresentationFormat>
  <Paragraphs>217</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Theme2</vt:lpstr>
      <vt:lpstr>DISORDERS OF PREGNANCY AND PLACENTA ECTOPIC PREGNANCY, SPONTANEOUS ABORTION AND GESTATIONAL TROPHOBLASTIC DISEASE.</vt:lpstr>
      <vt:lpstr>Objectives </vt:lpstr>
      <vt:lpstr>ECTOPIC PREGNANCY</vt:lpstr>
      <vt:lpstr>Ectopic Pregnancy</vt:lpstr>
      <vt:lpstr>Ectopic Pregnancy</vt:lpstr>
      <vt:lpstr>Risk factors for ectopic pregnancy </vt:lpstr>
      <vt:lpstr>Risk factors for ectopic pregnancy </vt:lpstr>
      <vt:lpstr>PowerPoint Presentation</vt:lpstr>
      <vt:lpstr>SPONTANEOUS ABORTION</vt:lpstr>
      <vt:lpstr>Spontaneous abortion (SAB)/ Miscarriage</vt:lpstr>
      <vt:lpstr>Causes of SAB/Miscarriage:</vt:lpstr>
      <vt:lpstr>Causes of SAB/miscarriage</vt:lpstr>
      <vt:lpstr>Causes of SAB/miscarriage</vt:lpstr>
      <vt:lpstr>Causes of SAB/miscarriage</vt:lpstr>
      <vt:lpstr>PowerPoint Presentation</vt:lpstr>
      <vt:lpstr>PRODUCTS OF CONCEPTION</vt:lpstr>
      <vt:lpstr>GESTATIONAL TROPHOBLASTIC DISEASE</vt:lpstr>
      <vt:lpstr>Normal placenta</vt:lpstr>
      <vt:lpstr>Normal fertilization: a single sperm of 23 chromosomes fertilizes a normal egg of 23 chromosomes</vt:lpstr>
      <vt:lpstr>Gestational Trophoblastic Disease (GTD)</vt:lpstr>
      <vt:lpstr>Types of GTD</vt:lpstr>
      <vt:lpstr>Hydatidiform Mole</vt:lpstr>
      <vt:lpstr>Complete HM</vt:lpstr>
      <vt:lpstr>Complete mole fertilization: in 90% of the cases a single sperm of 23 chromosomes fertilizes a egg that has lost its chromosomes. It then duplicates resulting in 46XX (all paternal)</vt:lpstr>
      <vt:lpstr>PowerPoint Presentation</vt:lpstr>
      <vt:lpstr>Complete HM. </vt:lpstr>
      <vt:lpstr>Partial Mole (PM)</vt:lpstr>
      <vt:lpstr>Partial mole fertilization: it results from fertilization of a normal single ovum (23X) by two normal spermatozoa, each carrying 23 chromosomes, OR by a single spermatozoon that has not undergone meiotic reduction and bears 46 chromosomes (the pregnancy has too much paternal DNA). </vt:lpstr>
      <vt:lpstr>Partial Mole (PM)</vt:lpstr>
      <vt:lpstr>PowerPoint Presentation</vt:lpstr>
      <vt:lpstr>2. Invasive Mole</vt:lpstr>
      <vt:lpstr> 3. Choriocarcinoma</vt:lpstr>
      <vt:lpstr>CHORIOCARCINOMA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ECTOPIC PREGNANCY, SPONTANEOUS ABORTION AND GESTATIONAL TROPHOBLASTIC DISEASE.</dc:title>
  <dc:creator>sufia</dc:creator>
  <cp:lastModifiedBy>GCUSER</cp:lastModifiedBy>
  <cp:revision>39</cp:revision>
  <cp:lastPrinted>1601-01-01T00:00:00Z</cp:lastPrinted>
  <dcterms:created xsi:type="dcterms:W3CDTF">2015-04-06T07:38:19Z</dcterms:created>
  <dcterms:modified xsi:type="dcterms:W3CDTF">2015-04-12T07:11:16Z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TC010690321033</vt:lpwstr>
  </property>
</Properties>
</file>