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1F55-211B-4DA0-AFE0-EC08AEDD3ADE}" type="datetimeFigureOut">
              <a:rPr lang="en-US" smtClean="0"/>
              <a:t>4/7/2015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0B598-2529-4C8E-9EDD-17291D52FF27}" type="slidenum">
              <a:rPr lang="en-US" smtClean="0"/>
              <a:t>‹#›</a:t>
            </a:fld>
            <a:endParaRPr lang="en-US"/>
          </a:p>
        </p:txBody>
      </p:sp>
    </p:spTree>
    <p:extLst>
      <p:ext uri="{BB962C8B-B14F-4D97-AF65-F5344CB8AC3E}">
        <p14:creationId xmlns:p14="http://schemas.microsoft.com/office/powerpoint/2010/main" val="96737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2</a:t>
            </a:fld>
            <a:endParaRPr lang="en-US"/>
          </a:p>
        </p:txBody>
      </p:sp>
    </p:spTree>
    <p:extLst>
      <p:ext uri="{BB962C8B-B14F-4D97-AF65-F5344CB8AC3E}">
        <p14:creationId xmlns:p14="http://schemas.microsoft.com/office/powerpoint/2010/main" val="18436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2CA0-7049-40A8-B82A-4C2DBE92DC07}" type="slidenum">
              <a:rPr lang="en-US"/>
              <a:pPr/>
              <a:t>32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49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35</a:t>
            </a:fld>
            <a:endParaRPr lang="en-US"/>
          </a:p>
        </p:txBody>
      </p:sp>
    </p:spTree>
    <p:extLst>
      <p:ext uri="{BB962C8B-B14F-4D97-AF65-F5344CB8AC3E}">
        <p14:creationId xmlns:p14="http://schemas.microsoft.com/office/powerpoint/2010/main" val="146407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10</a:t>
            </a:fld>
            <a:endParaRPr lang="en-US"/>
          </a:p>
        </p:txBody>
      </p:sp>
    </p:spTree>
    <p:extLst>
      <p:ext uri="{BB962C8B-B14F-4D97-AF65-F5344CB8AC3E}">
        <p14:creationId xmlns:p14="http://schemas.microsoft.com/office/powerpoint/2010/main" val="212616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92A1F-6ECD-4937-A374-5561288D5402}"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36677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2C89F952-2D2F-4F97-9CB0-572814DC83A3}" type="slidenum">
              <a:rPr lang="en-US" smtClean="0"/>
              <a:pPr/>
              <a:t>22</a:t>
            </a:fld>
            <a:endParaRPr lang="en-US" smtClean="0"/>
          </a:p>
        </p:txBody>
      </p:sp>
    </p:spTree>
    <p:extLst>
      <p:ext uri="{BB962C8B-B14F-4D97-AF65-F5344CB8AC3E}">
        <p14:creationId xmlns:p14="http://schemas.microsoft.com/office/powerpoint/2010/main" val="43468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BCCE670-D825-446A-BAA8-0E4D1F6B2738}" type="slidenum">
              <a:rPr lang="en-US" smtClean="0"/>
              <a:pPr/>
              <a:t>23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573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92A1F-6ECD-4937-A374-5561288D5402}"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94084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340686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276677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D6535-4DCB-4AAD-A1F3-EDFF997B9A9F}" type="slidenum">
              <a:rPr lang="en-US"/>
              <a:pPr/>
              <a:t>31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29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15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8F9B5B1-8AAA-4CF1-9DD2-2A8CA7182F8C}"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111205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179399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462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267755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997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138319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324589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229882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210888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9B5B1-8AAA-4CF1-9DD2-2A8CA7182F8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254594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F9B5B1-8AAA-4CF1-9DD2-2A8CA7182F8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100760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F9B5B1-8AAA-4CF1-9DD2-2A8CA7182F8C}"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289408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F9B5B1-8AAA-4CF1-9DD2-2A8CA7182F8C}"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162783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9B5B1-8AAA-4CF1-9DD2-2A8CA7182F8C}"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409060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9B5B1-8AAA-4CF1-9DD2-2A8CA7182F8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283655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9B5B1-8AAA-4CF1-9DD2-2A8CA7182F8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553DF-BB20-485A-ACB9-E7D2ACC84D65}" type="slidenum">
              <a:rPr lang="en-US" smtClean="0"/>
              <a:t>‹#›</a:t>
            </a:fld>
            <a:endParaRPr lang="en-US"/>
          </a:p>
        </p:txBody>
      </p:sp>
    </p:spTree>
    <p:extLst>
      <p:ext uri="{BB962C8B-B14F-4D97-AF65-F5344CB8AC3E}">
        <p14:creationId xmlns:p14="http://schemas.microsoft.com/office/powerpoint/2010/main" val="99020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F9B5B1-8AAA-4CF1-9DD2-2A8CA7182F8C}" type="datetimeFigureOut">
              <a:rPr lang="en-US" smtClean="0"/>
              <a:t>4/7/2015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4F553DF-BB20-485A-ACB9-E7D2ACC84D65}" type="slidenum">
              <a:rPr lang="en-US" smtClean="0"/>
              <a:t>‹#›</a:t>
            </a:fld>
            <a:endParaRPr lang="en-US"/>
          </a:p>
        </p:txBody>
      </p:sp>
    </p:spTree>
    <p:extLst>
      <p:ext uri="{BB962C8B-B14F-4D97-AF65-F5344CB8AC3E}">
        <p14:creationId xmlns:p14="http://schemas.microsoft.com/office/powerpoint/2010/main" val="2742283583"/>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seminal%20vesicle&amp;source=images&amp;cd=&amp;cad=rja&amp;docid=WPuqmxwf7xUAaM&amp;tbnid=D0vDn2SJMHSZKM:&amp;ved=0CAUQjRw&amp;url=http://f1ms.blogspot.com/2011/02/happy-valentines-day-gu-exam.html&amp;ei=-ddUUbGsAYKkPYq_gZAG&amp;psig=AFQjCNHom9w9miZQp9Ksq_Y4QGsRkvvfUQ&amp;ust=136460113914867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sa/url?sa=i&amp;rct=j&amp;q=Normal+prostate+&amp;+seminal+vesicles&amp;source=images&amp;cd=&amp;cad=rja&amp;docid=nvyVpLRZciDMIM&amp;tbnid=R897JPecGHnSDM:&amp;ved=0CAUQjRw&amp;url=http://www.webpathology.com/image.asp?n=4&amp;Case=14&amp;ei=4LBQUfeABISvOY6ZgMgD&amp;psig=AFQjCNEwu_Ss9drlTA-67F-DNoR0JPjsrQ&amp;ust=136432898483224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sa/url?sa=i&amp;rct=j&amp;q=Normal%20testis&amp;source=images&amp;cd=&amp;cad=rja&amp;docid=iZjL23h827jghM&amp;tbnid=MILtM93Z0mDTCM:&amp;ved=0CAUQjRw&amp;url=http://www.aafp.org/afp/1999/0215/p817.html&amp;ei=-KhQUY-UCIHLPZW4gNAD&amp;psig=AFQjCNHbd90iAk3cX5exunTulAk45ehkDA&amp;ust=136432701514554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514600"/>
            <a:ext cx="7046168" cy="2362200"/>
          </a:xfrm>
        </p:spPr>
        <p:txBody>
          <a:bodyPr>
            <a:noAutofit/>
          </a:bodyPr>
          <a:lstStyle/>
          <a:p>
            <a:pPr algn="ctr"/>
            <a:r>
              <a:rPr lang="en-US"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Reproduction Block</a:t>
            </a:r>
            <a:r>
              <a:rPr lang="en-US" sz="4800" b="1" i="1" dirty="0">
                <a:solidFill>
                  <a:srgbClr val="0000FF"/>
                </a:solidFill>
                <a:effectLst>
                  <a:outerShdw blurRad="38100" dist="38100" dir="2700000" algn="tl">
                    <a:srgbClr val="000000">
                      <a:alpha val="43137"/>
                    </a:srgbClr>
                  </a:outerShdw>
                </a:effectLst>
              </a:rPr>
              <a:t/>
            </a:r>
            <a:br>
              <a:rPr lang="en-US" sz="4800" b="1" i="1" dirty="0">
                <a:solidFill>
                  <a:srgbClr val="0000FF"/>
                </a:solidFill>
                <a:effectLst>
                  <a:outerShdw blurRad="38100" dist="38100" dir="2700000" algn="tl">
                    <a:srgbClr val="000000">
                      <a:alpha val="43137"/>
                    </a:srgbClr>
                  </a:outerShdw>
                </a:effectLst>
              </a:rPr>
            </a:br>
            <a:r>
              <a:rPr lang="en-US" sz="3600" b="1" i="1" dirty="0">
                <a:solidFill>
                  <a:srgbClr val="0000FF"/>
                </a:solidFill>
                <a:effectLst>
                  <a:outerShdw blurRad="38100" dist="38100" dir="2700000" algn="tl">
                    <a:srgbClr val="000000">
                      <a:alpha val="43137"/>
                    </a:srgbClr>
                  </a:outerShdw>
                </a:effectLst>
              </a:rPr>
              <a:t/>
            </a:r>
            <a:br>
              <a:rPr lang="en-US" sz="3600" b="1" i="1" dirty="0">
                <a:solidFill>
                  <a:srgbClr val="0000FF"/>
                </a:solidFill>
                <a:effectLst>
                  <a:outerShdw blurRad="38100" dist="38100" dir="2700000" algn="tl">
                    <a:srgbClr val="000000">
                      <a:alpha val="43137"/>
                    </a:srgbClr>
                  </a:outerShdw>
                </a:effectLst>
              </a:rPr>
            </a:br>
            <a:r>
              <a:rPr lang="en-US" sz="4000" b="1" i="1" dirty="0">
                <a:solidFill>
                  <a:schemeClr val="tx1">
                    <a:lumMod val="75000"/>
                    <a:lumOff val="25000"/>
                  </a:schemeClr>
                </a:solidFill>
                <a:effectLst>
                  <a:outerShdw blurRad="38100" dist="38100" dir="2700000" algn="tl">
                    <a:srgbClr val="000000">
                      <a:alpha val="43137"/>
                    </a:srgbClr>
                  </a:outerShdw>
                </a:effectLst>
              </a:rPr>
              <a:t>Pathology Practicals</a:t>
            </a:r>
          </a:p>
        </p:txBody>
      </p:sp>
      <p:sp>
        <p:nvSpPr>
          <p:cNvPr id="7" name="TextBox 7"/>
          <p:cNvSpPr txBox="1"/>
          <p:nvPr/>
        </p:nvSpPr>
        <p:spPr>
          <a:xfrm>
            <a:off x="5257800" y="5980094"/>
            <a:ext cx="1447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Prepared by:</a:t>
            </a:r>
          </a:p>
        </p:txBody>
      </p:sp>
      <p:sp>
        <p:nvSpPr>
          <p:cNvPr id="8" name="TextBox 8"/>
          <p:cNvSpPr txBox="1"/>
          <p:nvPr/>
        </p:nvSpPr>
        <p:spPr>
          <a:xfrm>
            <a:off x="6858000" y="5739826"/>
            <a:ext cx="1600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800" b="1" i="1" dirty="0"/>
              <a:t>Prof.  Ammar Al Rikabi</a:t>
            </a:r>
          </a:p>
          <a:p>
            <a:pPr marL="171450" indent="-171450">
              <a:buFont typeface="Arial" panose="020B0604020202020204" pitchFamily="34" charset="0"/>
              <a:buChar char="•"/>
            </a:pPr>
            <a:r>
              <a:rPr lang="en-US" sz="800" b="1" i="1" dirty="0"/>
              <a:t>Dr. Sayed Al Esawy</a:t>
            </a:r>
          </a:p>
          <a:p>
            <a:pPr marL="171450" indent="-171450">
              <a:buFont typeface="Arial" panose="020B0604020202020204" pitchFamily="34" charset="0"/>
              <a:buChar char="•"/>
            </a:pPr>
            <a:r>
              <a:rPr lang="en-US" sz="800" b="1" i="1" dirty="0"/>
              <a:t>Dr. Marie Mukhashin</a:t>
            </a:r>
          </a:p>
          <a:p>
            <a:pPr marL="171450" indent="-171450">
              <a:buFont typeface="Arial" panose="020B0604020202020204" pitchFamily="34" charset="0"/>
              <a:buChar char="•"/>
            </a:pPr>
            <a:r>
              <a:rPr lang="en-US" sz="800" b="1" i="1" dirty="0"/>
              <a:t>Dr. Shaesta Zaidi</a:t>
            </a:r>
          </a:p>
        </p:txBody>
      </p:sp>
      <p:sp>
        <p:nvSpPr>
          <p:cNvPr id="9" name="Rectangle 8"/>
          <p:cNvSpPr/>
          <p:nvPr/>
        </p:nvSpPr>
        <p:spPr>
          <a:xfrm>
            <a:off x="5715001" y="6495148"/>
            <a:ext cx="4605435"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t>Head of Pathology Department: Dr. Abdulmalik Al Sheikh</a:t>
            </a:r>
          </a:p>
        </p:txBody>
      </p:sp>
    </p:spTree>
    <p:extLst>
      <p:ext uri="{BB962C8B-B14F-4D97-AF65-F5344CB8AC3E}">
        <p14:creationId xmlns:p14="http://schemas.microsoft.com/office/powerpoint/2010/main" val="2379115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cstate="print"/>
          <a:srcRect/>
          <a:stretch>
            <a:fillRect/>
          </a:stretch>
        </p:blipFill>
        <p:spPr bwMode="auto">
          <a:xfrm>
            <a:off x="3143672" y="1196752"/>
            <a:ext cx="5857386" cy="5256584"/>
          </a:xfrm>
          <a:prstGeom prst="rect">
            <a:avLst/>
          </a:prstGeom>
          <a:noFill/>
          <a:ln w="9525">
            <a:noFill/>
            <a:miter lim="800000"/>
            <a:headEnd/>
            <a:tailEnd/>
          </a:ln>
        </p:spPr>
      </p:pic>
      <p:sp>
        <p:nvSpPr>
          <p:cNvPr id="6" name="Rounded Rectangle 5"/>
          <p:cNvSpPr/>
          <p:nvPr/>
        </p:nvSpPr>
        <p:spPr>
          <a:xfrm>
            <a:off x="2639616" y="404664"/>
            <a:ext cx="6768752"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Diagram of Prostate and Seminal Vesicle </a:t>
            </a:r>
          </a:p>
        </p:txBody>
      </p:sp>
      <p:pic>
        <p:nvPicPr>
          <p:cNvPr id="68613" name="Picture 5" descr="http://cache1.asset-cache.net/xt/128605921.jpg?v=1&amp;g=fs1%7C0%7CPRC%7C05%7C921&amp;s=1"/>
          <p:cNvPicPr>
            <a:picLocks noChangeAspect="1" noChangeArrowheads="1"/>
          </p:cNvPicPr>
          <p:nvPr/>
        </p:nvPicPr>
        <p:blipFill>
          <a:blip r:embed="rId4" cstate="print"/>
          <a:srcRect/>
          <a:stretch>
            <a:fillRect/>
          </a:stretch>
        </p:blipFill>
        <p:spPr bwMode="auto">
          <a:xfrm>
            <a:off x="1775520" y="4149080"/>
            <a:ext cx="2751934" cy="2088232"/>
          </a:xfrm>
          <a:prstGeom prst="rect">
            <a:avLst/>
          </a:prstGeom>
          <a:noFill/>
          <a:ln w="12700">
            <a:solidFill>
              <a:schemeClr val="tx1"/>
            </a:solidFill>
          </a:ln>
        </p:spPr>
      </p:pic>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54329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r.sayed\Pictures\My Scans\2013-03 (Mar)\scan0001.jpg"/>
          <p:cNvPicPr>
            <a:picLocks noChangeAspect="1" noChangeArrowheads="1"/>
          </p:cNvPicPr>
          <p:nvPr/>
        </p:nvPicPr>
        <p:blipFill>
          <a:blip r:embed="rId2" cstate="print"/>
          <a:srcRect/>
          <a:stretch>
            <a:fillRect/>
          </a:stretch>
        </p:blipFill>
        <p:spPr bwMode="auto">
          <a:xfrm>
            <a:off x="3071665" y="1052736"/>
            <a:ext cx="5760639" cy="3672408"/>
          </a:xfrm>
          <a:prstGeom prst="rect">
            <a:avLst/>
          </a:prstGeom>
          <a:noFill/>
          <a:ln w="12700">
            <a:solidFill>
              <a:schemeClr val="tx1"/>
            </a:solidFill>
          </a:ln>
        </p:spPr>
      </p:pic>
      <p:sp>
        <p:nvSpPr>
          <p:cNvPr id="3" name="Rounded Rectangle 2"/>
          <p:cNvSpPr/>
          <p:nvPr/>
        </p:nvSpPr>
        <p:spPr>
          <a:xfrm>
            <a:off x="3431704" y="404664"/>
            <a:ext cx="4968552"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Prostate - Gross</a:t>
            </a:r>
          </a:p>
        </p:txBody>
      </p:sp>
      <p:sp>
        <p:nvSpPr>
          <p:cNvPr id="4" name="Rectangle 3"/>
          <p:cNvSpPr/>
          <p:nvPr/>
        </p:nvSpPr>
        <p:spPr>
          <a:xfrm>
            <a:off x="2351584" y="4797152"/>
            <a:ext cx="7200800" cy="1477328"/>
          </a:xfrm>
          <a:prstGeom prst="rect">
            <a:avLst/>
          </a:prstGeom>
        </p:spPr>
        <p:txBody>
          <a:bodyPr wrap="square">
            <a:spAutoFit/>
          </a:bodyPr>
          <a:lstStyle/>
          <a:p>
            <a:pPr algn="ctr"/>
            <a:r>
              <a:rPr lang="en-US" b="1" i="1" dirty="0"/>
              <a:t>A normal prostate gland is about 3 to 4 cm in diameter. </a:t>
            </a:r>
          </a:p>
          <a:p>
            <a:pPr algn="ctr"/>
            <a:r>
              <a:rPr lang="en-US" b="1" i="1" dirty="0"/>
              <a:t>This is an axial transverse section of a normal prostate. There is a central urethra(▼), at the depth of the cut made to open this prostate anteriorly at autopsy, with the left lateral lobe</a:t>
            </a:r>
            <a:r>
              <a:rPr lang="en-US" b="1" dirty="0"/>
              <a:t> (</a:t>
            </a:r>
            <a:r>
              <a:rPr lang="en-US" sz="1200" b="1" dirty="0">
                <a:sym typeface="Wingdings 2"/>
              </a:rPr>
              <a:t></a:t>
            </a:r>
            <a:r>
              <a:rPr lang="en-US" b="1" i="1" dirty="0"/>
              <a:t>), the right lateral lobe </a:t>
            </a:r>
            <a:r>
              <a:rPr lang="en-US" b="1" dirty="0"/>
              <a:t>(</a:t>
            </a:r>
            <a:r>
              <a:rPr lang="en-US" sz="1400" b="1" dirty="0">
                <a:sym typeface="Wingdings 2"/>
              </a:rPr>
              <a:t></a:t>
            </a:r>
            <a:r>
              <a:rPr lang="en-US" sz="1600" b="1" dirty="0">
                <a:sym typeface="Wingdings 2"/>
              </a:rPr>
              <a:t>)</a:t>
            </a:r>
            <a:r>
              <a:rPr lang="en-US" b="1" i="1" dirty="0"/>
              <a:t> , and the posterior lobe </a:t>
            </a:r>
            <a:r>
              <a:rPr lang="en-US" b="1" dirty="0"/>
              <a:t>(</a:t>
            </a:r>
            <a:r>
              <a:rPr lang="en-US" b="1" dirty="0">
                <a:sym typeface="Wingdings 2"/>
              </a:rPr>
              <a:t>)</a:t>
            </a:r>
            <a:r>
              <a:rPr lang="en-US" b="1" i="1" dirty="0"/>
              <a:t>. Consistency is uniform without nodularity.</a:t>
            </a:r>
            <a:endParaRPr lang="en-US" dirty="0"/>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45659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library.med.utah.edu/WebPath/jpeg1/MALE098.jpg"/>
          <p:cNvPicPr>
            <a:picLocks noChangeAspect="1" noChangeArrowheads="1"/>
          </p:cNvPicPr>
          <p:nvPr/>
        </p:nvPicPr>
        <p:blipFill>
          <a:blip r:embed="rId2" cstate="print"/>
          <a:srcRect/>
          <a:stretch>
            <a:fillRect/>
          </a:stretch>
        </p:blipFill>
        <p:spPr bwMode="auto">
          <a:xfrm>
            <a:off x="2999656" y="908721"/>
            <a:ext cx="6192688" cy="4197267"/>
          </a:xfrm>
          <a:prstGeom prst="rect">
            <a:avLst/>
          </a:prstGeom>
          <a:noFill/>
          <a:ln w="12700">
            <a:solidFill>
              <a:schemeClr val="bg1"/>
            </a:solidFill>
          </a:ln>
        </p:spPr>
      </p:pic>
      <p:sp>
        <p:nvSpPr>
          <p:cNvPr id="4" name="Rectangle 3"/>
          <p:cNvSpPr/>
          <p:nvPr/>
        </p:nvSpPr>
        <p:spPr>
          <a:xfrm>
            <a:off x="2639616" y="5229201"/>
            <a:ext cx="6912768" cy="1200329"/>
          </a:xfrm>
          <a:prstGeom prst="rect">
            <a:avLst/>
          </a:prstGeom>
        </p:spPr>
        <p:txBody>
          <a:bodyPr wrap="square">
            <a:spAutoFit/>
          </a:bodyPr>
          <a:lstStyle/>
          <a:p>
            <a:pPr algn="ctr"/>
            <a:r>
              <a:rPr lang="en-US" b="1" i="1" dirty="0"/>
              <a:t>A small pink concretion (typical of the corpora amylacea seen in benign prostatic glands) appears in the gland just to the left of center. Note the well-differentiated glands with tall columnar epithelial lining cells. These cells do not have prominent nucleoli.</a:t>
            </a:r>
          </a:p>
        </p:txBody>
      </p:sp>
      <p:sp>
        <p:nvSpPr>
          <p:cNvPr id="5" name="Rounded Rectangle 4"/>
          <p:cNvSpPr/>
          <p:nvPr/>
        </p:nvSpPr>
        <p:spPr>
          <a:xfrm>
            <a:off x="2927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Prostate Histology - LPF</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63614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www.webpathology.com/slides/slides/001.%20Prostate_NormalGlands.jpg"/>
          <p:cNvPicPr>
            <a:picLocks noChangeAspect="1" noChangeArrowheads="1"/>
          </p:cNvPicPr>
          <p:nvPr/>
        </p:nvPicPr>
        <p:blipFill>
          <a:blip r:embed="rId2" cstate="print"/>
          <a:srcRect/>
          <a:stretch>
            <a:fillRect/>
          </a:stretch>
        </p:blipFill>
        <p:spPr bwMode="auto">
          <a:xfrm>
            <a:off x="2855640" y="908721"/>
            <a:ext cx="6408712" cy="4158845"/>
          </a:xfrm>
          <a:prstGeom prst="rect">
            <a:avLst/>
          </a:prstGeom>
          <a:noFill/>
          <a:ln w="12700">
            <a:solidFill>
              <a:schemeClr val="bg1"/>
            </a:solidFill>
          </a:ln>
        </p:spPr>
      </p:pic>
      <p:sp>
        <p:nvSpPr>
          <p:cNvPr id="3" name="Rounded Rectangle 2"/>
          <p:cNvSpPr/>
          <p:nvPr/>
        </p:nvSpPr>
        <p:spPr>
          <a:xfrm>
            <a:off x="2927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Prostate Histology - HPF</a:t>
            </a:r>
          </a:p>
        </p:txBody>
      </p:sp>
      <p:sp>
        <p:nvSpPr>
          <p:cNvPr id="4" name="Rectangle 3"/>
          <p:cNvSpPr/>
          <p:nvPr/>
        </p:nvSpPr>
        <p:spPr>
          <a:xfrm>
            <a:off x="2423592" y="5229201"/>
            <a:ext cx="7128792" cy="1200329"/>
          </a:xfrm>
          <a:prstGeom prst="rect">
            <a:avLst/>
          </a:prstGeom>
        </p:spPr>
        <p:txBody>
          <a:bodyPr wrap="square">
            <a:spAutoFit/>
          </a:bodyPr>
          <a:lstStyle/>
          <a:p>
            <a:pPr algn="ctr"/>
            <a:r>
              <a:rPr lang="en-US" b="1" i="1" dirty="0"/>
              <a:t>In this benign gland, the luminal contour shows tufts and papillary infoldings. The tall secretory epithelial cells have pale clear cytoplasm and uniform round or oval nuclei. Prominent nucleoli are not seen. Many basal cells can be identified</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9922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www.webpathology.com/slides/slides/Prostate_NormalGlands_CorporaAmylacea1.jpg"/>
          <p:cNvPicPr>
            <a:picLocks noChangeAspect="1" noChangeArrowheads="1"/>
          </p:cNvPicPr>
          <p:nvPr/>
        </p:nvPicPr>
        <p:blipFill>
          <a:blip r:embed="rId2" cstate="print"/>
          <a:srcRect/>
          <a:stretch>
            <a:fillRect/>
          </a:stretch>
        </p:blipFill>
        <p:spPr bwMode="auto">
          <a:xfrm>
            <a:off x="2783632" y="980728"/>
            <a:ext cx="6408712" cy="4464496"/>
          </a:xfrm>
          <a:prstGeom prst="rect">
            <a:avLst/>
          </a:prstGeom>
          <a:noFill/>
          <a:ln w="12700">
            <a:solidFill>
              <a:schemeClr val="bg1"/>
            </a:solidFill>
          </a:ln>
        </p:spPr>
      </p:pic>
      <p:sp>
        <p:nvSpPr>
          <p:cNvPr id="5" name="Rectangle 4"/>
          <p:cNvSpPr/>
          <p:nvPr/>
        </p:nvSpPr>
        <p:spPr>
          <a:xfrm>
            <a:off x="2855640" y="5541039"/>
            <a:ext cx="6192688" cy="923330"/>
          </a:xfrm>
          <a:prstGeom prst="rect">
            <a:avLst/>
          </a:prstGeom>
        </p:spPr>
        <p:txBody>
          <a:bodyPr wrap="square">
            <a:spAutoFit/>
          </a:bodyPr>
          <a:lstStyle/>
          <a:p>
            <a:pPr algn="ctr"/>
            <a:r>
              <a:rPr lang="en-US" b="1" i="1" dirty="0"/>
              <a:t>Corpora amylacea are inspissated secretions that may have a lamellated appearance. Usually they are pink or purple in appearance. Sometimes they may be golden-brown</a:t>
            </a:r>
          </a:p>
        </p:txBody>
      </p:sp>
      <p:sp>
        <p:nvSpPr>
          <p:cNvPr id="6" name="Rounded Rectangle 5"/>
          <p:cNvSpPr/>
          <p:nvPr/>
        </p:nvSpPr>
        <p:spPr>
          <a:xfrm>
            <a:off x="2999656" y="216024"/>
            <a:ext cx="6048672" cy="5486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a:t>Corpora Amylacea in Prostate - HPF</a:t>
            </a:r>
            <a:endParaRPr lang="en-US" sz="2400" b="1" i="1" dirty="0"/>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119214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7648" y="4191000"/>
            <a:ext cx="7435552" cy="1038200"/>
          </a:xfrm>
        </p:spPr>
        <p:txBody>
          <a:bodyPr>
            <a:noAutofit/>
          </a:bodyPr>
          <a:lstStyle/>
          <a:p>
            <a:pPr algn="ctr"/>
            <a:r>
              <a:rPr lang="en-US" sz="3600" b="1" i="1" dirty="0">
                <a:effectLst>
                  <a:outerShdw blurRad="38100" dist="38100" dir="2700000" algn="tl">
                    <a:srgbClr val="000000">
                      <a:alpha val="43137"/>
                    </a:srgbClr>
                  </a:outerShdw>
                </a:effectLst>
              </a:rPr>
              <a:t>Normal Anatomy and Histology </a:t>
            </a:r>
          </a:p>
          <a:p>
            <a:pPr algn="ctr"/>
            <a:r>
              <a:rPr lang="en-US" sz="3600" b="1" i="1" dirty="0">
                <a:effectLst>
                  <a:outerShdw blurRad="38100" dist="38100" dir="2700000" algn="tl">
                    <a:srgbClr val="000000">
                      <a:alpha val="43137"/>
                    </a:srgbClr>
                  </a:outerShdw>
                </a:effectLst>
              </a:rPr>
              <a:t> </a:t>
            </a:r>
          </a:p>
        </p:txBody>
      </p:sp>
      <p:sp>
        <p:nvSpPr>
          <p:cNvPr id="4" name="Rounded Rectangle 3"/>
          <p:cNvSpPr/>
          <p:nvPr/>
        </p:nvSpPr>
        <p:spPr>
          <a:xfrm>
            <a:off x="3462386" y="2819400"/>
            <a:ext cx="5688632" cy="11521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00"/>
                </a:solidFill>
                <a:effectLst>
                  <a:outerShdw blurRad="38100" dist="38100" dir="2700000" algn="tl">
                    <a:srgbClr val="000000">
                      <a:alpha val="43137"/>
                    </a:srgbClr>
                  </a:outerShdw>
                </a:effectLst>
                <a:latin typeface="+mj-lt"/>
              </a:rPr>
              <a:t>SEMINAL VESICLE </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297328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2.bp.blogspot.com/-cbhDvcXVeyg/TWGzvY-RcqI/AAAAAAAAAOA/fpd_KaUL0ak/s320/prostate_seminal_vesicles.jpg">
            <a:hlinkClick r:id="rId2"/>
          </p:cNvPr>
          <p:cNvPicPr>
            <a:picLocks noChangeAspect="1" noChangeArrowheads="1"/>
          </p:cNvPicPr>
          <p:nvPr/>
        </p:nvPicPr>
        <p:blipFill>
          <a:blip r:embed="rId3" cstate="print"/>
          <a:srcRect/>
          <a:stretch>
            <a:fillRect/>
          </a:stretch>
        </p:blipFill>
        <p:spPr bwMode="auto">
          <a:xfrm>
            <a:off x="3431705" y="1325792"/>
            <a:ext cx="5328591" cy="5158075"/>
          </a:xfrm>
          <a:prstGeom prst="rect">
            <a:avLst/>
          </a:prstGeom>
          <a:noFill/>
        </p:spPr>
      </p:pic>
      <p:sp>
        <p:nvSpPr>
          <p:cNvPr id="5" name="Rounded Rectangle 4"/>
          <p:cNvSpPr/>
          <p:nvPr/>
        </p:nvSpPr>
        <p:spPr>
          <a:xfrm>
            <a:off x="3287688"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Diagram of Seminal Vesicle </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20326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http://www.webpathology.com/slides/slides/Prostate_SeminalVesicle1.jpg">
            <a:hlinkClick r:id="rId2"/>
          </p:cNvPr>
          <p:cNvPicPr>
            <a:picLocks noChangeAspect="1" noChangeArrowheads="1"/>
          </p:cNvPicPr>
          <p:nvPr/>
        </p:nvPicPr>
        <p:blipFill>
          <a:blip r:embed="rId3" cstate="print"/>
          <a:srcRect/>
          <a:stretch>
            <a:fillRect/>
          </a:stretch>
        </p:blipFill>
        <p:spPr bwMode="auto">
          <a:xfrm>
            <a:off x="2895601" y="1143000"/>
            <a:ext cx="6336705" cy="4104456"/>
          </a:xfrm>
          <a:prstGeom prst="rect">
            <a:avLst/>
          </a:prstGeom>
          <a:noFill/>
          <a:ln w="12700">
            <a:solidFill>
              <a:schemeClr val="accent1"/>
            </a:solidFill>
          </a:ln>
        </p:spPr>
      </p:pic>
      <p:sp>
        <p:nvSpPr>
          <p:cNvPr id="5" name="Rectangle 4"/>
          <p:cNvSpPr/>
          <p:nvPr/>
        </p:nvSpPr>
        <p:spPr>
          <a:xfrm>
            <a:off x="2495600" y="5301208"/>
            <a:ext cx="6984776" cy="1477328"/>
          </a:xfrm>
          <a:prstGeom prst="rect">
            <a:avLst/>
          </a:prstGeom>
        </p:spPr>
        <p:txBody>
          <a:bodyPr wrap="square">
            <a:spAutoFit/>
          </a:bodyPr>
          <a:lstStyle/>
          <a:p>
            <a:pPr algn="ctr"/>
            <a:r>
              <a:rPr lang="en-US" b="1" i="1" dirty="0"/>
              <a:t>Highly atypical cells are a normal finding in the seminal vesicles of about 80% of older men. The nuclei are large, irregular, hyperchromatic &amp; show prominent nucleoli. </a:t>
            </a:r>
          </a:p>
          <a:p>
            <a:pPr algn="ctr"/>
            <a:r>
              <a:rPr lang="en-US" b="1" i="1" dirty="0"/>
              <a:t>The atypia is degenerative and not observed in the</a:t>
            </a:r>
          </a:p>
          <a:p>
            <a:pPr algn="ctr"/>
            <a:r>
              <a:rPr lang="en-US" b="1" i="1" dirty="0"/>
              <a:t> seminal vesicles of young men</a:t>
            </a:r>
          </a:p>
        </p:txBody>
      </p:sp>
      <p:sp>
        <p:nvSpPr>
          <p:cNvPr id="6" name="Rounded Rectangle 5"/>
          <p:cNvSpPr/>
          <p:nvPr/>
        </p:nvSpPr>
        <p:spPr>
          <a:xfrm>
            <a:off x="3359696" y="260648"/>
            <a:ext cx="5400600"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Seminal Vesicle – HPF</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56608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3124200"/>
            <a:ext cx="6934200" cy="1008112"/>
          </a:xfrm>
        </p:spPr>
        <p:txBody>
          <a:bodyPr>
            <a:noAutofit/>
          </a:bodyPr>
          <a:lstStyle/>
          <a:p>
            <a:pPr algn="ctr"/>
            <a:r>
              <a:rPr lang="en-US" sz="6000" b="1" i="1" dirty="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Testicular Atrophy</a:t>
            </a:r>
          </a:p>
          <a:p>
            <a:pPr algn="ctr"/>
            <a:r>
              <a:rPr lang="en-US" sz="6000" b="1" i="1" dirty="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 </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
        <p:nvSpPr>
          <p:cNvPr id="10" name="Rounded Rectangle 9"/>
          <p:cNvSpPr/>
          <p:nvPr/>
        </p:nvSpPr>
        <p:spPr>
          <a:xfrm>
            <a:off x="4038600" y="685800"/>
            <a:ext cx="533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HISTOPATHOLOGY</a:t>
            </a:r>
          </a:p>
          <a:p>
            <a:pPr algn="ctr"/>
            <a:r>
              <a:rPr lang="en-US" sz="32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OF THE TESTIS</a:t>
            </a:r>
            <a:endParaRPr lang="en-US" dirty="0"/>
          </a:p>
        </p:txBody>
      </p:sp>
    </p:spTree>
    <p:extLst>
      <p:ext uri="{BB962C8B-B14F-4D97-AF65-F5344CB8AC3E}">
        <p14:creationId xmlns:p14="http://schemas.microsoft.com/office/powerpoint/2010/main" val="56595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library.med.utah.edu/WebPath/jpeg1/MALE082.jpg"/>
          <p:cNvPicPr>
            <a:picLocks noChangeAspect="1" noChangeArrowheads="1"/>
          </p:cNvPicPr>
          <p:nvPr/>
        </p:nvPicPr>
        <p:blipFill>
          <a:blip r:embed="rId2" cstate="print"/>
          <a:srcRect/>
          <a:stretch>
            <a:fillRect/>
          </a:stretch>
        </p:blipFill>
        <p:spPr bwMode="auto">
          <a:xfrm>
            <a:off x="2927648" y="908720"/>
            <a:ext cx="6264696" cy="4248472"/>
          </a:xfrm>
          <a:prstGeom prst="rect">
            <a:avLst/>
          </a:prstGeom>
          <a:noFill/>
        </p:spPr>
      </p:pic>
      <p:sp>
        <p:nvSpPr>
          <p:cNvPr id="5" name="Rectangle 4"/>
          <p:cNvSpPr/>
          <p:nvPr/>
        </p:nvSpPr>
        <p:spPr>
          <a:xfrm>
            <a:off x="2207568" y="5229201"/>
            <a:ext cx="7416824" cy="1200329"/>
          </a:xfrm>
          <a:prstGeom prst="rect">
            <a:avLst/>
          </a:prstGeom>
        </p:spPr>
        <p:txBody>
          <a:bodyPr wrap="square">
            <a:spAutoFit/>
          </a:bodyPr>
          <a:lstStyle/>
          <a:p>
            <a:pPr algn="ctr"/>
            <a:r>
              <a:rPr lang="en-US" b="1" i="1" dirty="0"/>
              <a:t>On the left is a normal testis. On the right is a testis that has undergone atrophy. Bilateral atrophy may occur with a variety of conditions including chronic alcoholism, hypopituitarism, atherosclerosis, chemotherapy or radiation, and severe prolonged illness.</a:t>
            </a:r>
          </a:p>
        </p:txBody>
      </p:sp>
      <p:sp>
        <p:nvSpPr>
          <p:cNvPr id="6" name="Rounded Rectangle 5"/>
          <p:cNvSpPr/>
          <p:nvPr/>
        </p:nvSpPr>
        <p:spPr>
          <a:xfrm>
            <a:off x="2927648"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a:t>
            </a:r>
            <a:r>
              <a:rPr lang="en-US" sz="2400" b="1" i="1" dirty="0" err="1"/>
              <a:t>vs</a:t>
            </a:r>
            <a:r>
              <a:rPr lang="en-US" sz="2400" b="1" i="1" dirty="0"/>
              <a:t> Atrophied Testis - Gross  </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614560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10842" y="6588177"/>
            <a:ext cx="1547664" cy="253916"/>
          </a:xfrm>
          <a:prstGeom prst="rect">
            <a:avLst/>
          </a:prstGeom>
          <a:noFill/>
        </p:spPr>
        <p:txBody>
          <a:bodyPr wrap="square" rtlCol="0">
            <a:spAutoFit/>
          </a:bodyPr>
          <a:lstStyle/>
          <a:p>
            <a:pPr algn="r"/>
            <a:r>
              <a:rPr lang="en-US" sz="1000" i="1" dirty="0"/>
              <a:t>Reproduction  block</a:t>
            </a:r>
          </a:p>
        </p:txBody>
      </p:sp>
      <p:sp>
        <p:nvSpPr>
          <p:cNvPr id="6" name="Rounded Rectangle 5"/>
          <p:cNvSpPr/>
          <p:nvPr/>
        </p:nvSpPr>
        <p:spPr>
          <a:xfrm>
            <a:off x="4038600" y="2667000"/>
            <a:ext cx="5257800" cy="16939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FFFF00"/>
                </a:solidFill>
                <a:effectLst>
                  <a:outerShdw blurRad="38100" dist="38100" dir="2700000" algn="tl">
                    <a:srgbClr val="000000">
                      <a:alpha val="43137"/>
                    </a:srgbClr>
                  </a:outerShdw>
                </a:effectLst>
                <a:latin typeface="Aharoni" pitchFamily="2" charset="-79"/>
                <a:cs typeface="Aharoni" pitchFamily="2" charset="-79"/>
              </a:rPr>
              <a:t> MALE  </a:t>
            </a:r>
          </a:p>
          <a:p>
            <a:pPr algn="ctr"/>
            <a:r>
              <a:rPr lang="en-US" sz="4400" b="1" i="1" dirty="0">
                <a:solidFill>
                  <a:srgbClr val="FFFF00"/>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srgbClr val="FFFF00"/>
              </a:solidFill>
              <a:latin typeface="Aharoni" pitchFamily="2" charset="-79"/>
              <a:cs typeface="Aharoni" pitchFamily="2" charset="-79"/>
            </a:endParaRPr>
          </a:p>
        </p:txBody>
      </p:sp>
      <p:sp>
        <p:nvSpPr>
          <p:cNvPr id="7" name="Title 1"/>
          <p:cNvSpPr>
            <a:spLocks noGrp="1"/>
          </p:cNvSpPr>
          <p:nvPr>
            <p:ph type="ctrTitle"/>
          </p:nvPr>
        </p:nvSpPr>
        <p:spPr>
          <a:xfrm>
            <a:off x="3733800" y="838200"/>
            <a:ext cx="5486400" cy="864096"/>
          </a:xfrm>
        </p:spPr>
        <p:txBody>
          <a:bodyPr>
            <a:noAutofit/>
          </a:bodyPr>
          <a:lstStyle/>
          <a:p>
            <a:pPr algn="ct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1</a:t>
            </a:r>
            <a:r>
              <a:rPr lang="en-US" sz="4000" b="1" i="1" baseline="30000" dirty="0">
                <a:effectLst>
                  <a:outerShdw blurRad="38100" dist="38100" dir="2700000" algn="tl">
                    <a:srgbClr val="000000">
                      <a:alpha val="43137"/>
                    </a:srgbClr>
                  </a:outerShdw>
                </a:effectLst>
              </a:rPr>
              <a:t>st</a:t>
            </a:r>
            <a:r>
              <a:rPr lang="en-US" sz="4000" b="1" i="1" dirty="0">
                <a:effectLst>
                  <a:outerShdw blurRad="38100" dist="38100" dir="2700000" algn="tl">
                    <a:srgbClr val="000000">
                      <a:alpha val="43137"/>
                    </a:srgbClr>
                  </a:outerShdw>
                </a:effectLst>
              </a:rPr>
              <a:t>   Practical Session</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i="1" dirty="0"/>
              <a:t>Pathology </a:t>
            </a:r>
            <a:r>
              <a:rPr lang="en-US" sz="1000" i="1" dirty="0" err="1"/>
              <a:t>Dept</a:t>
            </a:r>
            <a:r>
              <a:rPr lang="en-US" sz="1000" i="1" dirty="0"/>
              <a:t>, KSU</a:t>
            </a:r>
          </a:p>
        </p:txBody>
      </p:sp>
    </p:spTree>
    <p:extLst>
      <p:ext uri="{BB962C8B-B14F-4D97-AF65-F5344CB8AC3E}">
        <p14:creationId xmlns:p14="http://schemas.microsoft.com/office/powerpoint/2010/main" val="168962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library.med.utah.edu/WebPath/jpeg1/MALE134.jpg"/>
          <p:cNvPicPr>
            <a:picLocks noChangeAspect="1" noChangeArrowheads="1"/>
          </p:cNvPicPr>
          <p:nvPr/>
        </p:nvPicPr>
        <p:blipFill>
          <a:blip r:embed="rId2" cstate="print"/>
          <a:srcRect/>
          <a:stretch>
            <a:fillRect/>
          </a:stretch>
        </p:blipFill>
        <p:spPr bwMode="auto">
          <a:xfrm>
            <a:off x="2895601" y="1014639"/>
            <a:ext cx="6336721" cy="4248472"/>
          </a:xfrm>
          <a:prstGeom prst="rect">
            <a:avLst/>
          </a:prstGeom>
          <a:noFill/>
          <a:ln w="12700">
            <a:solidFill>
              <a:schemeClr val="tx1"/>
            </a:solidFill>
          </a:ln>
        </p:spPr>
      </p:pic>
      <p:sp>
        <p:nvSpPr>
          <p:cNvPr id="3" name="Rounded Rectangle 2"/>
          <p:cNvSpPr/>
          <p:nvPr/>
        </p:nvSpPr>
        <p:spPr>
          <a:xfrm>
            <a:off x="2639616" y="188640"/>
            <a:ext cx="68407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a:t>
            </a:r>
            <a:r>
              <a:rPr lang="en-US" sz="2400" b="1" i="1" dirty="0" err="1"/>
              <a:t>vs</a:t>
            </a:r>
            <a:r>
              <a:rPr lang="en-US" sz="2400" b="1" i="1" dirty="0"/>
              <a:t> Atrophied Testis - Microscopic  </a:t>
            </a:r>
          </a:p>
        </p:txBody>
      </p:sp>
      <p:sp>
        <p:nvSpPr>
          <p:cNvPr id="4" name="Rectangle 3"/>
          <p:cNvSpPr/>
          <p:nvPr/>
        </p:nvSpPr>
        <p:spPr>
          <a:xfrm>
            <a:off x="2711624" y="5397023"/>
            <a:ext cx="6696744" cy="923330"/>
          </a:xfrm>
          <a:prstGeom prst="rect">
            <a:avLst/>
          </a:prstGeom>
        </p:spPr>
        <p:txBody>
          <a:bodyPr wrap="square">
            <a:spAutoFit/>
          </a:bodyPr>
          <a:lstStyle/>
          <a:p>
            <a:pPr algn="ctr"/>
            <a:r>
              <a:rPr lang="en-US" b="1" i="1" dirty="0"/>
              <a:t>There is focal atrophy of tubules seen here to the upper right. The most common reason for this is probably childhood infection with the mumps virus, which produces a patchy orchitis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2" name="TextBox 1"/>
          <p:cNvSpPr txBox="1"/>
          <p:nvPr/>
        </p:nvSpPr>
        <p:spPr>
          <a:xfrm>
            <a:off x="8775577" y="1032528"/>
            <a:ext cx="425169" cy="369332"/>
          </a:xfrm>
          <a:prstGeom prst="rect">
            <a:avLst/>
          </a:prstGeom>
          <a:noFill/>
        </p:spPr>
        <p:txBody>
          <a:bodyPr wrap="square" rtlCol="0">
            <a:spAutoFit/>
          </a:bodyPr>
          <a:lstStyle/>
          <a:p>
            <a:r>
              <a:rPr lang="en-US" b="1" dirty="0"/>
              <a:t>Rt</a:t>
            </a:r>
          </a:p>
        </p:txBody>
      </p:sp>
      <p:sp>
        <p:nvSpPr>
          <p:cNvPr id="10" name="TextBox 9"/>
          <p:cNvSpPr txBox="1"/>
          <p:nvPr/>
        </p:nvSpPr>
        <p:spPr>
          <a:xfrm>
            <a:off x="2895601" y="1007577"/>
            <a:ext cx="425169" cy="369332"/>
          </a:xfrm>
          <a:prstGeom prst="rect">
            <a:avLst/>
          </a:prstGeom>
          <a:noFill/>
        </p:spPr>
        <p:txBody>
          <a:bodyPr wrap="square" rtlCol="0">
            <a:spAutoFit/>
          </a:bodyPr>
          <a:lstStyle/>
          <a:p>
            <a:r>
              <a:rPr lang="en-US" b="1" dirty="0"/>
              <a:t>Lt</a:t>
            </a:r>
          </a:p>
        </p:txBody>
      </p:sp>
    </p:spTree>
    <p:extLst>
      <p:ext uri="{BB962C8B-B14F-4D97-AF65-F5344CB8AC3E}">
        <p14:creationId xmlns:p14="http://schemas.microsoft.com/office/powerpoint/2010/main" val="385568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048000"/>
            <a:ext cx="5472608" cy="1368152"/>
          </a:xfrm>
        </p:spPr>
        <p:txBody>
          <a:bodyPr>
            <a:noAutofit/>
          </a:bodyPr>
          <a:lstStyle/>
          <a:p>
            <a:pPr algn="ctr">
              <a:defRPr/>
            </a:pPr>
            <a:r>
              <a:rPr lang="en-US" sz="5400" b="1" i="1" dirty="0" err="1">
                <a:solidFill>
                  <a:srgbClr val="993366"/>
                </a:solidFill>
                <a:effectLst>
                  <a:outerShdw blurRad="38100" dist="38100" dir="2700000" algn="tl">
                    <a:srgbClr val="000000">
                      <a:alpha val="43137"/>
                    </a:srgbClr>
                  </a:outerShdw>
                </a:effectLst>
                <a:latin typeface="Aharoni" pitchFamily="2" charset="-79"/>
                <a:cs typeface="Aharoni" pitchFamily="2" charset="-79"/>
              </a:rPr>
              <a:t>Seminoma</a:t>
            </a:r>
            <a:r>
              <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 </a:t>
            </a:r>
            <a:br>
              <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br>
            <a:r>
              <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of the Testis </a:t>
            </a:r>
          </a:p>
        </p:txBody>
      </p:sp>
      <p:sp>
        <p:nvSpPr>
          <p:cNvPr id="4" name="Title 1"/>
          <p:cNvSpPr txBox="1">
            <a:spLocks/>
          </p:cNvSpPr>
          <p:nvPr/>
        </p:nvSpPr>
        <p:spPr>
          <a:xfrm>
            <a:off x="1738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defRPr/>
            </a:pPr>
            <a:endParaRPr sz="4400" dirty="0"/>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147667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Users\Toshiba\Pictures\MALE086.jpg"/>
          <p:cNvPicPr>
            <a:picLocks noGrp="1" noChangeAspect="1" noChangeArrowheads="1"/>
          </p:cNvPicPr>
          <p:nvPr>
            <p:ph idx="1"/>
          </p:nvPr>
        </p:nvPicPr>
        <p:blipFill>
          <a:blip r:embed="rId3" cstate="print"/>
          <a:srcRect/>
          <a:stretch>
            <a:fillRect/>
          </a:stretch>
        </p:blipFill>
        <p:spPr>
          <a:xfrm>
            <a:off x="2639616" y="1196753"/>
            <a:ext cx="6840761" cy="3785617"/>
          </a:xfrm>
          <a:noFill/>
        </p:spPr>
      </p:pic>
      <p:sp>
        <p:nvSpPr>
          <p:cNvPr id="4" name="Rectangle 3"/>
          <p:cNvSpPr/>
          <p:nvPr/>
        </p:nvSpPr>
        <p:spPr>
          <a:xfrm>
            <a:off x="2351584" y="5120025"/>
            <a:ext cx="7272808" cy="1200329"/>
          </a:xfrm>
          <a:prstGeom prst="rect">
            <a:avLst/>
          </a:prstGeom>
        </p:spPr>
        <p:txBody>
          <a:bodyPr wrap="square">
            <a:spAutoFit/>
          </a:bodyPr>
          <a:lstStyle/>
          <a:p>
            <a:pPr algn="ctr"/>
            <a:r>
              <a:rPr lang="en-US" b="1" i="1" dirty="0" smtClean="0"/>
              <a:t>Normal </a:t>
            </a:r>
            <a:r>
              <a:rPr lang="en-US" b="1" i="1" dirty="0"/>
              <a:t>testis appears to the left of the mass. Pale and lobulated testicular mass with bulging and potato like cut surface with attached and congested spermatic cord  . Most important risk factor is cryptorchidism (undescended testicle) .</a:t>
            </a:r>
          </a:p>
        </p:txBody>
      </p:sp>
      <p:sp>
        <p:nvSpPr>
          <p:cNvPr id="6" name="Rounded Rectangle 5"/>
          <p:cNvSpPr/>
          <p:nvPr/>
        </p:nvSpPr>
        <p:spPr>
          <a:xfrm>
            <a:off x="3431704" y="404664"/>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of the Testis - Gross</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942961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31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of the Testis - Gross</a:t>
            </a:r>
          </a:p>
        </p:txBody>
      </p:sp>
      <p:sp>
        <p:nvSpPr>
          <p:cNvPr id="4" name="Rectangle 3"/>
          <p:cNvSpPr/>
          <p:nvPr/>
        </p:nvSpPr>
        <p:spPr>
          <a:xfrm>
            <a:off x="2855640" y="5085185"/>
            <a:ext cx="6552728" cy="1200329"/>
          </a:xfrm>
          <a:prstGeom prst="rect">
            <a:avLst/>
          </a:prstGeom>
        </p:spPr>
        <p:txBody>
          <a:bodyPr wrap="square">
            <a:spAutoFit/>
          </a:bodyPr>
          <a:lstStyle/>
          <a:p>
            <a:pPr algn="ctr"/>
            <a:r>
              <a:rPr lang="en-US" b="1" i="1" dirty="0"/>
              <a:t>Seminoma: Germ cell neoplasms are the most common types of testicular neoplasm. They are most common in the 15 to 34 age group. They often have several histologic components: seminoma, embryonal carcinoma, teratoma &amp; </a:t>
            </a:r>
            <a:r>
              <a:rPr lang="en-US" b="1" i="1" dirty="0" err="1"/>
              <a:t>choriocarcinoma</a:t>
            </a:r>
            <a:r>
              <a:rPr lang="en-US" b="1" i="1" dirty="0"/>
              <a:t>.</a:t>
            </a:r>
          </a:p>
        </p:txBody>
      </p:sp>
      <p:pic>
        <p:nvPicPr>
          <p:cNvPr id="220161" name="Picture 1"/>
          <p:cNvPicPr>
            <a:picLocks noChangeAspect="1" noChangeArrowheads="1"/>
          </p:cNvPicPr>
          <p:nvPr/>
        </p:nvPicPr>
        <p:blipFill>
          <a:blip r:embed="rId3" cstate="print"/>
          <a:srcRect/>
          <a:stretch>
            <a:fillRect/>
          </a:stretch>
        </p:blipFill>
        <p:spPr bwMode="auto">
          <a:xfrm>
            <a:off x="3935761" y="1196752"/>
            <a:ext cx="4366989" cy="3790950"/>
          </a:xfrm>
          <a:prstGeom prst="rect">
            <a:avLst/>
          </a:prstGeom>
          <a:noFill/>
          <a:ln w="9525">
            <a:noFill/>
            <a:miter lim="800000"/>
            <a:headEnd/>
            <a:tailEnd/>
          </a:ln>
        </p:spPr>
      </p:pic>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533352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11624" y="332656"/>
            <a:ext cx="66247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a:t>
            </a:r>
            <a:r>
              <a:rPr lang="en-US" sz="2400" b="1" i="1" dirty="0" err="1"/>
              <a:t>vs</a:t>
            </a:r>
            <a:r>
              <a:rPr lang="en-US" sz="2400" b="1" i="1" dirty="0"/>
              <a:t> Normal Testis - LPF</a:t>
            </a:r>
          </a:p>
        </p:txBody>
      </p:sp>
      <p:pic>
        <p:nvPicPr>
          <p:cNvPr id="37890" name="Picture 2" descr="http://library.med.utah.edu/WebPath/jpeg1/MALE096.jpg"/>
          <p:cNvPicPr>
            <a:picLocks noChangeAspect="1" noChangeArrowheads="1"/>
          </p:cNvPicPr>
          <p:nvPr/>
        </p:nvPicPr>
        <p:blipFill>
          <a:blip r:embed="rId2" cstate="print"/>
          <a:srcRect/>
          <a:stretch>
            <a:fillRect/>
          </a:stretch>
        </p:blipFill>
        <p:spPr bwMode="auto">
          <a:xfrm>
            <a:off x="2999656" y="1124744"/>
            <a:ext cx="6120680" cy="4032448"/>
          </a:xfrm>
          <a:prstGeom prst="rect">
            <a:avLst/>
          </a:prstGeom>
          <a:noFill/>
          <a:ln w="12700">
            <a:solidFill>
              <a:schemeClr val="tx1"/>
            </a:solidFill>
          </a:ln>
        </p:spPr>
      </p:pic>
      <p:sp>
        <p:nvSpPr>
          <p:cNvPr id="8" name="Rectangle 7"/>
          <p:cNvSpPr/>
          <p:nvPr/>
        </p:nvSpPr>
        <p:spPr>
          <a:xfrm>
            <a:off x="2279576" y="5253008"/>
            <a:ext cx="7488832" cy="1200329"/>
          </a:xfrm>
          <a:prstGeom prst="rect">
            <a:avLst/>
          </a:prstGeom>
        </p:spPr>
        <p:txBody>
          <a:bodyPr wrap="square">
            <a:spAutoFit/>
          </a:bodyPr>
          <a:lstStyle/>
          <a:p>
            <a:pPr algn="ctr"/>
            <a:r>
              <a:rPr lang="en-US" b="1" i="1" dirty="0"/>
              <a:t>Normal testis appears at the left, and seminoma is present at the right. Note the difference in size and staining quality of the neoplastic nests of cells compared to normal germ cells. </a:t>
            </a:r>
          </a:p>
          <a:p>
            <a:pPr algn="ctr"/>
            <a:r>
              <a:rPr lang="en-US" b="1" i="1" dirty="0"/>
              <a:t>Note the lymphoid stroma between the nests of seminoma.</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9" name="TextBox 8"/>
          <p:cNvSpPr txBox="1"/>
          <p:nvPr/>
        </p:nvSpPr>
        <p:spPr>
          <a:xfrm>
            <a:off x="8686801" y="1154668"/>
            <a:ext cx="425169" cy="369332"/>
          </a:xfrm>
          <a:prstGeom prst="rect">
            <a:avLst/>
          </a:prstGeom>
          <a:noFill/>
        </p:spPr>
        <p:txBody>
          <a:bodyPr wrap="square" rtlCol="0">
            <a:spAutoFit/>
          </a:bodyPr>
          <a:lstStyle/>
          <a:p>
            <a:r>
              <a:rPr lang="en-US" b="1" dirty="0"/>
              <a:t>Rt</a:t>
            </a:r>
          </a:p>
        </p:txBody>
      </p:sp>
      <p:sp>
        <p:nvSpPr>
          <p:cNvPr id="12" name="TextBox 11"/>
          <p:cNvSpPr txBox="1"/>
          <p:nvPr/>
        </p:nvSpPr>
        <p:spPr>
          <a:xfrm>
            <a:off x="3003832" y="1154668"/>
            <a:ext cx="425169" cy="369332"/>
          </a:xfrm>
          <a:prstGeom prst="rect">
            <a:avLst/>
          </a:prstGeom>
          <a:noFill/>
        </p:spPr>
        <p:txBody>
          <a:bodyPr wrap="square" rtlCol="0">
            <a:spAutoFit/>
          </a:bodyPr>
          <a:lstStyle/>
          <a:p>
            <a:r>
              <a:rPr lang="en-US" b="1" dirty="0"/>
              <a:t>Lt</a:t>
            </a:r>
          </a:p>
        </p:txBody>
      </p:sp>
    </p:spTree>
    <p:extLst>
      <p:ext uri="{BB962C8B-B14F-4D97-AF65-F5344CB8AC3E}">
        <p14:creationId xmlns:p14="http://schemas.microsoft.com/office/powerpoint/2010/main" val="2890437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2999656" y="1124745"/>
            <a:ext cx="6048673" cy="4320480"/>
          </a:xfrm>
          <a:prstGeom prst="rect">
            <a:avLst/>
          </a:prstGeom>
          <a:noFill/>
          <a:ln w="12700">
            <a:solidFill>
              <a:schemeClr val="tx1"/>
            </a:solidFill>
            <a:miter lim="800000"/>
            <a:headEnd/>
            <a:tailEnd/>
          </a:ln>
        </p:spPr>
      </p:pic>
      <p:sp>
        <p:nvSpPr>
          <p:cNvPr id="4" name="Rounded Rectangle 3"/>
          <p:cNvSpPr/>
          <p:nvPr/>
        </p:nvSpPr>
        <p:spPr>
          <a:xfrm>
            <a:off x="3431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of the Testis -  HPF</a:t>
            </a:r>
          </a:p>
        </p:txBody>
      </p:sp>
      <p:sp>
        <p:nvSpPr>
          <p:cNvPr id="5" name="Rectangle 4"/>
          <p:cNvSpPr/>
          <p:nvPr/>
        </p:nvSpPr>
        <p:spPr>
          <a:xfrm>
            <a:off x="2999656" y="5530006"/>
            <a:ext cx="6048672" cy="923330"/>
          </a:xfrm>
          <a:prstGeom prst="rect">
            <a:avLst/>
          </a:prstGeom>
        </p:spPr>
        <p:txBody>
          <a:bodyPr wrap="square">
            <a:spAutoFit/>
          </a:bodyPr>
          <a:lstStyle/>
          <a:p>
            <a:pPr algn="ctr"/>
            <a:r>
              <a:rPr lang="en-US" b="1" i="1" dirty="0"/>
              <a:t>Seminoma ;  a malignant tumour consisting of sheets of uniform malignant germ cells showing large vesicular nuclei and prominent nucleoli. </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307401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276600"/>
            <a:ext cx="7342584" cy="1440160"/>
          </a:xfrm>
        </p:spPr>
        <p:txBody>
          <a:bodyPr>
            <a:normAutofit fontScale="90000"/>
          </a:bodyPr>
          <a:lstStyle/>
          <a:p>
            <a:pPr algn="ctr">
              <a:defRPr/>
            </a:pPr>
            <a:r>
              <a:rPr lang="en-US" sz="4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Embryonal Carcinoma </a:t>
            </a:r>
            <a:br>
              <a:rPr lang="en-US" sz="4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br>
            <a:r>
              <a:rPr lang="en-US" sz="4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&amp; Teratoma of the Testis </a:t>
            </a:r>
          </a:p>
        </p:txBody>
      </p:sp>
      <p:sp>
        <p:nvSpPr>
          <p:cNvPr id="4" name="Title 1"/>
          <p:cNvSpPr txBox="1">
            <a:spLocks/>
          </p:cNvSpPr>
          <p:nvPr/>
        </p:nvSpPr>
        <p:spPr>
          <a:xfrm>
            <a:off x="1738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defRPr/>
            </a:pPr>
            <a:endParaRPr sz="4400" dirty="0"/>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86776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67608" y="332656"/>
            <a:ext cx="698477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Embryonal Carcinoma &amp; Teratoma - Gross</a:t>
            </a:r>
          </a:p>
        </p:txBody>
      </p:sp>
      <p:sp>
        <p:nvSpPr>
          <p:cNvPr id="3" name="Rectangle 2"/>
          <p:cNvSpPr/>
          <p:nvPr/>
        </p:nvSpPr>
        <p:spPr>
          <a:xfrm>
            <a:off x="2999656" y="5301209"/>
            <a:ext cx="6336704" cy="1200329"/>
          </a:xfrm>
          <a:prstGeom prst="rect">
            <a:avLst/>
          </a:prstGeom>
        </p:spPr>
        <p:txBody>
          <a:bodyPr wrap="square">
            <a:spAutoFit/>
          </a:bodyPr>
          <a:lstStyle/>
          <a:p>
            <a:pPr algn="ctr"/>
            <a:r>
              <a:rPr lang="en-US" b="1" i="1" dirty="0"/>
              <a:t>Here is an embryonal carcinoma mixed with teratoma in which islands of bluish white cartilage from the teratoma component are more prominent. A rim of normal brown testis appears at the left.</a:t>
            </a:r>
          </a:p>
        </p:txBody>
      </p:sp>
      <p:pic>
        <p:nvPicPr>
          <p:cNvPr id="150530" name="Picture 2" descr="http://library.med.utah.edu/WebPath/jpeg1/MALE090.jpg"/>
          <p:cNvPicPr>
            <a:picLocks noChangeAspect="1" noChangeArrowheads="1"/>
          </p:cNvPicPr>
          <p:nvPr/>
        </p:nvPicPr>
        <p:blipFill>
          <a:blip r:embed="rId2" cstate="print"/>
          <a:srcRect/>
          <a:stretch>
            <a:fillRect/>
          </a:stretch>
        </p:blipFill>
        <p:spPr bwMode="auto">
          <a:xfrm>
            <a:off x="3215680" y="1196752"/>
            <a:ext cx="5760640" cy="3888432"/>
          </a:xfrm>
          <a:prstGeom prst="rect">
            <a:avLst/>
          </a:prstGeom>
          <a:noFill/>
        </p:spPr>
      </p:pic>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400981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library.med.utah.edu/WebPath/jpeg1/MALE095.jpg"/>
          <p:cNvPicPr>
            <a:picLocks noChangeAspect="1" noChangeArrowheads="1"/>
          </p:cNvPicPr>
          <p:nvPr/>
        </p:nvPicPr>
        <p:blipFill>
          <a:blip r:embed="rId2" cstate="print"/>
          <a:srcRect/>
          <a:stretch>
            <a:fillRect/>
          </a:stretch>
        </p:blipFill>
        <p:spPr bwMode="auto">
          <a:xfrm>
            <a:off x="2880224" y="1052737"/>
            <a:ext cx="6456137" cy="4145461"/>
          </a:xfrm>
          <a:prstGeom prst="rect">
            <a:avLst/>
          </a:prstGeom>
          <a:noFill/>
          <a:ln w="12700">
            <a:solidFill>
              <a:schemeClr val="tx1"/>
            </a:solidFill>
          </a:ln>
        </p:spPr>
      </p:pic>
      <p:sp>
        <p:nvSpPr>
          <p:cNvPr id="3" name="Rectangle 2"/>
          <p:cNvSpPr/>
          <p:nvPr/>
        </p:nvSpPr>
        <p:spPr>
          <a:xfrm>
            <a:off x="2855640" y="5301209"/>
            <a:ext cx="6480720" cy="1200329"/>
          </a:xfrm>
          <a:prstGeom prst="rect">
            <a:avLst/>
          </a:prstGeom>
        </p:spPr>
        <p:txBody>
          <a:bodyPr wrap="square">
            <a:spAutoFit/>
          </a:bodyPr>
          <a:lstStyle/>
          <a:p>
            <a:pPr algn="ctr"/>
            <a:r>
              <a:rPr lang="en-US" b="1" i="1" dirty="0"/>
              <a:t>At the bottom is a focus of cartilage. Above this is a primitive mesenchymal stroma and to the left a focus of primitive cells most characteristic for embryonal carcinoma. This is embryonal carcinoma mixed with teratoma.</a:t>
            </a:r>
          </a:p>
        </p:txBody>
      </p:sp>
      <p:sp>
        <p:nvSpPr>
          <p:cNvPr id="4" name="Rounded Rectangle 3"/>
          <p:cNvSpPr/>
          <p:nvPr/>
        </p:nvSpPr>
        <p:spPr>
          <a:xfrm>
            <a:off x="2567608" y="332656"/>
            <a:ext cx="6912768"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Embryonal Carcinoma &amp; Teratoma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475325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9736" y="2996952"/>
            <a:ext cx="4680520" cy="10081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rgbClr val="FFFF00"/>
                </a:solidFill>
                <a:effectLst>
                  <a:outerShdw blurRad="38100" dist="38100" dir="2700000" algn="tl">
                    <a:srgbClr val="000000">
                      <a:alpha val="43137"/>
                    </a:srgbClr>
                  </a:outerShdw>
                </a:effectLst>
                <a:latin typeface="Aharoni" pitchFamily="2" charset="-79"/>
                <a:cs typeface="Aharoni" pitchFamily="2" charset="-79"/>
              </a:rPr>
              <a:t>PROSTATE </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3162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4608984"/>
            <a:ext cx="6707088" cy="953616"/>
          </a:xfrm>
        </p:spPr>
        <p:txBody>
          <a:bodyPr>
            <a:noAutofit/>
          </a:bodyPr>
          <a:lstStyle/>
          <a:p>
            <a:pPr algn="ctr"/>
            <a:r>
              <a:rPr lang="en-US" sz="3600" b="1" i="1" dirty="0">
                <a:effectLst>
                  <a:outerShdw blurRad="38100" dist="38100" dir="2700000" algn="tl">
                    <a:srgbClr val="000000">
                      <a:alpha val="43137"/>
                    </a:srgbClr>
                  </a:outerShdw>
                </a:effectLst>
              </a:rPr>
              <a:t>Normal Anatomy and Histology </a:t>
            </a:r>
          </a:p>
          <a:p>
            <a:pPr algn="ctr"/>
            <a:r>
              <a:rPr lang="en-US" sz="3600" b="1" i="1" dirty="0">
                <a:effectLst>
                  <a:outerShdw blurRad="38100" dist="38100" dir="2700000" algn="tl">
                    <a:srgbClr val="000000">
                      <a:alpha val="43137"/>
                    </a:srgbClr>
                  </a:outerShdw>
                </a:effectLst>
              </a:rPr>
              <a:t> </a:t>
            </a:r>
          </a:p>
        </p:txBody>
      </p:sp>
      <p:sp>
        <p:nvSpPr>
          <p:cNvPr id="5" name="Rounded Rectangle 4"/>
          <p:cNvSpPr/>
          <p:nvPr/>
        </p:nvSpPr>
        <p:spPr>
          <a:xfrm>
            <a:off x="4648200" y="2819400"/>
            <a:ext cx="3886200" cy="1088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TESTIS</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i="1" dirty="0"/>
              <a:t>Pathology </a:t>
            </a:r>
            <a:r>
              <a:rPr lang="en-US" sz="1000" i="1" dirty="0" err="1"/>
              <a:t>Dept</a:t>
            </a:r>
            <a:r>
              <a:rPr lang="en-US" sz="1000" i="1" dirty="0"/>
              <a:t>, KSU</a:t>
            </a:r>
          </a:p>
        </p:txBody>
      </p:sp>
    </p:spTree>
    <p:extLst>
      <p:ext uri="{BB962C8B-B14F-4D97-AF65-F5344CB8AC3E}">
        <p14:creationId xmlns:p14="http://schemas.microsoft.com/office/powerpoint/2010/main" val="2351774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212976"/>
            <a:ext cx="6845784" cy="1130424"/>
          </a:xfrm>
        </p:spPr>
        <p:txBody>
          <a:bodyPr>
            <a:noAutofit/>
          </a:bodyPr>
          <a:lstStyle/>
          <a:p>
            <a:pPr algn="ctr">
              <a:defRPr/>
            </a:pPr>
            <a:r>
              <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 Prostatic Hyperplasia </a:t>
            </a:r>
          </a:p>
        </p:txBody>
      </p:sp>
      <p:sp>
        <p:nvSpPr>
          <p:cNvPr id="5" name="TextBox 4"/>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7" name="TextBox 6"/>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05604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BLAD062"/>
          <p:cNvPicPr>
            <a:picLocks noChangeAspect="1" noChangeArrowheads="1"/>
          </p:cNvPicPr>
          <p:nvPr/>
        </p:nvPicPr>
        <p:blipFill>
          <a:blip r:embed="rId3" cstate="print"/>
          <a:srcRect/>
          <a:stretch>
            <a:fillRect/>
          </a:stretch>
        </p:blipFill>
        <p:spPr bwMode="auto">
          <a:xfrm>
            <a:off x="4511825" y="836712"/>
            <a:ext cx="3384377" cy="4022938"/>
          </a:xfrm>
          <a:prstGeom prst="rect">
            <a:avLst/>
          </a:prstGeom>
          <a:noFill/>
        </p:spPr>
      </p:pic>
      <p:sp>
        <p:nvSpPr>
          <p:cNvPr id="4" name="Rounded Rectangle 3"/>
          <p:cNvSpPr/>
          <p:nvPr/>
        </p:nvSpPr>
        <p:spPr>
          <a:xfrm>
            <a:off x="3287688" y="188640"/>
            <a:ext cx="554461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Gross</a:t>
            </a:r>
          </a:p>
        </p:txBody>
      </p:sp>
      <p:sp>
        <p:nvSpPr>
          <p:cNvPr id="5" name="Rectangle 4"/>
          <p:cNvSpPr/>
          <p:nvPr/>
        </p:nvSpPr>
        <p:spPr>
          <a:xfrm>
            <a:off x="2279576" y="4976009"/>
            <a:ext cx="7488832" cy="1200329"/>
          </a:xfrm>
          <a:prstGeom prst="rect">
            <a:avLst/>
          </a:prstGeom>
        </p:spPr>
        <p:txBody>
          <a:bodyPr wrap="square">
            <a:spAutoFit/>
          </a:bodyPr>
          <a:lstStyle/>
          <a:p>
            <a:pPr algn="ctr"/>
            <a:r>
              <a:rPr lang="en-US" b="1" i="1" dirty="0"/>
              <a:t>Enlarged lateral lobes, and median lobe that obstructs the prostatic urethra that led to obstruction with bladder hypertrophy, as evidenced by the prominent trabeculation of the bladder mucosa. Obstruction with stasis also led to the formation of the yellow-brown calculus (stone).</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99793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MALE041"/>
          <p:cNvPicPr>
            <a:picLocks noChangeAspect="1" noChangeArrowheads="1"/>
          </p:cNvPicPr>
          <p:nvPr/>
        </p:nvPicPr>
        <p:blipFill>
          <a:blip r:embed="rId3" cstate="print"/>
          <a:srcRect/>
          <a:stretch>
            <a:fillRect/>
          </a:stretch>
        </p:blipFill>
        <p:spPr bwMode="auto">
          <a:xfrm>
            <a:off x="3071664" y="1052736"/>
            <a:ext cx="5904656" cy="4176464"/>
          </a:xfrm>
          <a:prstGeom prst="rect">
            <a:avLst/>
          </a:prstGeom>
          <a:noFill/>
        </p:spPr>
      </p:pic>
      <p:sp>
        <p:nvSpPr>
          <p:cNvPr id="3" name="Rectangle 2"/>
          <p:cNvSpPr/>
          <p:nvPr/>
        </p:nvSpPr>
        <p:spPr>
          <a:xfrm>
            <a:off x="2927648" y="5301209"/>
            <a:ext cx="6048672" cy="1200329"/>
          </a:xfrm>
          <a:prstGeom prst="rect">
            <a:avLst/>
          </a:prstGeom>
        </p:spPr>
        <p:txBody>
          <a:bodyPr wrap="square">
            <a:spAutoFit/>
          </a:bodyPr>
          <a:lstStyle/>
          <a:p>
            <a:pPr algn="ctr"/>
            <a:r>
              <a:rPr lang="en-US" b="1" i="1" dirty="0"/>
              <a:t>Here is another example of benign prostatic hyperplasia. Nodules appear mainly in the lateral lobes. Such an enlarged prostate can obstruct urinary outflow from the bladder and lead to an obstructive uropathy</a:t>
            </a:r>
          </a:p>
        </p:txBody>
      </p:sp>
      <p:sp>
        <p:nvSpPr>
          <p:cNvPr id="4" name="Rounded Rectangle 3"/>
          <p:cNvSpPr/>
          <p:nvPr/>
        </p:nvSpPr>
        <p:spPr>
          <a:xfrm>
            <a:off x="3287688" y="260648"/>
            <a:ext cx="554461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748614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ibrary.med.utah.edu/WebPath/jpeg1/MALE072.jpg"/>
          <p:cNvPicPr>
            <a:picLocks noChangeAspect="1" noChangeArrowheads="1"/>
          </p:cNvPicPr>
          <p:nvPr/>
        </p:nvPicPr>
        <p:blipFill>
          <a:blip r:embed="rId2" cstate="print"/>
          <a:srcRect/>
          <a:stretch>
            <a:fillRect/>
          </a:stretch>
        </p:blipFill>
        <p:spPr bwMode="auto">
          <a:xfrm>
            <a:off x="2783632" y="980728"/>
            <a:ext cx="6480720" cy="4392488"/>
          </a:xfrm>
          <a:prstGeom prst="rect">
            <a:avLst/>
          </a:prstGeom>
          <a:noFill/>
          <a:ln w="12700">
            <a:solidFill>
              <a:schemeClr val="tx1"/>
            </a:solidFill>
          </a:ln>
        </p:spPr>
      </p:pic>
      <p:sp>
        <p:nvSpPr>
          <p:cNvPr id="3" name="Rectangle 2"/>
          <p:cNvSpPr/>
          <p:nvPr/>
        </p:nvSpPr>
        <p:spPr>
          <a:xfrm>
            <a:off x="2711624" y="5469031"/>
            <a:ext cx="6552728" cy="923330"/>
          </a:xfrm>
          <a:prstGeom prst="rect">
            <a:avLst/>
          </a:prstGeom>
        </p:spPr>
        <p:txBody>
          <a:bodyPr wrap="square">
            <a:spAutoFit/>
          </a:bodyPr>
          <a:lstStyle/>
          <a:p>
            <a:pPr algn="ctr"/>
            <a:r>
              <a:rPr lang="en-US" b="1" i="1" dirty="0"/>
              <a:t>Microscopically, benign prostatic hyperplasia can involve both glands and stroma, though the former is usually more prominent. Here, a large hyperplastic nodule of glands is seen</a:t>
            </a:r>
          </a:p>
        </p:txBody>
      </p:sp>
      <p:sp>
        <p:nvSpPr>
          <p:cNvPr id="4" name="Rounded Rectangle 3"/>
          <p:cNvSpPr/>
          <p:nvPr/>
        </p:nvSpPr>
        <p:spPr>
          <a:xfrm>
            <a:off x="3143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LPF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199423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library.med.utah.edu/WebPath/jpeg1/MALE073.jpg"/>
          <p:cNvPicPr>
            <a:picLocks noChangeAspect="1" noChangeArrowheads="1"/>
          </p:cNvPicPr>
          <p:nvPr/>
        </p:nvPicPr>
        <p:blipFill>
          <a:blip r:embed="rId2" cstate="print"/>
          <a:srcRect/>
          <a:stretch>
            <a:fillRect/>
          </a:stretch>
        </p:blipFill>
        <p:spPr bwMode="auto">
          <a:xfrm>
            <a:off x="2927648" y="908720"/>
            <a:ext cx="6039382" cy="4176464"/>
          </a:xfrm>
          <a:prstGeom prst="rect">
            <a:avLst/>
          </a:prstGeom>
          <a:noFill/>
          <a:ln w="12700">
            <a:solidFill>
              <a:schemeClr val="tx1"/>
            </a:solidFill>
          </a:ln>
        </p:spPr>
      </p:pic>
      <p:sp>
        <p:nvSpPr>
          <p:cNvPr id="3" name="Rectangle 2"/>
          <p:cNvSpPr/>
          <p:nvPr/>
        </p:nvSpPr>
        <p:spPr>
          <a:xfrm>
            <a:off x="2495600" y="5229201"/>
            <a:ext cx="6984776" cy="1200329"/>
          </a:xfrm>
          <a:prstGeom prst="rect">
            <a:avLst/>
          </a:prstGeom>
        </p:spPr>
        <p:txBody>
          <a:bodyPr wrap="square">
            <a:spAutoFit/>
          </a:bodyPr>
          <a:lstStyle/>
          <a:p>
            <a:pPr algn="ctr"/>
            <a:r>
              <a:rPr lang="en-US" b="1" i="1" dirty="0"/>
              <a:t>The enlarged prostate has glandular hyperplasia. The glands are well-differentiated and still have some intervening stroma. The small laminated pink concretions within the glandular lumens are known as corpora amylacea</a:t>
            </a:r>
          </a:p>
        </p:txBody>
      </p:sp>
      <p:sp>
        <p:nvSpPr>
          <p:cNvPr id="4" name="Rounded Rectangle 3"/>
          <p:cNvSpPr/>
          <p:nvPr/>
        </p:nvSpPr>
        <p:spPr>
          <a:xfrm>
            <a:off x="3143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4181191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2" y="3212976"/>
            <a:ext cx="7272808" cy="1584176"/>
          </a:xfrm>
        </p:spPr>
        <p:txBody>
          <a:bodyPr>
            <a:noAutofit/>
          </a:bodyPr>
          <a:lstStyle/>
          <a:p>
            <a:pPr algn="ctr">
              <a:defRPr/>
            </a:pPr>
            <a:r>
              <a:rPr lang="en-US" sz="4800" b="1" i="1" dirty="0">
                <a:solidFill>
                  <a:schemeClr val="accent5">
                    <a:lumMod val="50000"/>
                  </a:schemeClr>
                </a:solidFill>
                <a:effectLst>
                  <a:outerShdw blurRad="38100" dist="38100" dir="2700000" algn="tl">
                    <a:srgbClr val="000000">
                      <a:alpha val="43137"/>
                    </a:srgbClr>
                  </a:outerShdw>
                </a:effectLst>
              </a:rPr>
              <a:t> </a:t>
            </a:r>
            <a:r>
              <a:rPr lang="en-US" sz="4800" b="1" i="1" dirty="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Adenocarcinoma of Prostate</a:t>
            </a:r>
          </a:p>
        </p:txBody>
      </p:sp>
      <p:sp>
        <p:nvSpPr>
          <p:cNvPr id="4" name="Title 1"/>
          <p:cNvSpPr txBox="1">
            <a:spLocks/>
          </p:cNvSpPr>
          <p:nvPr/>
        </p:nvSpPr>
        <p:spPr>
          <a:xfrm>
            <a:off x="1738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defRPr/>
            </a:pPr>
            <a:endParaRPr sz="4400" dirty="0"/>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156353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600" y="5445224"/>
            <a:ext cx="6840760" cy="1200329"/>
          </a:xfrm>
          <a:prstGeom prst="rect">
            <a:avLst/>
          </a:prstGeom>
        </p:spPr>
        <p:txBody>
          <a:bodyPr wrap="square">
            <a:spAutoFit/>
          </a:bodyPr>
          <a:lstStyle/>
          <a:p>
            <a:pPr algn="ctr"/>
            <a:r>
              <a:rPr lang="en-US" b="1" i="1" dirty="0" smtClean="0"/>
              <a:t>Irregular and pale </a:t>
            </a:r>
            <a:r>
              <a:rPr lang="en-US" b="1" i="1" dirty="0"/>
              <a:t>yellowish </a:t>
            </a:r>
            <a:r>
              <a:rPr lang="en-US" b="1" i="1" dirty="0" smtClean="0"/>
              <a:t>firm nodules</a:t>
            </a:r>
            <a:r>
              <a:rPr lang="en-US" b="1" i="1" dirty="0"/>
              <a:t>, mostly in the </a:t>
            </a:r>
            <a:r>
              <a:rPr lang="en-US" b="1" i="1" dirty="0" smtClean="0"/>
              <a:t>posterior and periphery of the gland</a:t>
            </a:r>
          </a:p>
          <a:p>
            <a:pPr algn="ctr"/>
            <a:r>
              <a:rPr lang="en-US" b="1" i="1" dirty="0" smtClean="0"/>
              <a:t>Prostatic acid phosphatase and prostate specific antigen PSA) are raised in the serum of the patient</a:t>
            </a:r>
            <a:endParaRPr lang="en-US" b="1" i="1" dirty="0"/>
          </a:p>
        </p:txBody>
      </p:sp>
      <p:pic>
        <p:nvPicPr>
          <p:cNvPr id="141314" name="Picture 2" descr="http://library.med.utah.edu/WebPath/jpeg1/MALE074.jpg"/>
          <p:cNvPicPr>
            <a:picLocks noChangeAspect="1" noChangeArrowheads="1"/>
          </p:cNvPicPr>
          <p:nvPr/>
        </p:nvPicPr>
        <p:blipFill>
          <a:blip r:embed="rId2" cstate="print"/>
          <a:srcRect/>
          <a:stretch>
            <a:fillRect/>
          </a:stretch>
        </p:blipFill>
        <p:spPr bwMode="auto">
          <a:xfrm>
            <a:off x="4079777" y="998190"/>
            <a:ext cx="3600400" cy="4303018"/>
          </a:xfrm>
          <a:prstGeom prst="rect">
            <a:avLst/>
          </a:prstGeom>
          <a:noFill/>
        </p:spPr>
      </p:pic>
      <p:sp>
        <p:nvSpPr>
          <p:cNvPr id="4" name="Rounded Rectangle 3"/>
          <p:cNvSpPr/>
          <p:nvPr/>
        </p:nvSpPr>
        <p:spPr>
          <a:xfrm>
            <a:off x="2639616" y="188640"/>
            <a:ext cx="669674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73256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5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MPF</a:t>
            </a:r>
          </a:p>
        </p:txBody>
      </p:sp>
      <p:pic>
        <p:nvPicPr>
          <p:cNvPr id="139266" name="Picture 2" descr="http://library.med.utah.edu/WebPath/jpeg1/MALE076.jpg"/>
          <p:cNvPicPr>
            <a:picLocks noChangeAspect="1" noChangeArrowheads="1"/>
          </p:cNvPicPr>
          <p:nvPr/>
        </p:nvPicPr>
        <p:blipFill>
          <a:blip r:embed="rId2" cstate="print"/>
          <a:srcRect/>
          <a:stretch>
            <a:fillRect/>
          </a:stretch>
        </p:blipFill>
        <p:spPr bwMode="auto">
          <a:xfrm>
            <a:off x="2855640" y="1124744"/>
            <a:ext cx="6336704" cy="4104456"/>
          </a:xfrm>
          <a:prstGeom prst="rect">
            <a:avLst/>
          </a:prstGeom>
          <a:noFill/>
          <a:ln w="12700">
            <a:solidFill>
              <a:schemeClr val="tx1"/>
            </a:solidFill>
          </a:ln>
        </p:spPr>
      </p:pic>
      <p:sp>
        <p:nvSpPr>
          <p:cNvPr id="4" name="Rectangle 3"/>
          <p:cNvSpPr/>
          <p:nvPr/>
        </p:nvSpPr>
        <p:spPr>
          <a:xfrm>
            <a:off x="2927648" y="5380672"/>
            <a:ext cx="6192688" cy="923330"/>
          </a:xfrm>
          <a:prstGeom prst="rect">
            <a:avLst/>
          </a:prstGeom>
        </p:spPr>
        <p:txBody>
          <a:bodyPr wrap="square">
            <a:spAutoFit/>
          </a:bodyPr>
          <a:lstStyle/>
          <a:p>
            <a:pPr algn="ctr"/>
            <a:r>
              <a:rPr lang="en-US" b="1" i="1" dirty="0"/>
              <a:t>At high magnification, the neoplastic glands of prostatic adenocarcinoma are still recognizable as glands, but there is no intervening stroma and the nuclei are hyperchromatic.</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179710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5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HPF</a:t>
            </a:r>
          </a:p>
        </p:txBody>
      </p:sp>
      <p:pic>
        <p:nvPicPr>
          <p:cNvPr id="146434" name="Picture 2" descr="http://library.med.utah.edu/WebPath/jpeg1/MALE077.jpg"/>
          <p:cNvPicPr>
            <a:picLocks noChangeAspect="1" noChangeArrowheads="1"/>
          </p:cNvPicPr>
          <p:nvPr/>
        </p:nvPicPr>
        <p:blipFill>
          <a:blip r:embed="rId2" cstate="print"/>
          <a:srcRect/>
          <a:stretch>
            <a:fillRect/>
          </a:stretch>
        </p:blipFill>
        <p:spPr bwMode="auto">
          <a:xfrm>
            <a:off x="2927648" y="1196752"/>
            <a:ext cx="6264696" cy="4248472"/>
          </a:xfrm>
          <a:prstGeom prst="rect">
            <a:avLst/>
          </a:prstGeom>
          <a:noFill/>
          <a:ln w="12700">
            <a:solidFill>
              <a:schemeClr val="tx1"/>
            </a:solidFill>
          </a:ln>
        </p:spPr>
      </p:pic>
      <p:sp>
        <p:nvSpPr>
          <p:cNvPr id="4" name="Rectangle 3"/>
          <p:cNvSpPr/>
          <p:nvPr/>
        </p:nvSpPr>
        <p:spPr>
          <a:xfrm>
            <a:off x="2590800" y="5602015"/>
            <a:ext cx="6934200" cy="646331"/>
          </a:xfrm>
          <a:prstGeom prst="rect">
            <a:avLst/>
          </a:prstGeom>
        </p:spPr>
        <p:txBody>
          <a:bodyPr wrap="square">
            <a:spAutoFit/>
          </a:bodyPr>
          <a:lstStyle/>
          <a:p>
            <a:pPr algn="ctr"/>
            <a:r>
              <a:rPr lang="en-US" b="1" i="1" dirty="0" smtClean="0"/>
              <a:t>Malignant high grade gland with cells </a:t>
            </a:r>
            <a:r>
              <a:rPr lang="en-US" b="1" i="1" dirty="0"/>
              <a:t>with </a:t>
            </a:r>
            <a:r>
              <a:rPr lang="en-US" b="1" i="1" dirty="0" smtClean="0"/>
              <a:t>large/ prominent nucleoli </a:t>
            </a:r>
            <a:r>
              <a:rPr lang="en-US" b="1" i="1" dirty="0"/>
              <a:t>and mitotic figures.</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645337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library.med.utah.edu/WebPath/jpeg1/MALE078.jpg"/>
          <p:cNvPicPr>
            <a:picLocks noChangeAspect="1" noChangeArrowheads="1"/>
          </p:cNvPicPr>
          <p:nvPr/>
        </p:nvPicPr>
        <p:blipFill>
          <a:blip r:embed="rId2" cstate="print"/>
          <a:srcRect/>
          <a:stretch>
            <a:fillRect/>
          </a:stretch>
        </p:blipFill>
        <p:spPr bwMode="auto">
          <a:xfrm>
            <a:off x="2927648" y="1196752"/>
            <a:ext cx="6192688" cy="4248472"/>
          </a:xfrm>
          <a:prstGeom prst="rect">
            <a:avLst/>
          </a:prstGeom>
          <a:noFill/>
          <a:ln w="12700">
            <a:solidFill>
              <a:schemeClr val="tx1"/>
            </a:solidFill>
          </a:ln>
        </p:spPr>
      </p:pic>
      <p:sp>
        <p:nvSpPr>
          <p:cNvPr id="3" name="Rectangle 2"/>
          <p:cNvSpPr/>
          <p:nvPr/>
        </p:nvSpPr>
        <p:spPr>
          <a:xfrm>
            <a:off x="2590800" y="5589241"/>
            <a:ext cx="6813376" cy="646331"/>
          </a:xfrm>
          <a:prstGeom prst="rect">
            <a:avLst/>
          </a:prstGeom>
        </p:spPr>
        <p:txBody>
          <a:bodyPr wrap="square">
            <a:spAutoFit/>
          </a:bodyPr>
          <a:lstStyle/>
          <a:p>
            <a:pPr algn="ctr"/>
            <a:r>
              <a:rPr lang="en-US" b="1" i="1" dirty="0"/>
              <a:t>This adenocarcinoma of prostate is so poorly differentiated that no glandular structure is recognizable, only cells infiltrating in rows.</a:t>
            </a:r>
          </a:p>
        </p:txBody>
      </p:sp>
      <p:sp>
        <p:nvSpPr>
          <p:cNvPr id="4" name="Rounded Rectangle 3"/>
          <p:cNvSpPr/>
          <p:nvPr/>
        </p:nvSpPr>
        <p:spPr>
          <a:xfrm>
            <a:off x="2855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5914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19736" y="404664"/>
            <a:ext cx="48245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Diagram of Normal Testis</a:t>
            </a:r>
          </a:p>
        </p:txBody>
      </p:sp>
      <p:pic>
        <p:nvPicPr>
          <p:cNvPr id="64515" name="Picture 3" descr="http://www.aafp.org/afp/1999/0215/afp19990215p817-f2.jpg">
            <a:hlinkClick r:id="rId2"/>
          </p:cNvPr>
          <p:cNvPicPr>
            <a:picLocks noChangeAspect="1" noChangeArrowheads="1"/>
          </p:cNvPicPr>
          <p:nvPr/>
        </p:nvPicPr>
        <p:blipFill>
          <a:blip r:embed="rId3" cstate="print"/>
          <a:srcRect/>
          <a:stretch>
            <a:fillRect/>
          </a:stretch>
        </p:blipFill>
        <p:spPr bwMode="auto">
          <a:xfrm>
            <a:off x="3575721" y="1124744"/>
            <a:ext cx="5112567" cy="5400600"/>
          </a:xfrm>
          <a:prstGeom prst="rect">
            <a:avLst/>
          </a:prstGeom>
          <a:noFill/>
        </p:spPr>
      </p:pic>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03251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library.med.utah.edu/WebPath/jpeg1/MALE130.jpg"/>
          <p:cNvPicPr>
            <a:picLocks noChangeAspect="1" noChangeArrowheads="1"/>
          </p:cNvPicPr>
          <p:nvPr/>
        </p:nvPicPr>
        <p:blipFill>
          <a:blip r:embed="rId2" cstate="print"/>
          <a:srcRect/>
          <a:stretch>
            <a:fillRect/>
          </a:stretch>
        </p:blipFill>
        <p:spPr bwMode="auto">
          <a:xfrm>
            <a:off x="4367808" y="908720"/>
            <a:ext cx="3384376" cy="4392488"/>
          </a:xfrm>
          <a:prstGeom prst="rect">
            <a:avLst/>
          </a:prstGeom>
          <a:noFill/>
        </p:spPr>
      </p:pic>
      <p:sp>
        <p:nvSpPr>
          <p:cNvPr id="5" name="Rectangle 4"/>
          <p:cNvSpPr/>
          <p:nvPr/>
        </p:nvSpPr>
        <p:spPr>
          <a:xfrm>
            <a:off x="2423592" y="5373216"/>
            <a:ext cx="7128792" cy="923330"/>
          </a:xfrm>
          <a:prstGeom prst="rect">
            <a:avLst/>
          </a:prstGeom>
        </p:spPr>
        <p:txBody>
          <a:bodyPr wrap="square">
            <a:spAutoFit/>
          </a:bodyPr>
          <a:lstStyle/>
          <a:p>
            <a:pPr algn="ctr"/>
            <a:r>
              <a:rPr lang="en-US" b="1" i="1" dirty="0"/>
              <a:t>Here is a normal testis and adjacent structures. Identify the body of the testis, epididymis, and spermatic cord. Note the presence of two vestigial structures, the appendix testis and the appendix epididymis. </a:t>
            </a:r>
          </a:p>
        </p:txBody>
      </p:sp>
      <p:sp>
        <p:nvSpPr>
          <p:cNvPr id="6" name="Rounded Rectangle 5"/>
          <p:cNvSpPr/>
          <p:nvPr/>
        </p:nvSpPr>
        <p:spPr>
          <a:xfrm>
            <a:off x="3287688" y="188640"/>
            <a:ext cx="5616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Anatomy of Normal Testis - Gross</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49051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library.med.utah.edu/WebPath/jpeg1/MALE093.jpg"/>
          <p:cNvPicPr>
            <a:picLocks noChangeAspect="1" noChangeArrowheads="1"/>
          </p:cNvPicPr>
          <p:nvPr/>
        </p:nvPicPr>
        <p:blipFill>
          <a:blip r:embed="rId2" cstate="print"/>
          <a:srcRect/>
          <a:stretch>
            <a:fillRect/>
          </a:stretch>
        </p:blipFill>
        <p:spPr bwMode="auto">
          <a:xfrm>
            <a:off x="2711624" y="980728"/>
            <a:ext cx="6588732" cy="4392488"/>
          </a:xfrm>
          <a:prstGeom prst="rect">
            <a:avLst/>
          </a:prstGeom>
          <a:noFill/>
          <a:ln w="12700">
            <a:solidFill>
              <a:schemeClr val="tx1"/>
            </a:solidFill>
          </a:ln>
        </p:spPr>
      </p:pic>
      <p:sp>
        <p:nvSpPr>
          <p:cNvPr id="6" name="Rectangle 5"/>
          <p:cNvSpPr/>
          <p:nvPr/>
        </p:nvSpPr>
        <p:spPr>
          <a:xfrm>
            <a:off x="2639616" y="5517232"/>
            <a:ext cx="6840760" cy="923330"/>
          </a:xfrm>
          <a:prstGeom prst="rect">
            <a:avLst/>
          </a:prstGeom>
        </p:spPr>
        <p:txBody>
          <a:bodyPr wrap="square">
            <a:spAutoFit/>
          </a:bodyPr>
          <a:lstStyle/>
          <a:p>
            <a:pPr algn="ctr"/>
            <a:r>
              <a:rPr lang="en-US" b="1" i="1" dirty="0"/>
              <a:t>The seminiferous tubules have numerous germ cells. Sertoli cells are inconspicuous. Small dark oblong spermatozoa are seen in the center of the tubules.</a:t>
            </a:r>
          </a:p>
        </p:txBody>
      </p:sp>
      <p:sp>
        <p:nvSpPr>
          <p:cNvPr id="7" name="Rounded Rectangle 6"/>
          <p:cNvSpPr/>
          <p:nvPr/>
        </p:nvSpPr>
        <p:spPr>
          <a:xfrm>
            <a:off x="3215680" y="188640"/>
            <a:ext cx="57606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Histology of Normal Testis - LPF </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321958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library.med.utah.edu/WebPath/jpeg1/MALE127.jpg"/>
          <p:cNvPicPr>
            <a:picLocks noChangeAspect="1" noChangeArrowheads="1"/>
          </p:cNvPicPr>
          <p:nvPr/>
        </p:nvPicPr>
        <p:blipFill>
          <a:blip r:embed="rId2" cstate="print"/>
          <a:srcRect/>
          <a:stretch>
            <a:fillRect/>
          </a:stretch>
        </p:blipFill>
        <p:spPr bwMode="auto">
          <a:xfrm>
            <a:off x="2783633" y="980728"/>
            <a:ext cx="6593717" cy="4464496"/>
          </a:xfrm>
          <a:prstGeom prst="rect">
            <a:avLst/>
          </a:prstGeom>
          <a:noFill/>
          <a:ln w="12700">
            <a:solidFill>
              <a:schemeClr val="tx1"/>
            </a:solidFill>
          </a:ln>
        </p:spPr>
      </p:pic>
      <p:sp>
        <p:nvSpPr>
          <p:cNvPr id="6" name="Rectangle 5"/>
          <p:cNvSpPr/>
          <p:nvPr/>
        </p:nvSpPr>
        <p:spPr>
          <a:xfrm>
            <a:off x="2711624" y="5589241"/>
            <a:ext cx="6696744" cy="646331"/>
          </a:xfrm>
          <a:prstGeom prst="rect">
            <a:avLst/>
          </a:prstGeom>
        </p:spPr>
        <p:txBody>
          <a:bodyPr wrap="square">
            <a:spAutoFit/>
          </a:bodyPr>
          <a:lstStyle/>
          <a:p>
            <a:pPr algn="ctr"/>
            <a:r>
              <a:rPr lang="en-US" b="1" i="1" dirty="0"/>
              <a:t>Pink Leyding cells are seen here in the interstitium. Note the pale golden brown pigment as well. There is active spermatogenesis.</a:t>
            </a:r>
          </a:p>
        </p:txBody>
      </p:sp>
      <p:sp>
        <p:nvSpPr>
          <p:cNvPr id="7" name="Rounded Rectangle 6"/>
          <p:cNvSpPr/>
          <p:nvPr/>
        </p:nvSpPr>
        <p:spPr>
          <a:xfrm>
            <a:off x="2999656"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Histology of Normal Testis - LPF </a:t>
            </a:r>
          </a:p>
        </p:txBody>
      </p:sp>
      <p:sp>
        <p:nvSpPr>
          <p:cNvPr id="10" name="TextBox 9"/>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77019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L1305 - cell types in seminiferous epithelium"/>
          <p:cNvPicPr>
            <a:picLocks noChangeArrowheads="1"/>
          </p:cNvPicPr>
          <p:nvPr/>
        </p:nvPicPr>
        <p:blipFill>
          <a:blip r:embed="rId2" cstate="print"/>
          <a:srcRect/>
          <a:stretch>
            <a:fillRect/>
          </a:stretch>
        </p:blipFill>
        <p:spPr bwMode="auto">
          <a:xfrm>
            <a:off x="2855640" y="1001248"/>
            <a:ext cx="6336704" cy="4948032"/>
          </a:xfrm>
          <a:prstGeom prst="rect">
            <a:avLst/>
          </a:prstGeom>
          <a:noFill/>
          <a:ln w="12700">
            <a:solidFill>
              <a:schemeClr val="tx1"/>
            </a:solidFill>
          </a:ln>
        </p:spPr>
      </p:pic>
      <p:sp>
        <p:nvSpPr>
          <p:cNvPr id="29704" name="Text Box 8"/>
          <p:cNvSpPr txBox="1">
            <a:spLocks noChangeArrowheads="1"/>
          </p:cNvSpPr>
          <p:nvPr/>
        </p:nvSpPr>
        <p:spPr bwMode="auto">
          <a:xfrm>
            <a:off x="6096000" y="0"/>
            <a:ext cx="4572000" cy="630942"/>
          </a:xfrm>
          <a:prstGeom prst="rect">
            <a:avLst/>
          </a:prstGeom>
          <a:noFill/>
          <a:ln w="9525">
            <a:noFill/>
            <a:miter lim="800000"/>
            <a:headEnd/>
            <a:tailEnd/>
          </a:ln>
          <a:effectLst/>
        </p:spPr>
        <p:txBody>
          <a:bodyPr>
            <a:spAutoFit/>
          </a:bodyPr>
          <a:lstStyle/>
          <a:p>
            <a:pPr>
              <a:spcBef>
                <a:spcPct val="50000"/>
              </a:spcBef>
              <a:buFontTx/>
              <a:buChar char="-"/>
            </a:pPr>
            <a:endParaRPr lang="en-US" sz="1400" dirty="0"/>
          </a:p>
          <a:p>
            <a:pPr>
              <a:spcBef>
                <a:spcPct val="50000"/>
              </a:spcBef>
              <a:buFontTx/>
              <a:buChar char="-"/>
            </a:pPr>
            <a:endParaRPr lang="en-US" sz="1400" dirty="0"/>
          </a:p>
        </p:txBody>
      </p:sp>
      <p:sp>
        <p:nvSpPr>
          <p:cNvPr id="5" name="Rounded Rectangle 4"/>
          <p:cNvSpPr/>
          <p:nvPr/>
        </p:nvSpPr>
        <p:spPr>
          <a:xfrm>
            <a:off x="2855640"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Histology of Normal Testis - HPF </a:t>
            </a:r>
          </a:p>
        </p:txBody>
      </p:sp>
      <p:sp>
        <p:nvSpPr>
          <p:cNvPr id="9" name="TextBox 8"/>
          <p:cNvSpPr txBox="1"/>
          <p:nvPr/>
        </p:nvSpPr>
        <p:spPr>
          <a:xfrm>
            <a:off x="9110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18838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72272" y="4648200"/>
            <a:ext cx="7295728" cy="978768"/>
          </a:xfrm>
        </p:spPr>
        <p:txBody>
          <a:bodyPr>
            <a:noAutofit/>
          </a:bodyPr>
          <a:lstStyle/>
          <a:p>
            <a:pPr algn="ctr"/>
            <a:r>
              <a:rPr lang="en-US" sz="3600" b="1" i="1" dirty="0">
                <a:effectLst>
                  <a:outerShdw blurRad="38100" dist="38100" dir="2700000" algn="tl">
                    <a:srgbClr val="000000">
                      <a:alpha val="43137"/>
                    </a:srgbClr>
                  </a:outerShdw>
                </a:effectLst>
              </a:rPr>
              <a:t>Normal Anatomy and Histology </a:t>
            </a:r>
          </a:p>
          <a:p>
            <a:pPr algn="ctr"/>
            <a:r>
              <a:rPr lang="en-US" sz="3600" b="1" i="1" dirty="0">
                <a:effectLst>
                  <a:outerShdw blurRad="38100" dist="38100" dir="2700000" algn="tl">
                    <a:srgbClr val="000000">
                      <a:alpha val="43137"/>
                    </a:srgbClr>
                  </a:outerShdw>
                </a:effectLst>
              </a:rPr>
              <a:t> </a:t>
            </a:r>
          </a:p>
        </p:txBody>
      </p:sp>
      <p:sp>
        <p:nvSpPr>
          <p:cNvPr id="4" name="Rounded Rectangle 3"/>
          <p:cNvSpPr/>
          <p:nvPr/>
        </p:nvSpPr>
        <p:spPr>
          <a:xfrm>
            <a:off x="4648200" y="2882280"/>
            <a:ext cx="4248472" cy="108012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00"/>
                </a:solidFill>
                <a:effectLst>
                  <a:outerShdw blurRad="38100" dist="38100" dir="2700000" algn="tl">
                    <a:srgbClr val="000000">
                      <a:alpha val="43137"/>
                    </a:srgbClr>
                  </a:outerShdw>
                </a:effectLst>
                <a:latin typeface="Aharoni" pitchFamily="2" charset="-79"/>
                <a:cs typeface="Aharoni" pitchFamily="2" charset="-79"/>
              </a:rPr>
              <a:t>PROSTATE </a:t>
            </a:r>
          </a:p>
        </p:txBody>
      </p:sp>
      <p:sp>
        <p:nvSpPr>
          <p:cNvPr id="7" name="TextBox 6"/>
          <p:cNvSpPr txBox="1"/>
          <p:nvPr/>
        </p:nvSpPr>
        <p:spPr>
          <a:xfrm>
            <a:off x="9110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extLst>
      <p:ext uri="{BB962C8B-B14F-4D97-AF65-F5344CB8AC3E}">
        <p14:creationId xmlns:p14="http://schemas.microsoft.com/office/powerpoint/2010/main" val="3865745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78</TotalTime>
  <Words>1331</Words>
  <Application>Microsoft Office PowerPoint</Application>
  <PresentationFormat>Widescreen</PresentationFormat>
  <Paragraphs>176</Paragraphs>
  <Slides>39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Arial</vt:lpstr>
      <vt:lpstr>Calibri</vt:lpstr>
      <vt:lpstr>Century Gothic</vt:lpstr>
      <vt:lpstr>Tunga</vt:lpstr>
      <vt:lpstr>Wingdings 2</vt:lpstr>
      <vt:lpstr>Wingdings 3</vt:lpstr>
      <vt:lpstr>Slice</vt:lpstr>
      <vt:lpstr>Reproduction Block  Pathology Practicals</vt:lpstr>
      <vt:lpstr>        1st   Practical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Seminoma  of the Testis </vt:lpstr>
      <vt:lpstr>PowerPoint Presentation</vt:lpstr>
      <vt:lpstr>PowerPoint Presentation</vt:lpstr>
      <vt:lpstr>PowerPoint Presentation</vt:lpstr>
      <vt:lpstr>PowerPoint Presentation</vt:lpstr>
      <vt:lpstr>Embryonal Carcinoma  &amp; Teratoma of the Testis </vt:lpstr>
      <vt:lpstr>PowerPoint Presentation</vt:lpstr>
      <vt:lpstr>PowerPoint Presentation</vt:lpstr>
      <vt:lpstr>PowerPoint Presentation</vt:lpstr>
      <vt:lpstr> Prostatic Hyperplasia </vt:lpstr>
      <vt:lpstr>PowerPoint Presentation</vt:lpstr>
      <vt:lpstr>PowerPoint Presentation</vt:lpstr>
      <vt:lpstr>PowerPoint Presentation</vt:lpstr>
      <vt:lpstr>PowerPoint Presentation</vt:lpstr>
      <vt:lpstr> Adenocarcinoma of Prostate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Block  Pathology Practicals</dc:title>
  <dc:creator>Naseem Zaidi Shaesta</dc:creator>
  <cp:lastModifiedBy>Naseem Zaidi Shaesta</cp:lastModifiedBy>
  <cp:revision>8</cp:revision>
  <dcterms:created xsi:type="dcterms:W3CDTF">2015-04-05T08:15:39Z</dcterms:created>
  <dcterms:modified xsi:type="dcterms:W3CDTF">2015-04-07T08:39:47Z</dcterms:modified>
</cp:coreProperties>
</file>