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A508B-779D-4922-B520-A354A68E65B3}" type="datetimeFigureOut">
              <a:rPr lang="en-US" smtClean="0"/>
              <a:t>4/9/2015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DDABA-6F79-4526-B02D-7BB268EA91BF}" type="slidenum">
              <a:rPr lang="en-US" smtClean="0"/>
              <a:t>‹#›</a:t>
            </a:fld>
            <a:endParaRPr lang="en-US"/>
          </a:p>
        </p:txBody>
      </p:sp>
    </p:spTree>
    <p:extLst>
      <p:ext uri="{BB962C8B-B14F-4D97-AF65-F5344CB8AC3E}">
        <p14:creationId xmlns:p14="http://schemas.microsoft.com/office/powerpoint/2010/main" val="85370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CAA98-A2D1-405C-94F3-7029EED6D608}" type="slidenum">
              <a:rPr lang="en-US"/>
              <a:pPr/>
              <a:t>3</a:t>
            </a:fld>
            <a:endParaRPr lang="en-US"/>
          </a:p>
        </p:txBody>
      </p:sp>
      <p:sp>
        <p:nvSpPr>
          <p:cNvPr id="15185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51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03668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2C362-4916-4E1B-950F-87E7D4E1945E}"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54464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9C0D6-1E4B-417A-9E8C-E0514C7715C0}"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3860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950A431-7BC2-4088-8702-81CFF64ED621}" type="slidenum">
              <a:rPr lang="en-US" smtClean="0"/>
              <a:pPr/>
              <a:t>39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613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ADF7A6-0588-47BD-B3C1-9AC78ED02238}"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168605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DF7A6-0588-47BD-B3C1-9AC78ED02238}"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911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DF7A6-0588-47BD-B3C1-9AC78ED02238}"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59412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DF7A6-0588-47BD-B3C1-9AC78ED02238}"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344545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DF7A6-0588-47BD-B3C1-9AC78ED02238}"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238262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ADF7A6-0588-47BD-B3C1-9AC78ED02238}"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34233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DF7A6-0588-47BD-B3C1-9AC78ED02238}" type="datetimeFigureOut">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375636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ADF7A6-0588-47BD-B3C1-9AC78ED02238}" type="datetimeFigureOut">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59139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F7A6-0588-47BD-B3C1-9AC78ED02238}" type="datetimeFigureOut">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273004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DF7A6-0588-47BD-B3C1-9AC78ED02238}"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38271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DF7A6-0588-47BD-B3C1-9AC78ED02238}"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5EAC4-00BA-4B1D-8E39-8C5964B9064A}" type="slidenum">
              <a:rPr lang="en-US" smtClean="0"/>
              <a:t>‹#›</a:t>
            </a:fld>
            <a:endParaRPr lang="en-US"/>
          </a:p>
        </p:txBody>
      </p:sp>
    </p:spTree>
    <p:extLst>
      <p:ext uri="{BB962C8B-B14F-4D97-AF65-F5344CB8AC3E}">
        <p14:creationId xmlns:p14="http://schemas.microsoft.com/office/powerpoint/2010/main" val="136302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DF7A6-0588-47BD-B3C1-9AC78ED02238}" type="datetimeFigureOut">
              <a:rPr lang="en-US" smtClean="0"/>
              <a:t>4/9/2015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5EAC4-00BA-4B1D-8E39-8C5964B9064A}" type="slidenum">
              <a:rPr lang="en-US" smtClean="0"/>
              <a:t>‹#›</a:t>
            </a:fld>
            <a:endParaRPr lang="en-US"/>
          </a:p>
        </p:txBody>
      </p:sp>
    </p:spTree>
    <p:extLst>
      <p:ext uri="{BB962C8B-B14F-4D97-AF65-F5344CB8AC3E}">
        <p14:creationId xmlns:p14="http://schemas.microsoft.com/office/powerpoint/2010/main" val="18161762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Grid">
          <a:fgClr>
            <a:srgbClr val="FFFF00"/>
          </a:fgClr>
          <a:bgClr>
            <a:schemeClr val="bg1"/>
          </a:bgClr>
        </a:pattFill>
        <a:effectLst/>
      </p:bgPr>
    </p:bg>
    <p:spTree>
      <p:nvGrpSpPr>
        <p:cNvPr id="1" name=""/>
        <p:cNvGrpSpPr/>
        <p:nvPr/>
      </p:nvGrpSpPr>
      <p:grpSpPr>
        <a:xfrm>
          <a:off x="0" y="0"/>
          <a:ext cx="0" cy="0"/>
          <a:chOff x="0" y="0"/>
          <a:chExt cx="0" cy="0"/>
        </a:xfrm>
      </p:grpSpPr>
      <p:sp>
        <p:nvSpPr>
          <p:cNvPr id="3" name="Rounded Rectangle 2"/>
          <p:cNvSpPr/>
          <p:nvPr/>
        </p:nvSpPr>
        <p:spPr>
          <a:xfrm>
            <a:off x="3657600" y="2514600"/>
            <a:ext cx="5225752" cy="17784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FEMALE  </a:t>
            </a:r>
          </a:p>
          <a:p>
            <a:pPr algn="ctr"/>
            <a:r>
              <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GENITAL SYSTEM</a:t>
            </a:r>
            <a:endParaRPr lang="en-US" sz="4400" b="1" dirty="0">
              <a:solidFill>
                <a:schemeClr val="bg1"/>
              </a:solidFill>
              <a:latin typeface="Aharoni" pitchFamily="2" charset="-79"/>
              <a:cs typeface="Aharoni" pitchFamily="2" charset="-79"/>
            </a:endParaRPr>
          </a:p>
        </p:txBody>
      </p:sp>
      <p:sp>
        <p:nvSpPr>
          <p:cNvPr id="6" name="Title 1"/>
          <p:cNvSpPr>
            <a:spLocks noGrp="1"/>
          </p:cNvSpPr>
          <p:nvPr>
            <p:ph type="ctrTitle"/>
          </p:nvPr>
        </p:nvSpPr>
        <p:spPr>
          <a:xfrm>
            <a:off x="2855640" y="980728"/>
            <a:ext cx="6984776" cy="864096"/>
          </a:xfrm>
        </p:spPr>
        <p:txBody>
          <a:bodyPr>
            <a:noAutofit/>
          </a:bodyPr>
          <a:lstStyle/>
          <a:p>
            <a:pPr algn="ct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2</a:t>
            </a:r>
            <a:r>
              <a:rPr lang="en-US" sz="4400" b="1" i="1" baseline="30000" dirty="0">
                <a:effectLst>
                  <a:outerShdw blurRad="38100" dist="38100" dir="2700000" algn="tl">
                    <a:srgbClr val="000000">
                      <a:alpha val="43137"/>
                    </a:srgbClr>
                  </a:outerShdw>
                </a:effectLst>
              </a:rPr>
              <a:t>nd</a:t>
            </a:r>
            <a:r>
              <a:rPr lang="en-US" sz="4400" b="1" i="1" dirty="0">
                <a:effectLst>
                  <a:outerShdw blurRad="38100" dist="38100" dir="2700000" algn="tl">
                    <a:srgbClr val="000000">
                      <a:alpha val="43137"/>
                    </a:srgbClr>
                  </a:outerShdw>
                </a:effectLst>
              </a:rPr>
              <a:t>  Practical Session</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195211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9000" y="2780928"/>
            <a:ext cx="6324600" cy="1296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 Uterine Leiomyomata </a:t>
            </a:r>
            <a:endParaRPr lang="en-US" sz="5400" b="1" dirty="0">
              <a:solidFill>
                <a:srgbClr val="993366"/>
              </a:solidFill>
              <a:latin typeface="Aharoni" pitchFamily="2" charset="-79"/>
              <a:cs typeface="Aharoni" pitchFamily="2" charset="-79"/>
            </a:endParaRPr>
          </a:p>
          <a:p>
            <a:pPr algn="ctr"/>
            <a:endParaRPr lang="en-US" sz="5400" b="1" dirty="0">
              <a:solidFill>
                <a:srgbClr val="993366"/>
              </a:solidFill>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88111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27648" y="260648"/>
            <a:ext cx="6192688"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Multiple Uterine Leiomyomata - Gross</a:t>
            </a:r>
          </a:p>
        </p:txBody>
      </p:sp>
      <p:pic>
        <p:nvPicPr>
          <p:cNvPr id="57346" name="Picture 2" descr="http://library.med.utah.edu/WebPath/jpeg4/FEM028.jpg"/>
          <p:cNvPicPr>
            <a:picLocks noChangeAspect="1" noChangeArrowheads="1"/>
          </p:cNvPicPr>
          <p:nvPr/>
        </p:nvPicPr>
        <p:blipFill>
          <a:blip r:embed="rId3" cstate="print"/>
          <a:srcRect/>
          <a:stretch>
            <a:fillRect/>
          </a:stretch>
        </p:blipFill>
        <p:spPr bwMode="auto">
          <a:xfrm>
            <a:off x="2963652" y="963597"/>
            <a:ext cx="6120680" cy="4284476"/>
          </a:xfrm>
          <a:prstGeom prst="rect">
            <a:avLst/>
          </a:prstGeom>
          <a:noFill/>
          <a:ln w="28575">
            <a:solidFill>
              <a:schemeClr val="tx1"/>
            </a:solidFill>
          </a:ln>
        </p:spPr>
      </p:pic>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2" name="Rectangle 1"/>
          <p:cNvSpPr/>
          <p:nvPr/>
        </p:nvSpPr>
        <p:spPr>
          <a:xfrm>
            <a:off x="2669059" y="5717230"/>
            <a:ext cx="6096000" cy="923330"/>
          </a:xfrm>
          <a:prstGeom prst="rect">
            <a:avLst/>
          </a:prstGeom>
        </p:spPr>
        <p:txBody>
          <a:bodyPr>
            <a:spAutoFit/>
          </a:bodyPr>
          <a:lstStyle/>
          <a:p>
            <a:r>
              <a:rPr lang="en-US" b="1" i="1" dirty="0" smtClean="0">
                <a:solidFill>
                  <a:srgbClr val="000000"/>
                </a:solidFill>
                <a:latin typeface="Calibri" panose="020F0502020204030204" pitchFamily="34" charset="0"/>
              </a:rPr>
              <a:t>-Several </a:t>
            </a:r>
            <a:r>
              <a:rPr lang="en-US" b="1" i="1" dirty="0" err="1">
                <a:solidFill>
                  <a:srgbClr val="000000"/>
                </a:solidFill>
                <a:latin typeface="Calibri" panose="020F0502020204030204" pitchFamily="34" charset="0"/>
              </a:rPr>
              <a:t>submucosal</a:t>
            </a:r>
            <a:r>
              <a:rPr lang="en-US" b="1" i="1" dirty="0">
                <a:solidFill>
                  <a:srgbClr val="000000"/>
                </a:solidFill>
                <a:latin typeface="Calibri" panose="020F0502020204030204" pitchFamily="34" charset="0"/>
              </a:rPr>
              <a:t>, intramural and </a:t>
            </a:r>
            <a:r>
              <a:rPr lang="en-US" b="1" i="1" dirty="0" err="1">
                <a:solidFill>
                  <a:srgbClr val="000000"/>
                </a:solidFill>
                <a:latin typeface="Calibri" panose="020F0502020204030204" pitchFamily="34" charset="0"/>
              </a:rPr>
              <a:t>subserosal</a:t>
            </a:r>
            <a:r>
              <a:rPr lang="en-US" b="1" i="1" dirty="0">
                <a:solidFill>
                  <a:srgbClr val="000000"/>
                </a:solidFill>
                <a:latin typeface="Calibri" panose="020F0502020204030204" pitchFamily="34" charset="0"/>
              </a:rPr>
              <a:t> pale nodules. </a:t>
            </a:r>
            <a:endParaRPr lang="en-US" dirty="0">
              <a:solidFill>
                <a:srgbClr val="000000"/>
              </a:solidFill>
              <a:latin typeface="Calibri" panose="020F0502020204030204" pitchFamily="34" charset="0"/>
            </a:endParaRPr>
          </a:p>
          <a:p>
            <a:pPr marL="285750" indent="-285750">
              <a:buFontTx/>
              <a:buChar char="-"/>
            </a:pPr>
            <a:r>
              <a:rPr lang="en-US" b="1" i="1" dirty="0" smtClean="0">
                <a:solidFill>
                  <a:srgbClr val="000000"/>
                </a:solidFill>
                <a:latin typeface="Calibri" panose="020F0502020204030204" pitchFamily="34" charset="0"/>
              </a:rPr>
              <a:t>Fibroids </a:t>
            </a:r>
            <a:r>
              <a:rPr lang="en-US" b="1" i="1" dirty="0">
                <a:solidFill>
                  <a:srgbClr val="000000"/>
                </a:solidFill>
                <a:latin typeface="Calibri" panose="020F0502020204030204" pitchFamily="34" charset="0"/>
              </a:rPr>
              <a:t>showing </a:t>
            </a:r>
            <a:r>
              <a:rPr lang="en-US" b="1" i="1" dirty="0">
                <a:solidFill>
                  <a:srgbClr val="FF0000"/>
                </a:solidFill>
                <a:latin typeface="Calibri" panose="020F0502020204030204" pitchFamily="34" charset="0"/>
              </a:rPr>
              <a:t>pale and “Whorled</a:t>
            </a:r>
            <a:r>
              <a:rPr lang="en-US" b="1" i="1" dirty="0">
                <a:solidFill>
                  <a:srgbClr val="000000"/>
                </a:solidFill>
                <a:latin typeface="Calibri" panose="020F0502020204030204" pitchFamily="34" charset="0"/>
              </a:rPr>
              <a:t>” cut surfaces. </a:t>
            </a:r>
            <a:endParaRPr lang="en-US" b="1" i="1" dirty="0" smtClean="0">
              <a:solidFill>
                <a:srgbClr val="000000"/>
              </a:solidFill>
              <a:latin typeface="Calibri" panose="020F0502020204030204" pitchFamily="34" charset="0"/>
            </a:endParaRPr>
          </a:p>
          <a:p>
            <a:pPr marL="285750" indent="-285750">
              <a:buFontTx/>
              <a:buChar char="-"/>
            </a:pPr>
            <a:r>
              <a:rPr lang="en-US" b="1" i="1" dirty="0" smtClean="0">
                <a:solidFill>
                  <a:srgbClr val="000000"/>
                </a:solidFill>
                <a:latin typeface="Calibri" panose="020F0502020204030204" pitchFamily="34" charset="0"/>
              </a:rPr>
              <a:t>Benign </a:t>
            </a:r>
            <a:r>
              <a:rPr lang="en-US" b="1" i="1" dirty="0" err="1">
                <a:solidFill>
                  <a:srgbClr val="000000"/>
                </a:solidFill>
                <a:latin typeface="Calibri" panose="020F0502020204030204" pitchFamily="34" charset="0"/>
              </a:rPr>
              <a:t>tumour</a:t>
            </a:r>
            <a:r>
              <a:rPr lang="en-US" b="1" i="1" dirty="0">
                <a:solidFill>
                  <a:srgbClr val="000000"/>
                </a:solidFill>
                <a:latin typeface="Calibri" panose="020F0502020204030204" pitchFamily="34" charset="0"/>
              </a:rPr>
              <a:t> with excellent prognosis if excised</a:t>
            </a:r>
            <a:endParaRPr lang="en-US" dirty="0"/>
          </a:p>
        </p:txBody>
      </p:sp>
    </p:spTree>
    <p:extLst>
      <p:ext uri="{BB962C8B-B14F-4D97-AF65-F5344CB8AC3E}">
        <p14:creationId xmlns:p14="http://schemas.microsoft.com/office/powerpoint/2010/main" val="256091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p:cNvPicPr>
          <p:nvPr/>
        </p:nvPicPr>
        <p:blipFill>
          <a:blip r:embed="rId3" cstate="print"/>
          <a:srcRect/>
          <a:stretch>
            <a:fillRect/>
          </a:stretch>
        </p:blipFill>
        <p:spPr bwMode="auto">
          <a:xfrm>
            <a:off x="2147765" y="1340768"/>
            <a:ext cx="4020243" cy="3888432"/>
          </a:xfrm>
          <a:prstGeom prst="rect">
            <a:avLst/>
          </a:prstGeom>
          <a:noFill/>
          <a:ln w="12700">
            <a:solidFill>
              <a:schemeClr val="tx1"/>
            </a:solidFill>
            <a:miter lim="800000"/>
            <a:headEnd/>
            <a:tailEnd/>
          </a:ln>
        </p:spPr>
      </p:pic>
      <p:sp>
        <p:nvSpPr>
          <p:cNvPr id="3" name="Rounded Rectangle 2"/>
          <p:cNvSpPr/>
          <p:nvPr/>
        </p:nvSpPr>
        <p:spPr>
          <a:xfrm>
            <a:off x="2783632" y="404664"/>
            <a:ext cx="6336704"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Multiple Uterine Leiomyomata - Gross</a:t>
            </a:r>
          </a:p>
        </p:txBody>
      </p:sp>
      <p:sp>
        <p:nvSpPr>
          <p:cNvPr id="4" name="Rectangle 3"/>
          <p:cNvSpPr/>
          <p:nvPr/>
        </p:nvSpPr>
        <p:spPr>
          <a:xfrm>
            <a:off x="1919536" y="5589240"/>
            <a:ext cx="8064896" cy="707886"/>
          </a:xfrm>
          <a:prstGeom prst="rect">
            <a:avLst/>
          </a:prstGeom>
        </p:spPr>
        <p:txBody>
          <a:bodyPr wrap="square">
            <a:spAutoFit/>
          </a:bodyPr>
          <a:lstStyle/>
          <a:p>
            <a:pPr marL="534988" indent="-534988" algn="ctr"/>
            <a:r>
              <a:rPr lang="en-US" sz="2000" b="1" i="1" dirty="0"/>
              <a:t>A well demarcated tumour mass in the muscle coat of </a:t>
            </a:r>
          </a:p>
          <a:p>
            <a:pPr marL="534988" indent="-534988" algn="ctr"/>
            <a:r>
              <a:rPr lang="en-US" sz="2000" b="1" i="1" dirty="0"/>
              <a:t>uterus without a definite capsule.</a:t>
            </a:r>
          </a:p>
        </p:txBody>
      </p:sp>
      <p:pic>
        <p:nvPicPr>
          <p:cNvPr id="7" name="Picture 1"/>
          <p:cNvPicPr>
            <a:picLocks noChangeAspect="1"/>
          </p:cNvPicPr>
          <p:nvPr/>
        </p:nvPicPr>
        <p:blipFill>
          <a:blip r:embed="rId4" cstate="print"/>
          <a:srcRect/>
          <a:stretch>
            <a:fillRect/>
          </a:stretch>
        </p:blipFill>
        <p:spPr bwMode="auto">
          <a:xfrm>
            <a:off x="6312024" y="1340769"/>
            <a:ext cx="3528392" cy="3927833"/>
          </a:xfrm>
          <a:prstGeom prst="rect">
            <a:avLst/>
          </a:prstGeom>
          <a:noFill/>
          <a:ln w="12700">
            <a:solidFill>
              <a:schemeClr val="tx1"/>
            </a:solidFill>
            <a:miter lim="800000"/>
            <a:headEnd/>
            <a:tailEnd/>
          </a:ln>
        </p:spPr>
      </p:pic>
      <p:sp>
        <p:nvSpPr>
          <p:cNvPr id="11" name="TextBox 10"/>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2" name="TextBox 11"/>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571721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2" cstate="print"/>
          <a:srcRect/>
          <a:stretch>
            <a:fillRect/>
          </a:stretch>
        </p:blipFill>
        <p:spPr bwMode="auto">
          <a:xfrm>
            <a:off x="2639616" y="908720"/>
            <a:ext cx="6728616" cy="4320480"/>
          </a:xfrm>
          <a:prstGeom prst="rect">
            <a:avLst/>
          </a:prstGeom>
          <a:noFill/>
          <a:ln w="12700">
            <a:solidFill>
              <a:schemeClr val="tx1"/>
            </a:solidFill>
            <a:miter lim="800000"/>
            <a:headEnd/>
            <a:tailEnd/>
          </a:ln>
        </p:spPr>
      </p:pic>
      <p:sp>
        <p:nvSpPr>
          <p:cNvPr id="3" name="Rectangle 2"/>
          <p:cNvSpPr/>
          <p:nvPr/>
        </p:nvSpPr>
        <p:spPr>
          <a:xfrm>
            <a:off x="1952368" y="5445225"/>
            <a:ext cx="8608540" cy="646331"/>
          </a:xfrm>
          <a:prstGeom prst="rect">
            <a:avLst/>
          </a:prstGeom>
        </p:spPr>
        <p:txBody>
          <a:bodyPr wrap="square">
            <a:spAutoFit/>
          </a:bodyPr>
          <a:lstStyle/>
          <a:p>
            <a:pPr marL="534988" indent="-534988" algn="ctr"/>
            <a:r>
              <a:rPr lang="en-US" b="1" i="1" dirty="0"/>
              <a:t>Tumour consists of interlacing bundles of smooth muscle and fibrous tissue.</a:t>
            </a:r>
          </a:p>
          <a:p>
            <a:pPr marL="534988" indent="-534988" algn="ctr"/>
            <a:r>
              <a:rPr lang="en-US" b="1" i="1" dirty="0"/>
              <a:t>The muscle cells are spindle shaped with elongated nuclei and eosinophilic cytoplasm. </a:t>
            </a:r>
          </a:p>
        </p:txBody>
      </p:sp>
      <p:sp>
        <p:nvSpPr>
          <p:cNvPr id="4" name="Rounded Rectangle 3"/>
          <p:cNvSpPr/>
          <p:nvPr/>
        </p:nvSpPr>
        <p:spPr>
          <a:xfrm>
            <a:off x="4038600" y="260648"/>
            <a:ext cx="41910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Uterine Leiomyoma – LPF</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02931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cstate="print"/>
          <a:srcRect/>
          <a:stretch>
            <a:fillRect/>
          </a:stretch>
        </p:blipFill>
        <p:spPr bwMode="auto">
          <a:xfrm>
            <a:off x="2495600" y="816851"/>
            <a:ext cx="6912768" cy="4896544"/>
          </a:xfrm>
          <a:prstGeom prst="rect">
            <a:avLst/>
          </a:prstGeom>
          <a:noFill/>
          <a:ln w="28575">
            <a:solidFill>
              <a:schemeClr val="tx1"/>
            </a:solidFill>
            <a:miter lim="800000"/>
            <a:headEnd/>
            <a:tailEnd/>
          </a:ln>
        </p:spPr>
      </p:pic>
      <p:sp>
        <p:nvSpPr>
          <p:cNvPr id="3" name="Rounded Rectangle 2"/>
          <p:cNvSpPr/>
          <p:nvPr/>
        </p:nvSpPr>
        <p:spPr>
          <a:xfrm>
            <a:off x="4038600" y="188640"/>
            <a:ext cx="39624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Uterine Leiomyoma – HPF</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56951" y="6575820"/>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5" name="Rectangle 4"/>
          <p:cNvSpPr/>
          <p:nvPr/>
        </p:nvSpPr>
        <p:spPr>
          <a:xfrm>
            <a:off x="2903984" y="5837551"/>
            <a:ext cx="6096000" cy="923330"/>
          </a:xfrm>
          <a:prstGeom prst="rect">
            <a:avLst/>
          </a:prstGeom>
        </p:spPr>
        <p:txBody>
          <a:bodyPr>
            <a:spAutoFit/>
          </a:bodyPr>
          <a:lstStyle/>
          <a:p>
            <a:r>
              <a:rPr lang="en-US" dirty="0" smtClean="0">
                <a:sym typeface="Wingdings" panose="05000000000000000000" pitchFamily="2" charset="2"/>
              </a:rPr>
              <a:t></a:t>
            </a:r>
            <a:r>
              <a:rPr lang="en-US" dirty="0" smtClean="0"/>
              <a:t>Benign </a:t>
            </a:r>
            <a:r>
              <a:rPr lang="en-US" b="1" dirty="0">
                <a:solidFill>
                  <a:srgbClr val="00B050"/>
                </a:solidFill>
              </a:rPr>
              <a:t>spindle cells </a:t>
            </a:r>
            <a:r>
              <a:rPr lang="en-US" dirty="0"/>
              <a:t>with </a:t>
            </a:r>
            <a:r>
              <a:rPr lang="en-US" dirty="0" err="1">
                <a:solidFill>
                  <a:srgbClr val="FF0000"/>
                </a:solidFill>
              </a:rPr>
              <a:t>eosinophilic</a:t>
            </a:r>
            <a:r>
              <a:rPr lang="en-US" dirty="0">
                <a:solidFill>
                  <a:srgbClr val="FF0000"/>
                </a:solidFill>
              </a:rPr>
              <a:t> cytoplasm.</a:t>
            </a:r>
          </a:p>
          <a:p>
            <a:r>
              <a:rPr lang="en-US" dirty="0" smtClean="0">
                <a:sym typeface="Wingdings" panose="05000000000000000000" pitchFamily="2" charset="2"/>
              </a:rPr>
              <a:t></a:t>
            </a:r>
            <a:r>
              <a:rPr lang="en-US" b="1" dirty="0" smtClean="0">
                <a:solidFill>
                  <a:srgbClr val="FF0000"/>
                </a:solidFill>
              </a:rPr>
              <a:t>Absence</a:t>
            </a:r>
            <a:r>
              <a:rPr lang="en-US" dirty="0" smtClean="0"/>
              <a:t> </a:t>
            </a:r>
            <a:r>
              <a:rPr lang="en-US" dirty="0"/>
              <a:t>of </a:t>
            </a:r>
            <a:r>
              <a:rPr lang="en-US" b="1" dirty="0"/>
              <a:t>mitoses, </a:t>
            </a:r>
            <a:r>
              <a:rPr lang="en-US" b="1" dirty="0" err="1"/>
              <a:t>pleomorphism</a:t>
            </a:r>
            <a:r>
              <a:rPr lang="en-US" b="1" dirty="0"/>
              <a:t> and necrosis</a:t>
            </a:r>
            <a:r>
              <a:rPr lang="en-US" dirty="0" smtClean="0"/>
              <a:t>.</a:t>
            </a:r>
          </a:p>
          <a:p>
            <a:r>
              <a:rPr lang="en-US" dirty="0" smtClean="0">
                <a:sym typeface="Wingdings" panose="05000000000000000000" pitchFamily="2" charset="2"/>
              </a:rPr>
              <a:t></a:t>
            </a:r>
            <a:r>
              <a:rPr lang="en-US" dirty="0" smtClean="0"/>
              <a:t>Cell </a:t>
            </a:r>
            <a:r>
              <a:rPr lang="en-US" dirty="0"/>
              <a:t>of origin of this </a:t>
            </a:r>
            <a:r>
              <a:rPr lang="en-US" dirty="0" smtClean="0"/>
              <a:t>neoplasm- </a:t>
            </a:r>
            <a:r>
              <a:rPr lang="en-US" b="1" u="sng" dirty="0"/>
              <a:t>Smooth muscle cell.</a:t>
            </a:r>
          </a:p>
        </p:txBody>
      </p:sp>
    </p:spTree>
    <p:extLst>
      <p:ext uri="{BB962C8B-B14F-4D97-AF65-F5344CB8AC3E}">
        <p14:creationId xmlns:p14="http://schemas.microsoft.com/office/powerpoint/2010/main" val="108238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14800" y="2514600"/>
            <a:ext cx="4608512" cy="2016224"/>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Endometrial Hyperplasia &amp; Carcinoma </a:t>
            </a:r>
          </a:p>
          <a:p>
            <a:pPr algn="ctr"/>
            <a:endParaRPr lang="en-US" sz="4400" b="1" dirty="0">
              <a:solidFill>
                <a:schemeClr val="bg1"/>
              </a:solidFill>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29999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library.med.utah.edu/WebPath/jpeg4/FEM017.jpg"/>
          <p:cNvPicPr>
            <a:picLocks noChangeAspect="1" noChangeArrowheads="1"/>
          </p:cNvPicPr>
          <p:nvPr/>
        </p:nvPicPr>
        <p:blipFill>
          <a:blip r:embed="rId2" cstate="print"/>
          <a:srcRect/>
          <a:stretch>
            <a:fillRect/>
          </a:stretch>
        </p:blipFill>
        <p:spPr bwMode="auto">
          <a:xfrm>
            <a:off x="2855640" y="980728"/>
            <a:ext cx="6480720" cy="3860758"/>
          </a:xfrm>
          <a:prstGeom prst="rect">
            <a:avLst/>
          </a:prstGeom>
          <a:noFill/>
          <a:ln w="12700">
            <a:solidFill>
              <a:schemeClr val="tx1"/>
            </a:solidFill>
          </a:ln>
        </p:spPr>
      </p:pic>
      <p:sp>
        <p:nvSpPr>
          <p:cNvPr id="3" name="Rectangle 2"/>
          <p:cNvSpPr/>
          <p:nvPr/>
        </p:nvSpPr>
        <p:spPr>
          <a:xfrm>
            <a:off x="1194485" y="4923272"/>
            <a:ext cx="9712411" cy="923330"/>
          </a:xfrm>
          <a:prstGeom prst="rect">
            <a:avLst/>
          </a:prstGeom>
        </p:spPr>
        <p:txBody>
          <a:bodyPr wrap="square">
            <a:spAutoFit/>
          </a:bodyPr>
          <a:lstStyle/>
          <a:p>
            <a:pPr algn="ctr"/>
            <a:r>
              <a:rPr lang="en-US" b="1" i="1" dirty="0"/>
              <a:t>Normal proliferative endometrium in the menstrual cycle. The proliferative phase is the variable part of the cycle. In this phase, tubular glands with columnar cells and surrounding dense stroma are proliferating to build up the endometrium following shedding with previous menstruation.</a:t>
            </a:r>
          </a:p>
        </p:txBody>
      </p:sp>
      <p:sp>
        <p:nvSpPr>
          <p:cNvPr id="4" name="Rounded Rectangle 3"/>
          <p:cNvSpPr/>
          <p:nvPr/>
        </p:nvSpPr>
        <p:spPr>
          <a:xfrm>
            <a:off x="3215680" y="260648"/>
            <a:ext cx="5904656"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Normal Proliferative Endometrium </a:t>
            </a:r>
            <a:endParaRPr lang="en-US" sz="2400" dirty="0">
              <a:solidFill>
                <a:schemeClr val="bg1"/>
              </a:solidFill>
            </a:endParaRP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015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http://library.med.utah.edu/WebPath/jpeg4/FEM067.jpg"/>
          <p:cNvPicPr>
            <a:picLocks noChangeAspect="1" noChangeArrowheads="1"/>
          </p:cNvPicPr>
          <p:nvPr/>
        </p:nvPicPr>
        <p:blipFill>
          <a:blip r:embed="rId2" cstate="print"/>
          <a:srcRect/>
          <a:stretch>
            <a:fillRect/>
          </a:stretch>
        </p:blipFill>
        <p:spPr bwMode="auto">
          <a:xfrm>
            <a:off x="3071664" y="955869"/>
            <a:ext cx="6048672" cy="3913292"/>
          </a:xfrm>
          <a:prstGeom prst="rect">
            <a:avLst/>
          </a:prstGeom>
          <a:noFill/>
          <a:ln w="12700">
            <a:solidFill>
              <a:schemeClr val="tx1"/>
            </a:solidFill>
          </a:ln>
        </p:spPr>
      </p:pic>
      <p:sp>
        <p:nvSpPr>
          <p:cNvPr id="3" name="Rectangle 2"/>
          <p:cNvSpPr/>
          <p:nvPr/>
        </p:nvSpPr>
        <p:spPr>
          <a:xfrm>
            <a:off x="1252151" y="4987042"/>
            <a:ext cx="9786552" cy="923330"/>
          </a:xfrm>
          <a:prstGeom prst="rect">
            <a:avLst/>
          </a:prstGeom>
        </p:spPr>
        <p:txBody>
          <a:bodyPr wrap="square">
            <a:spAutoFit/>
          </a:bodyPr>
          <a:lstStyle/>
          <a:p>
            <a:pPr algn="ctr"/>
            <a:r>
              <a:rPr lang="en-US" b="1" i="1" dirty="0"/>
              <a:t> The appearance with prominent subnuclear vacuoles in cells forming the glands is consistent with post-ovulatory day 2 of luteal phase. The histologic changes following ovulation are quite constant over the 14 days to menstruation and can be utilized to date the endometrium.</a:t>
            </a:r>
          </a:p>
        </p:txBody>
      </p:sp>
      <p:sp>
        <p:nvSpPr>
          <p:cNvPr id="4" name="Rounded Rectangle 3"/>
          <p:cNvSpPr/>
          <p:nvPr/>
        </p:nvSpPr>
        <p:spPr>
          <a:xfrm>
            <a:off x="3215680" y="260648"/>
            <a:ext cx="5760640"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Early Secretory Endometrium </a:t>
            </a:r>
            <a:endParaRPr lang="en-US" sz="2400" dirty="0">
              <a:solidFill>
                <a:schemeClr val="bg1"/>
              </a:solidFill>
            </a:endParaRP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69448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http://library.med.utah.edu/WebPath/jpeg4/FEM019.jpg"/>
          <p:cNvPicPr>
            <a:picLocks noChangeAspect="1" noChangeArrowheads="1"/>
          </p:cNvPicPr>
          <p:nvPr/>
        </p:nvPicPr>
        <p:blipFill>
          <a:blip r:embed="rId2" cstate="print"/>
          <a:srcRect/>
          <a:stretch>
            <a:fillRect/>
          </a:stretch>
        </p:blipFill>
        <p:spPr bwMode="auto">
          <a:xfrm>
            <a:off x="3143672" y="1124744"/>
            <a:ext cx="5616624" cy="3600400"/>
          </a:xfrm>
          <a:prstGeom prst="rect">
            <a:avLst/>
          </a:prstGeom>
          <a:noFill/>
        </p:spPr>
      </p:pic>
      <p:sp>
        <p:nvSpPr>
          <p:cNvPr id="3" name="Rounded Rectangle 2"/>
          <p:cNvSpPr/>
          <p:nvPr/>
        </p:nvSpPr>
        <p:spPr>
          <a:xfrm>
            <a:off x="3143672" y="404664"/>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Hyperplasia - Gross</a:t>
            </a:r>
          </a:p>
        </p:txBody>
      </p:sp>
      <p:sp>
        <p:nvSpPr>
          <p:cNvPr id="4" name="Rectangle 3"/>
          <p:cNvSpPr/>
          <p:nvPr/>
        </p:nvSpPr>
        <p:spPr>
          <a:xfrm>
            <a:off x="906161" y="4798527"/>
            <a:ext cx="10124303" cy="2031325"/>
          </a:xfrm>
          <a:prstGeom prst="rect">
            <a:avLst/>
          </a:prstGeom>
        </p:spPr>
        <p:txBody>
          <a:bodyPr wrap="square">
            <a:spAutoFit/>
          </a:bodyPr>
          <a:lstStyle/>
          <a:p>
            <a:r>
              <a:rPr lang="en-US" b="1" i="1" dirty="0" smtClean="0"/>
              <a:t>                                  -Thick </a:t>
            </a:r>
            <a:r>
              <a:rPr lang="en-US" b="1" i="1" dirty="0"/>
              <a:t>endometrium</a:t>
            </a:r>
            <a:r>
              <a:rPr lang="en-US" b="1" i="1" dirty="0" smtClean="0"/>
              <a:t>.                                                  -Areas </a:t>
            </a:r>
            <a:r>
              <a:rPr lang="en-US" b="1" i="1" dirty="0"/>
              <a:t>of </a:t>
            </a:r>
            <a:r>
              <a:rPr lang="en-US" b="1" i="1" dirty="0" err="1"/>
              <a:t>haemorrhage</a:t>
            </a:r>
            <a:r>
              <a:rPr lang="en-US" b="1" i="1" dirty="0" smtClean="0"/>
              <a:t>.</a:t>
            </a:r>
          </a:p>
          <a:p>
            <a:endParaRPr lang="en-US" b="1" i="1" dirty="0" smtClean="0"/>
          </a:p>
          <a:p>
            <a:pPr marL="285750" indent="-285750">
              <a:buFontTx/>
              <a:buChar char="-"/>
            </a:pPr>
            <a:r>
              <a:rPr lang="en-US" b="1" i="1" dirty="0" smtClean="0"/>
              <a:t>Endometrial </a:t>
            </a:r>
            <a:r>
              <a:rPr lang="en-US" b="1" i="1" dirty="0"/>
              <a:t>hyperplasia usually results with conditions of </a:t>
            </a:r>
            <a:r>
              <a:rPr lang="en-US" b="1" i="1" dirty="0">
                <a:solidFill>
                  <a:srgbClr val="C00000"/>
                </a:solidFill>
              </a:rPr>
              <a:t>prolonged estrogen excess </a:t>
            </a:r>
            <a:r>
              <a:rPr lang="en-US" b="1" i="1" dirty="0"/>
              <a:t>and can lead to metrorrhagia (uterine bleeding at irregular intervals), menorrhagia (excessive bleeding with menstrual periods), or </a:t>
            </a:r>
            <a:r>
              <a:rPr lang="en-US" b="1" i="1" dirty="0" err="1"/>
              <a:t>menometrorrhagia</a:t>
            </a:r>
            <a:r>
              <a:rPr lang="en-US" b="1" i="1" dirty="0"/>
              <a:t>. </a:t>
            </a:r>
            <a:endParaRPr lang="en-US" b="1" i="1" dirty="0" smtClean="0"/>
          </a:p>
          <a:p>
            <a:pPr marL="285750" indent="-285750">
              <a:buFontTx/>
              <a:buChar char="-"/>
            </a:pPr>
            <a:r>
              <a:rPr lang="en-US" b="1" i="1" dirty="0" smtClean="0"/>
              <a:t>Pathogenesis: Excessive </a:t>
            </a:r>
            <a:r>
              <a:rPr lang="en-US" b="1" i="1" dirty="0"/>
              <a:t>estrogenic stimulation seen in </a:t>
            </a:r>
            <a:r>
              <a:rPr lang="en-US" b="1" i="1" dirty="0" err="1"/>
              <a:t>peri</a:t>
            </a:r>
            <a:r>
              <a:rPr lang="en-US" b="1" i="1" dirty="0"/>
              <a:t> and postmenopausal women because of non-ovulatory /non-cyclic menstrual cycles.</a:t>
            </a:r>
            <a:endParaRPr lang="en-US" b="1" i="1" dirty="0"/>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Tree>
    <p:extLst>
      <p:ext uri="{BB962C8B-B14F-4D97-AF65-F5344CB8AC3E}">
        <p14:creationId xmlns:p14="http://schemas.microsoft.com/office/powerpoint/2010/main" val="264486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med.utah.edu/WebPath/jpeg4/FEM021.jpg"/>
          <p:cNvPicPr>
            <a:picLocks noChangeAspect="1" noChangeArrowheads="1"/>
          </p:cNvPicPr>
          <p:nvPr/>
        </p:nvPicPr>
        <p:blipFill>
          <a:blip r:embed="rId2" cstate="print"/>
          <a:srcRect/>
          <a:stretch>
            <a:fillRect/>
          </a:stretch>
        </p:blipFill>
        <p:spPr bwMode="auto">
          <a:xfrm>
            <a:off x="2927648" y="908479"/>
            <a:ext cx="6192688" cy="4007588"/>
          </a:xfrm>
          <a:prstGeom prst="rect">
            <a:avLst/>
          </a:prstGeom>
          <a:noFill/>
          <a:ln w="12700">
            <a:solidFill>
              <a:schemeClr val="tx1"/>
            </a:solidFill>
          </a:ln>
        </p:spPr>
      </p:pic>
      <p:sp>
        <p:nvSpPr>
          <p:cNvPr id="3" name="Rectangle 2"/>
          <p:cNvSpPr/>
          <p:nvPr/>
        </p:nvSpPr>
        <p:spPr>
          <a:xfrm>
            <a:off x="889686" y="4987042"/>
            <a:ext cx="9768820" cy="1200329"/>
          </a:xfrm>
          <a:prstGeom prst="rect">
            <a:avLst/>
          </a:prstGeom>
        </p:spPr>
        <p:txBody>
          <a:bodyPr wrap="square">
            <a:spAutoFit/>
          </a:bodyPr>
          <a:lstStyle/>
          <a:p>
            <a:r>
              <a:rPr lang="en-US" b="1" i="1" dirty="0" smtClean="0">
                <a:sym typeface="Wingdings" panose="05000000000000000000" pitchFamily="2" charset="2"/>
              </a:rPr>
              <a:t></a:t>
            </a:r>
            <a:r>
              <a:rPr lang="en-US" b="1" i="1" dirty="0" smtClean="0"/>
              <a:t>  Irregular </a:t>
            </a:r>
            <a:r>
              <a:rPr lang="en-US" b="1" i="1" dirty="0"/>
              <a:t>and cystic endometrial glands.</a:t>
            </a:r>
          </a:p>
          <a:p>
            <a:r>
              <a:rPr lang="en-US" b="1" i="1" dirty="0" smtClean="0">
                <a:sym typeface="Wingdings" panose="05000000000000000000" pitchFamily="2" charset="2"/>
              </a:rPr>
              <a:t></a:t>
            </a:r>
            <a:r>
              <a:rPr lang="en-US" b="1" i="1" dirty="0" smtClean="0"/>
              <a:t>  Hyperplastic </a:t>
            </a:r>
            <a:r>
              <a:rPr lang="en-US" b="1" i="1" dirty="0"/>
              <a:t>lining of the </a:t>
            </a:r>
            <a:r>
              <a:rPr lang="en-US" b="1" i="1" dirty="0" smtClean="0"/>
              <a:t>glands</a:t>
            </a:r>
          </a:p>
          <a:p>
            <a:r>
              <a:rPr lang="en-US" b="1" i="1" dirty="0" smtClean="0">
                <a:sym typeface="Wingdings" panose="05000000000000000000" pitchFamily="2" charset="2"/>
              </a:rPr>
              <a:t> </a:t>
            </a:r>
            <a:r>
              <a:rPr lang="en-US" b="1" i="1" dirty="0" smtClean="0"/>
              <a:t>The </a:t>
            </a:r>
            <a:r>
              <a:rPr lang="en-US" b="1" i="1" dirty="0"/>
              <a:t>glands are enlarged and irregular with columnar cells that have some </a:t>
            </a:r>
            <a:r>
              <a:rPr lang="en-US" b="1" i="1" dirty="0" err="1"/>
              <a:t>atypia</a:t>
            </a:r>
            <a:r>
              <a:rPr lang="en-US" b="1" i="1" dirty="0"/>
              <a:t>. </a:t>
            </a:r>
            <a:endParaRPr lang="en-US" b="1" i="1" dirty="0" smtClean="0"/>
          </a:p>
          <a:p>
            <a:r>
              <a:rPr lang="en-US" b="1" i="1" dirty="0" smtClean="0">
                <a:sym typeface="Wingdings" panose="05000000000000000000" pitchFamily="2" charset="2"/>
              </a:rPr>
              <a:t> </a:t>
            </a:r>
            <a:r>
              <a:rPr lang="en-US" b="1" i="1" dirty="0" smtClean="0"/>
              <a:t>Progesterone hormone could </a:t>
            </a:r>
            <a:r>
              <a:rPr lang="en-US" b="1" i="1" dirty="0"/>
              <a:t>be used to treat this </a:t>
            </a:r>
            <a:r>
              <a:rPr lang="en-US" b="1" i="1" dirty="0" smtClean="0"/>
              <a:t>condition</a:t>
            </a:r>
            <a:endParaRPr lang="en-US" b="1" i="1" dirty="0"/>
          </a:p>
        </p:txBody>
      </p:sp>
      <p:sp>
        <p:nvSpPr>
          <p:cNvPr id="4" name="Rounded Rectangle 3"/>
          <p:cNvSpPr/>
          <p:nvPr/>
        </p:nvSpPr>
        <p:spPr>
          <a:xfrm>
            <a:off x="3215680" y="260648"/>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rPr>
              <a:t>Benign Endometrial </a:t>
            </a:r>
            <a:r>
              <a:rPr lang="en-US" sz="2400" b="1" i="1" dirty="0">
                <a:solidFill>
                  <a:schemeClr val="bg1"/>
                </a:solidFill>
                <a:effectLst>
                  <a:outerShdw blurRad="38100" dist="38100" dir="2700000" algn="tl">
                    <a:srgbClr val="000000">
                      <a:alpha val="43137"/>
                    </a:srgbClr>
                  </a:outerShdw>
                </a:effectLst>
              </a:rPr>
              <a:t>Hyperplasia - LPF</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43922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6400" y="4953000"/>
            <a:ext cx="4800600" cy="1600200"/>
          </a:xfrm>
        </p:spPr>
        <p:txBody>
          <a:bodyPr>
            <a:noAutofit/>
          </a:bodyPr>
          <a:lstStyle/>
          <a:p>
            <a:pPr algn="l"/>
            <a:r>
              <a:rPr lang="en-US" sz="4000" b="1" i="1" dirty="0">
                <a:solidFill>
                  <a:srgbClr val="993366"/>
                </a:solidFill>
                <a:effectLst>
                  <a:outerShdw blurRad="38100" dist="38100" dir="2700000" algn="tl">
                    <a:srgbClr val="000000">
                      <a:alpha val="43137"/>
                    </a:srgbClr>
                  </a:outerShdw>
                </a:effectLst>
              </a:rPr>
              <a:t>Normal Anatomy </a:t>
            </a:r>
          </a:p>
          <a:p>
            <a:pPr algn="l"/>
            <a:r>
              <a:rPr lang="en-US" sz="4000" b="1" i="1" dirty="0">
                <a:solidFill>
                  <a:srgbClr val="993366"/>
                </a:solidFill>
                <a:effectLst>
                  <a:outerShdw blurRad="38100" dist="38100" dir="2700000" algn="tl">
                    <a:srgbClr val="000000">
                      <a:alpha val="43137"/>
                    </a:srgbClr>
                  </a:outerShdw>
                </a:effectLst>
              </a:rPr>
              <a:t>and Histology </a:t>
            </a:r>
          </a:p>
          <a:p>
            <a:pPr algn="l"/>
            <a:r>
              <a:rPr lang="en-US" sz="4000" b="1" i="1" dirty="0">
                <a:solidFill>
                  <a:srgbClr val="993366"/>
                </a:solidFill>
                <a:effectLst>
                  <a:outerShdw blurRad="38100" dist="38100" dir="2700000" algn="tl">
                    <a:srgbClr val="000000">
                      <a:alpha val="43137"/>
                    </a:srgbClr>
                  </a:outerShdw>
                </a:effectLst>
              </a:rPr>
              <a:t> </a:t>
            </a:r>
          </a:p>
          <a:p>
            <a:pPr algn="l"/>
            <a:endParaRPr lang="en-US" sz="4000" b="1" i="1" dirty="0">
              <a:solidFill>
                <a:srgbClr val="993366"/>
              </a:solidFill>
              <a:effectLst>
                <a:outerShdw blurRad="38100" dist="38100" dir="2700000" algn="tl">
                  <a:srgbClr val="000000">
                    <a:alpha val="43137"/>
                  </a:srgbClr>
                </a:outerShdw>
              </a:effectLst>
            </a:endParaRPr>
          </a:p>
          <a:p>
            <a:pPr algn="l"/>
            <a:r>
              <a:rPr lang="en-US" sz="4000" b="1" i="1" dirty="0">
                <a:solidFill>
                  <a:srgbClr val="993366"/>
                </a:solidFill>
                <a:effectLst>
                  <a:outerShdw blurRad="38100" dist="38100" dir="2700000" algn="tl">
                    <a:srgbClr val="000000">
                      <a:alpha val="43137"/>
                    </a:srgbClr>
                  </a:outerShdw>
                </a:effectLst>
              </a:rPr>
              <a:t> </a:t>
            </a:r>
          </a:p>
        </p:txBody>
      </p:sp>
      <p:sp>
        <p:nvSpPr>
          <p:cNvPr id="6" name="TextBox 5"/>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7" name="TextBox 6"/>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146827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http://library.med.utah.edu/WebPath/jpeg4/FEM020.jpg"/>
          <p:cNvPicPr>
            <a:picLocks noChangeAspect="1" noChangeArrowheads="1"/>
          </p:cNvPicPr>
          <p:nvPr/>
        </p:nvPicPr>
        <p:blipFill>
          <a:blip r:embed="rId2" cstate="print"/>
          <a:srcRect/>
          <a:stretch>
            <a:fillRect/>
          </a:stretch>
        </p:blipFill>
        <p:spPr bwMode="auto">
          <a:xfrm>
            <a:off x="2855640" y="1061046"/>
            <a:ext cx="6408712" cy="3664099"/>
          </a:xfrm>
          <a:prstGeom prst="rect">
            <a:avLst/>
          </a:prstGeom>
          <a:noFill/>
          <a:ln w="12700">
            <a:solidFill>
              <a:schemeClr val="tx1"/>
            </a:solidFill>
          </a:ln>
        </p:spPr>
      </p:pic>
      <p:sp>
        <p:nvSpPr>
          <p:cNvPr id="3" name="Rounded Rectangle 2"/>
          <p:cNvSpPr/>
          <p:nvPr/>
        </p:nvSpPr>
        <p:spPr>
          <a:xfrm>
            <a:off x="3429000" y="404664"/>
            <a:ext cx="52578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Adenocarcinoma - Gross</a:t>
            </a:r>
          </a:p>
        </p:txBody>
      </p:sp>
      <p:sp>
        <p:nvSpPr>
          <p:cNvPr id="4" name="Rectangle 3"/>
          <p:cNvSpPr/>
          <p:nvPr/>
        </p:nvSpPr>
        <p:spPr>
          <a:xfrm>
            <a:off x="1235675" y="4797152"/>
            <a:ext cx="9489989" cy="1200329"/>
          </a:xfrm>
          <a:prstGeom prst="rect">
            <a:avLst/>
          </a:prstGeom>
        </p:spPr>
        <p:txBody>
          <a:bodyPr wrap="square">
            <a:spAutoFit/>
          </a:bodyPr>
          <a:lstStyle/>
          <a:p>
            <a:pPr algn="ctr"/>
            <a:r>
              <a:rPr lang="en-US" b="1" i="1" dirty="0"/>
              <a:t>This uterus is not enlarged, but there is an irregular mass in the upper </a:t>
            </a:r>
            <a:r>
              <a:rPr lang="en-US" b="1" i="1" dirty="0" err="1"/>
              <a:t>fundus</a:t>
            </a:r>
            <a:r>
              <a:rPr lang="en-US" b="1" i="1" dirty="0"/>
              <a:t> that proved to be endometrial adenocarcinoma on biopsy. Such carcinomas are more likely to occur in postmenopausal women. </a:t>
            </a:r>
            <a:endParaRPr lang="en-US" b="1" i="1" dirty="0" smtClean="0"/>
          </a:p>
          <a:p>
            <a:pPr algn="ctr"/>
            <a:r>
              <a:rPr lang="en-US" b="1" i="1" dirty="0" smtClean="0"/>
              <a:t>Thus</a:t>
            </a:r>
            <a:r>
              <a:rPr lang="en-US" b="1" i="1" dirty="0"/>
              <a:t>, any postmenopausal bleeding should make you suspect that this lesion may be present.</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79980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1400" y="332656"/>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Adenocarcinoma - LPF</a:t>
            </a:r>
          </a:p>
        </p:txBody>
      </p:sp>
      <p:sp>
        <p:nvSpPr>
          <p:cNvPr id="3" name="TextBox 2"/>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4" name="TextBox 3"/>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5" name="Picture 2" descr="http://library.med.utah.edu/WebPath/jpeg4/FEM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7" y="1052736"/>
            <a:ext cx="6213137"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0" y="5048017"/>
            <a:ext cx="9300519" cy="923330"/>
          </a:xfrm>
          <a:prstGeom prst="rect">
            <a:avLst/>
          </a:prstGeom>
        </p:spPr>
        <p:txBody>
          <a:bodyPr wrap="square">
            <a:spAutoFit/>
          </a:bodyPr>
          <a:lstStyle/>
          <a:p>
            <a:pPr algn="ctr"/>
            <a:r>
              <a:rPr lang="en-US" b="1" i="1" dirty="0"/>
              <a:t>This is an endometrial adenocarcinoma which can be seen invading into the smooth muscle bundles of the </a:t>
            </a:r>
            <a:r>
              <a:rPr lang="en-US" b="1" i="1" dirty="0" err="1"/>
              <a:t>myometrial</a:t>
            </a:r>
            <a:r>
              <a:rPr lang="en-US" b="1" i="1" dirty="0"/>
              <a:t> wall of the uterus. This neoplasm has a higher stage than a neoplasm that is just confined to  the endometrium </a:t>
            </a:r>
            <a:endParaRPr lang="en-US" dirty="0"/>
          </a:p>
        </p:txBody>
      </p:sp>
    </p:spTree>
    <p:extLst>
      <p:ext uri="{BB962C8B-B14F-4D97-AF65-F5344CB8AC3E}">
        <p14:creationId xmlns:p14="http://schemas.microsoft.com/office/powerpoint/2010/main" val="296440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http://library.med.utah.edu/WebPath/jpeg4/FEM031.jpg"/>
          <p:cNvPicPr>
            <a:picLocks noChangeAspect="1" noChangeArrowheads="1"/>
          </p:cNvPicPr>
          <p:nvPr/>
        </p:nvPicPr>
        <p:blipFill>
          <a:blip r:embed="rId2" cstate="print"/>
          <a:srcRect/>
          <a:stretch>
            <a:fillRect/>
          </a:stretch>
        </p:blipFill>
        <p:spPr bwMode="auto">
          <a:xfrm>
            <a:off x="2927648" y="1033020"/>
            <a:ext cx="6264696" cy="4124172"/>
          </a:xfrm>
          <a:prstGeom prst="rect">
            <a:avLst/>
          </a:prstGeom>
          <a:noFill/>
        </p:spPr>
      </p:pic>
      <p:sp>
        <p:nvSpPr>
          <p:cNvPr id="3" name="Rounded Rectangle 2"/>
          <p:cNvSpPr/>
          <p:nvPr/>
        </p:nvSpPr>
        <p:spPr>
          <a:xfrm>
            <a:off x="3505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Gross</a:t>
            </a:r>
          </a:p>
        </p:txBody>
      </p:sp>
      <p:sp>
        <p:nvSpPr>
          <p:cNvPr id="4" name="Rectangle 3"/>
          <p:cNvSpPr/>
          <p:nvPr/>
        </p:nvSpPr>
        <p:spPr>
          <a:xfrm>
            <a:off x="2495600" y="5264041"/>
            <a:ext cx="6912768" cy="1200329"/>
          </a:xfrm>
          <a:prstGeom prst="rect">
            <a:avLst/>
          </a:prstGeom>
        </p:spPr>
        <p:txBody>
          <a:bodyPr wrap="square">
            <a:spAutoFit/>
          </a:bodyPr>
          <a:lstStyle/>
          <a:p>
            <a:pPr algn="ctr"/>
            <a:r>
              <a:rPr lang="en-US" b="1" i="1" dirty="0"/>
              <a:t>This is a leiomyosarcoma protruding from myometrium into the endometrial cavity of this uterus that has been opened laterally so that the halves of the cervix appear at right and left. Fallopian tubes and ovaries project from top and bottom. </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00397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http://library.med.utah.edu/WebPath/jpeg4/FEM032.jpg"/>
          <p:cNvPicPr>
            <a:picLocks noChangeAspect="1" noChangeArrowheads="1"/>
          </p:cNvPicPr>
          <p:nvPr/>
        </p:nvPicPr>
        <p:blipFill>
          <a:blip r:embed="rId2" cstate="print"/>
          <a:srcRect/>
          <a:stretch>
            <a:fillRect/>
          </a:stretch>
        </p:blipFill>
        <p:spPr bwMode="auto">
          <a:xfrm>
            <a:off x="2927648" y="1124744"/>
            <a:ext cx="6264696" cy="4032448"/>
          </a:xfrm>
          <a:prstGeom prst="rect">
            <a:avLst/>
          </a:prstGeom>
          <a:noFill/>
          <a:ln w="12700">
            <a:solidFill>
              <a:schemeClr val="tx1"/>
            </a:solidFill>
          </a:ln>
        </p:spPr>
      </p:pic>
      <p:sp>
        <p:nvSpPr>
          <p:cNvPr id="3" name="Rounded Rectangle 2"/>
          <p:cNvSpPr/>
          <p:nvPr/>
        </p:nvSpPr>
        <p:spPr>
          <a:xfrm>
            <a:off x="3505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LPF</a:t>
            </a:r>
          </a:p>
        </p:txBody>
      </p:sp>
      <p:sp>
        <p:nvSpPr>
          <p:cNvPr id="4" name="Rectangle 3"/>
          <p:cNvSpPr/>
          <p:nvPr/>
        </p:nvSpPr>
        <p:spPr>
          <a:xfrm>
            <a:off x="1186249" y="5264040"/>
            <a:ext cx="9366421" cy="923330"/>
          </a:xfrm>
          <a:prstGeom prst="rect">
            <a:avLst/>
          </a:prstGeom>
        </p:spPr>
        <p:txBody>
          <a:bodyPr wrap="square">
            <a:spAutoFit/>
          </a:bodyPr>
          <a:lstStyle/>
          <a:p>
            <a:pPr algn="ctr"/>
            <a:r>
              <a:rPr lang="en-US" b="1" i="1" dirty="0" smtClean="0"/>
              <a:t>It </a:t>
            </a:r>
            <a:r>
              <a:rPr lang="en-US" b="1" i="1" dirty="0"/>
              <a:t>is much more cellular and the cells have much more pleomorphism and hyperchromatism than the benign leiomyoma. </a:t>
            </a:r>
          </a:p>
          <a:p>
            <a:pPr algn="ctr"/>
            <a:r>
              <a:rPr lang="en-US" b="1" i="1" dirty="0"/>
              <a:t>An irregular mitosis is seen in the center</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58492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290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HPF</a:t>
            </a:r>
          </a:p>
        </p:txBody>
      </p:sp>
      <p:pic>
        <p:nvPicPr>
          <p:cNvPr id="216066" name="Picture 2" descr="http://library.med.utah.edu/WebPath/jpeg4/FEM033.jpg"/>
          <p:cNvPicPr>
            <a:picLocks noChangeAspect="1" noChangeArrowheads="1"/>
          </p:cNvPicPr>
          <p:nvPr/>
        </p:nvPicPr>
        <p:blipFill>
          <a:blip r:embed="rId2" cstate="print"/>
          <a:srcRect/>
          <a:stretch>
            <a:fillRect/>
          </a:stretch>
        </p:blipFill>
        <p:spPr bwMode="auto">
          <a:xfrm>
            <a:off x="2927648" y="1142746"/>
            <a:ext cx="6312768" cy="4133360"/>
          </a:xfrm>
          <a:prstGeom prst="rect">
            <a:avLst/>
          </a:prstGeom>
          <a:noFill/>
          <a:ln w="12700">
            <a:solidFill>
              <a:schemeClr val="tx1"/>
            </a:solidFill>
          </a:ln>
        </p:spPr>
      </p:pic>
      <p:sp>
        <p:nvSpPr>
          <p:cNvPr id="4" name="Rectangle 3"/>
          <p:cNvSpPr/>
          <p:nvPr/>
        </p:nvSpPr>
        <p:spPr>
          <a:xfrm>
            <a:off x="2819400" y="5530007"/>
            <a:ext cx="6705600" cy="646331"/>
          </a:xfrm>
          <a:prstGeom prst="rect">
            <a:avLst/>
          </a:prstGeom>
        </p:spPr>
        <p:txBody>
          <a:bodyPr wrap="square">
            <a:spAutoFit/>
          </a:bodyPr>
          <a:lstStyle/>
          <a:p>
            <a:pPr algn="ctr"/>
            <a:r>
              <a:rPr lang="en-US" b="1" i="1" dirty="0"/>
              <a:t>As with sarcomas in general, leiomyosarcomas have spindle cells. Several mitoses are seen here, just in this one high power field.</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61219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03712" y="3043064"/>
            <a:ext cx="5832648"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ENDOMETRIOSIS    </a:t>
            </a:r>
          </a:p>
          <a:p>
            <a:pPr algn="ctr"/>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18928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http://www.mdguidelines.com/images/Illustrations/endometr.jpg"/>
          <p:cNvPicPr>
            <a:picLocks noChangeAspect="1" noChangeArrowheads="1"/>
          </p:cNvPicPr>
          <p:nvPr/>
        </p:nvPicPr>
        <p:blipFill>
          <a:blip r:embed="rId2" cstate="print"/>
          <a:srcRect/>
          <a:stretch>
            <a:fillRect/>
          </a:stretch>
        </p:blipFill>
        <p:spPr bwMode="auto">
          <a:xfrm>
            <a:off x="3215680" y="980728"/>
            <a:ext cx="5760640" cy="4309652"/>
          </a:xfrm>
          <a:prstGeom prst="rect">
            <a:avLst/>
          </a:prstGeom>
          <a:noFill/>
        </p:spPr>
      </p:pic>
      <p:sp>
        <p:nvSpPr>
          <p:cNvPr id="5" name="Rounded Rectangle 4"/>
          <p:cNvSpPr/>
          <p:nvPr/>
        </p:nvSpPr>
        <p:spPr>
          <a:xfrm>
            <a:off x="3431704" y="260648"/>
            <a:ext cx="518457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sites  - Diagram</a:t>
            </a:r>
          </a:p>
        </p:txBody>
      </p:sp>
      <p:sp>
        <p:nvSpPr>
          <p:cNvPr id="6" name="Rectangle 5"/>
          <p:cNvSpPr/>
          <p:nvPr/>
        </p:nvSpPr>
        <p:spPr>
          <a:xfrm>
            <a:off x="2207568" y="4869160"/>
            <a:ext cx="7416824" cy="1477328"/>
          </a:xfrm>
          <a:prstGeom prst="rect">
            <a:avLst/>
          </a:prstGeom>
        </p:spPr>
        <p:txBody>
          <a:bodyPr wrap="square">
            <a:spAutoFit/>
          </a:bodyPr>
          <a:lstStyle/>
          <a:p>
            <a:pPr algn="ctr"/>
            <a:r>
              <a:rPr lang="en-US" b="1" i="1" dirty="0"/>
              <a:t>Endometriosis, a chronic noncancerous disorder of the female reproductive system, develops when the endometrium grows outside the uterus. </a:t>
            </a:r>
          </a:p>
          <a:p>
            <a:pPr algn="ctr"/>
            <a:r>
              <a:rPr lang="en-US" b="1" i="1" dirty="0"/>
              <a:t>Common sites for endometriosis include ovaries, fallopian tubes, external genitalia (vulva), ligaments supporting the uterus, intestine, bladder, cervix, and vagina.</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113472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library.med.utah.edu/WebPath/jpeg4/FEM114.jpg"/>
          <p:cNvPicPr>
            <a:picLocks noChangeAspect="1" noChangeArrowheads="1"/>
          </p:cNvPicPr>
          <p:nvPr/>
        </p:nvPicPr>
        <p:blipFill>
          <a:blip r:embed="rId2" cstate="print"/>
          <a:srcRect/>
          <a:stretch>
            <a:fillRect/>
          </a:stretch>
        </p:blipFill>
        <p:spPr bwMode="auto">
          <a:xfrm>
            <a:off x="3003784" y="1124744"/>
            <a:ext cx="5920754" cy="4032448"/>
          </a:xfrm>
          <a:prstGeom prst="rect">
            <a:avLst/>
          </a:prstGeom>
          <a:noFill/>
        </p:spPr>
      </p:pic>
      <p:sp>
        <p:nvSpPr>
          <p:cNvPr id="3" name="Rectangle 2"/>
          <p:cNvSpPr/>
          <p:nvPr/>
        </p:nvSpPr>
        <p:spPr>
          <a:xfrm>
            <a:off x="1276865" y="5336049"/>
            <a:ext cx="9185189" cy="646331"/>
          </a:xfrm>
          <a:prstGeom prst="rect">
            <a:avLst/>
          </a:prstGeom>
        </p:spPr>
        <p:txBody>
          <a:bodyPr wrap="square">
            <a:spAutoFit/>
          </a:bodyPr>
          <a:lstStyle/>
          <a:p>
            <a:pPr algn="ctr"/>
            <a:r>
              <a:rPr lang="en-US" b="1" i="1" dirty="0"/>
              <a:t>Grossly, in areas of endometriosis the blood is darker and gives the small foci of endometriosis the gross appearance of "powder burns". Small foci are seen here just under the </a:t>
            </a:r>
            <a:r>
              <a:rPr lang="en-US" b="1" i="1" dirty="0" smtClean="0"/>
              <a:t>serosa.</a:t>
            </a:r>
            <a:endParaRPr lang="en-US" b="1" i="1" dirty="0"/>
          </a:p>
        </p:txBody>
      </p:sp>
      <p:sp>
        <p:nvSpPr>
          <p:cNvPr id="4" name="Rounded Rectangle 3"/>
          <p:cNvSpPr/>
          <p:nvPr/>
        </p:nvSpPr>
        <p:spPr>
          <a:xfrm>
            <a:off x="3647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Gross</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36999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4486" y="5120025"/>
            <a:ext cx="9391136" cy="646331"/>
          </a:xfrm>
          <a:prstGeom prst="rect">
            <a:avLst/>
          </a:prstGeom>
        </p:spPr>
        <p:txBody>
          <a:bodyPr wrap="square">
            <a:spAutoFit/>
          </a:bodyPr>
          <a:lstStyle/>
          <a:p>
            <a:pPr algn="ctr"/>
            <a:r>
              <a:rPr lang="en-US" b="1" i="1" dirty="0"/>
              <a:t>Upon closer view, these five small areas of endometriosis have a reddish-brown to bluish appearance</a:t>
            </a:r>
            <a:r>
              <a:rPr lang="en-US" b="1" i="1" dirty="0" smtClean="0"/>
              <a:t>.</a:t>
            </a:r>
          </a:p>
        </p:txBody>
      </p:sp>
      <p:pic>
        <p:nvPicPr>
          <p:cNvPr id="196610" name="Picture 2" descr="http://library.med.utah.edu/WebPath/jpeg4/FEM115.jpg"/>
          <p:cNvPicPr>
            <a:picLocks noChangeAspect="1" noChangeArrowheads="1"/>
          </p:cNvPicPr>
          <p:nvPr/>
        </p:nvPicPr>
        <p:blipFill>
          <a:blip r:embed="rId2" cstate="print"/>
          <a:srcRect/>
          <a:stretch>
            <a:fillRect/>
          </a:stretch>
        </p:blipFill>
        <p:spPr bwMode="auto">
          <a:xfrm>
            <a:off x="2952232" y="1041303"/>
            <a:ext cx="6024089" cy="3956297"/>
          </a:xfrm>
          <a:prstGeom prst="rect">
            <a:avLst/>
          </a:prstGeom>
          <a:noFill/>
          <a:ln w="12700">
            <a:solidFill>
              <a:schemeClr val="tx1"/>
            </a:solidFill>
          </a:ln>
        </p:spPr>
      </p:pic>
      <p:sp>
        <p:nvSpPr>
          <p:cNvPr id="4" name="Rounded Rectangle 3"/>
          <p:cNvSpPr/>
          <p:nvPr/>
        </p:nvSpPr>
        <p:spPr>
          <a:xfrm>
            <a:off x="3647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Gross</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59972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15680" y="404664"/>
            <a:ext cx="5616624"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HPF Microscopy</a:t>
            </a:r>
          </a:p>
        </p:txBody>
      </p:sp>
      <p:sp>
        <p:nvSpPr>
          <p:cNvPr id="4" name="Rectangle 3"/>
          <p:cNvSpPr/>
          <p:nvPr/>
        </p:nvSpPr>
        <p:spPr>
          <a:xfrm>
            <a:off x="1729945" y="5165430"/>
            <a:ext cx="8493211" cy="923330"/>
          </a:xfrm>
          <a:prstGeom prst="rect">
            <a:avLst/>
          </a:prstGeom>
        </p:spPr>
        <p:txBody>
          <a:bodyPr wrap="square">
            <a:spAutoFit/>
          </a:bodyPr>
          <a:lstStyle/>
          <a:p>
            <a:pPr algn="ctr"/>
            <a:r>
              <a:rPr lang="en-US" b="1" i="1" dirty="0"/>
              <a:t>Endometrial</a:t>
            </a:r>
            <a:r>
              <a:rPr lang="en-US" b="1" i="1" dirty="0">
                <a:solidFill>
                  <a:srgbClr val="FF0000"/>
                </a:solidFill>
              </a:rPr>
              <a:t> glands</a:t>
            </a:r>
            <a:r>
              <a:rPr lang="en-US" b="1" i="1" dirty="0"/>
              <a:t> along with </a:t>
            </a:r>
            <a:r>
              <a:rPr lang="en-US" b="1" i="1" dirty="0">
                <a:solidFill>
                  <a:srgbClr val="FF0000"/>
                </a:solidFill>
              </a:rPr>
              <a:t>stroma</a:t>
            </a:r>
            <a:r>
              <a:rPr lang="en-US" b="1" i="1" dirty="0"/>
              <a:t> are seen at high magnification in the smooth muscle wall of the colon. Endometriosis is symptomatic during reproductive years when patients may present with dysmenorrhea, pelvic pain, and infertility</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2050" name="Picture 2" descr="http://library.med.utah.edu/WebPath/jpeg4/FEM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1124744"/>
            <a:ext cx="604867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0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7572" name="Picture 4" descr="C:\WINDOWS\Desktop\Untitled-3.jpg"/>
          <p:cNvPicPr>
            <a:picLocks noChangeAspect="1" noChangeArrowheads="1"/>
          </p:cNvPicPr>
          <p:nvPr/>
        </p:nvPicPr>
        <p:blipFill>
          <a:blip r:embed="rId3" cstate="print"/>
          <a:srcRect r="5051"/>
          <a:stretch>
            <a:fillRect/>
          </a:stretch>
        </p:blipFill>
        <p:spPr bwMode="auto">
          <a:xfrm>
            <a:off x="2461592" y="1268760"/>
            <a:ext cx="7162800" cy="5112568"/>
          </a:xfrm>
          <a:prstGeom prst="rect">
            <a:avLst/>
          </a:prstGeom>
          <a:noFill/>
        </p:spPr>
      </p:pic>
      <p:sp>
        <p:nvSpPr>
          <p:cNvPr id="9" name="Rounded Rectangle 8"/>
          <p:cNvSpPr/>
          <p:nvPr/>
        </p:nvSpPr>
        <p:spPr>
          <a:xfrm>
            <a:off x="2711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Female Reproductive System - Diagram</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245859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927648" y="2907432"/>
            <a:ext cx="6624736" cy="1512168"/>
          </a:xfrm>
          <a:prstGeom prst="ellipse">
            <a:avLst/>
          </a:prstGeom>
          <a:solidFill>
            <a:srgbClr val="993366"/>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effectLst>
                  <a:outerShdw blurRad="38100" dist="38100" dir="2700000" algn="tl">
                    <a:srgbClr val="000000">
                      <a:alpha val="43137"/>
                    </a:srgbClr>
                  </a:outerShdw>
                </a:effectLst>
                <a:latin typeface="Aharoni" pitchFamily="2" charset="-79"/>
                <a:cs typeface="Aharoni" pitchFamily="2" charset="-79"/>
              </a:rPr>
              <a:t>UTERINE CERVIX</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131567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72172" y="2907432"/>
            <a:ext cx="6588224" cy="1512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800000"/>
                </a:solidFill>
                <a:effectLst>
                  <a:outerShdw blurRad="38100" dist="38100" dir="2700000" algn="tl">
                    <a:srgbClr val="000000">
                      <a:alpha val="43137"/>
                    </a:srgbClr>
                  </a:outerShdw>
                </a:effectLst>
                <a:latin typeface="Aharoni" pitchFamily="2" charset="-79"/>
                <a:cs typeface="Aharoni" pitchFamily="2" charset="-79"/>
              </a:rPr>
              <a:t>Cervical Dysplasia &amp; Cervical Carcinoma</a:t>
            </a:r>
            <a:endParaRPr lang="en-US" sz="4400" b="1" dirty="0">
              <a:solidFill>
                <a:srgbClr val="800000"/>
              </a:solidFill>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031256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descr="http://library.med.utah.edu/WebPath/jpeg4/FEM007.jpg"/>
          <p:cNvPicPr>
            <a:picLocks noChangeAspect="1" noChangeArrowheads="1"/>
          </p:cNvPicPr>
          <p:nvPr/>
        </p:nvPicPr>
        <p:blipFill>
          <a:blip r:embed="rId2" cstate="print"/>
          <a:srcRect/>
          <a:stretch>
            <a:fillRect/>
          </a:stretch>
        </p:blipFill>
        <p:spPr bwMode="auto">
          <a:xfrm>
            <a:off x="2639616" y="1268760"/>
            <a:ext cx="6768752" cy="4320480"/>
          </a:xfrm>
          <a:prstGeom prst="rect">
            <a:avLst/>
          </a:prstGeom>
          <a:noFill/>
          <a:ln w="28575">
            <a:solidFill>
              <a:schemeClr val="tx1"/>
            </a:solidFill>
          </a:ln>
        </p:spPr>
      </p:pic>
      <p:sp>
        <p:nvSpPr>
          <p:cNvPr id="3" name="Rectangle 2"/>
          <p:cNvSpPr/>
          <p:nvPr/>
        </p:nvSpPr>
        <p:spPr>
          <a:xfrm>
            <a:off x="2095472" y="5661248"/>
            <a:ext cx="7715304" cy="707886"/>
          </a:xfrm>
          <a:prstGeom prst="rect">
            <a:avLst/>
          </a:prstGeom>
        </p:spPr>
        <p:txBody>
          <a:bodyPr wrap="square">
            <a:spAutoFit/>
          </a:bodyPr>
          <a:lstStyle/>
          <a:p>
            <a:pPr algn="ctr"/>
            <a:r>
              <a:rPr lang="en-US" sz="2000" b="1" i="1" dirty="0"/>
              <a:t>The normal cervical squamous epithelium at the left transforms to dysplastic changes on the right with  underlying chronic inflammation </a:t>
            </a:r>
          </a:p>
        </p:txBody>
      </p:sp>
      <p:sp>
        <p:nvSpPr>
          <p:cNvPr id="4" name="مستطيل مستدير الزوايا 5"/>
          <p:cNvSpPr/>
          <p:nvPr/>
        </p:nvSpPr>
        <p:spPr>
          <a:xfrm>
            <a:off x="3309918" y="214290"/>
            <a:ext cx="5500726" cy="785818"/>
          </a:xfrm>
          <a:prstGeom prst="roundRect">
            <a:avLst/>
          </a:prstGeom>
          <a:solidFill>
            <a:srgbClr val="150F8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Normal and Dysplastic Cervical Squamous Epithelium</a:t>
            </a:r>
            <a:endParaRPr lang="ar-SA" sz="2400" b="1" i="1" dirty="0">
              <a:solidFill>
                <a:schemeClr val="bg1"/>
              </a:solidFill>
            </a:endParaRPr>
          </a:p>
        </p:txBody>
      </p:sp>
      <p:sp>
        <p:nvSpPr>
          <p:cNvPr id="5" name="TextBox 4"/>
          <p:cNvSpPr txBox="1"/>
          <p:nvPr/>
        </p:nvSpPr>
        <p:spPr>
          <a:xfrm>
            <a:off x="2999656" y="1936212"/>
            <a:ext cx="1357322" cy="369332"/>
          </a:xfrm>
          <a:prstGeom prst="rect">
            <a:avLst/>
          </a:prstGeom>
          <a:noFill/>
        </p:spPr>
        <p:txBody>
          <a:bodyPr wrap="square" rtlCol="0">
            <a:spAutoFit/>
          </a:bodyPr>
          <a:lstStyle/>
          <a:p>
            <a:r>
              <a:rPr lang="en-US" b="1" dirty="0">
                <a:solidFill>
                  <a:srgbClr val="FF0000"/>
                </a:solidFill>
              </a:rPr>
              <a:t>Normal</a:t>
            </a:r>
          </a:p>
        </p:txBody>
      </p:sp>
      <p:sp>
        <p:nvSpPr>
          <p:cNvPr id="6" name="TextBox 5"/>
          <p:cNvSpPr txBox="1"/>
          <p:nvPr/>
        </p:nvSpPr>
        <p:spPr>
          <a:xfrm>
            <a:off x="7953388" y="1785926"/>
            <a:ext cx="1500198" cy="369332"/>
          </a:xfrm>
          <a:prstGeom prst="rect">
            <a:avLst/>
          </a:prstGeom>
          <a:noFill/>
        </p:spPr>
        <p:txBody>
          <a:bodyPr wrap="square" rtlCol="0">
            <a:spAutoFit/>
          </a:bodyPr>
          <a:lstStyle/>
          <a:p>
            <a:r>
              <a:rPr lang="en-US" b="1" dirty="0">
                <a:solidFill>
                  <a:srgbClr val="FF0000"/>
                </a:solidFill>
              </a:rPr>
              <a:t>Dysplasia</a:t>
            </a:r>
          </a:p>
        </p:txBody>
      </p:sp>
      <p:sp>
        <p:nvSpPr>
          <p:cNvPr id="11" name="TextBox 10"/>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2" name="TextBox 11"/>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35377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5"/>
          <p:cNvSpPr/>
          <p:nvPr/>
        </p:nvSpPr>
        <p:spPr>
          <a:xfrm>
            <a:off x="3024166" y="214290"/>
            <a:ext cx="6072230" cy="47840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Endocervical Squamous Dysplasia</a:t>
            </a:r>
            <a:endParaRPr lang="ar-SA" sz="2400" b="1" i="1" dirty="0">
              <a:solidFill>
                <a:schemeClr val="bg1"/>
              </a:solidFill>
            </a:endParaRPr>
          </a:p>
        </p:txBody>
      </p:sp>
      <p:pic>
        <p:nvPicPr>
          <p:cNvPr id="192514" name="Picture 2" descr="http://library.med.utah.edu/WebPath/jpeg4/FEM008.jpg"/>
          <p:cNvPicPr>
            <a:picLocks noChangeAspect="1" noChangeArrowheads="1"/>
          </p:cNvPicPr>
          <p:nvPr/>
        </p:nvPicPr>
        <p:blipFill>
          <a:blip r:embed="rId2" cstate="print"/>
          <a:srcRect/>
          <a:stretch>
            <a:fillRect/>
          </a:stretch>
        </p:blipFill>
        <p:spPr bwMode="auto">
          <a:xfrm>
            <a:off x="2639616" y="928672"/>
            <a:ext cx="6840760" cy="4214147"/>
          </a:xfrm>
          <a:prstGeom prst="rect">
            <a:avLst/>
          </a:prstGeom>
          <a:noFill/>
          <a:ln w="28575">
            <a:solidFill>
              <a:schemeClr val="tx1"/>
            </a:solidFill>
          </a:ln>
        </p:spPr>
      </p:pic>
      <p:sp>
        <p:nvSpPr>
          <p:cNvPr id="5" name="Rectangle 4"/>
          <p:cNvSpPr/>
          <p:nvPr/>
        </p:nvSpPr>
        <p:spPr>
          <a:xfrm>
            <a:off x="1881158" y="5229201"/>
            <a:ext cx="8072494" cy="1200329"/>
          </a:xfrm>
          <a:prstGeom prst="rect">
            <a:avLst/>
          </a:prstGeom>
        </p:spPr>
        <p:txBody>
          <a:bodyPr wrap="square">
            <a:spAutoFit/>
          </a:bodyPr>
          <a:lstStyle/>
          <a:p>
            <a:pPr algn="ctr"/>
            <a:r>
              <a:rPr lang="en-US" b="1" i="1" dirty="0"/>
              <a:t>Cervical squamous dysplasia is seen at medium magnification, extending from the center to the right. The epithelium is normal at the left. </a:t>
            </a:r>
          </a:p>
          <a:p>
            <a:pPr algn="ctr"/>
            <a:r>
              <a:rPr lang="en-US" b="1" i="1" dirty="0"/>
              <a:t>Note how the dysplastic cell nuclei at the right are larger and darker, and the dysplastic cells have a disorderly arrangement</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7" name="TextBox 6"/>
          <p:cNvSpPr txBox="1"/>
          <p:nvPr/>
        </p:nvSpPr>
        <p:spPr>
          <a:xfrm>
            <a:off x="8947432" y="990600"/>
            <a:ext cx="425169" cy="369332"/>
          </a:xfrm>
          <a:prstGeom prst="rect">
            <a:avLst/>
          </a:prstGeom>
          <a:noFill/>
        </p:spPr>
        <p:txBody>
          <a:bodyPr wrap="square" rtlCol="0">
            <a:spAutoFit/>
          </a:bodyPr>
          <a:lstStyle/>
          <a:p>
            <a:r>
              <a:rPr lang="en-US" b="1" dirty="0"/>
              <a:t>Rt</a:t>
            </a:r>
          </a:p>
        </p:txBody>
      </p:sp>
      <p:sp>
        <p:nvSpPr>
          <p:cNvPr id="8" name="TextBox 7"/>
          <p:cNvSpPr txBox="1"/>
          <p:nvPr/>
        </p:nvSpPr>
        <p:spPr>
          <a:xfrm>
            <a:off x="2667001" y="990600"/>
            <a:ext cx="425169" cy="369332"/>
          </a:xfrm>
          <a:prstGeom prst="rect">
            <a:avLst/>
          </a:prstGeom>
          <a:noFill/>
        </p:spPr>
        <p:txBody>
          <a:bodyPr wrap="square" rtlCol="0">
            <a:spAutoFit/>
          </a:bodyPr>
          <a:lstStyle/>
          <a:p>
            <a:r>
              <a:rPr lang="en-US" b="1" dirty="0"/>
              <a:t>Lt</a:t>
            </a:r>
          </a:p>
        </p:txBody>
      </p:sp>
    </p:spTree>
    <p:extLst>
      <p:ext uri="{BB962C8B-B14F-4D97-AF65-F5344CB8AC3E}">
        <p14:creationId xmlns:p14="http://schemas.microsoft.com/office/powerpoint/2010/main" val="94713226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library.med.utah.edu/WebPath/jpeg4/FEM013.jpg"/>
          <p:cNvPicPr>
            <a:picLocks noChangeAspect="1" noChangeArrowheads="1"/>
          </p:cNvPicPr>
          <p:nvPr/>
        </p:nvPicPr>
        <p:blipFill>
          <a:blip r:embed="rId2" cstate="print"/>
          <a:srcRect/>
          <a:stretch>
            <a:fillRect/>
          </a:stretch>
        </p:blipFill>
        <p:spPr bwMode="auto">
          <a:xfrm>
            <a:off x="6096000" y="1412776"/>
            <a:ext cx="3936504" cy="3744416"/>
          </a:xfrm>
          <a:prstGeom prst="rect">
            <a:avLst/>
          </a:prstGeom>
          <a:noFill/>
        </p:spPr>
      </p:pic>
      <p:sp>
        <p:nvSpPr>
          <p:cNvPr id="3" name="مستطيل مستدير الزوايا 5"/>
          <p:cNvSpPr/>
          <p:nvPr/>
        </p:nvSpPr>
        <p:spPr>
          <a:xfrm>
            <a:off x="3024166" y="337216"/>
            <a:ext cx="6024162" cy="571504"/>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Cervical Squamous  Cell Carcinoma </a:t>
            </a:r>
            <a:endParaRPr lang="ar-SA" sz="2400" b="1" i="1" dirty="0">
              <a:solidFill>
                <a:schemeClr val="bg1"/>
              </a:solidFill>
            </a:endParaRPr>
          </a:p>
        </p:txBody>
      </p:sp>
      <p:pic>
        <p:nvPicPr>
          <p:cNvPr id="167940" name="Picture 4" descr="http://library.med.utah.edu/WebPath/jpeg4/FEM012.jpg"/>
          <p:cNvPicPr>
            <a:picLocks noChangeAspect="1" noChangeArrowheads="1"/>
          </p:cNvPicPr>
          <p:nvPr/>
        </p:nvPicPr>
        <p:blipFill>
          <a:blip r:embed="rId3" cstate="print"/>
          <a:srcRect/>
          <a:stretch>
            <a:fillRect/>
          </a:stretch>
        </p:blipFill>
        <p:spPr bwMode="auto">
          <a:xfrm>
            <a:off x="1947540" y="1412776"/>
            <a:ext cx="4004444" cy="3744416"/>
          </a:xfrm>
          <a:prstGeom prst="rect">
            <a:avLst/>
          </a:prstGeom>
          <a:noFill/>
        </p:spPr>
      </p:pic>
      <p:sp>
        <p:nvSpPr>
          <p:cNvPr id="6" name="Rectangle 5"/>
          <p:cNvSpPr/>
          <p:nvPr/>
        </p:nvSpPr>
        <p:spPr>
          <a:xfrm>
            <a:off x="2351584" y="5457998"/>
            <a:ext cx="6984776" cy="923330"/>
          </a:xfrm>
          <a:prstGeom prst="rect">
            <a:avLst/>
          </a:prstGeom>
        </p:spPr>
        <p:txBody>
          <a:bodyPr wrap="square">
            <a:spAutoFit/>
          </a:bodyPr>
          <a:lstStyle/>
          <a:p>
            <a:pPr algn="ctr"/>
            <a:r>
              <a:rPr lang="en-US" b="1" i="1" dirty="0"/>
              <a:t>This is the gross appearance of a cervical squamous cell carcinoma that is still limited to the cervix (stage I). </a:t>
            </a:r>
          </a:p>
          <a:p>
            <a:pPr algn="ctr"/>
            <a:r>
              <a:rPr lang="en-US" b="1" i="1" dirty="0"/>
              <a:t>The tumor is a fungating red to tan to yellow mass.</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49141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5"/>
          <p:cNvSpPr/>
          <p:nvPr/>
        </p:nvSpPr>
        <p:spPr>
          <a:xfrm>
            <a:off x="2567608" y="337216"/>
            <a:ext cx="6912768" cy="49949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Cervical Squamous  Cell Carcinoma - HPF </a:t>
            </a:r>
            <a:endParaRPr lang="ar-SA" sz="2400" b="1" i="1" dirty="0">
              <a:solidFill>
                <a:schemeClr val="bg1"/>
              </a:solidFill>
            </a:endParaRPr>
          </a:p>
        </p:txBody>
      </p:sp>
      <p:pic>
        <p:nvPicPr>
          <p:cNvPr id="175106" name="Picture 2" descr="http://library.med.utah.edu/WebPath/jpeg4/FEM011.jpg"/>
          <p:cNvPicPr>
            <a:picLocks noChangeAspect="1" noChangeArrowheads="1"/>
          </p:cNvPicPr>
          <p:nvPr/>
        </p:nvPicPr>
        <p:blipFill>
          <a:blip r:embed="rId2" cstate="print"/>
          <a:srcRect/>
          <a:stretch>
            <a:fillRect/>
          </a:stretch>
        </p:blipFill>
        <p:spPr bwMode="auto">
          <a:xfrm>
            <a:off x="2927648" y="1052736"/>
            <a:ext cx="6264696" cy="3897620"/>
          </a:xfrm>
          <a:prstGeom prst="rect">
            <a:avLst/>
          </a:prstGeom>
          <a:noFill/>
          <a:ln w="12700">
            <a:solidFill>
              <a:schemeClr val="tx1"/>
            </a:solidFill>
          </a:ln>
        </p:spPr>
      </p:pic>
      <p:sp>
        <p:nvSpPr>
          <p:cNvPr id="4" name="Rectangle 3"/>
          <p:cNvSpPr/>
          <p:nvPr/>
        </p:nvSpPr>
        <p:spPr>
          <a:xfrm>
            <a:off x="1894703" y="5013176"/>
            <a:ext cx="8962767" cy="1200329"/>
          </a:xfrm>
          <a:prstGeom prst="rect">
            <a:avLst/>
          </a:prstGeom>
        </p:spPr>
        <p:txBody>
          <a:bodyPr wrap="square">
            <a:spAutoFit/>
          </a:bodyPr>
          <a:lstStyle/>
          <a:p>
            <a:pPr algn="ctr"/>
            <a:r>
              <a:rPr lang="en-US" b="1" i="1" dirty="0"/>
              <a:t>At high magnification, nests of neoplastic squamous cells are invaded through a chronically inflamed stroma. </a:t>
            </a:r>
            <a:endParaRPr lang="en-US" b="1" i="1" dirty="0" smtClean="0"/>
          </a:p>
          <a:p>
            <a:pPr algn="ctr"/>
            <a:r>
              <a:rPr lang="en-US" b="1" i="1" dirty="0" smtClean="0"/>
              <a:t>This </a:t>
            </a:r>
            <a:r>
              <a:rPr lang="en-US" b="1" i="1" dirty="0"/>
              <a:t>cancer is well- differentiated, as evidenced by keratin pearls (*) within nests of tumor cells. However, most cervical squamous carcinomas are non-keratinizing.</a:t>
            </a:r>
          </a:p>
        </p:txBody>
      </p:sp>
      <p:sp>
        <p:nvSpPr>
          <p:cNvPr id="5" name="Rectangle 4"/>
          <p:cNvSpPr/>
          <p:nvPr/>
        </p:nvSpPr>
        <p:spPr>
          <a:xfrm>
            <a:off x="7320136" y="1772817"/>
            <a:ext cx="338554" cy="461665"/>
          </a:xfrm>
          <a:prstGeom prst="rect">
            <a:avLst/>
          </a:prstGeom>
        </p:spPr>
        <p:txBody>
          <a:bodyPr wrap="none">
            <a:spAutoFit/>
          </a:bodyPr>
          <a:lstStyle/>
          <a:p>
            <a:r>
              <a:rPr lang="en-US" sz="2400" b="1" i="1" dirty="0"/>
              <a:t>*</a:t>
            </a:r>
            <a:endParaRPr lang="en-US" sz="2400" dirty="0"/>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894887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fairview.org/healthlibrary/Article/=/fv/groups/public/documents/images/6245.img"/>
          <p:cNvPicPr>
            <a:picLocks noChangeAspect="1" noChangeArrowheads="1"/>
          </p:cNvPicPr>
          <p:nvPr/>
        </p:nvPicPr>
        <p:blipFill>
          <a:blip r:embed="rId2" cstate="print"/>
          <a:srcRect/>
          <a:stretch>
            <a:fillRect/>
          </a:stretch>
        </p:blipFill>
        <p:spPr bwMode="auto">
          <a:xfrm>
            <a:off x="5105400" y="3962400"/>
            <a:ext cx="3429000" cy="2438400"/>
          </a:xfrm>
          <a:prstGeom prst="rect">
            <a:avLst/>
          </a:prstGeom>
          <a:noFill/>
        </p:spPr>
      </p:pic>
      <p:sp>
        <p:nvSpPr>
          <p:cNvPr id="5" name="Oval 4"/>
          <p:cNvSpPr/>
          <p:nvPr/>
        </p:nvSpPr>
        <p:spPr>
          <a:xfrm>
            <a:off x="3429000" y="2362200"/>
            <a:ext cx="6624736" cy="1512168"/>
          </a:xfrm>
          <a:prstGeom prst="ellipse">
            <a:avLst/>
          </a:prstGeom>
          <a:solidFill>
            <a:schemeClr val="accent5">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effectLst>
                  <a:outerShdw blurRad="38100" dist="38100" dir="2700000" algn="tl">
                    <a:srgbClr val="000000">
                      <a:alpha val="43137"/>
                    </a:srgbClr>
                  </a:outerShdw>
                </a:effectLst>
                <a:latin typeface="Aharoni" pitchFamily="2" charset="-79"/>
                <a:cs typeface="Aharoni" pitchFamily="2" charset="-79"/>
              </a:rPr>
              <a:t>FALLOPIAN TUBES</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2428272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lstStyle/>
          <a:p>
            <a:r>
              <a:rPr lang="en-US" dirty="0" smtClean="0"/>
              <a:t> </a:t>
            </a:r>
            <a:endParaRPr lang="en-US" dirty="0"/>
          </a:p>
        </p:txBody>
      </p:sp>
      <p:sp>
        <p:nvSpPr>
          <p:cNvPr id="6" name="Rounded Rectangle 5"/>
          <p:cNvSpPr/>
          <p:nvPr/>
        </p:nvSpPr>
        <p:spPr>
          <a:xfrm>
            <a:off x="2895600" y="457200"/>
            <a:ext cx="624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a:t>
            </a:r>
            <a:r>
              <a:rPr lang="en-US" sz="2400" b="1" i="1" dirty="0" err="1">
                <a:effectLst>
                  <a:outerShdw blurRad="38100" dist="38100" dir="2700000" algn="tl">
                    <a:srgbClr val="000000">
                      <a:alpha val="43137"/>
                    </a:srgbClr>
                  </a:outerShdw>
                </a:effectLst>
              </a:rPr>
              <a:t>vs</a:t>
            </a:r>
            <a:r>
              <a:rPr lang="en-US" sz="2400" b="1" i="1" dirty="0">
                <a:effectLst>
                  <a:outerShdw blurRad="38100" dist="38100" dir="2700000" algn="tl">
                    <a:srgbClr val="000000">
                      <a:alpha val="43137"/>
                    </a:srgbClr>
                  </a:outerShdw>
                </a:effectLst>
              </a:rPr>
              <a:t> Inflamed Fallopian Tube</a:t>
            </a:r>
          </a:p>
        </p:txBody>
      </p:sp>
      <p:pic>
        <p:nvPicPr>
          <p:cNvPr id="146434" name="Picture 2" descr="http://www.mdguidelines.com/images/Illustrations/salpingi.jpg"/>
          <p:cNvPicPr>
            <a:picLocks noChangeAspect="1" noChangeArrowheads="1"/>
          </p:cNvPicPr>
          <p:nvPr/>
        </p:nvPicPr>
        <p:blipFill>
          <a:blip r:embed="rId2" cstate="print"/>
          <a:srcRect/>
          <a:stretch>
            <a:fillRect/>
          </a:stretch>
        </p:blipFill>
        <p:spPr bwMode="auto">
          <a:xfrm>
            <a:off x="2884392" y="1196753"/>
            <a:ext cx="6163937" cy="5332619"/>
          </a:xfrm>
          <a:prstGeom prst="rect">
            <a:avLst/>
          </a:prstGeom>
          <a:noFill/>
        </p:spPr>
      </p:pic>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339854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9312"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Acute Salpingitis - Gross</a:t>
            </a:r>
          </a:p>
        </p:txBody>
      </p:sp>
      <p:pic>
        <p:nvPicPr>
          <p:cNvPr id="145410" name="Picture 2" descr="http://o.quizlet.com/i/nVRl3a7aEAMerTabTrbJ6w_m.jpg"/>
          <p:cNvPicPr>
            <a:picLocks noChangeAspect="1" noChangeArrowheads="1"/>
          </p:cNvPicPr>
          <p:nvPr/>
        </p:nvPicPr>
        <p:blipFill>
          <a:blip r:embed="rId2" cstate="print"/>
          <a:srcRect/>
          <a:stretch>
            <a:fillRect/>
          </a:stretch>
        </p:blipFill>
        <p:spPr bwMode="auto">
          <a:xfrm rot="16200000">
            <a:off x="3912052" y="356365"/>
            <a:ext cx="4248472" cy="6217278"/>
          </a:xfrm>
          <a:prstGeom prst="rect">
            <a:avLst/>
          </a:prstGeom>
          <a:noFill/>
          <a:ln w="12700">
            <a:solidFill>
              <a:schemeClr val="tx1"/>
            </a:solidFill>
          </a:ln>
        </p:spPr>
      </p:pic>
      <p:sp>
        <p:nvSpPr>
          <p:cNvPr id="6" name="TextBox 5"/>
          <p:cNvSpPr txBox="1"/>
          <p:nvPr/>
        </p:nvSpPr>
        <p:spPr>
          <a:xfrm>
            <a:off x="2999656" y="5805265"/>
            <a:ext cx="6048672" cy="646331"/>
          </a:xfrm>
          <a:prstGeom prst="rect">
            <a:avLst/>
          </a:prstGeom>
          <a:noFill/>
        </p:spPr>
        <p:txBody>
          <a:bodyPr wrap="square" rtlCol="0">
            <a:spAutoFit/>
          </a:bodyPr>
          <a:lstStyle/>
          <a:p>
            <a:pPr algn="ctr"/>
            <a:r>
              <a:rPr lang="en-US" b="1" i="1" dirty="0"/>
              <a:t>Acute salpingitis: Excised congested swollen fallopian tube with hemorrhagic patches</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151104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17304"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Acute Salpingitis - Microscopic</a:t>
            </a:r>
          </a:p>
        </p:txBody>
      </p:sp>
      <p:sp>
        <p:nvSpPr>
          <p:cNvPr id="5" name="Rectangle 4"/>
          <p:cNvSpPr/>
          <p:nvPr/>
        </p:nvSpPr>
        <p:spPr>
          <a:xfrm>
            <a:off x="1285103" y="5352871"/>
            <a:ext cx="8822724" cy="646331"/>
          </a:xfrm>
          <a:prstGeom prst="rect">
            <a:avLst/>
          </a:prstGeom>
        </p:spPr>
        <p:txBody>
          <a:bodyPr wrap="square">
            <a:spAutoFit/>
          </a:bodyPr>
          <a:lstStyle/>
          <a:p>
            <a:pPr algn="ctr"/>
            <a:r>
              <a:rPr lang="en-US" b="1" i="1" dirty="0"/>
              <a:t>A remnant of tubal epithelium is seen here surrounded and infiltrated by numerous neutrophils. This is acute salpingitis. Neisseria gonorrheae was cultured.</a:t>
            </a:r>
          </a:p>
        </p:txBody>
      </p:sp>
      <p:pic>
        <p:nvPicPr>
          <p:cNvPr id="6" name="Picture 2" descr="http://library.med.utah.edu/WebPath/jpeg4/FEM041.jpg"/>
          <p:cNvPicPr>
            <a:picLocks noChangeAspect="1" noChangeArrowheads="1"/>
          </p:cNvPicPr>
          <p:nvPr/>
        </p:nvPicPr>
        <p:blipFill>
          <a:blip r:embed="rId3" cstate="print"/>
          <a:srcRect/>
          <a:stretch>
            <a:fillRect/>
          </a:stretch>
        </p:blipFill>
        <p:spPr bwMode="auto">
          <a:xfrm>
            <a:off x="2895600" y="1295400"/>
            <a:ext cx="6096000" cy="3962401"/>
          </a:xfrm>
          <a:prstGeom prst="rect">
            <a:avLst/>
          </a:prstGeom>
          <a:noFill/>
          <a:ln w="12700">
            <a:solidFill>
              <a:schemeClr val="tx1"/>
            </a:solidFill>
          </a:ln>
        </p:spPr>
      </p:pic>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05367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697050" y="1268760"/>
            <a:ext cx="6578615" cy="4608512"/>
          </a:xfrm>
          <a:prstGeom prst="rect">
            <a:avLst/>
          </a:prstGeom>
          <a:noFill/>
          <a:ln w="9525">
            <a:noFill/>
            <a:miter lim="800000"/>
            <a:headEnd/>
            <a:tailEnd/>
          </a:ln>
          <a:effectLst/>
        </p:spPr>
      </p:pic>
      <p:sp>
        <p:nvSpPr>
          <p:cNvPr id="3" name="Rounded Rectangle 2"/>
          <p:cNvSpPr/>
          <p:nvPr/>
        </p:nvSpPr>
        <p:spPr>
          <a:xfrm>
            <a:off x="2711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Female Reproductive System - Gross</a:t>
            </a:r>
          </a:p>
        </p:txBody>
      </p:sp>
      <p:sp>
        <p:nvSpPr>
          <p:cNvPr id="4" name="TextBox 3"/>
          <p:cNvSpPr txBox="1"/>
          <p:nvPr/>
        </p:nvSpPr>
        <p:spPr>
          <a:xfrm>
            <a:off x="2855640" y="6093296"/>
            <a:ext cx="6264696" cy="369332"/>
          </a:xfrm>
          <a:prstGeom prst="rect">
            <a:avLst/>
          </a:prstGeom>
          <a:noFill/>
        </p:spPr>
        <p:txBody>
          <a:bodyPr wrap="square" rtlCol="0">
            <a:spAutoFit/>
          </a:bodyPr>
          <a:lstStyle/>
          <a:p>
            <a:pPr algn="ctr"/>
            <a:r>
              <a:rPr lang="en-US" b="1" i="1" dirty="0"/>
              <a:t>Uterus with Cervix, Ovaries and Fallopian Tubes</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95120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http://library.med.utah.edu/WebPath/jpeg4/FEM002.jpg"/>
          <p:cNvPicPr>
            <a:picLocks noChangeAspect="1" noChangeArrowheads="1"/>
          </p:cNvPicPr>
          <p:nvPr/>
        </p:nvPicPr>
        <p:blipFill>
          <a:blip r:embed="rId2" cstate="print"/>
          <a:srcRect/>
          <a:stretch>
            <a:fillRect/>
          </a:stretch>
        </p:blipFill>
        <p:spPr bwMode="auto">
          <a:xfrm>
            <a:off x="2855640" y="1117794"/>
            <a:ext cx="6336704" cy="3944040"/>
          </a:xfrm>
          <a:prstGeom prst="rect">
            <a:avLst/>
          </a:prstGeom>
          <a:noFill/>
        </p:spPr>
      </p:pic>
      <p:sp>
        <p:nvSpPr>
          <p:cNvPr id="3" name="Rectangle 2"/>
          <p:cNvSpPr/>
          <p:nvPr/>
        </p:nvSpPr>
        <p:spPr>
          <a:xfrm>
            <a:off x="2166910" y="5229201"/>
            <a:ext cx="7643866" cy="1200329"/>
          </a:xfrm>
          <a:prstGeom prst="rect">
            <a:avLst/>
          </a:prstGeom>
        </p:spPr>
        <p:txBody>
          <a:bodyPr wrap="square">
            <a:spAutoFit/>
          </a:bodyPr>
          <a:lstStyle/>
          <a:p>
            <a:pPr algn="ctr"/>
            <a:r>
              <a:rPr lang="en-US" b="1" i="1" dirty="0"/>
              <a:t>Normal cervix with a smooth, glistening mucosal surface. There is a small rim of vaginal cuff from this hysterectomy specimen. The cervical </a:t>
            </a:r>
            <a:r>
              <a:rPr lang="en-US" b="1" i="1" dirty="0" err="1"/>
              <a:t>os</a:t>
            </a:r>
            <a:r>
              <a:rPr lang="en-US" b="1" i="1" dirty="0"/>
              <a:t> is small and round, typical for a nulliparous woman. The </a:t>
            </a:r>
            <a:r>
              <a:rPr lang="en-US" b="1" i="1" dirty="0" err="1"/>
              <a:t>os</a:t>
            </a:r>
            <a:r>
              <a:rPr lang="en-US" b="1" i="1" dirty="0"/>
              <a:t> will have a fish-mouth shape after one or more pregnancies</a:t>
            </a:r>
          </a:p>
        </p:txBody>
      </p:sp>
      <p:sp>
        <p:nvSpPr>
          <p:cNvPr id="4" name="Rounded Rectangle 3"/>
          <p:cNvSpPr/>
          <p:nvPr/>
        </p:nvSpPr>
        <p:spPr>
          <a:xfrm>
            <a:off x="3359696" y="336646"/>
            <a:ext cx="532859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Uterine Cervix - Gross</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20191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library.med.utah.edu/WebPath/jpeg4/FEM084.jpg"/>
          <p:cNvPicPr>
            <a:picLocks noChangeAspect="1" noChangeArrowheads="1"/>
          </p:cNvPicPr>
          <p:nvPr/>
        </p:nvPicPr>
        <p:blipFill>
          <a:blip r:embed="rId2" cstate="print"/>
          <a:srcRect/>
          <a:stretch>
            <a:fillRect/>
          </a:stretch>
        </p:blipFill>
        <p:spPr bwMode="auto">
          <a:xfrm>
            <a:off x="2999656" y="1124745"/>
            <a:ext cx="5976664" cy="3584823"/>
          </a:xfrm>
          <a:prstGeom prst="rect">
            <a:avLst/>
          </a:prstGeom>
          <a:noFill/>
          <a:ln w="12700">
            <a:solidFill>
              <a:schemeClr val="tx1"/>
            </a:solidFill>
          </a:ln>
        </p:spPr>
      </p:pic>
      <p:sp>
        <p:nvSpPr>
          <p:cNvPr id="3" name="Rectangle 2"/>
          <p:cNvSpPr/>
          <p:nvPr/>
        </p:nvSpPr>
        <p:spPr>
          <a:xfrm>
            <a:off x="2135560" y="4869160"/>
            <a:ext cx="7488832" cy="1477328"/>
          </a:xfrm>
          <a:prstGeom prst="rect">
            <a:avLst/>
          </a:prstGeom>
        </p:spPr>
        <p:txBody>
          <a:bodyPr wrap="square">
            <a:spAutoFit/>
          </a:bodyPr>
          <a:lstStyle/>
          <a:p>
            <a:pPr algn="ctr"/>
            <a:r>
              <a:rPr lang="en-US" b="1" i="1" dirty="0"/>
              <a:t>The normal adult vaginal mucosa with a wrinkled appearance that is seen in women of reproductive years appears at the left. The cervix has been opened to reveal an endocervical canal leading to the lower uterine segment at the right that has an erythematous appearance extending to the cervical </a:t>
            </a:r>
            <a:r>
              <a:rPr lang="en-US" b="1" i="1" dirty="0" err="1"/>
              <a:t>os</a:t>
            </a:r>
            <a:r>
              <a:rPr lang="en-US" b="1" i="1" dirty="0"/>
              <a:t> consistent with chronic inflammation.</a:t>
            </a:r>
          </a:p>
        </p:txBody>
      </p:sp>
      <p:sp>
        <p:nvSpPr>
          <p:cNvPr id="4" name="Rounded Rectangle 3"/>
          <p:cNvSpPr/>
          <p:nvPr/>
        </p:nvSpPr>
        <p:spPr>
          <a:xfrm>
            <a:off x="2895600" y="336646"/>
            <a:ext cx="621524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Vagina &amp; Cervix  - Gross Cut section</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36252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library.med.utah.edu/WebPath/jpeg4/FEM003.jpg"/>
          <p:cNvPicPr>
            <a:picLocks noChangeAspect="1" noChangeArrowheads="1"/>
          </p:cNvPicPr>
          <p:nvPr/>
        </p:nvPicPr>
        <p:blipFill>
          <a:blip r:embed="rId2" cstate="print"/>
          <a:srcRect/>
          <a:stretch>
            <a:fillRect/>
          </a:stretch>
        </p:blipFill>
        <p:spPr bwMode="auto">
          <a:xfrm>
            <a:off x="2855640" y="1196752"/>
            <a:ext cx="6384776" cy="4223370"/>
          </a:xfrm>
          <a:prstGeom prst="rect">
            <a:avLst/>
          </a:prstGeom>
          <a:noFill/>
          <a:ln w="12700">
            <a:solidFill>
              <a:schemeClr val="tx1"/>
            </a:solidFill>
          </a:ln>
        </p:spPr>
      </p:pic>
      <p:sp>
        <p:nvSpPr>
          <p:cNvPr id="3" name="Rectangle 2"/>
          <p:cNvSpPr/>
          <p:nvPr/>
        </p:nvSpPr>
        <p:spPr>
          <a:xfrm>
            <a:off x="2927648" y="5602014"/>
            <a:ext cx="6336704" cy="923330"/>
          </a:xfrm>
          <a:prstGeom prst="rect">
            <a:avLst/>
          </a:prstGeom>
        </p:spPr>
        <p:txBody>
          <a:bodyPr wrap="square">
            <a:spAutoFit/>
          </a:bodyPr>
          <a:lstStyle/>
          <a:p>
            <a:pPr algn="ctr"/>
            <a:r>
              <a:rPr lang="en-US" b="1" i="1" dirty="0"/>
              <a:t>This is normal cervical non-keratinizing squamous epithelium. The squamous cells show maturation from the basal layer to  the surface</a:t>
            </a:r>
          </a:p>
        </p:txBody>
      </p:sp>
      <p:sp>
        <p:nvSpPr>
          <p:cNvPr id="4" name="Rounded Rectangle 3"/>
          <p:cNvSpPr/>
          <p:nvPr/>
        </p:nvSpPr>
        <p:spPr>
          <a:xfrm>
            <a:off x="2783632" y="336646"/>
            <a:ext cx="6480720"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Cervical Mucosa - HPF</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4148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62400" y="2971800"/>
            <a:ext cx="5486400" cy="1224136"/>
          </a:xfrm>
        </p:spPr>
        <p:txBody>
          <a:bodyPr>
            <a:noAutofit/>
          </a:bodyPr>
          <a:lstStyle/>
          <a:p>
            <a:pPr algn="ctr"/>
            <a:r>
              <a:rPr lang="en-US"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UTERUS</a:t>
            </a:r>
          </a:p>
        </p:txBody>
      </p:sp>
      <p:sp>
        <p:nvSpPr>
          <p:cNvPr id="4" name="TextBox 3"/>
          <p:cNvSpPr txBox="1"/>
          <p:nvPr/>
        </p:nvSpPr>
        <p:spPr>
          <a:xfrm>
            <a:off x="5791200" y="5257801"/>
            <a:ext cx="4235152" cy="1200329"/>
          </a:xfrm>
          <a:prstGeom prst="rect">
            <a:avLst/>
          </a:prstGeom>
          <a:noFill/>
        </p:spPr>
        <p:txBody>
          <a:bodyPr wrap="square" rtlCol="0">
            <a:spAutoFit/>
          </a:bodyPr>
          <a:lstStyle/>
          <a:p>
            <a:r>
              <a:rPr lang="en-US" sz="3600" b="1" i="1" dirty="0">
                <a:effectLst>
                  <a:outerShdw blurRad="38100" dist="38100" dir="2700000" algn="tl">
                    <a:srgbClr val="000000">
                      <a:alpha val="43137"/>
                    </a:srgbClr>
                  </a:outerShdw>
                </a:effectLst>
              </a:rPr>
              <a:t>GROSS and  HISTOPATHOLOGY</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58359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719736" y="2924944"/>
            <a:ext cx="6624736" cy="1512168"/>
          </a:xfrm>
          <a:prstGeom prst="ellipse">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effectLst>
                  <a:outerShdw blurRad="38100" dist="38100" dir="2700000" algn="tl">
                    <a:srgbClr val="000000">
                      <a:alpha val="43137"/>
                    </a:srgbClr>
                  </a:outerShdw>
                </a:effectLst>
              </a:rPr>
              <a:t>ENDOMETRIUM</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912830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1285</Words>
  <Application>Microsoft Office PowerPoint</Application>
  <PresentationFormat>Widescreen</PresentationFormat>
  <Paragraphs>181</Paragraphs>
  <Slides>39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Aharoni</vt:lpstr>
      <vt:lpstr>Arial</vt:lpstr>
      <vt:lpstr>Calibri</vt:lpstr>
      <vt:lpstr>Calibri Light</vt:lpstr>
      <vt:lpstr>Wingdings</vt:lpstr>
      <vt:lpstr>Office Theme</vt:lpstr>
      <vt:lpstr>        2nd  Practical Session</vt:lpstr>
      <vt:lpstr>PowerPoint Presentation</vt:lpstr>
      <vt:lpstr>PowerPoint Presentation</vt:lpstr>
      <vt:lpstr>PowerPoint Presentation</vt:lpstr>
      <vt:lpstr>PowerPoint Presentation</vt:lpstr>
      <vt:lpstr>PowerPoint Presentation</vt:lpstr>
      <vt:lpstr>PowerPoint Presentation</vt:lpstr>
      <vt:lpstr>UTERUS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2nd  Practical Session</dc:title>
  <dc:creator>Naseem Zaidi Shaesta</dc:creator>
  <cp:lastModifiedBy>Naseem Zaidi Shaesta</cp:lastModifiedBy>
  <cp:revision>15</cp:revision>
  <dcterms:created xsi:type="dcterms:W3CDTF">2015-04-05T09:22:59Z</dcterms:created>
  <dcterms:modified xsi:type="dcterms:W3CDTF">2015-04-09T07:13:17Z</dcterms:modified>
</cp:coreProperties>
</file>